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xml" ContentType="application/vnd.openxmlformats-officedocument.presentationml.tags+xml"/>
  <Override PartName="/ppt/notesSlides/notesSlide56.xml" ContentType="application/vnd.openxmlformats-officedocument.presentationml.notesSlide+xml"/>
  <Override PartName="/ppt/tags/tag27.xml" ContentType="application/vnd.openxmlformats-officedocument.presentationml.tags+xml"/>
  <Override PartName="/ppt/notesSlides/notesSlide57.xml" ContentType="application/vnd.openxmlformats-officedocument.presentationml.notesSlide+xml"/>
  <Override PartName="/ppt/tags/tag28.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9.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30.xml" ContentType="application/vnd.openxmlformats-officedocument.presentationml.tags+xml"/>
  <Override PartName="/ppt/notesSlides/notesSlide70.xml" ContentType="application/vnd.openxmlformats-officedocument.presentationml.notesSlide+xml"/>
  <Override PartName="/ppt/charts/chart8.xml" ContentType="application/vnd.openxmlformats-officedocument.drawingml.chart+xml"/>
  <Override PartName="/ppt/tags/tag31.xml" ContentType="application/vnd.openxmlformats-officedocument.presentationml.tags+xml"/>
  <Override PartName="/ppt/notesSlides/notesSlide71.xml" ContentType="application/vnd.openxmlformats-officedocument.presentationml.notesSlide+xml"/>
  <Override PartName="/ppt/tags/tag32.xml" ContentType="application/vnd.openxmlformats-officedocument.presentationml.tags+xml"/>
  <Override PartName="/ppt/notesSlides/notesSlide72.xml" ContentType="application/vnd.openxmlformats-officedocument.presentationml.notesSlide+xml"/>
  <Override PartName="/ppt/tags/tag33.xml" ContentType="application/vnd.openxmlformats-officedocument.presentationml.tags+xml"/>
  <Override PartName="/ppt/notesSlides/notesSlide73.xml" ContentType="application/vnd.openxmlformats-officedocument.presentationml.notesSlide+xml"/>
  <Override PartName="/ppt/tags/tag34.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9.xml" ContentType="application/vnd.openxmlformats-officedocument.drawingml.chart+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14.xml" ContentType="application/vnd.openxmlformats-officedocument.drawingml.chart+xml"/>
  <Override PartName="/ppt/notesSlides/notesSlide89.xml" ContentType="application/vnd.openxmlformats-officedocument.presentationml.notesSlide+xml"/>
  <Override PartName="/ppt/charts/chart15.xml" ContentType="application/vnd.openxmlformats-officedocument.drawingml.chart+xml"/>
  <Override PartName="/ppt/notesSlides/notesSlide90.xml" ContentType="application/vnd.openxmlformats-officedocument.presentationml.notesSlide+xml"/>
  <Override PartName="/ppt/charts/chart16.xml" ContentType="application/vnd.openxmlformats-officedocument.drawingml.chart+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19.xml" ContentType="application/vnd.openxmlformats-officedocument.drawingml.chart+xml"/>
  <Override PartName="/ppt/theme/themeOverride1.xml" ContentType="application/vnd.openxmlformats-officedocument.themeOverride+xml"/>
  <Override PartName="/ppt/charts/chart20.xml" ContentType="application/vnd.openxmlformats-officedocument.drawingml.chart+xml"/>
  <Override PartName="/ppt/theme/themeOverride2.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08.xml" ContentType="application/vnd.openxmlformats-officedocument.presentationml.notesSlide+xml"/>
  <Override PartName="/ppt/tags/tag35.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charts/chart21.xml" ContentType="application/vnd.openxmlformats-officedocument.drawingml.chart+xml"/>
  <Override PartName="/ppt/theme/themeOverride3.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63"/>
  </p:notesMasterIdLst>
  <p:sldIdLst>
    <p:sldId id="636" r:id="rId2"/>
    <p:sldId id="635" r:id="rId3"/>
    <p:sldId id="631" r:id="rId4"/>
    <p:sldId id="480" r:id="rId5"/>
    <p:sldId id="463" r:id="rId6"/>
    <p:sldId id="522" r:id="rId7"/>
    <p:sldId id="523" r:id="rId8"/>
    <p:sldId id="524" r:id="rId9"/>
    <p:sldId id="525" r:id="rId10"/>
    <p:sldId id="526" r:id="rId11"/>
    <p:sldId id="527" r:id="rId12"/>
    <p:sldId id="528" r:id="rId13"/>
    <p:sldId id="520" r:id="rId14"/>
    <p:sldId id="529" r:id="rId15"/>
    <p:sldId id="530" r:id="rId16"/>
    <p:sldId id="532" r:id="rId17"/>
    <p:sldId id="533" r:id="rId18"/>
    <p:sldId id="509" r:id="rId19"/>
    <p:sldId id="536" r:id="rId20"/>
    <p:sldId id="537" r:id="rId21"/>
    <p:sldId id="538" r:id="rId22"/>
    <p:sldId id="625" r:id="rId23"/>
    <p:sldId id="481" r:id="rId24"/>
    <p:sldId id="540" r:id="rId25"/>
    <p:sldId id="539" r:id="rId26"/>
    <p:sldId id="543" r:id="rId27"/>
    <p:sldId id="577" r:id="rId28"/>
    <p:sldId id="579" r:id="rId29"/>
    <p:sldId id="580" r:id="rId30"/>
    <p:sldId id="581" r:id="rId31"/>
    <p:sldId id="582" r:id="rId32"/>
    <p:sldId id="583" r:id="rId33"/>
    <p:sldId id="584" r:id="rId34"/>
    <p:sldId id="510" r:id="rId35"/>
    <p:sldId id="585" r:id="rId36"/>
    <p:sldId id="511" r:id="rId37"/>
    <p:sldId id="556" r:id="rId38"/>
    <p:sldId id="553" r:id="rId39"/>
    <p:sldId id="554" r:id="rId40"/>
    <p:sldId id="555" r:id="rId41"/>
    <p:sldId id="557" r:id="rId42"/>
    <p:sldId id="558" r:id="rId43"/>
    <p:sldId id="559" r:id="rId44"/>
    <p:sldId id="552" r:id="rId45"/>
    <p:sldId id="573" r:id="rId46"/>
    <p:sldId id="569" r:id="rId47"/>
    <p:sldId id="512" r:id="rId48"/>
    <p:sldId id="513" r:id="rId49"/>
    <p:sldId id="514" r:id="rId50"/>
    <p:sldId id="561" r:id="rId51"/>
    <p:sldId id="521" r:id="rId52"/>
    <p:sldId id="562" r:id="rId53"/>
    <p:sldId id="587" r:id="rId54"/>
    <p:sldId id="586" r:id="rId55"/>
    <p:sldId id="588" r:id="rId56"/>
    <p:sldId id="589" r:id="rId57"/>
    <p:sldId id="565" r:id="rId58"/>
    <p:sldId id="566" r:id="rId59"/>
    <p:sldId id="567" r:id="rId60"/>
    <p:sldId id="568" r:id="rId61"/>
    <p:sldId id="491" r:id="rId62"/>
    <p:sldId id="492" r:id="rId63"/>
    <p:sldId id="493" r:id="rId64"/>
    <p:sldId id="494" r:id="rId65"/>
    <p:sldId id="418" r:id="rId66"/>
    <p:sldId id="419" r:id="rId67"/>
    <p:sldId id="454" r:id="rId68"/>
    <p:sldId id="455" r:id="rId69"/>
    <p:sldId id="575" r:id="rId70"/>
    <p:sldId id="576" r:id="rId71"/>
    <p:sldId id="574" r:id="rId72"/>
    <p:sldId id="628" r:id="rId73"/>
    <p:sldId id="629" r:id="rId74"/>
    <p:sldId id="590" r:id="rId75"/>
    <p:sldId id="392" r:id="rId76"/>
    <p:sldId id="591" r:id="rId77"/>
    <p:sldId id="598" r:id="rId78"/>
    <p:sldId id="393" r:id="rId79"/>
    <p:sldId id="395" r:id="rId80"/>
    <p:sldId id="626" r:id="rId81"/>
    <p:sldId id="627" r:id="rId82"/>
    <p:sldId id="396" r:id="rId83"/>
    <p:sldId id="602" r:id="rId84"/>
    <p:sldId id="397" r:id="rId85"/>
    <p:sldId id="399" r:id="rId86"/>
    <p:sldId id="400" r:id="rId87"/>
    <p:sldId id="456" r:id="rId88"/>
    <p:sldId id="457" r:id="rId89"/>
    <p:sldId id="459" r:id="rId90"/>
    <p:sldId id="593" r:id="rId91"/>
    <p:sldId id="595" r:id="rId92"/>
    <p:sldId id="596" r:id="rId93"/>
    <p:sldId id="597" r:id="rId94"/>
    <p:sldId id="594" r:id="rId95"/>
    <p:sldId id="383" r:id="rId96"/>
    <p:sldId id="599" r:id="rId97"/>
    <p:sldId id="600" r:id="rId98"/>
    <p:sldId id="384" r:id="rId99"/>
    <p:sldId id="385" r:id="rId100"/>
    <p:sldId id="601" r:id="rId101"/>
    <p:sldId id="386" r:id="rId102"/>
    <p:sldId id="387" r:id="rId103"/>
    <p:sldId id="388" r:id="rId104"/>
    <p:sldId id="389" r:id="rId105"/>
    <p:sldId id="390" r:id="rId106"/>
    <p:sldId id="382" r:id="rId107"/>
    <p:sldId id="604" r:id="rId108"/>
    <p:sldId id="605" r:id="rId109"/>
    <p:sldId id="606" r:id="rId110"/>
    <p:sldId id="607" r:id="rId111"/>
    <p:sldId id="608" r:id="rId112"/>
    <p:sldId id="609" r:id="rId113"/>
    <p:sldId id="610" r:id="rId114"/>
    <p:sldId id="611" r:id="rId115"/>
    <p:sldId id="612" r:id="rId116"/>
    <p:sldId id="613" r:id="rId117"/>
    <p:sldId id="614" r:id="rId118"/>
    <p:sldId id="615" r:id="rId119"/>
    <p:sldId id="616" r:id="rId120"/>
    <p:sldId id="617" r:id="rId121"/>
    <p:sldId id="618" r:id="rId122"/>
    <p:sldId id="619" r:id="rId123"/>
    <p:sldId id="620" r:id="rId124"/>
    <p:sldId id="621" r:id="rId125"/>
    <p:sldId id="622" r:id="rId126"/>
    <p:sldId id="623" r:id="rId127"/>
    <p:sldId id="391" r:id="rId128"/>
    <p:sldId id="372" r:id="rId129"/>
    <p:sldId id="373" r:id="rId130"/>
    <p:sldId id="374" r:id="rId131"/>
    <p:sldId id="375" r:id="rId132"/>
    <p:sldId id="376" r:id="rId133"/>
    <p:sldId id="603" r:id="rId134"/>
    <p:sldId id="377" r:id="rId135"/>
    <p:sldId id="378" r:id="rId136"/>
    <p:sldId id="451" r:id="rId137"/>
    <p:sldId id="452" r:id="rId138"/>
    <p:sldId id="453" r:id="rId139"/>
    <p:sldId id="517" r:id="rId140"/>
    <p:sldId id="328" r:id="rId141"/>
    <p:sldId id="330" r:id="rId142"/>
    <p:sldId id="329" r:id="rId143"/>
    <p:sldId id="257" r:id="rId144"/>
    <p:sldId id="258" r:id="rId145"/>
    <p:sldId id="259" r:id="rId146"/>
    <p:sldId id="260" r:id="rId147"/>
    <p:sldId id="261" r:id="rId148"/>
    <p:sldId id="262" r:id="rId149"/>
    <p:sldId id="263" r:id="rId150"/>
    <p:sldId id="264" r:id="rId151"/>
    <p:sldId id="265" r:id="rId152"/>
    <p:sldId id="266" r:id="rId153"/>
    <p:sldId id="267" r:id="rId154"/>
    <p:sldId id="268" r:id="rId155"/>
    <p:sldId id="269" r:id="rId156"/>
    <p:sldId id="632" r:id="rId157"/>
    <p:sldId id="633" r:id="rId158"/>
    <p:sldId id="634" r:id="rId159"/>
    <p:sldId id="270" r:id="rId160"/>
    <p:sldId id="272" r:id="rId161"/>
    <p:sldId id="630" r:id="rId1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m80611" initials="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00FF"/>
    <a:srgbClr val="FF0000"/>
    <a:srgbClr val="CC66FF"/>
    <a:srgbClr val="00FF00"/>
    <a:srgbClr val="00FFFF"/>
    <a:srgbClr val="FF3300"/>
    <a:srgbClr val="33CC33"/>
    <a:srgbClr val="66CCFF"/>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783" autoAdjust="0"/>
  </p:normalViewPr>
  <p:slideViewPr>
    <p:cSldViewPr snapToGrid="0">
      <p:cViewPr>
        <p:scale>
          <a:sx n="76" d="100"/>
          <a:sy n="76" d="100"/>
        </p:scale>
        <p:origin x="-1230" y="48"/>
      </p:cViewPr>
      <p:guideLst>
        <p:guide orient="horz" pos="2167"/>
        <p:guide pos="3054"/>
      </p:guideLst>
    </p:cSldViewPr>
  </p:slideViewPr>
  <p:notesTextViewPr>
    <p:cViewPr>
      <p:scale>
        <a:sx n="1" d="1"/>
        <a:sy n="1" d="1"/>
      </p:scale>
      <p:origin x="0" y="0"/>
    </p:cViewPr>
  </p:notesTextViewPr>
  <p:sorterViewPr>
    <p:cViewPr varScale="1">
      <p:scale>
        <a:sx n="1" d="1"/>
        <a:sy n="1" d="1"/>
      </p:scale>
      <p:origin x="0" y="182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2.xml"/></Relationships>
</file>

<file path=ppt/charts/_rels/chart2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pPr>
        <a:ln>
          <a:solidFill>
            <a:schemeClr val="bg2"/>
          </a:solidFill>
        </a:ln>
      </c:spPr>
    </c:sideWall>
    <c:backWall>
      <c:thickness val="0"/>
      <c:spPr>
        <a:ln>
          <a:solidFill>
            <a:schemeClr val="bg2"/>
          </a:solidFill>
        </a:ln>
      </c:spPr>
    </c:backWall>
    <c:plotArea>
      <c:layout>
        <c:manualLayout>
          <c:layoutTarget val="inner"/>
          <c:xMode val="edge"/>
          <c:yMode val="edge"/>
          <c:x val="9.8445513978184004E-2"/>
          <c:y val="2.7371903676388001E-2"/>
          <c:w val="0.717673192227127"/>
          <c:h val="0.83461368747197895"/>
        </c:manualLayout>
      </c:layout>
      <c:bar3DChart>
        <c:barDir val="col"/>
        <c:grouping val="standard"/>
        <c:varyColors val="0"/>
        <c:ser>
          <c:idx val="0"/>
          <c:order val="0"/>
          <c:tx>
            <c:strRef>
              <c:f>Sheet1!$B$1</c:f>
              <c:strCache>
                <c:ptCount val="1"/>
                <c:pt idx="0">
                  <c:v>&lt;7.8</c:v>
                </c:pt>
              </c:strCache>
            </c:strRef>
          </c:tx>
          <c:spPr>
            <a:solidFill>
              <a:schemeClr val="bg2"/>
            </a:solidFill>
            <a:ln>
              <a:noFill/>
            </a:ln>
          </c:spPr>
          <c:invertIfNegative val="0"/>
          <c:cat>
            <c:strRef>
              <c:f>Sheet1!$A$2:$A$4</c:f>
              <c:strCache>
                <c:ptCount val="3"/>
                <c:pt idx="0">
                  <c:v>&lt;6.1</c:v>
                </c:pt>
                <c:pt idx="1">
                  <c:v>6.1-6.9</c:v>
                </c:pt>
                <c:pt idx="2">
                  <c:v>7.0-7.7</c:v>
                </c:pt>
              </c:strCache>
            </c:strRef>
          </c:cat>
          <c:val>
            <c:numRef>
              <c:f>Sheet1!$B$2:$B$4</c:f>
              <c:numCache>
                <c:formatCode>General</c:formatCode>
                <c:ptCount val="3"/>
                <c:pt idx="0">
                  <c:v>1</c:v>
                </c:pt>
                <c:pt idx="1">
                  <c:v>1.19</c:v>
                </c:pt>
                <c:pt idx="2">
                  <c:v>1.6</c:v>
                </c:pt>
              </c:numCache>
            </c:numRef>
          </c:val>
          <c:extLst xmlns:c16r2="http://schemas.microsoft.com/office/drawing/2015/06/chart">
            <c:ext xmlns:c16="http://schemas.microsoft.com/office/drawing/2014/chart" uri="{C3380CC4-5D6E-409C-BE32-E72D297353CC}">
              <c16:uniqueId val="{00000000-D47C-4E17-90D5-C09E09E0FB1D}"/>
            </c:ext>
          </c:extLst>
        </c:ser>
        <c:ser>
          <c:idx val="1"/>
          <c:order val="1"/>
          <c:tx>
            <c:strRef>
              <c:f>Sheet1!$C$1</c:f>
              <c:strCache>
                <c:ptCount val="1"/>
                <c:pt idx="0">
                  <c:v>7.8-11.0</c:v>
                </c:pt>
              </c:strCache>
            </c:strRef>
          </c:tx>
          <c:spPr>
            <a:solidFill>
              <a:schemeClr val="tx2"/>
            </a:solidFill>
            <a:ln>
              <a:noFill/>
            </a:ln>
          </c:spPr>
          <c:invertIfNegative val="0"/>
          <c:cat>
            <c:strRef>
              <c:f>Sheet1!$A$2:$A$4</c:f>
              <c:strCache>
                <c:ptCount val="3"/>
                <c:pt idx="0">
                  <c:v>&lt;6.1</c:v>
                </c:pt>
                <c:pt idx="1">
                  <c:v>6.1-6.9</c:v>
                </c:pt>
                <c:pt idx="2">
                  <c:v>7.0-7.7</c:v>
                </c:pt>
              </c:strCache>
            </c:strRef>
          </c:cat>
          <c:val>
            <c:numRef>
              <c:f>Sheet1!$C$2:$C$4</c:f>
              <c:numCache>
                <c:formatCode>General</c:formatCode>
                <c:ptCount val="3"/>
                <c:pt idx="0">
                  <c:v>1.59</c:v>
                </c:pt>
                <c:pt idx="1">
                  <c:v>1.38</c:v>
                </c:pt>
                <c:pt idx="2">
                  <c:v>1.59</c:v>
                </c:pt>
              </c:numCache>
            </c:numRef>
          </c:val>
          <c:extLst xmlns:c16r2="http://schemas.microsoft.com/office/drawing/2015/06/chart">
            <c:ext xmlns:c16="http://schemas.microsoft.com/office/drawing/2014/chart" uri="{C3380CC4-5D6E-409C-BE32-E72D297353CC}">
              <c16:uniqueId val="{00000001-D47C-4E17-90D5-C09E09E0FB1D}"/>
            </c:ext>
          </c:extLst>
        </c:ser>
        <c:ser>
          <c:idx val="2"/>
          <c:order val="2"/>
          <c:tx>
            <c:strRef>
              <c:f>Sheet1!$D$1</c:f>
              <c:strCache>
                <c:ptCount val="1"/>
                <c:pt idx="0">
                  <c:v>≥11.1</c:v>
                </c:pt>
              </c:strCache>
            </c:strRef>
          </c:tx>
          <c:spPr>
            <a:solidFill>
              <a:srgbClr val="FF0000"/>
            </a:solidFill>
            <a:ln>
              <a:noFill/>
            </a:ln>
          </c:spPr>
          <c:invertIfNegative val="0"/>
          <c:cat>
            <c:strRef>
              <c:f>Sheet1!$A$2:$A$4</c:f>
              <c:strCache>
                <c:ptCount val="3"/>
                <c:pt idx="0">
                  <c:v>&lt;6.1</c:v>
                </c:pt>
                <c:pt idx="1">
                  <c:v>6.1-6.9</c:v>
                </c:pt>
                <c:pt idx="2">
                  <c:v>7.0-7.7</c:v>
                </c:pt>
              </c:strCache>
            </c:strRef>
          </c:cat>
          <c:val>
            <c:numRef>
              <c:f>Sheet1!$D$2:$D$4</c:f>
              <c:numCache>
                <c:formatCode>General</c:formatCode>
                <c:ptCount val="3"/>
                <c:pt idx="0">
                  <c:v>2</c:v>
                </c:pt>
                <c:pt idx="1">
                  <c:v>2.04</c:v>
                </c:pt>
                <c:pt idx="2">
                  <c:v>2.27</c:v>
                </c:pt>
              </c:numCache>
            </c:numRef>
          </c:val>
          <c:extLst xmlns:c16r2="http://schemas.microsoft.com/office/drawing/2015/06/chart">
            <c:ext xmlns:c16="http://schemas.microsoft.com/office/drawing/2014/chart" uri="{C3380CC4-5D6E-409C-BE32-E72D297353CC}">
              <c16:uniqueId val="{00000002-D47C-4E17-90D5-C09E09E0FB1D}"/>
            </c:ext>
          </c:extLst>
        </c:ser>
        <c:dLbls>
          <c:showLegendKey val="0"/>
          <c:showVal val="0"/>
          <c:showCatName val="0"/>
          <c:showSerName val="0"/>
          <c:showPercent val="0"/>
          <c:showBubbleSize val="0"/>
        </c:dLbls>
        <c:gapWidth val="150"/>
        <c:shape val="box"/>
        <c:axId val="145684352"/>
        <c:axId val="145685888"/>
        <c:axId val="146147968"/>
      </c:bar3DChart>
      <c:catAx>
        <c:axId val="145684352"/>
        <c:scaling>
          <c:orientation val="minMax"/>
        </c:scaling>
        <c:delete val="0"/>
        <c:axPos val="b"/>
        <c:numFmt formatCode="General" sourceLinked="0"/>
        <c:majorTickMark val="out"/>
        <c:minorTickMark val="none"/>
        <c:tickLblPos val="nextTo"/>
        <c:spPr>
          <a:ln w="19050">
            <a:solidFill>
              <a:schemeClr val="tx1"/>
            </a:solidFill>
          </a:ln>
        </c:spPr>
        <c:txPr>
          <a:bodyPr/>
          <a:lstStyle/>
          <a:p>
            <a:pPr>
              <a:defRPr lang="en-US" sz="1600" b="1"/>
            </a:pPr>
            <a:endParaRPr lang="fa-IR"/>
          </a:p>
        </c:txPr>
        <c:crossAx val="145685888"/>
        <c:crosses val="autoZero"/>
        <c:auto val="1"/>
        <c:lblAlgn val="ctr"/>
        <c:lblOffset val="100"/>
        <c:noMultiLvlLbl val="0"/>
      </c:catAx>
      <c:valAx>
        <c:axId val="145685888"/>
        <c:scaling>
          <c:orientation val="minMax"/>
          <c:max val="2.5"/>
        </c:scaling>
        <c:delete val="0"/>
        <c:axPos val="l"/>
        <c:majorGridlines/>
        <c:numFmt formatCode="General" sourceLinked="1"/>
        <c:majorTickMark val="out"/>
        <c:minorTickMark val="none"/>
        <c:tickLblPos val="nextTo"/>
        <c:spPr>
          <a:ln w="19050">
            <a:solidFill>
              <a:srgbClr val="000000"/>
            </a:solidFill>
          </a:ln>
        </c:spPr>
        <c:txPr>
          <a:bodyPr/>
          <a:lstStyle/>
          <a:p>
            <a:pPr>
              <a:defRPr lang="en-US" sz="1600" b="1"/>
            </a:pPr>
            <a:endParaRPr lang="fa-IR"/>
          </a:p>
        </c:txPr>
        <c:crossAx val="145684352"/>
        <c:crosses val="autoZero"/>
        <c:crossBetween val="between"/>
        <c:majorUnit val="0.5"/>
      </c:valAx>
      <c:serAx>
        <c:axId val="146147968"/>
        <c:scaling>
          <c:orientation val="minMax"/>
        </c:scaling>
        <c:delete val="0"/>
        <c:axPos val="b"/>
        <c:majorTickMark val="out"/>
        <c:minorTickMark val="none"/>
        <c:tickLblPos val="nextTo"/>
        <c:spPr>
          <a:ln w="19050">
            <a:solidFill>
              <a:schemeClr val="tx1"/>
            </a:solidFill>
          </a:ln>
        </c:spPr>
        <c:txPr>
          <a:bodyPr/>
          <a:lstStyle/>
          <a:p>
            <a:pPr>
              <a:defRPr lang="en-US" sz="1600" b="1"/>
            </a:pPr>
            <a:endParaRPr lang="fa-IR"/>
          </a:p>
        </c:txPr>
        <c:crossAx val="145685888"/>
        <c:crosses val="autoZero"/>
      </c:serAx>
    </c:plotArea>
    <c:plotVisOnly val="1"/>
    <c:dispBlanksAs val="gap"/>
    <c:showDLblsOverMax val="0"/>
  </c:chart>
  <c:txPr>
    <a:bodyPr/>
    <a:lstStyle/>
    <a:p>
      <a:pPr>
        <a:defRPr sz="1800">
          <a:solidFill>
            <a:sysClr val="windowText" lastClr="000000"/>
          </a:solidFill>
        </a:defRPr>
      </a:pPr>
      <a:endParaRPr lang="fa-IR"/>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Glargine+Met</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-0.9</c:v>
                </c:pt>
              </c:numCache>
            </c:numRef>
          </c:val>
          <c:extLst xmlns:c16r2="http://schemas.microsoft.com/office/drawing/2015/06/chart">
            <c:ext xmlns:c16="http://schemas.microsoft.com/office/drawing/2014/chart" uri="{C3380CC4-5D6E-409C-BE32-E72D297353CC}">
              <c16:uniqueId val="{00000000-6362-4AF9-85FD-18BF032C1A13}"/>
            </c:ext>
          </c:extLst>
        </c:ser>
        <c:ser>
          <c:idx val="1"/>
          <c:order val="1"/>
          <c:tx>
            <c:strRef>
              <c:f>Sheet1!$C$1</c:f>
              <c:strCache>
                <c:ptCount val="1"/>
                <c:pt idx="0">
                  <c:v>LM25+Met</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General</c:formatCode>
                <c:ptCount val="1"/>
                <c:pt idx="0">
                  <c:v>-1.3</c:v>
                </c:pt>
              </c:numCache>
            </c:numRef>
          </c:val>
          <c:extLst xmlns:c16r2="http://schemas.microsoft.com/office/drawing/2015/06/chart">
            <c:ext xmlns:c16="http://schemas.microsoft.com/office/drawing/2014/chart" uri="{C3380CC4-5D6E-409C-BE32-E72D297353CC}">
              <c16:uniqueId val="{00000001-6362-4AF9-85FD-18BF032C1A13}"/>
            </c:ext>
          </c:extLst>
        </c:ser>
        <c:dLbls>
          <c:showLegendKey val="0"/>
          <c:showVal val="0"/>
          <c:showCatName val="0"/>
          <c:showSerName val="0"/>
          <c:showPercent val="0"/>
          <c:showBubbleSize val="0"/>
        </c:dLbls>
        <c:gapWidth val="150"/>
        <c:axId val="166741888"/>
        <c:axId val="166743424"/>
      </c:barChart>
      <c:catAx>
        <c:axId val="166741888"/>
        <c:scaling>
          <c:orientation val="minMax"/>
        </c:scaling>
        <c:delete val="0"/>
        <c:axPos val="b"/>
        <c:numFmt formatCode="General" sourceLinked="1"/>
        <c:majorTickMark val="out"/>
        <c:minorTickMark val="none"/>
        <c:tickLblPos val="high"/>
        <c:spPr>
          <a:ln>
            <a:solidFill>
              <a:schemeClr val="tx1"/>
            </a:solidFill>
          </a:ln>
        </c:spPr>
        <c:txPr>
          <a:bodyPr/>
          <a:lstStyle/>
          <a:p>
            <a:pPr>
              <a:defRPr sz="1400" b="1"/>
            </a:pPr>
            <a:endParaRPr lang="fa-IR"/>
          </a:p>
        </c:txPr>
        <c:crossAx val="166743424"/>
        <c:crosses val="autoZero"/>
        <c:auto val="1"/>
        <c:lblAlgn val="ctr"/>
        <c:lblOffset val="100"/>
        <c:noMultiLvlLbl val="0"/>
      </c:catAx>
      <c:valAx>
        <c:axId val="166743424"/>
        <c:scaling>
          <c:orientation val="minMax"/>
          <c:max val="0"/>
          <c:min val="-1.5"/>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66741888"/>
        <c:crosses val="autoZero"/>
        <c:crossBetween val="between"/>
        <c:majorUnit val="0.5"/>
      </c:valAx>
    </c:plotArea>
    <c:plotVisOnly val="1"/>
    <c:dispBlanksAs val="gap"/>
    <c:showDLblsOverMax val="0"/>
  </c:chart>
  <c:txPr>
    <a:bodyPr/>
    <a:lstStyle/>
    <a:p>
      <a:pPr>
        <a:defRPr sz="1800"/>
      </a:pPr>
      <a:endParaRPr lang="fa-I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01536990006303E-2"/>
          <c:y val="0.15699137063448301"/>
          <c:w val="0.87551266662244298"/>
          <c:h val="0.69287501936830997"/>
        </c:manualLayout>
      </c:layout>
      <c:barChart>
        <c:barDir val="col"/>
        <c:grouping val="clustered"/>
        <c:varyColors val="0"/>
        <c:ser>
          <c:idx val="0"/>
          <c:order val="0"/>
          <c:tx>
            <c:strRef>
              <c:f>Sheet1!$B$1</c:f>
              <c:strCache>
                <c:ptCount val="1"/>
                <c:pt idx="0">
                  <c:v>Glargine+Met</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HbA1c ≤7.0%</c:v>
                </c:pt>
                <c:pt idx="1">
                  <c:v>FPG ≤7mmol/L</c:v>
                </c:pt>
                <c:pt idx="2">
                  <c:v>AM PPG ≤10mmol/L</c:v>
                </c:pt>
                <c:pt idx="3">
                  <c:v>PM PPG ≤10mmol/L</c:v>
                </c:pt>
              </c:strCache>
            </c:strRef>
          </c:cat>
          <c:val>
            <c:numRef>
              <c:f>Sheet1!$B$2:$B$5</c:f>
              <c:numCache>
                <c:formatCode>General</c:formatCode>
                <c:ptCount val="4"/>
                <c:pt idx="0">
                  <c:v>18</c:v>
                </c:pt>
                <c:pt idx="1">
                  <c:v>65</c:v>
                </c:pt>
                <c:pt idx="2">
                  <c:v>63</c:v>
                </c:pt>
                <c:pt idx="3">
                  <c:v>43</c:v>
                </c:pt>
              </c:numCache>
            </c:numRef>
          </c:val>
          <c:extLst xmlns:c16r2="http://schemas.microsoft.com/office/drawing/2015/06/chart">
            <c:ext xmlns:c16="http://schemas.microsoft.com/office/drawing/2014/chart" uri="{C3380CC4-5D6E-409C-BE32-E72D297353CC}">
              <c16:uniqueId val="{00000000-6974-40CD-B8A3-339E6454B22C}"/>
            </c:ext>
          </c:extLst>
        </c:ser>
        <c:ser>
          <c:idx val="1"/>
          <c:order val="1"/>
          <c:tx>
            <c:strRef>
              <c:f>Sheet1!$C$1</c:f>
              <c:strCache>
                <c:ptCount val="1"/>
                <c:pt idx="0">
                  <c:v>LM25+Met</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HbA1c ≤7.0%</c:v>
                </c:pt>
                <c:pt idx="1">
                  <c:v>FPG ≤7mmol/L</c:v>
                </c:pt>
                <c:pt idx="2">
                  <c:v>AM PPG ≤10mmol/L</c:v>
                </c:pt>
                <c:pt idx="3">
                  <c:v>PM PPG ≤10mmol/L</c:v>
                </c:pt>
              </c:strCache>
            </c:strRef>
          </c:cat>
          <c:val>
            <c:numRef>
              <c:f>Sheet1!$C$2:$C$5</c:f>
              <c:numCache>
                <c:formatCode>General</c:formatCode>
                <c:ptCount val="4"/>
                <c:pt idx="0">
                  <c:v>42</c:v>
                </c:pt>
                <c:pt idx="1">
                  <c:v>45</c:v>
                </c:pt>
                <c:pt idx="2">
                  <c:v>80</c:v>
                </c:pt>
                <c:pt idx="3">
                  <c:v>72</c:v>
                </c:pt>
              </c:numCache>
            </c:numRef>
          </c:val>
          <c:extLst xmlns:c16r2="http://schemas.microsoft.com/office/drawing/2015/06/chart">
            <c:ext xmlns:c16="http://schemas.microsoft.com/office/drawing/2014/chart" uri="{C3380CC4-5D6E-409C-BE32-E72D297353CC}">
              <c16:uniqueId val="{00000001-6974-40CD-B8A3-339E6454B22C}"/>
            </c:ext>
          </c:extLst>
        </c:ser>
        <c:dLbls>
          <c:showLegendKey val="0"/>
          <c:showVal val="0"/>
          <c:showCatName val="0"/>
          <c:showSerName val="0"/>
          <c:showPercent val="0"/>
          <c:showBubbleSize val="0"/>
        </c:dLbls>
        <c:gapWidth val="150"/>
        <c:axId val="167085184"/>
        <c:axId val="167086720"/>
      </c:barChart>
      <c:catAx>
        <c:axId val="167085184"/>
        <c:scaling>
          <c:orientation val="minMax"/>
        </c:scaling>
        <c:delete val="0"/>
        <c:axPos val="b"/>
        <c:numFmt formatCode="General" sourceLinked="1"/>
        <c:majorTickMark val="out"/>
        <c:minorTickMark val="none"/>
        <c:tickLblPos val="low"/>
        <c:spPr>
          <a:ln>
            <a:solidFill>
              <a:schemeClr val="tx1"/>
            </a:solidFill>
          </a:ln>
        </c:spPr>
        <c:txPr>
          <a:bodyPr/>
          <a:lstStyle/>
          <a:p>
            <a:pPr>
              <a:defRPr sz="1400" b="1"/>
            </a:pPr>
            <a:endParaRPr lang="fa-IR"/>
          </a:p>
        </c:txPr>
        <c:crossAx val="167086720"/>
        <c:crosses val="autoZero"/>
        <c:auto val="1"/>
        <c:lblAlgn val="ctr"/>
        <c:lblOffset val="100"/>
        <c:noMultiLvlLbl val="0"/>
      </c:catAx>
      <c:valAx>
        <c:axId val="167086720"/>
        <c:scaling>
          <c:orientation val="minMax"/>
          <c:max val="100"/>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67085184"/>
        <c:crosses val="autoZero"/>
        <c:crossBetween val="between"/>
        <c:majorUnit val="20"/>
      </c:valAx>
    </c:plotArea>
    <c:legend>
      <c:legendPos val="t"/>
      <c:layout>
        <c:manualLayout>
          <c:xMode val="edge"/>
          <c:yMode val="edge"/>
          <c:x val="7.7711124888868903E-3"/>
          <c:y val="1.91050512050473E-2"/>
          <c:w val="0.80796370874347001"/>
          <c:h val="6.8407616547080399E-2"/>
        </c:manualLayout>
      </c:layout>
      <c:overlay val="0"/>
      <c:txPr>
        <a:bodyPr/>
        <a:lstStyle/>
        <a:p>
          <a:pPr>
            <a:defRPr sz="1400" b="1"/>
          </a:pPr>
          <a:endParaRPr lang="fa-IR"/>
        </a:p>
      </c:txPr>
    </c:legend>
    <c:plotVisOnly val="1"/>
    <c:dispBlanksAs val="gap"/>
    <c:showDLblsOverMax val="0"/>
  </c:chart>
  <c:txPr>
    <a:bodyPr/>
    <a:lstStyle/>
    <a:p>
      <a:pPr>
        <a:defRPr sz="1800"/>
      </a:pPr>
      <a:endParaRPr lang="fa-I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Glargine+Met</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-0.42</c:v>
                </c:pt>
              </c:numCache>
            </c:numRef>
          </c:val>
          <c:extLst xmlns:c16r2="http://schemas.microsoft.com/office/drawing/2015/06/chart">
            <c:ext xmlns:c16="http://schemas.microsoft.com/office/drawing/2014/chart" uri="{C3380CC4-5D6E-409C-BE32-E72D297353CC}">
              <c16:uniqueId val="{00000000-C4D0-45CF-83F7-C415C13E7BEA}"/>
            </c:ext>
          </c:extLst>
        </c:ser>
        <c:ser>
          <c:idx val="1"/>
          <c:order val="1"/>
          <c:tx>
            <c:strRef>
              <c:f>Sheet1!$C$1</c:f>
              <c:strCache>
                <c:ptCount val="1"/>
                <c:pt idx="0">
                  <c:v>LM25+Met</c:v>
                </c:pt>
              </c:strCache>
            </c:strRef>
          </c:tx>
          <c:invertIfNegative val="0"/>
          <c:dLbls>
            <c:numFmt formatCode="#,##0.0" sourceLinked="0"/>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C4D0-45CF-83F7-C415C13E7BEA}"/>
            </c:ext>
          </c:extLst>
        </c:ser>
        <c:dLbls>
          <c:showLegendKey val="0"/>
          <c:showVal val="0"/>
          <c:showCatName val="0"/>
          <c:showSerName val="0"/>
          <c:showPercent val="0"/>
          <c:showBubbleSize val="0"/>
        </c:dLbls>
        <c:gapWidth val="150"/>
        <c:axId val="166903168"/>
        <c:axId val="166913152"/>
      </c:barChart>
      <c:catAx>
        <c:axId val="166903168"/>
        <c:scaling>
          <c:orientation val="minMax"/>
        </c:scaling>
        <c:delete val="0"/>
        <c:axPos val="b"/>
        <c:numFmt formatCode="General" sourceLinked="1"/>
        <c:majorTickMark val="out"/>
        <c:minorTickMark val="none"/>
        <c:tickLblPos val="high"/>
        <c:spPr>
          <a:ln>
            <a:solidFill>
              <a:schemeClr val="tx1"/>
            </a:solidFill>
          </a:ln>
        </c:spPr>
        <c:txPr>
          <a:bodyPr/>
          <a:lstStyle/>
          <a:p>
            <a:pPr>
              <a:defRPr sz="1400" b="1"/>
            </a:pPr>
            <a:endParaRPr lang="fa-IR"/>
          </a:p>
        </c:txPr>
        <c:crossAx val="166913152"/>
        <c:crosses val="autoZero"/>
        <c:auto val="1"/>
        <c:lblAlgn val="ctr"/>
        <c:lblOffset val="100"/>
        <c:noMultiLvlLbl val="0"/>
      </c:catAx>
      <c:valAx>
        <c:axId val="166913152"/>
        <c:scaling>
          <c:orientation val="minMax"/>
          <c:max val="0"/>
          <c:min val="-1.5"/>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66903168"/>
        <c:crosses val="autoZero"/>
        <c:crossBetween val="between"/>
        <c:majorUnit val="0.5"/>
      </c:valAx>
    </c:plotArea>
    <c:plotVisOnly val="1"/>
    <c:dispBlanksAs val="gap"/>
    <c:showDLblsOverMax val="0"/>
  </c:chart>
  <c:txPr>
    <a:bodyPr/>
    <a:lstStyle/>
    <a:p>
      <a:pPr>
        <a:defRPr sz="1800"/>
      </a:pPr>
      <a:endParaRPr lang="fa-I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01536990006303E-2"/>
          <c:y val="0.15699137063448301"/>
          <c:w val="0.87551266662244298"/>
          <c:h val="0.69287501936830997"/>
        </c:manualLayout>
      </c:layout>
      <c:barChart>
        <c:barDir val="col"/>
        <c:grouping val="clustered"/>
        <c:varyColors val="0"/>
        <c:ser>
          <c:idx val="0"/>
          <c:order val="0"/>
          <c:tx>
            <c:strRef>
              <c:f>Sheet1!$B$1</c:f>
              <c:strCache>
                <c:ptCount val="1"/>
                <c:pt idx="0">
                  <c:v>Glargine+Met</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HbA1c ≤7.0%</c:v>
                </c:pt>
                <c:pt idx="1">
                  <c:v>FPG ≤7mmol/L</c:v>
                </c:pt>
                <c:pt idx="2">
                  <c:v>AM PPG ≤10mmol/L</c:v>
                </c:pt>
                <c:pt idx="3">
                  <c:v>PM PPG ≤10mmol/L</c:v>
                </c:pt>
              </c:strCache>
            </c:strRef>
          </c:cat>
          <c:val>
            <c:numRef>
              <c:f>Sheet1!$B$2:$B$5</c:f>
              <c:numCache>
                <c:formatCode>General</c:formatCode>
                <c:ptCount val="4"/>
                <c:pt idx="0">
                  <c:v>12</c:v>
                </c:pt>
                <c:pt idx="1">
                  <c:v>51</c:v>
                </c:pt>
                <c:pt idx="2">
                  <c:v>42</c:v>
                </c:pt>
                <c:pt idx="3">
                  <c:v>40</c:v>
                </c:pt>
              </c:numCache>
            </c:numRef>
          </c:val>
          <c:extLst xmlns:c16r2="http://schemas.microsoft.com/office/drawing/2015/06/chart">
            <c:ext xmlns:c16="http://schemas.microsoft.com/office/drawing/2014/chart" uri="{C3380CC4-5D6E-409C-BE32-E72D297353CC}">
              <c16:uniqueId val="{00000000-1944-4091-AD50-A7BCB94EDF32}"/>
            </c:ext>
          </c:extLst>
        </c:ser>
        <c:ser>
          <c:idx val="1"/>
          <c:order val="1"/>
          <c:tx>
            <c:strRef>
              <c:f>Sheet1!$C$1</c:f>
              <c:strCache>
                <c:ptCount val="1"/>
                <c:pt idx="0">
                  <c:v>LM25+Met</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HbA1c ≤7.0%</c:v>
                </c:pt>
                <c:pt idx="1">
                  <c:v>FPG ≤7mmol/L</c:v>
                </c:pt>
                <c:pt idx="2">
                  <c:v>AM PPG ≤10mmol/L</c:v>
                </c:pt>
                <c:pt idx="3">
                  <c:v>PM PPG ≤10mmol/L</c:v>
                </c:pt>
              </c:strCache>
            </c:strRef>
          </c:cat>
          <c:val>
            <c:numRef>
              <c:f>Sheet1!$C$2:$C$5</c:f>
              <c:numCache>
                <c:formatCode>General</c:formatCode>
                <c:ptCount val="4"/>
                <c:pt idx="0">
                  <c:v>30</c:v>
                </c:pt>
                <c:pt idx="1">
                  <c:v>34</c:v>
                </c:pt>
                <c:pt idx="2">
                  <c:v>66</c:v>
                </c:pt>
                <c:pt idx="3">
                  <c:v>64</c:v>
                </c:pt>
              </c:numCache>
            </c:numRef>
          </c:val>
          <c:extLst xmlns:c16r2="http://schemas.microsoft.com/office/drawing/2015/06/chart">
            <c:ext xmlns:c16="http://schemas.microsoft.com/office/drawing/2014/chart" uri="{C3380CC4-5D6E-409C-BE32-E72D297353CC}">
              <c16:uniqueId val="{00000001-1944-4091-AD50-A7BCB94EDF32}"/>
            </c:ext>
          </c:extLst>
        </c:ser>
        <c:dLbls>
          <c:showLegendKey val="0"/>
          <c:showVal val="0"/>
          <c:showCatName val="0"/>
          <c:showSerName val="0"/>
          <c:showPercent val="0"/>
          <c:showBubbleSize val="0"/>
        </c:dLbls>
        <c:gapWidth val="150"/>
        <c:axId val="166963840"/>
        <c:axId val="166973824"/>
      </c:barChart>
      <c:catAx>
        <c:axId val="166963840"/>
        <c:scaling>
          <c:orientation val="minMax"/>
        </c:scaling>
        <c:delete val="0"/>
        <c:axPos val="b"/>
        <c:numFmt formatCode="General" sourceLinked="1"/>
        <c:majorTickMark val="out"/>
        <c:minorTickMark val="none"/>
        <c:tickLblPos val="low"/>
        <c:spPr>
          <a:ln>
            <a:solidFill>
              <a:schemeClr val="tx1"/>
            </a:solidFill>
          </a:ln>
        </c:spPr>
        <c:txPr>
          <a:bodyPr/>
          <a:lstStyle/>
          <a:p>
            <a:pPr>
              <a:defRPr sz="1400" b="1"/>
            </a:pPr>
            <a:endParaRPr lang="fa-IR"/>
          </a:p>
        </c:txPr>
        <c:crossAx val="166973824"/>
        <c:crosses val="autoZero"/>
        <c:auto val="1"/>
        <c:lblAlgn val="ctr"/>
        <c:lblOffset val="100"/>
        <c:noMultiLvlLbl val="0"/>
      </c:catAx>
      <c:valAx>
        <c:axId val="166973824"/>
        <c:scaling>
          <c:orientation val="minMax"/>
          <c:max val="100"/>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66963840"/>
        <c:crosses val="autoZero"/>
        <c:crossBetween val="between"/>
        <c:majorUnit val="20"/>
      </c:valAx>
    </c:plotArea>
    <c:legend>
      <c:legendPos val="t"/>
      <c:layout>
        <c:manualLayout>
          <c:xMode val="edge"/>
          <c:yMode val="edge"/>
          <c:x val="7.7711124888868903E-3"/>
          <c:y val="1.91050512050473E-2"/>
          <c:w val="0.80796370874347001"/>
          <c:h val="6.8407616547080399E-2"/>
        </c:manualLayout>
      </c:layout>
      <c:overlay val="0"/>
      <c:txPr>
        <a:bodyPr/>
        <a:lstStyle/>
        <a:p>
          <a:pPr>
            <a:defRPr sz="1400" b="1"/>
          </a:pPr>
          <a:endParaRPr lang="fa-IR"/>
        </a:p>
      </c:txPr>
    </c:legend>
    <c:plotVisOnly val="1"/>
    <c:dispBlanksAs val="gap"/>
    <c:showDLblsOverMax val="0"/>
  </c:chart>
  <c:txPr>
    <a:bodyPr/>
    <a:lstStyle/>
    <a:p>
      <a:pPr>
        <a:defRPr sz="1800"/>
      </a:pPr>
      <a:endParaRPr lang="fa-I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Basal+OAM</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Malone, 2004</c:v>
                </c:pt>
                <c:pt idx="1">
                  <c:v>Malone, 2005</c:v>
                </c:pt>
                <c:pt idx="2">
                  <c:v>Raskin, 2005</c:v>
                </c:pt>
                <c:pt idx="3">
                  <c:v>Holman, 2007</c:v>
                </c:pt>
              </c:strCache>
            </c:strRef>
          </c:cat>
          <c:val>
            <c:numRef>
              <c:f>Sheet1!$B$2:$B$5</c:f>
              <c:numCache>
                <c:formatCode>General</c:formatCode>
                <c:ptCount val="4"/>
                <c:pt idx="0">
                  <c:v>-0.9</c:v>
                </c:pt>
                <c:pt idx="1">
                  <c:v>-0.42</c:v>
                </c:pt>
                <c:pt idx="2">
                  <c:v>-2.36</c:v>
                </c:pt>
                <c:pt idx="3">
                  <c:v>-0.8</c:v>
                </c:pt>
              </c:numCache>
            </c:numRef>
          </c:val>
          <c:extLst xmlns:c16r2="http://schemas.microsoft.com/office/drawing/2015/06/chart">
            <c:ext xmlns:c16="http://schemas.microsoft.com/office/drawing/2014/chart" uri="{C3380CC4-5D6E-409C-BE32-E72D297353CC}">
              <c16:uniqueId val="{00000000-78FC-42A0-842D-0A6024CA4321}"/>
            </c:ext>
          </c:extLst>
        </c:ser>
        <c:ser>
          <c:idx val="1"/>
          <c:order val="1"/>
          <c:tx>
            <c:strRef>
              <c:f>Sheet1!$C$1</c:f>
              <c:strCache>
                <c:ptCount val="1"/>
                <c:pt idx="0">
                  <c:v>Premix+OAM</c:v>
                </c:pt>
              </c:strCache>
            </c:strRef>
          </c:tx>
          <c:invertIfNegative val="0"/>
          <c:dLbls>
            <c:numFmt formatCode="#,##0.0" sourceLinked="0"/>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Malone, 2004</c:v>
                </c:pt>
                <c:pt idx="1">
                  <c:v>Malone, 2005</c:v>
                </c:pt>
                <c:pt idx="2">
                  <c:v>Raskin, 2005</c:v>
                </c:pt>
                <c:pt idx="3">
                  <c:v>Holman, 2007</c:v>
                </c:pt>
              </c:strCache>
            </c:strRef>
          </c:cat>
          <c:val>
            <c:numRef>
              <c:f>Sheet1!$C$2:$C$5</c:f>
              <c:numCache>
                <c:formatCode>General</c:formatCode>
                <c:ptCount val="4"/>
                <c:pt idx="0">
                  <c:v>-1.3</c:v>
                </c:pt>
                <c:pt idx="1">
                  <c:v>-1</c:v>
                </c:pt>
                <c:pt idx="2">
                  <c:v>-2.79</c:v>
                </c:pt>
                <c:pt idx="3">
                  <c:v>-1.3</c:v>
                </c:pt>
              </c:numCache>
            </c:numRef>
          </c:val>
          <c:extLst xmlns:c16r2="http://schemas.microsoft.com/office/drawing/2015/06/chart">
            <c:ext xmlns:c16="http://schemas.microsoft.com/office/drawing/2014/chart" uri="{C3380CC4-5D6E-409C-BE32-E72D297353CC}">
              <c16:uniqueId val="{00000001-78FC-42A0-842D-0A6024CA4321}"/>
            </c:ext>
          </c:extLst>
        </c:ser>
        <c:dLbls>
          <c:showLegendKey val="0"/>
          <c:showVal val="0"/>
          <c:showCatName val="0"/>
          <c:showSerName val="0"/>
          <c:showPercent val="0"/>
          <c:showBubbleSize val="0"/>
        </c:dLbls>
        <c:gapWidth val="150"/>
        <c:axId val="175985792"/>
        <c:axId val="175987328"/>
      </c:barChart>
      <c:catAx>
        <c:axId val="175985792"/>
        <c:scaling>
          <c:orientation val="minMax"/>
        </c:scaling>
        <c:delete val="0"/>
        <c:axPos val="b"/>
        <c:numFmt formatCode="General" sourceLinked="1"/>
        <c:majorTickMark val="out"/>
        <c:minorTickMark val="none"/>
        <c:tickLblPos val="high"/>
        <c:spPr>
          <a:ln>
            <a:solidFill>
              <a:schemeClr val="tx1"/>
            </a:solidFill>
          </a:ln>
        </c:spPr>
        <c:txPr>
          <a:bodyPr/>
          <a:lstStyle/>
          <a:p>
            <a:pPr>
              <a:defRPr sz="1400" b="1"/>
            </a:pPr>
            <a:endParaRPr lang="fa-IR"/>
          </a:p>
        </c:txPr>
        <c:crossAx val="175987328"/>
        <c:crosses val="autoZero"/>
        <c:auto val="1"/>
        <c:lblAlgn val="ctr"/>
        <c:lblOffset val="100"/>
        <c:noMultiLvlLbl val="0"/>
      </c:catAx>
      <c:valAx>
        <c:axId val="175987328"/>
        <c:scaling>
          <c:orientation val="minMax"/>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75985792"/>
        <c:crosses val="autoZero"/>
        <c:crossBetween val="between"/>
        <c:majorUnit val="0.5"/>
      </c:valAx>
    </c:plotArea>
    <c:plotVisOnly val="1"/>
    <c:dispBlanksAs val="gap"/>
    <c:showDLblsOverMax val="0"/>
  </c:chart>
  <c:txPr>
    <a:bodyPr/>
    <a:lstStyle/>
    <a:p>
      <a:pPr>
        <a:defRPr sz="1800"/>
      </a:pPr>
      <a:endParaRPr lang="fa-I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Basal+OAM</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Malone, 2004</c:v>
                </c:pt>
                <c:pt idx="1">
                  <c:v>Malone, 2005</c:v>
                </c:pt>
                <c:pt idx="2">
                  <c:v>Raskin, 2005</c:v>
                </c:pt>
                <c:pt idx="3">
                  <c:v>Holman, 2007</c:v>
                </c:pt>
              </c:strCache>
            </c:strRef>
          </c:cat>
          <c:val>
            <c:numRef>
              <c:f>Sheet1!$B$2:$B$5</c:f>
              <c:numCache>
                <c:formatCode>General</c:formatCode>
                <c:ptCount val="4"/>
                <c:pt idx="0">
                  <c:v>18</c:v>
                </c:pt>
                <c:pt idx="1">
                  <c:v>12</c:v>
                </c:pt>
                <c:pt idx="2">
                  <c:v>40</c:v>
                </c:pt>
                <c:pt idx="3">
                  <c:v>28</c:v>
                </c:pt>
              </c:numCache>
            </c:numRef>
          </c:val>
          <c:extLst xmlns:c16r2="http://schemas.microsoft.com/office/drawing/2015/06/chart">
            <c:ext xmlns:c16="http://schemas.microsoft.com/office/drawing/2014/chart" uri="{C3380CC4-5D6E-409C-BE32-E72D297353CC}">
              <c16:uniqueId val="{00000000-6EA4-42AB-87E4-639C3F6DB4F5}"/>
            </c:ext>
          </c:extLst>
        </c:ser>
        <c:ser>
          <c:idx val="1"/>
          <c:order val="1"/>
          <c:tx>
            <c:strRef>
              <c:f>Sheet1!$C$1</c:f>
              <c:strCache>
                <c:ptCount val="1"/>
                <c:pt idx="0">
                  <c:v>Premix+OAM</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Malone, 2004</c:v>
                </c:pt>
                <c:pt idx="1">
                  <c:v>Malone, 2005</c:v>
                </c:pt>
                <c:pt idx="2">
                  <c:v>Raskin, 2005</c:v>
                </c:pt>
                <c:pt idx="3">
                  <c:v>Holman, 2007</c:v>
                </c:pt>
              </c:strCache>
            </c:strRef>
          </c:cat>
          <c:val>
            <c:numRef>
              <c:f>Sheet1!$C$2:$C$5</c:f>
              <c:numCache>
                <c:formatCode>General</c:formatCode>
                <c:ptCount val="4"/>
                <c:pt idx="0">
                  <c:v>42</c:v>
                </c:pt>
                <c:pt idx="1">
                  <c:v>30</c:v>
                </c:pt>
                <c:pt idx="2">
                  <c:v>66</c:v>
                </c:pt>
                <c:pt idx="3">
                  <c:v>42</c:v>
                </c:pt>
              </c:numCache>
            </c:numRef>
          </c:val>
          <c:extLst xmlns:c16r2="http://schemas.microsoft.com/office/drawing/2015/06/chart">
            <c:ext xmlns:c16="http://schemas.microsoft.com/office/drawing/2014/chart" uri="{C3380CC4-5D6E-409C-BE32-E72D297353CC}">
              <c16:uniqueId val="{00000001-6EA4-42AB-87E4-639C3F6DB4F5}"/>
            </c:ext>
          </c:extLst>
        </c:ser>
        <c:dLbls>
          <c:showLegendKey val="0"/>
          <c:showVal val="0"/>
          <c:showCatName val="0"/>
          <c:showSerName val="0"/>
          <c:showPercent val="0"/>
          <c:showBubbleSize val="0"/>
        </c:dLbls>
        <c:gapWidth val="150"/>
        <c:axId val="169119104"/>
        <c:axId val="169120896"/>
      </c:barChart>
      <c:catAx>
        <c:axId val="169119104"/>
        <c:scaling>
          <c:orientation val="minMax"/>
        </c:scaling>
        <c:delete val="0"/>
        <c:axPos val="b"/>
        <c:numFmt formatCode="General" sourceLinked="1"/>
        <c:majorTickMark val="out"/>
        <c:minorTickMark val="none"/>
        <c:tickLblPos val="low"/>
        <c:spPr>
          <a:ln>
            <a:solidFill>
              <a:schemeClr val="tx1"/>
            </a:solidFill>
          </a:ln>
        </c:spPr>
        <c:txPr>
          <a:bodyPr/>
          <a:lstStyle/>
          <a:p>
            <a:pPr>
              <a:defRPr sz="1400" b="1"/>
            </a:pPr>
            <a:endParaRPr lang="fa-IR"/>
          </a:p>
        </c:txPr>
        <c:crossAx val="169120896"/>
        <c:crosses val="autoZero"/>
        <c:auto val="1"/>
        <c:lblAlgn val="ctr"/>
        <c:lblOffset val="100"/>
        <c:noMultiLvlLbl val="0"/>
      </c:catAx>
      <c:valAx>
        <c:axId val="169120896"/>
        <c:scaling>
          <c:orientation val="minMax"/>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69119104"/>
        <c:crosses val="autoZero"/>
        <c:crossBetween val="between"/>
      </c:valAx>
    </c:plotArea>
    <c:plotVisOnly val="1"/>
    <c:dispBlanksAs val="gap"/>
    <c:showDLblsOverMax val="0"/>
  </c:chart>
  <c:txPr>
    <a:bodyPr/>
    <a:lstStyle/>
    <a:p>
      <a:pPr>
        <a:defRPr sz="1800"/>
      </a:pPr>
      <a:endParaRPr lang="fa-I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Basal+OAM</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Malone, 2004</c:v>
                </c:pt>
                <c:pt idx="1">
                  <c:v>Malone, 2005</c:v>
                </c:pt>
                <c:pt idx="2">
                  <c:v>Raskin, 2005</c:v>
                </c:pt>
                <c:pt idx="3">
                  <c:v>Holman, 2007</c:v>
                </c:pt>
              </c:strCache>
            </c:strRef>
          </c:cat>
          <c:val>
            <c:numRef>
              <c:f>Sheet1!$B$2:$B$5</c:f>
              <c:numCache>
                <c:formatCode>General</c:formatCode>
                <c:ptCount val="4"/>
                <c:pt idx="0">
                  <c:v>1.6</c:v>
                </c:pt>
                <c:pt idx="1">
                  <c:v>0.06</c:v>
                </c:pt>
                <c:pt idx="2">
                  <c:v>3.5</c:v>
                </c:pt>
                <c:pt idx="3">
                  <c:v>1.9</c:v>
                </c:pt>
              </c:numCache>
            </c:numRef>
          </c:val>
          <c:extLst xmlns:c16r2="http://schemas.microsoft.com/office/drawing/2015/06/chart">
            <c:ext xmlns:c16="http://schemas.microsoft.com/office/drawing/2014/chart" uri="{C3380CC4-5D6E-409C-BE32-E72D297353CC}">
              <c16:uniqueId val="{00000000-CC23-4617-9889-8ECFF35ADAAD}"/>
            </c:ext>
          </c:extLst>
        </c:ser>
        <c:ser>
          <c:idx val="1"/>
          <c:order val="1"/>
          <c:tx>
            <c:strRef>
              <c:f>Sheet1!$C$1</c:f>
              <c:strCache>
                <c:ptCount val="1"/>
                <c:pt idx="0">
                  <c:v>Premix+OAM</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Malone, 2004</c:v>
                </c:pt>
                <c:pt idx="1">
                  <c:v>Malone, 2005</c:v>
                </c:pt>
                <c:pt idx="2">
                  <c:v>Raskin, 2005</c:v>
                </c:pt>
                <c:pt idx="3">
                  <c:v>Holman, 2007</c:v>
                </c:pt>
              </c:strCache>
            </c:strRef>
          </c:cat>
          <c:val>
            <c:numRef>
              <c:f>Sheet1!$C$2:$C$5</c:f>
              <c:numCache>
                <c:formatCode>General</c:formatCode>
                <c:ptCount val="4"/>
                <c:pt idx="0">
                  <c:v>2.2999999999999998</c:v>
                </c:pt>
                <c:pt idx="1">
                  <c:v>0.82</c:v>
                </c:pt>
                <c:pt idx="2">
                  <c:v>5.4</c:v>
                </c:pt>
                <c:pt idx="3">
                  <c:v>4.7</c:v>
                </c:pt>
              </c:numCache>
            </c:numRef>
          </c:val>
          <c:extLst xmlns:c16r2="http://schemas.microsoft.com/office/drawing/2015/06/chart">
            <c:ext xmlns:c16="http://schemas.microsoft.com/office/drawing/2014/chart" uri="{C3380CC4-5D6E-409C-BE32-E72D297353CC}">
              <c16:uniqueId val="{00000001-CC23-4617-9889-8ECFF35ADAAD}"/>
            </c:ext>
          </c:extLst>
        </c:ser>
        <c:dLbls>
          <c:showLegendKey val="0"/>
          <c:showVal val="0"/>
          <c:showCatName val="0"/>
          <c:showSerName val="0"/>
          <c:showPercent val="0"/>
          <c:showBubbleSize val="0"/>
        </c:dLbls>
        <c:gapWidth val="150"/>
        <c:axId val="179662208"/>
        <c:axId val="179664000"/>
      </c:barChart>
      <c:catAx>
        <c:axId val="179662208"/>
        <c:scaling>
          <c:orientation val="minMax"/>
        </c:scaling>
        <c:delete val="0"/>
        <c:axPos val="b"/>
        <c:numFmt formatCode="General" sourceLinked="1"/>
        <c:majorTickMark val="out"/>
        <c:minorTickMark val="none"/>
        <c:tickLblPos val="low"/>
        <c:spPr>
          <a:ln>
            <a:solidFill>
              <a:schemeClr val="tx1"/>
            </a:solidFill>
          </a:ln>
        </c:spPr>
        <c:txPr>
          <a:bodyPr/>
          <a:lstStyle/>
          <a:p>
            <a:pPr>
              <a:defRPr sz="1400" b="1"/>
            </a:pPr>
            <a:endParaRPr lang="fa-IR"/>
          </a:p>
        </c:txPr>
        <c:crossAx val="179664000"/>
        <c:crosses val="autoZero"/>
        <c:auto val="1"/>
        <c:lblAlgn val="ctr"/>
        <c:lblOffset val="100"/>
        <c:noMultiLvlLbl val="0"/>
      </c:catAx>
      <c:valAx>
        <c:axId val="179664000"/>
        <c:scaling>
          <c:orientation val="minMax"/>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79662208"/>
        <c:crosses val="autoZero"/>
        <c:crossBetween val="between"/>
      </c:valAx>
    </c:plotArea>
    <c:plotVisOnly val="1"/>
    <c:dispBlanksAs val="gap"/>
    <c:showDLblsOverMax val="0"/>
  </c:chart>
  <c:txPr>
    <a:bodyPr/>
    <a:lstStyle/>
    <a:p>
      <a:pPr>
        <a:defRPr sz="1800"/>
      </a:pPr>
      <a:endParaRPr lang="fa-I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4245510998899"/>
          <c:y val="5.9095766054670401E-2"/>
          <c:w val="0.84616643975452199"/>
          <c:h val="0.890227865310806"/>
        </c:manualLayout>
      </c:layout>
      <c:barChart>
        <c:barDir val="col"/>
        <c:grouping val="clustered"/>
        <c:varyColors val="0"/>
        <c:ser>
          <c:idx val="0"/>
          <c:order val="0"/>
          <c:tx>
            <c:strRef>
              <c:f>Sheet1!$B$1</c:f>
              <c:strCache>
                <c:ptCount val="1"/>
                <c:pt idx="0">
                  <c:v>Glargine+OAM</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-1.7</c:v>
                </c:pt>
              </c:numCache>
            </c:numRef>
          </c:val>
          <c:extLst xmlns:c16r2="http://schemas.microsoft.com/office/drawing/2015/06/chart">
            <c:ext xmlns:c16="http://schemas.microsoft.com/office/drawing/2014/chart" uri="{C3380CC4-5D6E-409C-BE32-E72D297353CC}">
              <c16:uniqueId val="{00000000-AA3B-47E5-B0B8-C726C4309A22}"/>
            </c:ext>
          </c:extLst>
        </c:ser>
        <c:ser>
          <c:idx val="1"/>
          <c:order val="1"/>
          <c:tx>
            <c:strRef>
              <c:f>Sheet1!$C$1</c:f>
              <c:strCache>
                <c:ptCount val="1"/>
                <c:pt idx="0">
                  <c:v>LM25+OAD</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General</c:formatCode>
                <c:ptCount val="1"/>
                <c:pt idx="0">
                  <c:v>-1.8</c:v>
                </c:pt>
              </c:numCache>
            </c:numRef>
          </c:val>
          <c:extLst xmlns:c16r2="http://schemas.microsoft.com/office/drawing/2015/06/chart">
            <c:ext xmlns:c16="http://schemas.microsoft.com/office/drawing/2014/chart" uri="{C3380CC4-5D6E-409C-BE32-E72D297353CC}">
              <c16:uniqueId val="{00000001-AA3B-47E5-B0B8-C726C4309A22}"/>
            </c:ext>
          </c:extLst>
        </c:ser>
        <c:dLbls>
          <c:showLegendKey val="0"/>
          <c:showVal val="0"/>
          <c:showCatName val="0"/>
          <c:showSerName val="0"/>
          <c:showPercent val="0"/>
          <c:showBubbleSize val="0"/>
        </c:dLbls>
        <c:gapWidth val="150"/>
        <c:axId val="179594752"/>
        <c:axId val="179596288"/>
      </c:barChart>
      <c:catAx>
        <c:axId val="179594752"/>
        <c:scaling>
          <c:orientation val="minMax"/>
        </c:scaling>
        <c:delete val="0"/>
        <c:axPos val="b"/>
        <c:numFmt formatCode="General" sourceLinked="1"/>
        <c:majorTickMark val="out"/>
        <c:minorTickMark val="none"/>
        <c:tickLblPos val="high"/>
        <c:spPr>
          <a:ln>
            <a:solidFill>
              <a:schemeClr val="tx1"/>
            </a:solidFill>
          </a:ln>
        </c:spPr>
        <c:txPr>
          <a:bodyPr/>
          <a:lstStyle/>
          <a:p>
            <a:pPr>
              <a:defRPr sz="1400" b="1"/>
            </a:pPr>
            <a:endParaRPr lang="fa-IR"/>
          </a:p>
        </c:txPr>
        <c:crossAx val="179596288"/>
        <c:crosses val="autoZero"/>
        <c:auto val="1"/>
        <c:lblAlgn val="ctr"/>
        <c:lblOffset val="100"/>
        <c:noMultiLvlLbl val="0"/>
      </c:catAx>
      <c:valAx>
        <c:axId val="179596288"/>
        <c:scaling>
          <c:orientation val="minMax"/>
          <c:max val="0"/>
          <c:min val="-2"/>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79594752"/>
        <c:crosses val="autoZero"/>
        <c:crossBetween val="between"/>
        <c:majorUnit val="0.5"/>
      </c:valAx>
    </c:plotArea>
    <c:plotVisOnly val="1"/>
    <c:dispBlanksAs val="gap"/>
    <c:showDLblsOverMax val="0"/>
  </c:chart>
  <c:txPr>
    <a:bodyPr/>
    <a:lstStyle/>
    <a:p>
      <a:pPr>
        <a:defRPr sz="1800"/>
      </a:pPr>
      <a:endParaRPr lang="fa-I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4245510998899"/>
          <c:y val="0.212632244398857"/>
          <c:w val="0.84616643975452199"/>
          <c:h val="0.73669143750181099"/>
        </c:manualLayout>
      </c:layout>
      <c:barChart>
        <c:barDir val="col"/>
        <c:grouping val="clustered"/>
        <c:varyColors val="0"/>
        <c:ser>
          <c:idx val="0"/>
          <c:order val="0"/>
          <c:tx>
            <c:strRef>
              <c:f>Sheet1!$B$1</c:f>
              <c:strCache>
                <c:ptCount val="1"/>
                <c:pt idx="0">
                  <c:v>Glargine+OAM</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40.300000000000011</c:v>
                </c:pt>
              </c:numCache>
            </c:numRef>
          </c:val>
          <c:extLst xmlns:c16r2="http://schemas.microsoft.com/office/drawing/2015/06/chart">
            <c:ext xmlns:c16="http://schemas.microsoft.com/office/drawing/2014/chart" uri="{C3380CC4-5D6E-409C-BE32-E72D297353CC}">
              <c16:uniqueId val="{00000000-90A6-4FB7-B4E5-33D1DBDD1F8D}"/>
            </c:ext>
          </c:extLst>
        </c:ser>
        <c:ser>
          <c:idx val="1"/>
          <c:order val="1"/>
          <c:tx>
            <c:strRef>
              <c:f>Sheet1!$C$1</c:f>
              <c:strCache>
                <c:ptCount val="1"/>
                <c:pt idx="0">
                  <c:v>LM25+OAM</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General</c:formatCode>
                <c:ptCount val="1"/>
                <c:pt idx="0">
                  <c:v>47.5</c:v>
                </c:pt>
              </c:numCache>
            </c:numRef>
          </c:val>
          <c:extLst xmlns:c16r2="http://schemas.microsoft.com/office/drawing/2015/06/chart">
            <c:ext xmlns:c16="http://schemas.microsoft.com/office/drawing/2014/chart" uri="{C3380CC4-5D6E-409C-BE32-E72D297353CC}">
              <c16:uniqueId val="{00000001-90A6-4FB7-B4E5-33D1DBDD1F8D}"/>
            </c:ext>
          </c:extLst>
        </c:ser>
        <c:dLbls>
          <c:showLegendKey val="0"/>
          <c:showVal val="0"/>
          <c:showCatName val="0"/>
          <c:showSerName val="0"/>
          <c:showPercent val="0"/>
          <c:showBubbleSize val="0"/>
        </c:dLbls>
        <c:gapWidth val="150"/>
        <c:axId val="179999488"/>
        <c:axId val="180001024"/>
      </c:barChart>
      <c:catAx>
        <c:axId val="179999488"/>
        <c:scaling>
          <c:orientation val="minMax"/>
        </c:scaling>
        <c:delete val="0"/>
        <c:axPos val="b"/>
        <c:numFmt formatCode="General" sourceLinked="1"/>
        <c:majorTickMark val="out"/>
        <c:minorTickMark val="none"/>
        <c:tickLblPos val="high"/>
        <c:spPr>
          <a:ln>
            <a:solidFill>
              <a:schemeClr val="tx1"/>
            </a:solidFill>
          </a:ln>
        </c:spPr>
        <c:txPr>
          <a:bodyPr/>
          <a:lstStyle/>
          <a:p>
            <a:pPr>
              <a:defRPr sz="1400" b="1"/>
            </a:pPr>
            <a:endParaRPr lang="fa-IR"/>
          </a:p>
        </c:txPr>
        <c:crossAx val="180001024"/>
        <c:crosses val="autoZero"/>
        <c:auto val="1"/>
        <c:lblAlgn val="ctr"/>
        <c:lblOffset val="100"/>
        <c:noMultiLvlLbl val="0"/>
      </c:catAx>
      <c:valAx>
        <c:axId val="180001024"/>
        <c:scaling>
          <c:orientation val="minMax"/>
          <c:max val="100"/>
          <c:min val="0"/>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79999488"/>
        <c:crosses val="autoZero"/>
        <c:crossBetween val="between"/>
        <c:majorUnit val="20"/>
      </c:valAx>
    </c:plotArea>
    <c:legend>
      <c:legendPos val="t"/>
      <c:layout>
        <c:manualLayout>
          <c:xMode val="edge"/>
          <c:yMode val="edge"/>
          <c:x val="3.7268649809988901E-3"/>
          <c:y val="1.2562478040598001E-2"/>
          <c:w val="0.749225199271776"/>
          <c:h val="6.8719107292851203E-2"/>
        </c:manualLayout>
      </c:layout>
      <c:overlay val="0"/>
      <c:txPr>
        <a:bodyPr/>
        <a:lstStyle/>
        <a:p>
          <a:pPr>
            <a:defRPr sz="1400" b="1"/>
          </a:pPr>
          <a:endParaRPr lang="fa-IR"/>
        </a:p>
      </c:txPr>
    </c:legend>
    <c:plotVisOnly val="1"/>
    <c:dispBlanksAs val="gap"/>
    <c:showDLblsOverMax val="0"/>
  </c:chart>
  <c:txPr>
    <a:bodyPr/>
    <a:lstStyle/>
    <a:p>
      <a:pPr>
        <a:defRPr sz="1800"/>
      </a:pPr>
      <a:endParaRPr lang="fa-I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8601536990006303E-2"/>
          <c:y val="0.15699137063448301"/>
          <c:w val="0.87551266662244298"/>
          <c:h val="0.69287501936830997"/>
        </c:manualLayout>
      </c:layout>
      <c:barChart>
        <c:barDir val="col"/>
        <c:grouping val="clustered"/>
        <c:varyColors val="0"/>
        <c:ser>
          <c:idx val="0"/>
          <c:order val="0"/>
          <c:tx>
            <c:strRef>
              <c:f>Sheet1!$B$1</c:f>
              <c:strCache>
                <c:ptCount val="1"/>
                <c:pt idx="0">
                  <c:v>Glargine+Lispro(n=184)</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HbA1c &lt;7.0%</c:v>
                </c:pt>
                <c:pt idx="1">
                  <c:v>HbA1c ≤6.5%</c:v>
                </c:pt>
              </c:strCache>
            </c:strRef>
          </c:cat>
          <c:val>
            <c:numRef>
              <c:f>Sheet1!$B$2:$B$3</c:f>
              <c:numCache>
                <c:formatCode>General</c:formatCode>
                <c:ptCount val="2"/>
                <c:pt idx="0">
                  <c:v>39</c:v>
                </c:pt>
                <c:pt idx="1">
                  <c:v>19</c:v>
                </c:pt>
              </c:numCache>
            </c:numRef>
          </c:val>
          <c:extLst xmlns:c16r2="http://schemas.microsoft.com/office/drawing/2015/06/chart">
            <c:ext xmlns:c16="http://schemas.microsoft.com/office/drawing/2014/chart" uri="{C3380CC4-5D6E-409C-BE32-E72D297353CC}">
              <c16:uniqueId val="{00000000-E3B8-4886-95F7-681FB40F16B1}"/>
            </c:ext>
          </c:extLst>
        </c:ser>
        <c:ser>
          <c:idx val="1"/>
          <c:order val="1"/>
          <c:tx>
            <c:strRef>
              <c:f>Sheet1!$C$1</c:f>
              <c:strCache>
                <c:ptCount val="1"/>
                <c:pt idx="0">
                  <c:v>LM25 (n=177)</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HbA1c &lt;7.0%</c:v>
                </c:pt>
                <c:pt idx="1">
                  <c:v>HbA1c ≤6.5%</c:v>
                </c:pt>
              </c:strCache>
            </c:strRef>
          </c:cat>
          <c:val>
            <c:numRef>
              <c:f>Sheet1!$C$2:$C$3</c:f>
              <c:numCache>
                <c:formatCode>General</c:formatCode>
                <c:ptCount val="2"/>
                <c:pt idx="0">
                  <c:v>40</c:v>
                </c:pt>
                <c:pt idx="1">
                  <c:v>21</c:v>
                </c:pt>
              </c:numCache>
            </c:numRef>
          </c:val>
          <c:extLst xmlns:c16r2="http://schemas.microsoft.com/office/drawing/2015/06/chart">
            <c:ext xmlns:c16="http://schemas.microsoft.com/office/drawing/2014/chart" uri="{C3380CC4-5D6E-409C-BE32-E72D297353CC}">
              <c16:uniqueId val="{00000001-E3B8-4886-95F7-681FB40F16B1}"/>
            </c:ext>
          </c:extLst>
        </c:ser>
        <c:dLbls>
          <c:showLegendKey val="0"/>
          <c:showVal val="0"/>
          <c:showCatName val="0"/>
          <c:showSerName val="0"/>
          <c:showPercent val="0"/>
          <c:showBubbleSize val="0"/>
        </c:dLbls>
        <c:gapWidth val="150"/>
        <c:axId val="183352320"/>
        <c:axId val="183358208"/>
      </c:barChart>
      <c:catAx>
        <c:axId val="183352320"/>
        <c:scaling>
          <c:orientation val="minMax"/>
        </c:scaling>
        <c:delete val="0"/>
        <c:axPos val="b"/>
        <c:numFmt formatCode="General" sourceLinked="1"/>
        <c:majorTickMark val="out"/>
        <c:minorTickMark val="none"/>
        <c:tickLblPos val="low"/>
        <c:spPr>
          <a:ln>
            <a:solidFill>
              <a:schemeClr val="tx1"/>
            </a:solidFill>
          </a:ln>
        </c:spPr>
        <c:txPr>
          <a:bodyPr/>
          <a:lstStyle/>
          <a:p>
            <a:pPr>
              <a:defRPr sz="1400" b="1"/>
            </a:pPr>
            <a:endParaRPr lang="fa-IR"/>
          </a:p>
        </c:txPr>
        <c:crossAx val="183358208"/>
        <c:crosses val="autoZero"/>
        <c:auto val="1"/>
        <c:lblAlgn val="ctr"/>
        <c:lblOffset val="100"/>
        <c:noMultiLvlLbl val="0"/>
      </c:catAx>
      <c:valAx>
        <c:axId val="183358208"/>
        <c:scaling>
          <c:orientation val="minMax"/>
          <c:max val="100"/>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83352320"/>
        <c:crosses val="autoZero"/>
        <c:crossBetween val="between"/>
        <c:majorUnit val="20"/>
      </c:valAx>
    </c:plotArea>
    <c:legend>
      <c:legendPos val="t"/>
      <c:layout>
        <c:manualLayout>
          <c:xMode val="edge"/>
          <c:yMode val="edge"/>
          <c:x val="7.7711124888868903E-3"/>
          <c:y val="1.91050512050473E-2"/>
          <c:w val="0.80796370874347001"/>
          <c:h val="6.8407616547080399E-2"/>
        </c:manualLayout>
      </c:layout>
      <c:overlay val="0"/>
      <c:txPr>
        <a:bodyPr/>
        <a:lstStyle/>
        <a:p>
          <a:pPr>
            <a:defRPr sz="1400" b="1"/>
          </a:pPr>
          <a:endParaRPr lang="fa-IR"/>
        </a:p>
      </c:txPr>
    </c:legend>
    <c:plotVisOnly val="1"/>
    <c:dispBlanksAs val="gap"/>
    <c:showDLblsOverMax val="0"/>
  </c:chart>
  <c:txPr>
    <a:bodyPr/>
    <a:lstStyle/>
    <a:p>
      <a:pPr>
        <a:defRPr sz="1800"/>
      </a:pPr>
      <a:endParaRPr lang="fa-I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bg1"/>
                </a:solidFill>
                <a:latin typeface="+mn-lt"/>
                <a:ea typeface="+mn-ea"/>
                <a:cs typeface="+mn-cs"/>
              </a:defRPr>
            </a:pPr>
            <a:r>
              <a:rPr lang="en-US" sz="1200" dirty="0">
                <a:solidFill>
                  <a:schemeClr val="bg1"/>
                </a:solidFill>
              </a:rPr>
              <a:t>Europe </a:t>
            </a:r>
            <a:br>
              <a:rPr lang="en-US" sz="1200" dirty="0">
                <a:solidFill>
                  <a:schemeClr val="bg1"/>
                </a:solidFill>
              </a:rPr>
            </a:br>
            <a:r>
              <a:rPr lang="en-US" sz="1200" dirty="0">
                <a:solidFill>
                  <a:schemeClr val="bg1"/>
                </a:solidFill>
              </a:rPr>
              <a:t>(n=821)</a:t>
            </a:r>
          </a:p>
        </c:rich>
      </c:tx>
      <c:layout>
        <c:manualLayout>
          <c:xMode val="edge"/>
          <c:yMode val="edge"/>
          <c:x val="0.35623156886486801"/>
          <c:y val="0.11534798972417799"/>
        </c:manualLayout>
      </c:layout>
      <c:overlay val="0"/>
      <c:spPr>
        <a:solidFill>
          <a:srgbClr val="FED100"/>
        </a:solidFill>
        <a:ln>
          <a:noFill/>
        </a:ln>
        <a:effectLst/>
      </c:spPr>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00B0F0"/>
              </a:solidFill>
              <a:ln w="19050">
                <a:noFill/>
              </a:ln>
              <a:effectLst/>
            </c:spPr>
            <c:extLst xmlns:c16r2="http://schemas.microsoft.com/office/drawing/2015/06/chart">
              <c:ext xmlns:c16="http://schemas.microsoft.com/office/drawing/2014/chart" uri="{C3380CC4-5D6E-409C-BE32-E72D297353CC}">
                <c16:uniqueId val="{00000001-003C-4AC2-805C-73B24DD6D3B1}"/>
              </c:ext>
            </c:extLst>
          </c:dPt>
          <c:dPt>
            <c:idx val="1"/>
            <c:bubble3D val="0"/>
            <c:spPr>
              <a:solidFill>
                <a:srgbClr val="EF2B25"/>
              </a:solidFill>
              <a:ln w="19050">
                <a:noFill/>
              </a:ln>
              <a:effectLst/>
            </c:spPr>
            <c:extLst xmlns:c16r2="http://schemas.microsoft.com/office/drawing/2015/06/chart">
              <c:ext xmlns:c16="http://schemas.microsoft.com/office/drawing/2014/chart" uri="{C3380CC4-5D6E-409C-BE32-E72D297353CC}">
                <c16:uniqueId val="{00000002-003C-4AC2-805C-73B24DD6D3B1}"/>
              </c:ext>
            </c:extLst>
          </c:dPt>
          <c:dPt>
            <c:idx val="2"/>
            <c:bubble3D val="0"/>
            <c:spPr>
              <a:solidFill>
                <a:schemeClr val="accent3"/>
              </a:solidFill>
              <a:ln w="19050">
                <a:noFill/>
              </a:ln>
              <a:effectLst/>
            </c:spPr>
            <c:extLst xmlns:c16r2="http://schemas.microsoft.com/office/drawing/2015/06/chart">
              <c:ext xmlns:c16="http://schemas.microsoft.com/office/drawing/2014/chart" uri="{C3380CC4-5D6E-409C-BE32-E72D297353CC}">
                <c16:uniqueId val="{00000005-0287-4228-AC2E-D24CB239EA72}"/>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0287-4228-AC2E-D24CB239EA72}"/>
              </c:ext>
            </c:extLst>
          </c:dPt>
          <c:cat>
            <c:strRef>
              <c:f>Sheet1!$A$2:$A$5</c:f>
              <c:strCache>
                <c:ptCount val="2"/>
                <c:pt idx="0">
                  <c:v>1st Qtr</c:v>
                </c:pt>
                <c:pt idx="1">
                  <c:v>2nd Qtr</c:v>
                </c:pt>
              </c:strCache>
            </c:strRef>
          </c:cat>
          <c:val>
            <c:numRef>
              <c:f>Sheet1!$B$2:$B$5</c:f>
              <c:numCache>
                <c:formatCode>General</c:formatCode>
                <c:ptCount val="4"/>
                <c:pt idx="0">
                  <c:v>40</c:v>
                </c:pt>
                <c:pt idx="1">
                  <c:v>60</c:v>
                </c:pt>
              </c:numCache>
            </c:numRef>
          </c:val>
          <c:extLst xmlns:c16r2="http://schemas.microsoft.com/office/drawing/2015/06/chart">
            <c:ext xmlns:c16="http://schemas.microsoft.com/office/drawing/2014/chart" uri="{C3380CC4-5D6E-409C-BE32-E72D297353CC}">
              <c16:uniqueId val="{00000000-003C-4AC2-805C-73B24DD6D3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a-I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Glargine+Lispro (N=184)</c:v>
                </c:pt>
              </c:strCache>
            </c:strRef>
          </c:tx>
          <c:invertIfNegative val="0"/>
          <c:dLbls>
            <c:numFmt formatCode="#,##0.00" sourceLinked="0"/>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-1.8</c:v>
                </c:pt>
              </c:numCache>
            </c:numRef>
          </c:val>
          <c:extLst xmlns:c16r2="http://schemas.microsoft.com/office/drawing/2015/06/chart">
            <c:ext xmlns:c16="http://schemas.microsoft.com/office/drawing/2014/chart" uri="{C3380CC4-5D6E-409C-BE32-E72D297353CC}">
              <c16:uniqueId val="{00000000-723B-4C25-A5D3-99E3C1EA680B}"/>
            </c:ext>
          </c:extLst>
        </c:ser>
        <c:ser>
          <c:idx val="1"/>
          <c:order val="1"/>
          <c:tx>
            <c:strRef>
              <c:f>Sheet1!$C$1</c:f>
              <c:strCache>
                <c:ptCount val="1"/>
                <c:pt idx="0">
                  <c:v>LM25 (N=177)</c:v>
                </c:pt>
              </c:strCache>
            </c:strRef>
          </c:tx>
          <c:invertIfNegative val="0"/>
          <c:dLbls>
            <c:spPr>
              <a:noFill/>
              <a:ln>
                <a:noFill/>
              </a:ln>
              <a:effectLst/>
            </c:spPr>
            <c:txPr>
              <a:bodyPr/>
              <a:lstStyle/>
              <a:p>
                <a:pPr>
                  <a:defRPr sz="1400" b="1"/>
                </a:pPr>
                <a:endParaRPr lang="fa-I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General</c:formatCode>
                <c:ptCount val="1"/>
                <c:pt idx="0">
                  <c:v>-1.84</c:v>
                </c:pt>
              </c:numCache>
            </c:numRef>
          </c:val>
          <c:extLst xmlns:c16r2="http://schemas.microsoft.com/office/drawing/2015/06/chart">
            <c:ext xmlns:c16="http://schemas.microsoft.com/office/drawing/2014/chart" uri="{C3380CC4-5D6E-409C-BE32-E72D297353CC}">
              <c16:uniqueId val="{00000001-723B-4C25-A5D3-99E3C1EA680B}"/>
            </c:ext>
          </c:extLst>
        </c:ser>
        <c:dLbls>
          <c:showLegendKey val="0"/>
          <c:showVal val="0"/>
          <c:showCatName val="0"/>
          <c:showSerName val="0"/>
          <c:showPercent val="0"/>
          <c:showBubbleSize val="0"/>
        </c:dLbls>
        <c:gapWidth val="150"/>
        <c:axId val="183499392"/>
        <c:axId val="183718272"/>
      </c:barChart>
      <c:catAx>
        <c:axId val="183499392"/>
        <c:scaling>
          <c:orientation val="minMax"/>
        </c:scaling>
        <c:delete val="0"/>
        <c:axPos val="b"/>
        <c:numFmt formatCode="General" sourceLinked="1"/>
        <c:majorTickMark val="out"/>
        <c:minorTickMark val="none"/>
        <c:tickLblPos val="high"/>
        <c:spPr>
          <a:ln>
            <a:solidFill>
              <a:schemeClr val="tx1"/>
            </a:solidFill>
          </a:ln>
        </c:spPr>
        <c:txPr>
          <a:bodyPr/>
          <a:lstStyle/>
          <a:p>
            <a:pPr>
              <a:defRPr sz="1400" b="1"/>
            </a:pPr>
            <a:endParaRPr lang="fa-IR"/>
          </a:p>
        </c:txPr>
        <c:crossAx val="183718272"/>
        <c:crosses val="autoZero"/>
        <c:auto val="1"/>
        <c:lblAlgn val="ctr"/>
        <c:lblOffset val="100"/>
        <c:noMultiLvlLbl val="0"/>
      </c:catAx>
      <c:valAx>
        <c:axId val="183718272"/>
        <c:scaling>
          <c:orientation val="minMax"/>
          <c:max val="0"/>
          <c:min val="-2"/>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83499392"/>
        <c:crosses val="autoZero"/>
        <c:crossBetween val="between"/>
        <c:majorUnit val="0.5"/>
      </c:valAx>
    </c:plotArea>
    <c:plotVisOnly val="1"/>
    <c:dispBlanksAs val="gap"/>
    <c:showDLblsOverMax val="0"/>
  </c:chart>
  <c:txPr>
    <a:bodyPr/>
    <a:lstStyle/>
    <a:p>
      <a:pPr>
        <a:defRPr sz="1800"/>
      </a:pPr>
      <a:endParaRPr lang="fa-IR"/>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720534494782601"/>
          <c:y val="4.8423040604343701E-2"/>
          <c:w val="0.84113207387168598"/>
          <c:h val="0.83603399433427805"/>
        </c:manualLayout>
      </c:layout>
      <c:barChart>
        <c:barDir val="col"/>
        <c:grouping val="clustered"/>
        <c:varyColors val="0"/>
        <c:ser>
          <c:idx val="0"/>
          <c:order val="0"/>
          <c:tx>
            <c:strRef>
              <c:f>'[Chart in Microsoft PowerPoint]Sheet1'!$A$2</c:f>
              <c:strCache>
                <c:ptCount val="1"/>
                <c:pt idx="0">
                  <c:v>Glargine + Lispro</c:v>
                </c:pt>
              </c:strCache>
            </c:strRef>
          </c:tx>
          <c:spPr>
            <a:solidFill>
              <a:srgbClr val="A59D95"/>
            </a:solidFill>
          </c:spPr>
          <c:invertIfNegative val="0"/>
          <c:dLbls>
            <c:dLbl>
              <c:idx val="0"/>
              <c:layout>
                <c:manualLayout>
                  <c:x val="-6.7233573729142806E-2"/>
                  <c:y val="1.5108593012275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9A7-4625-991D-4D80CF205592}"/>
                </c:ext>
              </c:extLst>
            </c:dLbl>
            <c:spPr>
              <a:noFill/>
              <a:ln>
                <a:noFill/>
              </a:ln>
              <a:effectLst/>
            </c:spPr>
            <c:txPr>
              <a:bodyPr/>
              <a:lstStyle/>
              <a:p>
                <a:pPr>
                  <a:defRPr b="1"/>
                </a:pPr>
                <a:endParaRPr lang="fa-I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plus"/>
            <c:errValType val="cust"/>
            <c:noEndCap val="0"/>
            <c:plus>
              <c:numRef>
                <c:f>'[Chart in Microsoft PowerPoint]Sheet1'!$C$2</c:f>
                <c:numCache>
                  <c:formatCode>General</c:formatCode>
                  <c:ptCount val="1"/>
                  <c:pt idx="0">
                    <c:v>4.4000000000000004</c:v>
                  </c:pt>
                </c:numCache>
              </c:numRef>
            </c:plus>
            <c:minus>
              <c:numLit>
                <c:formatCode>General</c:formatCode>
                <c:ptCount val="1"/>
                <c:pt idx="0">
                  <c:v>1</c:v>
                </c:pt>
              </c:numLit>
            </c:minus>
          </c:errBars>
          <c:cat>
            <c:strRef>
              <c:f>'[Chart in Microsoft PowerPoint]Sheet1'!$B$1</c:f>
              <c:strCache>
                <c:ptCount val="1"/>
                <c:pt idx="0">
                  <c:v>Endpoint</c:v>
                </c:pt>
              </c:strCache>
            </c:strRef>
          </c:cat>
          <c:val>
            <c:numRef>
              <c:f>'[Chart in Microsoft PowerPoint]Sheet1'!$B$2</c:f>
              <c:numCache>
                <c:formatCode>General</c:formatCode>
                <c:ptCount val="1"/>
                <c:pt idx="0">
                  <c:v>4.5</c:v>
                </c:pt>
              </c:numCache>
            </c:numRef>
          </c:val>
          <c:extLst xmlns:c16r2="http://schemas.microsoft.com/office/drawing/2015/06/chart">
            <c:ext xmlns:c16="http://schemas.microsoft.com/office/drawing/2014/chart" uri="{C3380CC4-5D6E-409C-BE32-E72D297353CC}">
              <c16:uniqueId val="{00000001-C9A7-4625-991D-4D80CF205592}"/>
            </c:ext>
          </c:extLst>
        </c:ser>
        <c:ser>
          <c:idx val="1"/>
          <c:order val="1"/>
          <c:tx>
            <c:strRef>
              <c:f>'[Chart in Microsoft PowerPoint]Sheet1'!$A$3</c:f>
              <c:strCache>
                <c:ptCount val="1"/>
                <c:pt idx="0">
                  <c:v>Lispro Mix 50</c:v>
                </c:pt>
              </c:strCache>
            </c:strRef>
          </c:tx>
          <c:spPr>
            <a:solidFill>
              <a:srgbClr val="D52B1E"/>
            </a:solidFill>
          </c:spPr>
          <c:invertIfNegative val="0"/>
          <c:dLbls>
            <c:dLbl>
              <c:idx val="0"/>
              <c:layout>
                <c:manualLayout>
                  <c:x val="-3.7351985405079301E-2"/>
                  <c:y val="0"/>
                </c:manualLayout>
              </c:layout>
              <c:numFmt formatCode="#,##0.0" sourceLinked="0"/>
              <c:spPr/>
              <c:txPr>
                <a:bodyPr/>
                <a:lstStyle/>
                <a:p>
                  <a:pPr>
                    <a:defRPr b="1"/>
                  </a:pPr>
                  <a:endParaRPr lang="fa-IR"/>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9A7-4625-991D-4D80CF205592}"/>
                </c:ext>
              </c:extLst>
            </c:dLbl>
            <c:spPr>
              <a:noFill/>
              <a:ln>
                <a:noFill/>
              </a:ln>
              <a:effectLst/>
            </c:spPr>
            <c:txPr>
              <a:bodyPr/>
              <a:lstStyle/>
              <a:p>
                <a:pPr>
                  <a:defRPr b="1"/>
                </a:pPr>
                <a:endParaRPr lang="fa-I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plus"/>
            <c:errValType val="cust"/>
            <c:noEndCap val="0"/>
            <c:plus>
              <c:numRef>
                <c:f>'[Chart in Microsoft PowerPoint]Sheet1'!$C$3</c:f>
                <c:numCache>
                  <c:formatCode>General</c:formatCode>
                  <c:ptCount val="1"/>
                  <c:pt idx="0">
                    <c:v>4.2</c:v>
                  </c:pt>
                </c:numCache>
              </c:numRef>
            </c:plus>
            <c:minus>
              <c:numLit>
                <c:formatCode>General</c:formatCode>
                <c:ptCount val="1"/>
                <c:pt idx="0">
                  <c:v>1</c:v>
                </c:pt>
              </c:numLit>
            </c:minus>
          </c:errBars>
          <c:cat>
            <c:strRef>
              <c:f>'[Chart in Microsoft PowerPoint]Sheet1'!$B$1</c:f>
              <c:strCache>
                <c:ptCount val="1"/>
                <c:pt idx="0">
                  <c:v>Endpoint</c:v>
                </c:pt>
              </c:strCache>
            </c:strRef>
          </c:cat>
          <c:val>
            <c:numRef>
              <c:f>'[Chart in Microsoft PowerPoint]Sheet1'!$B$3</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3-C9A7-4625-991D-4D80CF205592}"/>
            </c:ext>
          </c:extLst>
        </c:ser>
        <c:dLbls>
          <c:showLegendKey val="0"/>
          <c:showVal val="0"/>
          <c:showCatName val="0"/>
          <c:showSerName val="0"/>
          <c:showPercent val="0"/>
          <c:showBubbleSize val="0"/>
        </c:dLbls>
        <c:gapWidth val="150"/>
        <c:axId val="128707200"/>
        <c:axId val="128779008"/>
      </c:barChart>
      <c:catAx>
        <c:axId val="128707200"/>
        <c:scaling>
          <c:orientation val="minMax"/>
        </c:scaling>
        <c:delete val="0"/>
        <c:axPos val="b"/>
        <c:numFmt formatCode="General" sourceLinked="0"/>
        <c:majorTickMark val="out"/>
        <c:minorTickMark val="none"/>
        <c:tickLblPos val="nextTo"/>
        <c:spPr>
          <a:ln>
            <a:solidFill>
              <a:srgbClr val="000000"/>
            </a:solidFill>
          </a:ln>
        </c:spPr>
        <c:txPr>
          <a:bodyPr/>
          <a:lstStyle/>
          <a:p>
            <a:pPr>
              <a:defRPr b="1"/>
            </a:pPr>
            <a:endParaRPr lang="fa-IR"/>
          </a:p>
        </c:txPr>
        <c:crossAx val="128779008"/>
        <c:crosses val="autoZero"/>
        <c:auto val="1"/>
        <c:lblAlgn val="ctr"/>
        <c:lblOffset val="100"/>
        <c:noMultiLvlLbl val="0"/>
      </c:catAx>
      <c:valAx>
        <c:axId val="128779008"/>
        <c:scaling>
          <c:orientation val="minMax"/>
        </c:scaling>
        <c:delete val="0"/>
        <c:axPos val="l"/>
        <c:numFmt formatCode="#,##0.0" sourceLinked="0"/>
        <c:majorTickMark val="out"/>
        <c:minorTickMark val="none"/>
        <c:tickLblPos val="nextTo"/>
        <c:spPr>
          <a:ln>
            <a:solidFill>
              <a:srgbClr val="000000"/>
            </a:solidFill>
          </a:ln>
        </c:spPr>
        <c:txPr>
          <a:bodyPr/>
          <a:lstStyle/>
          <a:p>
            <a:pPr>
              <a:defRPr b="1"/>
            </a:pPr>
            <a:endParaRPr lang="fa-IR"/>
          </a:p>
        </c:txPr>
        <c:crossAx val="128707200"/>
        <c:crosses val="autoZero"/>
        <c:crossBetween val="between"/>
        <c:majorUnit val="2"/>
      </c:valAx>
    </c:plotArea>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fa-I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bg1"/>
                </a:solidFill>
                <a:latin typeface="+mn-lt"/>
                <a:ea typeface="+mn-ea"/>
                <a:cs typeface="+mn-cs"/>
              </a:defRPr>
            </a:pPr>
            <a:r>
              <a:rPr lang="en-US" sz="1200" dirty="0">
                <a:solidFill>
                  <a:schemeClr val="bg1"/>
                </a:solidFill>
              </a:rPr>
              <a:t>Middle East </a:t>
            </a:r>
            <a:br>
              <a:rPr lang="en-US" sz="1200" dirty="0">
                <a:solidFill>
                  <a:schemeClr val="bg1"/>
                </a:solidFill>
              </a:rPr>
            </a:br>
            <a:r>
              <a:rPr lang="en-US" sz="1200" dirty="0">
                <a:solidFill>
                  <a:schemeClr val="bg1"/>
                </a:solidFill>
              </a:rPr>
              <a:t>(n=653)</a:t>
            </a:r>
          </a:p>
        </c:rich>
      </c:tx>
      <c:layout>
        <c:manualLayout>
          <c:xMode val="edge"/>
          <c:yMode val="edge"/>
          <c:x val="0.27464082780638899"/>
          <c:y val="8.8542342063468796E-2"/>
        </c:manualLayout>
      </c:layout>
      <c:overlay val="0"/>
      <c:spPr>
        <a:solidFill>
          <a:srgbClr val="FED100"/>
        </a:solidFill>
        <a:ln>
          <a:noFill/>
        </a:ln>
        <a:effectLst/>
      </c:spPr>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00B0F0"/>
              </a:solidFill>
              <a:ln w="19050">
                <a:noFill/>
              </a:ln>
              <a:effectLst/>
            </c:spPr>
            <c:extLst xmlns:c16r2="http://schemas.microsoft.com/office/drawing/2015/06/chart">
              <c:ext xmlns:c16="http://schemas.microsoft.com/office/drawing/2014/chart" uri="{C3380CC4-5D6E-409C-BE32-E72D297353CC}">
                <c16:uniqueId val="{00000001-57B5-4C09-BA60-B2B21627D744}"/>
              </c:ext>
            </c:extLst>
          </c:dPt>
          <c:dPt>
            <c:idx val="1"/>
            <c:bubble3D val="0"/>
            <c:spPr>
              <a:solidFill>
                <a:srgbClr val="EF2B25"/>
              </a:solidFill>
              <a:ln w="19050">
                <a:noFill/>
              </a:ln>
              <a:effectLst/>
            </c:spPr>
            <c:extLst xmlns:c16r2="http://schemas.microsoft.com/office/drawing/2015/06/chart">
              <c:ext xmlns:c16="http://schemas.microsoft.com/office/drawing/2014/chart" uri="{C3380CC4-5D6E-409C-BE32-E72D297353CC}">
                <c16:uniqueId val="{00000003-57B5-4C09-BA60-B2B21627D744}"/>
              </c:ext>
            </c:extLst>
          </c:dPt>
          <c:dPt>
            <c:idx val="2"/>
            <c:bubble3D val="0"/>
            <c:spPr>
              <a:solidFill>
                <a:schemeClr val="accent3"/>
              </a:solidFill>
              <a:ln w="19050">
                <a:noFill/>
              </a:ln>
              <a:effectLst/>
            </c:spPr>
            <c:extLst xmlns:c16r2="http://schemas.microsoft.com/office/drawing/2015/06/chart">
              <c:ext xmlns:c16="http://schemas.microsoft.com/office/drawing/2014/chart" uri="{C3380CC4-5D6E-409C-BE32-E72D297353CC}">
                <c16:uniqueId val="{00000005-57B5-4C09-BA60-B2B21627D744}"/>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57B5-4C09-BA60-B2B21627D744}"/>
              </c:ext>
            </c:extLst>
          </c:dPt>
          <c:cat>
            <c:strRef>
              <c:f>Sheet1!$A$2:$A$5</c:f>
              <c:strCache>
                <c:ptCount val="2"/>
                <c:pt idx="0">
                  <c:v>1st Qtr</c:v>
                </c:pt>
                <c:pt idx="1">
                  <c:v>2nd Qtr</c:v>
                </c:pt>
              </c:strCache>
            </c:strRef>
          </c:cat>
          <c:val>
            <c:numRef>
              <c:f>Sheet1!$B$2:$B$5</c:f>
              <c:numCache>
                <c:formatCode>General</c:formatCode>
                <c:ptCount val="4"/>
                <c:pt idx="0">
                  <c:v>45</c:v>
                </c:pt>
                <c:pt idx="1">
                  <c:v>55</c:v>
                </c:pt>
              </c:numCache>
            </c:numRef>
          </c:val>
          <c:extLst xmlns:c16r2="http://schemas.microsoft.com/office/drawing/2015/06/chart">
            <c:ext xmlns:c16="http://schemas.microsoft.com/office/drawing/2014/chart" uri="{C3380CC4-5D6E-409C-BE32-E72D297353CC}">
              <c16:uniqueId val="{00000008-57B5-4C09-BA60-B2B21627D74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a-I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bg1"/>
                </a:solidFill>
                <a:latin typeface="+mn-lt"/>
                <a:ea typeface="+mn-ea"/>
                <a:cs typeface="+mn-cs"/>
              </a:defRPr>
            </a:pPr>
            <a:r>
              <a:rPr lang="en-US" sz="1200" dirty="0">
                <a:solidFill>
                  <a:schemeClr val="bg1"/>
                </a:solidFill>
              </a:rPr>
              <a:t>North</a:t>
            </a:r>
            <a:r>
              <a:rPr lang="en-US" sz="1200" baseline="0" dirty="0">
                <a:solidFill>
                  <a:schemeClr val="bg1"/>
                </a:solidFill>
              </a:rPr>
              <a:t> America</a:t>
            </a:r>
            <a:r>
              <a:rPr lang="en-US" sz="1200" dirty="0">
                <a:solidFill>
                  <a:schemeClr val="bg1"/>
                </a:solidFill>
              </a:rPr>
              <a:t/>
            </a:r>
            <a:br>
              <a:rPr lang="en-US" sz="1200" dirty="0">
                <a:solidFill>
                  <a:schemeClr val="bg1"/>
                </a:solidFill>
              </a:rPr>
            </a:br>
            <a:r>
              <a:rPr lang="en-US" sz="1200" dirty="0">
                <a:solidFill>
                  <a:schemeClr val="bg1"/>
                </a:solidFill>
              </a:rPr>
              <a:t>(n=681)</a:t>
            </a:r>
          </a:p>
        </c:rich>
      </c:tx>
      <c:layout>
        <c:manualLayout>
          <c:xMode val="edge"/>
          <c:yMode val="edge"/>
          <c:x val="0.26005229649411399"/>
          <c:y val="5.4274663988546801E-2"/>
        </c:manualLayout>
      </c:layout>
      <c:overlay val="0"/>
      <c:spPr>
        <a:solidFill>
          <a:srgbClr val="FED100"/>
        </a:solidFill>
        <a:ln>
          <a:noFill/>
        </a:ln>
        <a:effectLst/>
      </c:spPr>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00B0F0"/>
              </a:solidFill>
              <a:ln w="19050">
                <a:noFill/>
              </a:ln>
              <a:effectLst/>
            </c:spPr>
            <c:extLst xmlns:c16r2="http://schemas.microsoft.com/office/drawing/2015/06/chart">
              <c:ext xmlns:c16="http://schemas.microsoft.com/office/drawing/2014/chart" uri="{C3380CC4-5D6E-409C-BE32-E72D297353CC}">
                <c16:uniqueId val="{00000001-88E0-4486-896A-5A2D41973565}"/>
              </c:ext>
            </c:extLst>
          </c:dPt>
          <c:dPt>
            <c:idx val="1"/>
            <c:bubble3D val="0"/>
            <c:spPr>
              <a:solidFill>
                <a:srgbClr val="EF2B25"/>
              </a:solidFill>
              <a:ln w="19050">
                <a:noFill/>
              </a:ln>
              <a:effectLst/>
            </c:spPr>
            <c:extLst xmlns:c16r2="http://schemas.microsoft.com/office/drawing/2015/06/chart">
              <c:ext xmlns:c16="http://schemas.microsoft.com/office/drawing/2014/chart" uri="{C3380CC4-5D6E-409C-BE32-E72D297353CC}">
                <c16:uniqueId val="{00000003-88E0-4486-896A-5A2D41973565}"/>
              </c:ext>
            </c:extLst>
          </c:dPt>
          <c:dPt>
            <c:idx val="2"/>
            <c:bubble3D val="0"/>
            <c:spPr>
              <a:solidFill>
                <a:schemeClr val="accent3"/>
              </a:solidFill>
              <a:ln w="19050">
                <a:noFill/>
              </a:ln>
              <a:effectLst/>
            </c:spPr>
            <c:extLst xmlns:c16r2="http://schemas.microsoft.com/office/drawing/2015/06/chart">
              <c:ext xmlns:c16="http://schemas.microsoft.com/office/drawing/2014/chart" uri="{C3380CC4-5D6E-409C-BE32-E72D297353CC}">
                <c16:uniqueId val="{00000005-88E0-4486-896A-5A2D41973565}"/>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88E0-4486-896A-5A2D41973565}"/>
              </c:ext>
            </c:extLst>
          </c:dPt>
          <c:cat>
            <c:strRef>
              <c:f>Sheet1!$A$2:$A$5</c:f>
              <c:strCache>
                <c:ptCount val="2"/>
                <c:pt idx="0">
                  <c:v>1st Qtr</c:v>
                </c:pt>
                <c:pt idx="1">
                  <c:v>2nd Qtr</c:v>
                </c:pt>
              </c:strCache>
            </c:strRef>
          </c:cat>
          <c:val>
            <c:numRef>
              <c:f>Sheet1!$B$2:$B$5</c:f>
              <c:numCache>
                <c:formatCode>General</c:formatCode>
                <c:ptCount val="4"/>
                <c:pt idx="0">
                  <c:v>38</c:v>
                </c:pt>
                <c:pt idx="1">
                  <c:v>62</c:v>
                </c:pt>
              </c:numCache>
            </c:numRef>
          </c:val>
          <c:extLst xmlns:c16r2="http://schemas.microsoft.com/office/drawing/2015/06/chart">
            <c:ext xmlns:c16="http://schemas.microsoft.com/office/drawing/2014/chart" uri="{C3380CC4-5D6E-409C-BE32-E72D297353CC}">
              <c16:uniqueId val="{00000008-88E0-4486-896A-5A2D419735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a-I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bg1"/>
                </a:solidFill>
                <a:latin typeface="+mn-lt"/>
                <a:ea typeface="+mn-ea"/>
                <a:cs typeface="+mn-cs"/>
              </a:defRPr>
            </a:pPr>
            <a:r>
              <a:rPr lang="en-US" sz="1200" dirty="0">
                <a:solidFill>
                  <a:schemeClr val="bg1"/>
                </a:solidFill>
              </a:rPr>
              <a:t>Latin America</a:t>
            </a:r>
            <a:br>
              <a:rPr lang="en-US" sz="1200" dirty="0">
                <a:solidFill>
                  <a:schemeClr val="bg1"/>
                </a:solidFill>
              </a:rPr>
            </a:br>
            <a:r>
              <a:rPr lang="en-US" sz="1200" dirty="0">
                <a:solidFill>
                  <a:schemeClr val="bg1"/>
                </a:solidFill>
              </a:rPr>
              <a:t>(n=537)</a:t>
            </a:r>
          </a:p>
        </c:rich>
      </c:tx>
      <c:overlay val="0"/>
      <c:spPr>
        <a:solidFill>
          <a:srgbClr val="FED100"/>
        </a:solidFill>
        <a:ln>
          <a:noFill/>
        </a:ln>
        <a:effectLst/>
      </c:spPr>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00B0F0"/>
              </a:solidFill>
              <a:ln w="19050">
                <a:noFill/>
              </a:ln>
              <a:effectLst/>
            </c:spPr>
            <c:extLst xmlns:c16r2="http://schemas.microsoft.com/office/drawing/2015/06/chart">
              <c:ext xmlns:c16="http://schemas.microsoft.com/office/drawing/2014/chart" uri="{C3380CC4-5D6E-409C-BE32-E72D297353CC}">
                <c16:uniqueId val="{00000001-2171-49BB-8DCF-4DF301C76396}"/>
              </c:ext>
            </c:extLst>
          </c:dPt>
          <c:dPt>
            <c:idx val="1"/>
            <c:bubble3D val="0"/>
            <c:spPr>
              <a:solidFill>
                <a:srgbClr val="EF2B25"/>
              </a:solidFill>
              <a:ln w="19050">
                <a:noFill/>
              </a:ln>
              <a:effectLst/>
            </c:spPr>
            <c:extLst xmlns:c16r2="http://schemas.microsoft.com/office/drawing/2015/06/chart">
              <c:ext xmlns:c16="http://schemas.microsoft.com/office/drawing/2014/chart" uri="{C3380CC4-5D6E-409C-BE32-E72D297353CC}">
                <c16:uniqueId val="{00000003-2171-49BB-8DCF-4DF301C76396}"/>
              </c:ext>
            </c:extLst>
          </c:dPt>
          <c:dPt>
            <c:idx val="2"/>
            <c:bubble3D val="0"/>
            <c:spPr>
              <a:solidFill>
                <a:schemeClr val="accent3"/>
              </a:solidFill>
              <a:ln w="19050">
                <a:noFill/>
              </a:ln>
              <a:effectLst/>
            </c:spPr>
            <c:extLst xmlns:c16r2="http://schemas.microsoft.com/office/drawing/2015/06/chart">
              <c:ext xmlns:c16="http://schemas.microsoft.com/office/drawing/2014/chart" uri="{C3380CC4-5D6E-409C-BE32-E72D297353CC}">
                <c16:uniqueId val="{00000005-2171-49BB-8DCF-4DF301C76396}"/>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2171-49BB-8DCF-4DF301C76396}"/>
              </c:ext>
            </c:extLst>
          </c:dPt>
          <c:cat>
            <c:strRef>
              <c:f>Sheet1!$A$2:$A$5</c:f>
              <c:strCache>
                <c:ptCount val="2"/>
                <c:pt idx="0">
                  <c:v>1st Qtr</c:v>
                </c:pt>
                <c:pt idx="1">
                  <c:v>2nd Qtr</c:v>
                </c:pt>
              </c:strCache>
            </c:strRef>
          </c:cat>
          <c:val>
            <c:numRef>
              <c:f>Sheet1!$B$2:$B$5</c:f>
              <c:numCache>
                <c:formatCode>General</c:formatCode>
                <c:ptCount val="4"/>
                <c:pt idx="0">
                  <c:v>38</c:v>
                </c:pt>
                <c:pt idx="1">
                  <c:v>62</c:v>
                </c:pt>
              </c:numCache>
            </c:numRef>
          </c:val>
          <c:extLst xmlns:c16r2="http://schemas.microsoft.com/office/drawing/2015/06/chart">
            <c:ext xmlns:c16="http://schemas.microsoft.com/office/drawing/2014/chart" uri="{C3380CC4-5D6E-409C-BE32-E72D297353CC}">
              <c16:uniqueId val="{00000008-2171-49BB-8DCF-4DF301C763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a-I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bg1"/>
                </a:solidFill>
                <a:latin typeface="+mn-lt"/>
                <a:ea typeface="+mn-ea"/>
                <a:cs typeface="+mn-cs"/>
              </a:defRPr>
            </a:pPr>
            <a:r>
              <a:rPr lang="en-US" sz="1200" dirty="0">
                <a:solidFill>
                  <a:schemeClr val="bg1"/>
                </a:solidFill>
              </a:rPr>
              <a:t>Asia</a:t>
            </a:r>
            <a:br>
              <a:rPr lang="en-US" sz="1200" dirty="0">
                <a:solidFill>
                  <a:schemeClr val="bg1"/>
                </a:solidFill>
              </a:rPr>
            </a:br>
            <a:r>
              <a:rPr lang="en-US" sz="1200" dirty="0">
                <a:solidFill>
                  <a:schemeClr val="bg1"/>
                </a:solidFill>
              </a:rPr>
              <a:t>(n=1577)</a:t>
            </a:r>
          </a:p>
        </c:rich>
      </c:tx>
      <c:layout>
        <c:manualLayout>
          <c:xMode val="edge"/>
          <c:yMode val="edge"/>
          <c:x val="0.32479645246398198"/>
          <c:y val="0.12409528396044001"/>
        </c:manualLayout>
      </c:layout>
      <c:overlay val="0"/>
      <c:spPr>
        <a:solidFill>
          <a:srgbClr val="FED100"/>
        </a:solidFill>
        <a:ln>
          <a:noFill/>
        </a:ln>
        <a:effectLst/>
      </c:spPr>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00B0F0"/>
              </a:solidFill>
              <a:ln w="19050">
                <a:noFill/>
              </a:ln>
              <a:effectLst/>
            </c:spPr>
            <c:extLst xmlns:c16r2="http://schemas.microsoft.com/office/drawing/2015/06/chart">
              <c:ext xmlns:c16="http://schemas.microsoft.com/office/drawing/2014/chart" uri="{C3380CC4-5D6E-409C-BE32-E72D297353CC}">
                <c16:uniqueId val="{00000001-750D-449A-839F-F7CF933BD20D}"/>
              </c:ext>
            </c:extLst>
          </c:dPt>
          <c:dPt>
            <c:idx val="1"/>
            <c:bubble3D val="0"/>
            <c:spPr>
              <a:solidFill>
                <a:srgbClr val="EF2B25"/>
              </a:solidFill>
              <a:ln w="19050">
                <a:noFill/>
              </a:ln>
              <a:effectLst/>
            </c:spPr>
            <c:extLst xmlns:c16r2="http://schemas.microsoft.com/office/drawing/2015/06/chart">
              <c:ext xmlns:c16="http://schemas.microsoft.com/office/drawing/2014/chart" uri="{C3380CC4-5D6E-409C-BE32-E72D297353CC}">
                <c16:uniqueId val="{00000003-750D-449A-839F-F7CF933BD20D}"/>
              </c:ext>
            </c:extLst>
          </c:dPt>
          <c:dPt>
            <c:idx val="2"/>
            <c:bubble3D val="0"/>
            <c:spPr>
              <a:solidFill>
                <a:schemeClr val="accent3"/>
              </a:solidFill>
              <a:ln w="19050">
                <a:noFill/>
              </a:ln>
              <a:effectLst/>
            </c:spPr>
            <c:extLst xmlns:c16r2="http://schemas.microsoft.com/office/drawing/2015/06/chart">
              <c:ext xmlns:c16="http://schemas.microsoft.com/office/drawing/2014/chart" uri="{C3380CC4-5D6E-409C-BE32-E72D297353CC}">
                <c16:uniqueId val="{00000005-750D-449A-839F-F7CF933BD20D}"/>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750D-449A-839F-F7CF933BD20D}"/>
              </c:ext>
            </c:extLst>
          </c:dPt>
          <c:cat>
            <c:strRef>
              <c:f>Sheet1!$A$2:$A$5</c:f>
              <c:strCache>
                <c:ptCount val="2"/>
                <c:pt idx="0">
                  <c:v>1st Qtr</c:v>
                </c:pt>
                <c:pt idx="1">
                  <c:v>2nd Qtr</c:v>
                </c:pt>
              </c:strCache>
            </c:strRef>
          </c:cat>
          <c:val>
            <c:numRef>
              <c:f>Sheet1!$B$2:$B$5</c:f>
              <c:numCache>
                <c:formatCode>General</c:formatCode>
                <c:ptCount val="4"/>
                <c:pt idx="0">
                  <c:v>42</c:v>
                </c:pt>
                <c:pt idx="1">
                  <c:v>62</c:v>
                </c:pt>
              </c:numCache>
            </c:numRef>
          </c:val>
          <c:extLst xmlns:c16r2="http://schemas.microsoft.com/office/drawing/2015/06/chart">
            <c:ext xmlns:c16="http://schemas.microsoft.com/office/drawing/2014/chart" uri="{C3380CC4-5D6E-409C-BE32-E72D297353CC}">
              <c16:uniqueId val="{00000008-750D-449A-839F-F7CF933BD20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a-I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bg1"/>
                </a:solidFill>
                <a:latin typeface="+mn-lt"/>
                <a:ea typeface="+mn-ea"/>
                <a:cs typeface="+mn-cs"/>
              </a:defRPr>
            </a:pPr>
            <a:r>
              <a:rPr lang="en-US" sz="1200" dirty="0">
                <a:solidFill>
                  <a:schemeClr val="bg1"/>
                </a:solidFill>
              </a:rPr>
              <a:t>Overall</a:t>
            </a:r>
            <a:r>
              <a:rPr lang="en-US" sz="1200" baseline="0" dirty="0">
                <a:solidFill>
                  <a:schemeClr val="bg1"/>
                </a:solidFill>
              </a:rPr>
              <a:t> </a:t>
            </a:r>
          </a:p>
          <a:p>
            <a:pPr>
              <a:defRPr sz="900" b="0" i="0" u="none" strike="noStrike" kern="1200" spc="0" baseline="0">
                <a:solidFill>
                  <a:schemeClr val="bg1"/>
                </a:solidFill>
                <a:latin typeface="+mn-lt"/>
                <a:ea typeface="+mn-ea"/>
                <a:cs typeface="+mn-cs"/>
              </a:defRPr>
            </a:pPr>
            <a:r>
              <a:rPr lang="en-US" sz="1200" dirty="0">
                <a:solidFill>
                  <a:schemeClr val="bg1"/>
                </a:solidFill>
              </a:rPr>
              <a:t>study population</a:t>
            </a:r>
            <a:br>
              <a:rPr lang="en-US" sz="1200" dirty="0">
                <a:solidFill>
                  <a:schemeClr val="bg1"/>
                </a:solidFill>
              </a:rPr>
            </a:br>
            <a:r>
              <a:rPr lang="en-US" sz="1200" dirty="0">
                <a:solidFill>
                  <a:schemeClr val="bg1"/>
                </a:solidFill>
              </a:rPr>
              <a:t>(N=4269)</a:t>
            </a:r>
          </a:p>
        </c:rich>
      </c:tx>
      <c:overlay val="0"/>
      <c:spPr>
        <a:solidFill>
          <a:srgbClr val="FED100"/>
        </a:solidFill>
        <a:ln>
          <a:noFill/>
        </a:ln>
        <a:effectLst/>
      </c:spPr>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00B0F0"/>
              </a:solidFill>
              <a:ln w="19050">
                <a:noFill/>
              </a:ln>
              <a:effectLst/>
            </c:spPr>
            <c:extLst xmlns:c16r2="http://schemas.microsoft.com/office/drawing/2015/06/chart">
              <c:ext xmlns:c16="http://schemas.microsoft.com/office/drawing/2014/chart" uri="{C3380CC4-5D6E-409C-BE32-E72D297353CC}">
                <c16:uniqueId val="{00000001-9E1F-4E56-9E4A-2E5C0D536669}"/>
              </c:ext>
            </c:extLst>
          </c:dPt>
          <c:dPt>
            <c:idx val="1"/>
            <c:bubble3D val="0"/>
            <c:spPr>
              <a:solidFill>
                <a:srgbClr val="EF2B25"/>
              </a:solidFill>
              <a:ln w="19050">
                <a:noFill/>
              </a:ln>
              <a:effectLst/>
            </c:spPr>
            <c:extLst xmlns:c16r2="http://schemas.microsoft.com/office/drawing/2015/06/chart">
              <c:ext xmlns:c16="http://schemas.microsoft.com/office/drawing/2014/chart" uri="{C3380CC4-5D6E-409C-BE32-E72D297353CC}">
                <c16:uniqueId val="{00000003-9E1F-4E56-9E4A-2E5C0D536669}"/>
              </c:ext>
            </c:extLst>
          </c:dPt>
          <c:dPt>
            <c:idx val="2"/>
            <c:bubble3D val="0"/>
            <c:spPr>
              <a:solidFill>
                <a:schemeClr val="accent3"/>
              </a:solidFill>
              <a:ln w="19050">
                <a:noFill/>
              </a:ln>
              <a:effectLst/>
            </c:spPr>
            <c:extLst xmlns:c16r2="http://schemas.microsoft.com/office/drawing/2015/06/chart">
              <c:ext xmlns:c16="http://schemas.microsoft.com/office/drawing/2014/chart" uri="{C3380CC4-5D6E-409C-BE32-E72D297353CC}">
                <c16:uniqueId val="{00000005-9E1F-4E56-9E4A-2E5C0D536669}"/>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9E1F-4E56-9E4A-2E5C0D536669}"/>
              </c:ext>
            </c:extLst>
          </c:dPt>
          <c:cat>
            <c:strRef>
              <c:f>Sheet1!$A$2:$A$5</c:f>
              <c:strCache>
                <c:ptCount val="2"/>
                <c:pt idx="0">
                  <c:v>1st Qtr</c:v>
                </c:pt>
                <c:pt idx="1">
                  <c:v>2nd Qtr</c:v>
                </c:pt>
              </c:strCache>
            </c:strRef>
          </c:cat>
          <c:val>
            <c:numRef>
              <c:f>Sheet1!$B$2:$B$5</c:f>
              <c:numCache>
                <c:formatCode>General</c:formatCode>
                <c:ptCount val="4"/>
                <c:pt idx="0">
                  <c:v>41</c:v>
                </c:pt>
                <c:pt idx="1">
                  <c:v>57</c:v>
                </c:pt>
              </c:numCache>
            </c:numRef>
          </c:val>
          <c:extLst xmlns:c16r2="http://schemas.microsoft.com/office/drawing/2015/06/chart">
            <c:ext xmlns:c16="http://schemas.microsoft.com/office/drawing/2014/chart" uri="{C3380CC4-5D6E-409C-BE32-E72D297353CC}">
              <c16:uniqueId val="{00000008-9E1F-4E56-9E4A-2E5C0D5366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a-I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Basal</c:v>
                </c:pt>
              </c:strCache>
            </c:strRef>
          </c:tx>
          <c:spPr>
            <a:solidFill>
              <a:srgbClr val="9900CC"/>
            </a:solidFill>
          </c:spPr>
          <c:invertIfNegative val="0"/>
          <c:cat>
            <c:strRef>
              <c:f>Sheet1!$A$2:$A$6</c:f>
              <c:strCache>
                <c:ptCount val="5"/>
                <c:pt idx="0">
                  <c:v>France (n=152)</c:v>
                </c:pt>
                <c:pt idx="1">
                  <c:v>Germany (n=233)</c:v>
                </c:pt>
                <c:pt idx="2">
                  <c:v>Greece (n=256)</c:v>
                </c:pt>
                <c:pt idx="3">
                  <c:v>Spain    (n=188)</c:v>
                </c:pt>
                <c:pt idx="4">
                  <c:v>UK          (n=222)</c:v>
                </c:pt>
              </c:strCache>
            </c:strRef>
          </c:cat>
          <c:val>
            <c:numRef>
              <c:f>Sheet1!$B$2:$B$6</c:f>
              <c:numCache>
                <c:formatCode>General</c:formatCode>
                <c:ptCount val="5"/>
                <c:pt idx="0">
                  <c:v>84.2</c:v>
                </c:pt>
                <c:pt idx="1">
                  <c:v>12</c:v>
                </c:pt>
                <c:pt idx="2">
                  <c:v>48.4</c:v>
                </c:pt>
                <c:pt idx="3">
                  <c:v>68.099999999999994</c:v>
                </c:pt>
                <c:pt idx="4">
                  <c:v>38.700000000000003</c:v>
                </c:pt>
              </c:numCache>
            </c:numRef>
          </c:val>
          <c:extLst xmlns:c16r2="http://schemas.microsoft.com/office/drawing/2015/06/chart">
            <c:ext xmlns:c16="http://schemas.microsoft.com/office/drawing/2014/chart" uri="{C3380CC4-5D6E-409C-BE32-E72D297353CC}">
              <c16:uniqueId val="{00000000-6C53-4137-A044-3E9BA44F16E5}"/>
            </c:ext>
          </c:extLst>
        </c:ser>
        <c:ser>
          <c:idx val="1"/>
          <c:order val="1"/>
          <c:tx>
            <c:strRef>
              <c:f>Sheet1!$C$1</c:f>
              <c:strCache>
                <c:ptCount val="1"/>
                <c:pt idx="0">
                  <c:v>Premix</c:v>
                </c:pt>
              </c:strCache>
            </c:strRef>
          </c:tx>
          <c:spPr>
            <a:solidFill>
              <a:srgbClr val="FF0000"/>
            </a:solidFill>
          </c:spPr>
          <c:invertIfNegative val="0"/>
          <c:cat>
            <c:strRef>
              <c:f>Sheet1!$A$2:$A$6</c:f>
              <c:strCache>
                <c:ptCount val="5"/>
                <c:pt idx="0">
                  <c:v>France (n=152)</c:v>
                </c:pt>
                <c:pt idx="1">
                  <c:v>Germany (n=233)</c:v>
                </c:pt>
                <c:pt idx="2">
                  <c:v>Greece (n=256)</c:v>
                </c:pt>
                <c:pt idx="3">
                  <c:v>Spain    (n=188)</c:v>
                </c:pt>
                <c:pt idx="4">
                  <c:v>UK          (n=222)</c:v>
                </c:pt>
              </c:strCache>
            </c:strRef>
          </c:cat>
          <c:val>
            <c:numRef>
              <c:f>Sheet1!$C$2:$C$6</c:f>
              <c:numCache>
                <c:formatCode>General</c:formatCode>
                <c:ptCount val="5"/>
                <c:pt idx="0">
                  <c:v>9.2000000000000011</c:v>
                </c:pt>
                <c:pt idx="1">
                  <c:v>9.4</c:v>
                </c:pt>
                <c:pt idx="2">
                  <c:v>30.1</c:v>
                </c:pt>
                <c:pt idx="3">
                  <c:v>20.7</c:v>
                </c:pt>
                <c:pt idx="4">
                  <c:v>53.6</c:v>
                </c:pt>
              </c:numCache>
            </c:numRef>
          </c:val>
          <c:extLst xmlns:c16r2="http://schemas.microsoft.com/office/drawing/2015/06/chart">
            <c:ext xmlns:c16="http://schemas.microsoft.com/office/drawing/2014/chart" uri="{C3380CC4-5D6E-409C-BE32-E72D297353CC}">
              <c16:uniqueId val="{00000001-6C53-4137-A044-3E9BA44F16E5}"/>
            </c:ext>
          </c:extLst>
        </c:ser>
        <c:ser>
          <c:idx val="2"/>
          <c:order val="2"/>
          <c:tx>
            <c:strRef>
              <c:f>Sheet1!$D$1</c:f>
              <c:strCache>
                <c:ptCount val="1"/>
                <c:pt idx="0">
                  <c:v>Prandial</c:v>
                </c:pt>
              </c:strCache>
            </c:strRef>
          </c:tx>
          <c:spPr>
            <a:solidFill>
              <a:srgbClr val="00FFFF"/>
            </a:solidFill>
            <a:ln>
              <a:solidFill>
                <a:srgbClr val="00FFFF"/>
              </a:solidFill>
            </a:ln>
          </c:spPr>
          <c:invertIfNegative val="0"/>
          <c:cat>
            <c:strRef>
              <c:f>Sheet1!$A$2:$A$6</c:f>
              <c:strCache>
                <c:ptCount val="5"/>
                <c:pt idx="0">
                  <c:v>France (n=152)</c:v>
                </c:pt>
                <c:pt idx="1">
                  <c:v>Germany (n=233)</c:v>
                </c:pt>
                <c:pt idx="2">
                  <c:v>Greece (n=256)</c:v>
                </c:pt>
                <c:pt idx="3">
                  <c:v>Spain    (n=188)</c:v>
                </c:pt>
                <c:pt idx="4">
                  <c:v>UK          (n=222)</c:v>
                </c:pt>
              </c:strCache>
            </c:strRef>
          </c:cat>
          <c:val>
            <c:numRef>
              <c:f>Sheet1!$D$2:$D$6</c:f>
              <c:numCache>
                <c:formatCode>General</c:formatCode>
                <c:ptCount val="5"/>
                <c:pt idx="0">
                  <c:v>0.7</c:v>
                </c:pt>
                <c:pt idx="1">
                  <c:v>50.2</c:v>
                </c:pt>
                <c:pt idx="2">
                  <c:v>6.6</c:v>
                </c:pt>
                <c:pt idx="3">
                  <c:v>8</c:v>
                </c:pt>
                <c:pt idx="4">
                  <c:v>0.9</c:v>
                </c:pt>
              </c:numCache>
            </c:numRef>
          </c:val>
          <c:extLst xmlns:c16r2="http://schemas.microsoft.com/office/drawing/2015/06/chart">
            <c:ext xmlns:c16="http://schemas.microsoft.com/office/drawing/2014/chart" uri="{C3380CC4-5D6E-409C-BE32-E72D297353CC}">
              <c16:uniqueId val="{00000002-6C53-4137-A044-3E9BA44F16E5}"/>
            </c:ext>
          </c:extLst>
        </c:ser>
        <c:ser>
          <c:idx val="3"/>
          <c:order val="3"/>
          <c:tx>
            <c:strRef>
              <c:f>Sheet1!$E$1</c:f>
              <c:strCache>
                <c:ptCount val="1"/>
                <c:pt idx="0">
                  <c:v>Basal-bolus</c:v>
                </c:pt>
              </c:strCache>
            </c:strRef>
          </c:tx>
          <c:spPr>
            <a:solidFill>
              <a:srgbClr val="0000FF"/>
            </a:solidFill>
            <a:ln>
              <a:solidFill>
                <a:srgbClr val="0000FF"/>
              </a:solidFill>
            </a:ln>
          </c:spPr>
          <c:invertIfNegative val="0"/>
          <c:cat>
            <c:strRef>
              <c:f>Sheet1!$A$2:$A$6</c:f>
              <c:strCache>
                <c:ptCount val="5"/>
                <c:pt idx="0">
                  <c:v>France (n=152)</c:v>
                </c:pt>
                <c:pt idx="1">
                  <c:v>Germany (n=233)</c:v>
                </c:pt>
                <c:pt idx="2">
                  <c:v>Greece (n=256)</c:v>
                </c:pt>
                <c:pt idx="3">
                  <c:v>Spain    (n=188)</c:v>
                </c:pt>
                <c:pt idx="4">
                  <c:v>UK          (n=222)</c:v>
                </c:pt>
              </c:strCache>
            </c:strRef>
          </c:cat>
          <c:val>
            <c:numRef>
              <c:f>Sheet1!$E$2:$E$6</c:f>
              <c:numCache>
                <c:formatCode>General</c:formatCode>
                <c:ptCount val="5"/>
                <c:pt idx="0">
                  <c:v>5.9</c:v>
                </c:pt>
                <c:pt idx="1">
                  <c:v>23.6</c:v>
                </c:pt>
                <c:pt idx="2">
                  <c:v>12.1</c:v>
                </c:pt>
                <c:pt idx="3">
                  <c:v>2.1</c:v>
                </c:pt>
                <c:pt idx="4">
                  <c:v>5</c:v>
                </c:pt>
              </c:numCache>
            </c:numRef>
          </c:val>
          <c:extLst xmlns:c16r2="http://schemas.microsoft.com/office/drawing/2015/06/chart">
            <c:ext xmlns:c16="http://schemas.microsoft.com/office/drawing/2014/chart" uri="{C3380CC4-5D6E-409C-BE32-E72D297353CC}">
              <c16:uniqueId val="{00000003-6C53-4137-A044-3E9BA44F16E5}"/>
            </c:ext>
          </c:extLst>
        </c:ser>
        <c:ser>
          <c:idx val="4"/>
          <c:order val="4"/>
          <c:tx>
            <c:strRef>
              <c:f>Sheet1!$F$1</c:f>
              <c:strCache>
                <c:ptCount val="1"/>
                <c:pt idx="0">
                  <c:v>Other</c:v>
                </c:pt>
              </c:strCache>
            </c:strRef>
          </c:tx>
          <c:spPr>
            <a:solidFill>
              <a:srgbClr val="33CC33"/>
            </a:solidFill>
            <a:ln>
              <a:solidFill>
                <a:srgbClr val="33CC33"/>
              </a:solidFill>
            </a:ln>
          </c:spPr>
          <c:invertIfNegative val="0"/>
          <c:cat>
            <c:strRef>
              <c:f>Sheet1!$A$2:$A$6</c:f>
              <c:strCache>
                <c:ptCount val="5"/>
                <c:pt idx="0">
                  <c:v>France (n=152)</c:v>
                </c:pt>
                <c:pt idx="1">
                  <c:v>Germany (n=233)</c:v>
                </c:pt>
                <c:pt idx="2">
                  <c:v>Greece (n=256)</c:v>
                </c:pt>
                <c:pt idx="3">
                  <c:v>Spain    (n=188)</c:v>
                </c:pt>
                <c:pt idx="4">
                  <c:v>UK          (n=222)</c:v>
                </c:pt>
              </c:strCache>
            </c:strRef>
          </c:cat>
          <c:val>
            <c:numRef>
              <c:f>Sheet1!$F$2:$F$6</c:f>
              <c:numCache>
                <c:formatCode>General</c:formatCode>
                <c:ptCount val="5"/>
                <c:pt idx="0">
                  <c:v>0</c:v>
                </c:pt>
                <c:pt idx="1">
                  <c:v>4.7</c:v>
                </c:pt>
                <c:pt idx="2">
                  <c:v>2.7</c:v>
                </c:pt>
                <c:pt idx="3">
                  <c:v>1.1000000000000001</c:v>
                </c:pt>
                <c:pt idx="4">
                  <c:v>0.9</c:v>
                </c:pt>
              </c:numCache>
            </c:numRef>
          </c:val>
          <c:extLst xmlns:c16r2="http://schemas.microsoft.com/office/drawing/2015/06/chart">
            <c:ext xmlns:c16="http://schemas.microsoft.com/office/drawing/2014/chart" uri="{C3380CC4-5D6E-409C-BE32-E72D297353CC}">
              <c16:uniqueId val="{00000004-6C53-4137-A044-3E9BA44F16E5}"/>
            </c:ext>
          </c:extLst>
        </c:ser>
        <c:dLbls>
          <c:showLegendKey val="0"/>
          <c:showVal val="0"/>
          <c:showCatName val="0"/>
          <c:showSerName val="0"/>
          <c:showPercent val="0"/>
          <c:showBubbleSize val="0"/>
        </c:dLbls>
        <c:gapWidth val="150"/>
        <c:axId val="159917184"/>
        <c:axId val="159918720"/>
      </c:barChart>
      <c:catAx>
        <c:axId val="159917184"/>
        <c:scaling>
          <c:orientation val="minMax"/>
        </c:scaling>
        <c:delete val="0"/>
        <c:axPos val="b"/>
        <c:numFmt formatCode="General" sourceLinked="0"/>
        <c:majorTickMark val="out"/>
        <c:minorTickMark val="none"/>
        <c:tickLblPos val="nextTo"/>
        <c:spPr>
          <a:ln>
            <a:solidFill>
              <a:schemeClr val="tx1"/>
            </a:solidFill>
          </a:ln>
        </c:spPr>
        <c:txPr>
          <a:bodyPr/>
          <a:lstStyle/>
          <a:p>
            <a:pPr>
              <a:defRPr sz="1400" b="1"/>
            </a:pPr>
            <a:endParaRPr lang="fa-IR"/>
          </a:p>
        </c:txPr>
        <c:crossAx val="159918720"/>
        <c:crosses val="autoZero"/>
        <c:auto val="1"/>
        <c:lblAlgn val="ctr"/>
        <c:lblOffset val="100"/>
        <c:noMultiLvlLbl val="0"/>
      </c:catAx>
      <c:valAx>
        <c:axId val="159918720"/>
        <c:scaling>
          <c:orientation val="minMax"/>
        </c:scaling>
        <c:delete val="0"/>
        <c:axPos val="l"/>
        <c:numFmt formatCode="General" sourceLinked="1"/>
        <c:majorTickMark val="out"/>
        <c:minorTickMark val="none"/>
        <c:tickLblPos val="nextTo"/>
        <c:spPr>
          <a:ln>
            <a:solidFill>
              <a:schemeClr val="tx1"/>
            </a:solidFill>
          </a:ln>
        </c:spPr>
        <c:txPr>
          <a:bodyPr/>
          <a:lstStyle/>
          <a:p>
            <a:pPr>
              <a:defRPr sz="1400" b="1"/>
            </a:pPr>
            <a:endParaRPr lang="fa-IR"/>
          </a:p>
        </c:txPr>
        <c:crossAx val="159917184"/>
        <c:crosses val="autoZero"/>
        <c:crossBetween val="between"/>
      </c:valAx>
    </c:plotArea>
    <c:legend>
      <c:legendPos val="r"/>
      <c:layout>
        <c:manualLayout>
          <c:xMode val="edge"/>
          <c:yMode val="edge"/>
          <c:x val="0.83758342716268097"/>
          <c:y val="3.2159202755905503E-2"/>
          <c:w val="0.157659028414528"/>
          <c:h val="0.33568159448818902"/>
        </c:manualLayout>
      </c:layout>
      <c:overlay val="0"/>
      <c:txPr>
        <a:bodyPr/>
        <a:lstStyle/>
        <a:p>
          <a:pPr>
            <a:defRPr sz="1400" b="1"/>
          </a:pPr>
          <a:endParaRPr lang="fa-IR"/>
        </a:p>
      </c:txPr>
    </c:legend>
    <c:plotVisOnly val="1"/>
    <c:dispBlanksAs val="gap"/>
    <c:showDLblsOverMax val="0"/>
  </c:chart>
  <c:txPr>
    <a:bodyPr/>
    <a:lstStyle/>
    <a:p>
      <a:pPr>
        <a:defRPr sz="1800"/>
      </a:pPr>
      <a:endParaRPr lang="fa-I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Initiation</c:v>
                </c:pt>
              </c:strCache>
            </c:strRef>
          </c:tx>
          <c:spPr>
            <a:solidFill>
              <a:schemeClr val="accent2"/>
            </a:solidFill>
            <a:ln>
              <a:noFill/>
            </a:ln>
            <a:effectLst/>
          </c:spPr>
          <c:invertIfNegative val="0"/>
          <c:cat>
            <c:strRef>
              <c:f>Sheet1!$A$2:$A$7</c:f>
              <c:strCache>
                <c:ptCount val="6"/>
                <c:pt idx="0">
                  <c:v>Basal (n=1264)</c:v>
                </c:pt>
                <c:pt idx="1">
                  <c:v>Basal-Bolus (n=379)</c:v>
                </c:pt>
                <c:pt idx="2">
                  <c:v>Prandial (n=192)</c:v>
                </c:pt>
                <c:pt idx="3">
                  <c:v>Premix (n=568)</c:v>
                </c:pt>
                <c:pt idx="4">
                  <c:v>Other    (n=78)</c:v>
                </c:pt>
                <c:pt idx="5">
                  <c:v>None            (n=N/A)</c:v>
                </c:pt>
              </c:strCache>
            </c:strRef>
          </c:cat>
          <c:val>
            <c:numRef>
              <c:f>Sheet1!$B$2:$B$7</c:f>
              <c:numCache>
                <c:formatCode>General</c:formatCode>
                <c:ptCount val="6"/>
                <c:pt idx="0">
                  <c:v>51.6</c:v>
                </c:pt>
                <c:pt idx="1">
                  <c:v>14.8</c:v>
                </c:pt>
                <c:pt idx="2">
                  <c:v>7.3</c:v>
                </c:pt>
                <c:pt idx="3">
                  <c:v>23.1</c:v>
                </c:pt>
                <c:pt idx="4">
                  <c:v>3.4</c:v>
                </c:pt>
                <c:pt idx="5">
                  <c:v>0</c:v>
                </c:pt>
              </c:numCache>
            </c:numRef>
          </c:val>
          <c:extLst xmlns:c16r2="http://schemas.microsoft.com/office/drawing/2015/06/chart">
            <c:ext xmlns:c16="http://schemas.microsoft.com/office/drawing/2014/chart" uri="{C3380CC4-5D6E-409C-BE32-E72D297353CC}">
              <c16:uniqueId val="{00000000-0A01-4AB1-BCA6-6FA663C658F7}"/>
            </c:ext>
          </c:extLst>
        </c:ser>
        <c:ser>
          <c:idx val="1"/>
          <c:order val="1"/>
          <c:tx>
            <c:strRef>
              <c:f>Sheet1!$C$1</c:f>
              <c:strCache>
                <c:ptCount val="1"/>
                <c:pt idx="0">
                  <c:v>1 Year</c:v>
                </c:pt>
              </c:strCache>
            </c:strRef>
          </c:tx>
          <c:spPr>
            <a:solidFill>
              <a:schemeClr val="accent4"/>
            </a:solidFill>
            <a:ln>
              <a:noFill/>
            </a:ln>
            <a:effectLst/>
          </c:spPr>
          <c:invertIfNegative val="0"/>
          <c:cat>
            <c:strRef>
              <c:f>Sheet1!$A$2:$A$7</c:f>
              <c:strCache>
                <c:ptCount val="6"/>
                <c:pt idx="0">
                  <c:v>Basal (n=1264)</c:v>
                </c:pt>
                <c:pt idx="1">
                  <c:v>Basal-Bolus (n=379)</c:v>
                </c:pt>
                <c:pt idx="2">
                  <c:v>Prandial (n=192)</c:v>
                </c:pt>
                <c:pt idx="3">
                  <c:v>Premix (n=568)</c:v>
                </c:pt>
                <c:pt idx="4">
                  <c:v>Other    (n=78)</c:v>
                </c:pt>
                <c:pt idx="5">
                  <c:v>None            (n=N/A)</c:v>
                </c:pt>
              </c:strCache>
            </c:strRef>
          </c:cat>
          <c:val>
            <c:numRef>
              <c:f>Sheet1!$C$2:$C$7</c:f>
              <c:numCache>
                <c:formatCode>General</c:formatCode>
                <c:ptCount val="6"/>
                <c:pt idx="0">
                  <c:v>41.3</c:v>
                </c:pt>
                <c:pt idx="1">
                  <c:v>20.8</c:v>
                </c:pt>
                <c:pt idx="2">
                  <c:v>3.3</c:v>
                </c:pt>
                <c:pt idx="3">
                  <c:v>26.7</c:v>
                </c:pt>
                <c:pt idx="4">
                  <c:v>5.7</c:v>
                </c:pt>
                <c:pt idx="5">
                  <c:v>2.2999999999999998</c:v>
                </c:pt>
              </c:numCache>
            </c:numRef>
          </c:val>
          <c:extLst xmlns:c16r2="http://schemas.microsoft.com/office/drawing/2015/06/chart">
            <c:ext xmlns:c16="http://schemas.microsoft.com/office/drawing/2014/chart" uri="{C3380CC4-5D6E-409C-BE32-E72D297353CC}">
              <c16:uniqueId val="{00000001-0A01-4AB1-BCA6-6FA663C658F7}"/>
            </c:ext>
          </c:extLst>
        </c:ser>
        <c:dLbls>
          <c:showLegendKey val="0"/>
          <c:showVal val="0"/>
          <c:showCatName val="0"/>
          <c:showSerName val="0"/>
          <c:showPercent val="0"/>
          <c:showBubbleSize val="0"/>
        </c:dLbls>
        <c:gapWidth val="150"/>
        <c:axId val="163182464"/>
        <c:axId val="163184000"/>
      </c:barChart>
      <c:catAx>
        <c:axId val="163182464"/>
        <c:scaling>
          <c:orientation val="minMax"/>
        </c:scaling>
        <c:delete val="0"/>
        <c:axPos val="b"/>
        <c:numFmt formatCode="General" sourceLinked="0"/>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a-IR"/>
          </a:p>
        </c:txPr>
        <c:crossAx val="163184000"/>
        <c:crosses val="autoZero"/>
        <c:auto val="1"/>
        <c:lblAlgn val="ctr"/>
        <c:lblOffset val="100"/>
        <c:noMultiLvlLbl val="0"/>
      </c:catAx>
      <c:valAx>
        <c:axId val="163184000"/>
        <c:scaling>
          <c:orientation val="minMax"/>
        </c:scaling>
        <c:delete val="0"/>
        <c:axPos val="l"/>
        <c:numFmt formatCode="General"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a-IR"/>
          </a:p>
        </c:txPr>
        <c:crossAx val="163182464"/>
        <c:crosses val="autoZero"/>
        <c:crossBetween val="between"/>
      </c:valAx>
      <c:spPr>
        <a:noFill/>
        <a:ln>
          <a:noFill/>
        </a:ln>
        <a:effectLst/>
      </c:spPr>
    </c:plotArea>
    <c:legend>
      <c:legendPos val="t"/>
      <c:layout>
        <c:manualLayout>
          <c:xMode val="edge"/>
          <c:yMode val="edge"/>
          <c:x val="0.41116783939241602"/>
          <c:y val="0.15625"/>
          <c:w val="0.27340900206623098"/>
          <c:h val="6.713631889763779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a-IR"/>
        </a:p>
      </c:txPr>
    </c:legend>
    <c:plotVisOnly val="1"/>
    <c:dispBlanksAs val="gap"/>
    <c:showDLblsOverMax val="0"/>
  </c:chart>
  <c:spPr>
    <a:noFill/>
    <a:ln w="9525" cap="flat" cmpd="sng" algn="ctr">
      <a:noFill/>
      <a:prstDash val="solid"/>
    </a:ln>
    <a:effectLst/>
  </c:spPr>
  <c:txPr>
    <a:bodyPr/>
    <a:lstStyle/>
    <a:p>
      <a:pPr>
        <a:defRPr sz="1800"/>
      </a:pPr>
      <a:endParaRPr lang="fa-IR"/>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06-09-28T20:52:41.863" idx="1">
    <p:pos x="5295" y="533"/>
    <p:text>I changed HbA1c to A1C
Peggy</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06-09-28T21:00:43.225" idx="3">
    <p:pos x="10" y="10"/>
    <p:text>I deleted  BG &lt;80 mg/dL to -2 units and inserted 
BG &lt;50 mg/dL to decrease by -4 units
I deleted BG 80-109 mg/dL to no change and
inserted BG 50-79 mg/dL to decrease by -2 units
Both changed per Meng's eDAR comments.</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1EF0EA-F711-420F-84F6-C271C44CB34B}" type="doc">
      <dgm:prSet loTypeId="urn:microsoft.com/office/officeart/2005/8/layout/lProcess3" loCatId="process" qsTypeId="urn:microsoft.com/office/officeart/2005/8/quickstyle/3d2" qsCatId="3D" csTypeId="urn:microsoft.com/office/officeart/2005/8/colors/accent1_2" csCatId="accent1" phldr="1"/>
      <dgm:spPr/>
      <dgm:t>
        <a:bodyPr/>
        <a:lstStyle/>
        <a:p>
          <a:endParaRPr lang="en-US"/>
        </a:p>
      </dgm:t>
    </dgm:pt>
    <dgm:pt modelId="{62EBB70C-2BD9-418E-B985-21451B18E0CB}">
      <dgm:prSet phldrT="[Text]" custT="1"/>
      <dgm:spPr>
        <a:solidFill>
          <a:schemeClr val="accent4">
            <a:lumMod val="20000"/>
            <a:lumOff val="80000"/>
          </a:schemeClr>
        </a:solidFill>
      </dgm:spPr>
      <dgm:t>
        <a:bodyPr/>
        <a:lstStyle/>
        <a:p>
          <a:r>
            <a:rPr lang="en-US" sz="1800" b="1" dirty="0">
              <a:solidFill>
                <a:srgbClr val="000000"/>
              </a:solidFill>
              <a:effectLst/>
              <a:latin typeface="Arial"/>
              <a:ea typeface="AcuminPro-Regular"/>
              <a:cs typeface="+mn-cs"/>
            </a:rPr>
            <a:t>At a glance </a:t>
          </a:r>
          <a:endParaRPr lang="en-US" sz="1800" b="1" dirty="0"/>
        </a:p>
      </dgm:t>
    </dgm:pt>
    <dgm:pt modelId="{E14078C1-8599-4419-94D2-436BA10EFED9}" type="parTrans" cxnId="{E757F81E-37A3-4C16-87CD-A221F86891D7}">
      <dgm:prSet/>
      <dgm:spPr/>
      <dgm:t>
        <a:bodyPr/>
        <a:lstStyle/>
        <a:p>
          <a:endParaRPr lang="en-US" sz="1800" b="1"/>
        </a:p>
      </dgm:t>
    </dgm:pt>
    <dgm:pt modelId="{4E18B7E3-63B0-4AAC-9969-07F4620038CF}" type="sibTrans" cxnId="{E757F81E-37A3-4C16-87CD-A221F86891D7}">
      <dgm:prSet/>
      <dgm:spPr/>
      <dgm:t>
        <a:bodyPr/>
        <a:lstStyle/>
        <a:p>
          <a:endParaRPr lang="en-US" sz="1800" b="1"/>
        </a:p>
      </dgm:t>
    </dgm:pt>
    <dgm:pt modelId="{7DE29684-705B-48F2-93C6-B8C0B3A9FF95}">
      <dgm:prSet phldrT="[Text]" custT="1"/>
      <dgm:spPr>
        <a:solidFill>
          <a:schemeClr val="accent4">
            <a:lumMod val="40000"/>
            <a:lumOff val="60000"/>
            <a:alpha val="90000"/>
          </a:schemeClr>
        </a:solidFill>
      </dgm:spPr>
      <dgm:t>
        <a:bodyPr/>
        <a:lstStyle/>
        <a:p>
          <a:r>
            <a:rPr lang="en-US" sz="1800" b="1" dirty="0">
              <a:solidFill>
                <a:srgbClr val="000000"/>
              </a:solidFill>
              <a:effectLst/>
              <a:latin typeface="Arial"/>
              <a:ea typeface="AcuminPro-Regular"/>
              <a:cs typeface="+mn-cs"/>
            </a:rPr>
            <a:t>2019</a:t>
          </a:r>
          <a:endParaRPr lang="en-US" sz="1800" b="1" dirty="0"/>
        </a:p>
      </dgm:t>
    </dgm:pt>
    <dgm:pt modelId="{7DCE3336-2000-4A3D-9883-86CE6C2C075C}" type="parTrans" cxnId="{69F68388-2577-4765-9732-F2892D2BB48D}">
      <dgm:prSet/>
      <dgm:spPr/>
      <dgm:t>
        <a:bodyPr/>
        <a:lstStyle/>
        <a:p>
          <a:endParaRPr lang="en-US" sz="1800" b="1"/>
        </a:p>
      </dgm:t>
    </dgm:pt>
    <dgm:pt modelId="{58E18E25-3215-441C-ADD2-783BB837151C}" type="sibTrans" cxnId="{69F68388-2577-4765-9732-F2892D2BB48D}">
      <dgm:prSet/>
      <dgm:spPr/>
      <dgm:t>
        <a:bodyPr/>
        <a:lstStyle/>
        <a:p>
          <a:endParaRPr lang="en-US" sz="1800" b="1"/>
        </a:p>
      </dgm:t>
    </dgm:pt>
    <dgm:pt modelId="{79056EFA-E17E-41CE-A110-D216EB1020FB}">
      <dgm:prSet phldrT="[Text]" custT="1"/>
      <dgm:spPr>
        <a:solidFill>
          <a:schemeClr val="accent4">
            <a:lumMod val="60000"/>
            <a:lumOff val="40000"/>
            <a:alpha val="89804"/>
          </a:schemeClr>
        </a:solidFill>
      </dgm:spPr>
      <dgm:t>
        <a:bodyPr/>
        <a:lstStyle/>
        <a:p>
          <a:r>
            <a:rPr lang="en-US" sz="1800" b="1" dirty="0">
              <a:solidFill>
                <a:srgbClr val="000000"/>
              </a:solidFill>
              <a:effectLst/>
              <a:latin typeface="Arial"/>
              <a:ea typeface="AcuminPro-Regular"/>
              <a:cs typeface="+mn-cs"/>
            </a:rPr>
            <a:t>2030</a:t>
          </a:r>
          <a:endParaRPr lang="en-US" sz="1800" b="1" dirty="0"/>
        </a:p>
      </dgm:t>
    </dgm:pt>
    <dgm:pt modelId="{96838585-BADE-4CE8-AAC6-4831AC4229B7}" type="parTrans" cxnId="{783DBAFF-7A64-4589-9A44-3D763616872D}">
      <dgm:prSet/>
      <dgm:spPr/>
      <dgm:t>
        <a:bodyPr/>
        <a:lstStyle/>
        <a:p>
          <a:endParaRPr lang="en-US" sz="1800" b="1"/>
        </a:p>
      </dgm:t>
    </dgm:pt>
    <dgm:pt modelId="{FE26E654-9AA1-4400-B450-60EAF50458B1}" type="sibTrans" cxnId="{783DBAFF-7A64-4589-9A44-3D763616872D}">
      <dgm:prSet/>
      <dgm:spPr/>
      <dgm:t>
        <a:bodyPr/>
        <a:lstStyle/>
        <a:p>
          <a:endParaRPr lang="en-US" sz="1800" b="1"/>
        </a:p>
      </dgm:t>
    </dgm:pt>
    <dgm:pt modelId="{69DE9F29-F8C6-46D7-B9D7-52D75210DEF1}">
      <dgm:prSet custT="1"/>
      <dgm:spPr>
        <a:solidFill>
          <a:schemeClr val="accent4">
            <a:lumMod val="75000"/>
            <a:alpha val="89804"/>
          </a:schemeClr>
        </a:solidFill>
      </dgm:spPr>
      <dgm:t>
        <a:bodyPr/>
        <a:lstStyle/>
        <a:p>
          <a:r>
            <a:rPr lang="en-US" sz="1800" b="1" dirty="0"/>
            <a:t>2045</a:t>
          </a:r>
        </a:p>
      </dgm:t>
    </dgm:pt>
    <dgm:pt modelId="{7DEF3785-4355-4DE4-A913-1508852019E2}" type="parTrans" cxnId="{D1E44C47-61EF-40C5-A854-E036D953F086}">
      <dgm:prSet/>
      <dgm:spPr/>
      <dgm:t>
        <a:bodyPr/>
        <a:lstStyle/>
        <a:p>
          <a:endParaRPr lang="en-US" sz="1800" b="1"/>
        </a:p>
      </dgm:t>
    </dgm:pt>
    <dgm:pt modelId="{B8078E86-1F5F-434C-A381-5FC9EDC33A81}" type="sibTrans" cxnId="{D1E44C47-61EF-40C5-A854-E036D953F086}">
      <dgm:prSet/>
      <dgm:spPr/>
      <dgm:t>
        <a:bodyPr/>
        <a:lstStyle/>
        <a:p>
          <a:endParaRPr lang="en-US" sz="1800" b="1"/>
        </a:p>
      </dgm:t>
    </dgm:pt>
    <dgm:pt modelId="{B77FF6FC-FCBC-41CD-A356-8913299AA2E3}" type="pres">
      <dgm:prSet presAssocID="{D71EF0EA-F711-420F-84F6-C271C44CB34B}" presName="Name0" presStyleCnt="0">
        <dgm:presLayoutVars>
          <dgm:chPref val="3"/>
          <dgm:dir/>
          <dgm:animLvl val="lvl"/>
          <dgm:resizeHandles/>
        </dgm:presLayoutVars>
      </dgm:prSet>
      <dgm:spPr/>
      <dgm:t>
        <a:bodyPr/>
        <a:lstStyle/>
        <a:p>
          <a:endParaRPr lang="en-US"/>
        </a:p>
      </dgm:t>
    </dgm:pt>
    <dgm:pt modelId="{58ABE8A5-C12A-4A76-A30D-C9082D1E0DDE}" type="pres">
      <dgm:prSet presAssocID="{62EBB70C-2BD9-418E-B985-21451B18E0CB}" presName="horFlow" presStyleCnt="0"/>
      <dgm:spPr/>
    </dgm:pt>
    <dgm:pt modelId="{B4E7F7AB-0CA6-4F83-A4F2-BB20B2C439E6}" type="pres">
      <dgm:prSet presAssocID="{62EBB70C-2BD9-418E-B985-21451B18E0CB}" presName="bigChev" presStyleLbl="node1" presStyleIdx="0" presStyleCnt="1" custScaleX="206070" custScaleY="49531" custLinFactX="-10385" custLinFactNeighborX="-100000" custLinFactNeighborY="14"/>
      <dgm:spPr/>
      <dgm:t>
        <a:bodyPr/>
        <a:lstStyle/>
        <a:p>
          <a:endParaRPr lang="en-US"/>
        </a:p>
      </dgm:t>
    </dgm:pt>
    <dgm:pt modelId="{FF5C3E88-77E7-4315-835B-990E192CB371}" type="pres">
      <dgm:prSet presAssocID="{7DCE3336-2000-4A3D-9883-86CE6C2C075C}" presName="parTrans" presStyleCnt="0"/>
      <dgm:spPr/>
    </dgm:pt>
    <dgm:pt modelId="{236C433E-AA3E-4193-A5DF-77FFBBD55212}" type="pres">
      <dgm:prSet presAssocID="{7DE29684-705B-48F2-93C6-B8C0B3A9FF95}" presName="node" presStyleLbl="alignAccFollowNode1" presStyleIdx="0" presStyleCnt="3" custScaleX="97459" custScaleY="59676" custLinFactNeighborX="-63657" custLinFactNeighborY="-14">
        <dgm:presLayoutVars>
          <dgm:bulletEnabled val="1"/>
        </dgm:presLayoutVars>
      </dgm:prSet>
      <dgm:spPr/>
      <dgm:t>
        <a:bodyPr/>
        <a:lstStyle/>
        <a:p>
          <a:endParaRPr lang="en-US"/>
        </a:p>
      </dgm:t>
    </dgm:pt>
    <dgm:pt modelId="{B06B49F6-AC68-41E1-9551-46D9C97C4974}" type="pres">
      <dgm:prSet presAssocID="{58E18E25-3215-441C-ADD2-783BB837151C}" presName="sibTrans" presStyleCnt="0"/>
      <dgm:spPr/>
    </dgm:pt>
    <dgm:pt modelId="{CD15B3B0-BB36-41AE-ACAE-BE836F72A3F4}" type="pres">
      <dgm:prSet presAssocID="{79056EFA-E17E-41CE-A110-D216EB1020FB}" presName="node" presStyleLbl="alignAccFollowNode1" presStyleIdx="1" presStyleCnt="3" custScaleX="89778" custScaleY="59676" custLinFactNeighborX="42372">
        <dgm:presLayoutVars>
          <dgm:bulletEnabled val="1"/>
        </dgm:presLayoutVars>
      </dgm:prSet>
      <dgm:spPr/>
      <dgm:t>
        <a:bodyPr/>
        <a:lstStyle/>
        <a:p>
          <a:endParaRPr lang="en-US"/>
        </a:p>
      </dgm:t>
    </dgm:pt>
    <dgm:pt modelId="{4AA69F41-7016-43F3-9065-B3E89B75D1D9}" type="pres">
      <dgm:prSet presAssocID="{FE26E654-9AA1-4400-B450-60EAF50458B1}" presName="sibTrans" presStyleCnt="0"/>
      <dgm:spPr/>
    </dgm:pt>
    <dgm:pt modelId="{44B8B03A-FBED-48F0-A101-72C46B53EE59}" type="pres">
      <dgm:prSet presAssocID="{69DE9F29-F8C6-46D7-B9D7-52D75210DEF1}" presName="node" presStyleLbl="alignAccFollowNode1" presStyleIdx="2" presStyleCnt="3" custScaleX="92398" custScaleY="59676" custLinFactX="7055" custLinFactNeighborX="100000" custLinFactNeighborY="-14">
        <dgm:presLayoutVars>
          <dgm:bulletEnabled val="1"/>
        </dgm:presLayoutVars>
      </dgm:prSet>
      <dgm:spPr/>
      <dgm:t>
        <a:bodyPr/>
        <a:lstStyle/>
        <a:p>
          <a:endParaRPr lang="en-US"/>
        </a:p>
      </dgm:t>
    </dgm:pt>
  </dgm:ptLst>
  <dgm:cxnLst>
    <dgm:cxn modelId="{D1E44C47-61EF-40C5-A854-E036D953F086}" srcId="{62EBB70C-2BD9-418E-B985-21451B18E0CB}" destId="{69DE9F29-F8C6-46D7-B9D7-52D75210DEF1}" srcOrd="2" destOrd="0" parTransId="{7DEF3785-4355-4DE4-A913-1508852019E2}" sibTransId="{B8078E86-1F5F-434C-A381-5FC9EDC33A81}"/>
    <dgm:cxn modelId="{783DBAFF-7A64-4589-9A44-3D763616872D}" srcId="{62EBB70C-2BD9-418E-B985-21451B18E0CB}" destId="{79056EFA-E17E-41CE-A110-D216EB1020FB}" srcOrd="1" destOrd="0" parTransId="{96838585-BADE-4CE8-AAC6-4831AC4229B7}" sibTransId="{FE26E654-9AA1-4400-B450-60EAF50458B1}"/>
    <dgm:cxn modelId="{A7DE6643-FDC6-4DDB-9EA3-01B28E037619}" type="presOf" srcId="{7DE29684-705B-48F2-93C6-B8C0B3A9FF95}" destId="{236C433E-AA3E-4193-A5DF-77FFBBD55212}" srcOrd="0" destOrd="0" presId="urn:microsoft.com/office/officeart/2005/8/layout/lProcess3"/>
    <dgm:cxn modelId="{AFFA97EB-9376-456B-A363-57004F4332C1}" type="presOf" srcId="{62EBB70C-2BD9-418E-B985-21451B18E0CB}" destId="{B4E7F7AB-0CA6-4F83-A4F2-BB20B2C439E6}" srcOrd="0" destOrd="0" presId="urn:microsoft.com/office/officeart/2005/8/layout/lProcess3"/>
    <dgm:cxn modelId="{574F5846-DFDD-4DFC-9AB6-330CE281B947}" type="presOf" srcId="{69DE9F29-F8C6-46D7-B9D7-52D75210DEF1}" destId="{44B8B03A-FBED-48F0-A101-72C46B53EE59}" srcOrd="0" destOrd="0" presId="urn:microsoft.com/office/officeart/2005/8/layout/lProcess3"/>
    <dgm:cxn modelId="{6D453D7A-4AE0-42D2-A553-A5BF857D9C06}" type="presOf" srcId="{79056EFA-E17E-41CE-A110-D216EB1020FB}" destId="{CD15B3B0-BB36-41AE-ACAE-BE836F72A3F4}" srcOrd="0" destOrd="0" presId="urn:microsoft.com/office/officeart/2005/8/layout/lProcess3"/>
    <dgm:cxn modelId="{A19D6F5D-1ECF-4B23-8FCC-84966ABDDD65}" type="presOf" srcId="{D71EF0EA-F711-420F-84F6-C271C44CB34B}" destId="{B77FF6FC-FCBC-41CD-A356-8913299AA2E3}" srcOrd="0" destOrd="0" presId="urn:microsoft.com/office/officeart/2005/8/layout/lProcess3"/>
    <dgm:cxn modelId="{69F68388-2577-4765-9732-F2892D2BB48D}" srcId="{62EBB70C-2BD9-418E-B985-21451B18E0CB}" destId="{7DE29684-705B-48F2-93C6-B8C0B3A9FF95}" srcOrd="0" destOrd="0" parTransId="{7DCE3336-2000-4A3D-9883-86CE6C2C075C}" sibTransId="{58E18E25-3215-441C-ADD2-783BB837151C}"/>
    <dgm:cxn modelId="{E757F81E-37A3-4C16-87CD-A221F86891D7}" srcId="{D71EF0EA-F711-420F-84F6-C271C44CB34B}" destId="{62EBB70C-2BD9-418E-B985-21451B18E0CB}" srcOrd="0" destOrd="0" parTransId="{E14078C1-8599-4419-94D2-436BA10EFED9}" sibTransId="{4E18B7E3-63B0-4AAC-9969-07F4620038CF}"/>
    <dgm:cxn modelId="{EC929E6D-CA1C-4BCD-BA03-469614941054}" type="presParOf" srcId="{B77FF6FC-FCBC-41CD-A356-8913299AA2E3}" destId="{58ABE8A5-C12A-4A76-A30D-C9082D1E0DDE}" srcOrd="0" destOrd="0" presId="urn:microsoft.com/office/officeart/2005/8/layout/lProcess3"/>
    <dgm:cxn modelId="{1F62597D-5001-4CAD-A928-8AAB0C9F34B9}" type="presParOf" srcId="{58ABE8A5-C12A-4A76-A30D-C9082D1E0DDE}" destId="{B4E7F7AB-0CA6-4F83-A4F2-BB20B2C439E6}" srcOrd="0" destOrd="0" presId="urn:microsoft.com/office/officeart/2005/8/layout/lProcess3"/>
    <dgm:cxn modelId="{8A1D38C2-657C-4868-A369-11AA67B9472D}" type="presParOf" srcId="{58ABE8A5-C12A-4A76-A30D-C9082D1E0DDE}" destId="{FF5C3E88-77E7-4315-835B-990E192CB371}" srcOrd="1" destOrd="0" presId="urn:microsoft.com/office/officeart/2005/8/layout/lProcess3"/>
    <dgm:cxn modelId="{82DA39E5-7ADE-42D4-99ED-68B76A06C14E}" type="presParOf" srcId="{58ABE8A5-C12A-4A76-A30D-C9082D1E0DDE}" destId="{236C433E-AA3E-4193-A5DF-77FFBBD55212}" srcOrd="2" destOrd="0" presId="urn:microsoft.com/office/officeart/2005/8/layout/lProcess3"/>
    <dgm:cxn modelId="{F040DE62-D720-40E6-8FF4-9D17927DEE7C}" type="presParOf" srcId="{58ABE8A5-C12A-4A76-A30D-C9082D1E0DDE}" destId="{B06B49F6-AC68-41E1-9551-46D9C97C4974}" srcOrd="3" destOrd="0" presId="urn:microsoft.com/office/officeart/2005/8/layout/lProcess3"/>
    <dgm:cxn modelId="{4EB1D566-D95B-4FBB-81AD-F8BAF855BF83}" type="presParOf" srcId="{58ABE8A5-C12A-4A76-A30D-C9082D1E0DDE}" destId="{CD15B3B0-BB36-41AE-ACAE-BE836F72A3F4}" srcOrd="4" destOrd="0" presId="urn:microsoft.com/office/officeart/2005/8/layout/lProcess3"/>
    <dgm:cxn modelId="{69ED0AD3-42B0-4EB9-BCE8-162020257A95}" type="presParOf" srcId="{58ABE8A5-C12A-4A76-A30D-C9082D1E0DDE}" destId="{4AA69F41-7016-43F3-9065-B3E89B75D1D9}" srcOrd="5" destOrd="0" presId="urn:microsoft.com/office/officeart/2005/8/layout/lProcess3"/>
    <dgm:cxn modelId="{12318AD3-01B8-41DF-B4B6-B50ED7FE54A7}" type="presParOf" srcId="{58ABE8A5-C12A-4A76-A30D-C9082D1E0DDE}" destId="{44B8B03A-FBED-48F0-A101-72C46B53EE59}"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1EF0EA-F711-420F-84F6-C271C44CB34B}" type="doc">
      <dgm:prSet loTypeId="urn:microsoft.com/office/officeart/2005/8/layout/lProcess3" loCatId="process" qsTypeId="urn:microsoft.com/office/officeart/2005/8/quickstyle/3d2" qsCatId="3D" csTypeId="urn:microsoft.com/office/officeart/2005/8/colors/accent1_2" csCatId="accent1" phldr="1"/>
      <dgm:spPr/>
      <dgm:t>
        <a:bodyPr/>
        <a:lstStyle/>
        <a:p>
          <a:endParaRPr lang="en-US"/>
        </a:p>
      </dgm:t>
    </dgm:pt>
    <dgm:pt modelId="{62EBB70C-2BD9-418E-B985-21451B18E0CB}">
      <dgm:prSet phldrT="[Text]" custT="1"/>
      <dgm:spPr>
        <a:solidFill>
          <a:schemeClr val="accent4">
            <a:lumMod val="20000"/>
            <a:lumOff val="80000"/>
          </a:schemeClr>
        </a:solidFill>
      </dgm:spPr>
      <dgm:t>
        <a:bodyPr/>
        <a:lstStyle/>
        <a:p>
          <a:r>
            <a:rPr lang="en-US" sz="1800" b="1" dirty="0">
              <a:solidFill>
                <a:srgbClr val="000000"/>
              </a:solidFill>
              <a:effectLst/>
              <a:latin typeface="Arial"/>
              <a:ea typeface="AcuminPro-Regular"/>
              <a:cs typeface="+mn-cs"/>
            </a:rPr>
            <a:t>At a glance </a:t>
          </a:r>
          <a:endParaRPr lang="en-US" sz="1800" b="1" dirty="0"/>
        </a:p>
      </dgm:t>
    </dgm:pt>
    <dgm:pt modelId="{E14078C1-8599-4419-94D2-436BA10EFED9}" type="parTrans" cxnId="{E757F81E-37A3-4C16-87CD-A221F86891D7}">
      <dgm:prSet/>
      <dgm:spPr/>
      <dgm:t>
        <a:bodyPr/>
        <a:lstStyle/>
        <a:p>
          <a:endParaRPr lang="en-US" sz="1800" b="1"/>
        </a:p>
      </dgm:t>
    </dgm:pt>
    <dgm:pt modelId="{4E18B7E3-63B0-4AAC-9969-07F4620038CF}" type="sibTrans" cxnId="{E757F81E-37A3-4C16-87CD-A221F86891D7}">
      <dgm:prSet/>
      <dgm:spPr/>
      <dgm:t>
        <a:bodyPr/>
        <a:lstStyle/>
        <a:p>
          <a:endParaRPr lang="en-US" sz="1800" b="1"/>
        </a:p>
      </dgm:t>
    </dgm:pt>
    <dgm:pt modelId="{7DE29684-705B-48F2-93C6-B8C0B3A9FF95}">
      <dgm:prSet phldrT="[Text]" custT="1"/>
      <dgm:spPr>
        <a:solidFill>
          <a:schemeClr val="accent4">
            <a:lumMod val="40000"/>
            <a:lumOff val="60000"/>
            <a:alpha val="90000"/>
          </a:schemeClr>
        </a:solidFill>
      </dgm:spPr>
      <dgm:t>
        <a:bodyPr/>
        <a:lstStyle/>
        <a:p>
          <a:r>
            <a:rPr lang="en-US" sz="1800" b="1" dirty="0">
              <a:solidFill>
                <a:srgbClr val="000000"/>
              </a:solidFill>
              <a:effectLst/>
              <a:latin typeface="Arial"/>
              <a:ea typeface="AcuminPro-Regular"/>
              <a:cs typeface="+mn-cs"/>
            </a:rPr>
            <a:t>2019</a:t>
          </a:r>
          <a:endParaRPr lang="en-US" sz="1800" b="1" dirty="0"/>
        </a:p>
      </dgm:t>
    </dgm:pt>
    <dgm:pt modelId="{7DCE3336-2000-4A3D-9883-86CE6C2C075C}" type="parTrans" cxnId="{69F68388-2577-4765-9732-F2892D2BB48D}">
      <dgm:prSet/>
      <dgm:spPr/>
      <dgm:t>
        <a:bodyPr/>
        <a:lstStyle/>
        <a:p>
          <a:endParaRPr lang="en-US" sz="1800" b="1"/>
        </a:p>
      </dgm:t>
    </dgm:pt>
    <dgm:pt modelId="{58E18E25-3215-441C-ADD2-783BB837151C}" type="sibTrans" cxnId="{69F68388-2577-4765-9732-F2892D2BB48D}">
      <dgm:prSet/>
      <dgm:spPr/>
      <dgm:t>
        <a:bodyPr/>
        <a:lstStyle/>
        <a:p>
          <a:endParaRPr lang="en-US" sz="1800" b="1"/>
        </a:p>
      </dgm:t>
    </dgm:pt>
    <dgm:pt modelId="{79056EFA-E17E-41CE-A110-D216EB1020FB}">
      <dgm:prSet phldrT="[Text]" custT="1"/>
      <dgm:spPr>
        <a:solidFill>
          <a:schemeClr val="accent4">
            <a:lumMod val="60000"/>
            <a:lumOff val="40000"/>
            <a:alpha val="89804"/>
          </a:schemeClr>
        </a:solidFill>
      </dgm:spPr>
      <dgm:t>
        <a:bodyPr/>
        <a:lstStyle/>
        <a:p>
          <a:r>
            <a:rPr lang="en-US" sz="1800" b="1" dirty="0">
              <a:solidFill>
                <a:srgbClr val="000000"/>
              </a:solidFill>
              <a:effectLst/>
              <a:latin typeface="Arial"/>
              <a:ea typeface="AcuminPro-Regular"/>
              <a:cs typeface="+mn-cs"/>
            </a:rPr>
            <a:t>2030</a:t>
          </a:r>
          <a:endParaRPr lang="en-US" sz="1800" b="1" dirty="0"/>
        </a:p>
      </dgm:t>
    </dgm:pt>
    <dgm:pt modelId="{96838585-BADE-4CE8-AAC6-4831AC4229B7}" type="parTrans" cxnId="{783DBAFF-7A64-4589-9A44-3D763616872D}">
      <dgm:prSet/>
      <dgm:spPr/>
      <dgm:t>
        <a:bodyPr/>
        <a:lstStyle/>
        <a:p>
          <a:endParaRPr lang="en-US" sz="1800" b="1"/>
        </a:p>
      </dgm:t>
    </dgm:pt>
    <dgm:pt modelId="{FE26E654-9AA1-4400-B450-60EAF50458B1}" type="sibTrans" cxnId="{783DBAFF-7A64-4589-9A44-3D763616872D}">
      <dgm:prSet/>
      <dgm:spPr/>
      <dgm:t>
        <a:bodyPr/>
        <a:lstStyle/>
        <a:p>
          <a:endParaRPr lang="en-US" sz="1800" b="1"/>
        </a:p>
      </dgm:t>
    </dgm:pt>
    <dgm:pt modelId="{69DE9F29-F8C6-46D7-B9D7-52D75210DEF1}">
      <dgm:prSet custT="1"/>
      <dgm:spPr>
        <a:solidFill>
          <a:schemeClr val="accent4">
            <a:lumMod val="75000"/>
            <a:alpha val="89804"/>
          </a:schemeClr>
        </a:solidFill>
      </dgm:spPr>
      <dgm:t>
        <a:bodyPr/>
        <a:lstStyle/>
        <a:p>
          <a:r>
            <a:rPr lang="en-US" sz="1800" b="1" dirty="0"/>
            <a:t>2045</a:t>
          </a:r>
        </a:p>
      </dgm:t>
    </dgm:pt>
    <dgm:pt modelId="{7DEF3785-4355-4DE4-A913-1508852019E2}" type="parTrans" cxnId="{D1E44C47-61EF-40C5-A854-E036D953F086}">
      <dgm:prSet/>
      <dgm:spPr/>
      <dgm:t>
        <a:bodyPr/>
        <a:lstStyle/>
        <a:p>
          <a:endParaRPr lang="en-US" sz="1800" b="1"/>
        </a:p>
      </dgm:t>
    </dgm:pt>
    <dgm:pt modelId="{B8078E86-1F5F-434C-A381-5FC9EDC33A81}" type="sibTrans" cxnId="{D1E44C47-61EF-40C5-A854-E036D953F086}">
      <dgm:prSet/>
      <dgm:spPr/>
      <dgm:t>
        <a:bodyPr/>
        <a:lstStyle/>
        <a:p>
          <a:endParaRPr lang="en-US" sz="1800" b="1"/>
        </a:p>
      </dgm:t>
    </dgm:pt>
    <dgm:pt modelId="{B77FF6FC-FCBC-41CD-A356-8913299AA2E3}" type="pres">
      <dgm:prSet presAssocID="{D71EF0EA-F711-420F-84F6-C271C44CB34B}" presName="Name0" presStyleCnt="0">
        <dgm:presLayoutVars>
          <dgm:chPref val="3"/>
          <dgm:dir/>
          <dgm:animLvl val="lvl"/>
          <dgm:resizeHandles/>
        </dgm:presLayoutVars>
      </dgm:prSet>
      <dgm:spPr/>
      <dgm:t>
        <a:bodyPr/>
        <a:lstStyle/>
        <a:p>
          <a:endParaRPr lang="en-US"/>
        </a:p>
      </dgm:t>
    </dgm:pt>
    <dgm:pt modelId="{58ABE8A5-C12A-4A76-A30D-C9082D1E0DDE}" type="pres">
      <dgm:prSet presAssocID="{62EBB70C-2BD9-418E-B985-21451B18E0CB}" presName="horFlow" presStyleCnt="0"/>
      <dgm:spPr/>
    </dgm:pt>
    <dgm:pt modelId="{B4E7F7AB-0CA6-4F83-A4F2-BB20B2C439E6}" type="pres">
      <dgm:prSet presAssocID="{62EBB70C-2BD9-418E-B985-21451B18E0CB}" presName="bigChev" presStyleLbl="node1" presStyleIdx="0" presStyleCnt="1" custScaleX="206070" custScaleY="49531" custLinFactX="-10385" custLinFactNeighborX="-100000" custLinFactNeighborY="14"/>
      <dgm:spPr/>
      <dgm:t>
        <a:bodyPr/>
        <a:lstStyle/>
        <a:p>
          <a:endParaRPr lang="en-US"/>
        </a:p>
      </dgm:t>
    </dgm:pt>
    <dgm:pt modelId="{FF5C3E88-77E7-4315-835B-990E192CB371}" type="pres">
      <dgm:prSet presAssocID="{7DCE3336-2000-4A3D-9883-86CE6C2C075C}" presName="parTrans" presStyleCnt="0"/>
      <dgm:spPr/>
    </dgm:pt>
    <dgm:pt modelId="{236C433E-AA3E-4193-A5DF-77FFBBD55212}" type="pres">
      <dgm:prSet presAssocID="{7DE29684-705B-48F2-93C6-B8C0B3A9FF95}" presName="node" presStyleLbl="alignAccFollowNode1" presStyleIdx="0" presStyleCnt="3" custScaleX="97459" custScaleY="59676" custLinFactNeighborX="-63657" custLinFactNeighborY="-14">
        <dgm:presLayoutVars>
          <dgm:bulletEnabled val="1"/>
        </dgm:presLayoutVars>
      </dgm:prSet>
      <dgm:spPr/>
      <dgm:t>
        <a:bodyPr/>
        <a:lstStyle/>
        <a:p>
          <a:endParaRPr lang="en-US"/>
        </a:p>
      </dgm:t>
    </dgm:pt>
    <dgm:pt modelId="{B06B49F6-AC68-41E1-9551-46D9C97C4974}" type="pres">
      <dgm:prSet presAssocID="{58E18E25-3215-441C-ADD2-783BB837151C}" presName="sibTrans" presStyleCnt="0"/>
      <dgm:spPr/>
    </dgm:pt>
    <dgm:pt modelId="{CD15B3B0-BB36-41AE-ACAE-BE836F72A3F4}" type="pres">
      <dgm:prSet presAssocID="{79056EFA-E17E-41CE-A110-D216EB1020FB}" presName="node" presStyleLbl="alignAccFollowNode1" presStyleIdx="1" presStyleCnt="3" custScaleX="89778" custScaleY="59676" custLinFactNeighborX="42372">
        <dgm:presLayoutVars>
          <dgm:bulletEnabled val="1"/>
        </dgm:presLayoutVars>
      </dgm:prSet>
      <dgm:spPr/>
      <dgm:t>
        <a:bodyPr/>
        <a:lstStyle/>
        <a:p>
          <a:endParaRPr lang="en-US"/>
        </a:p>
      </dgm:t>
    </dgm:pt>
    <dgm:pt modelId="{4AA69F41-7016-43F3-9065-B3E89B75D1D9}" type="pres">
      <dgm:prSet presAssocID="{FE26E654-9AA1-4400-B450-60EAF50458B1}" presName="sibTrans" presStyleCnt="0"/>
      <dgm:spPr/>
    </dgm:pt>
    <dgm:pt modelId="{44B8B03A-FBED-48F0-A101-72C46B53EE59}" type="pres">
      <dgm:prSet presAssocID="{69DE9F29-F8C6-46D7-B9D7-52D75210DEF1}" presName="node" presStyleLbl="alignAccFollowNode1" presStyleIdx="2" presStyleCnt="3" custScaleX="92398" custScaleY="59676" custLinFactX="7055" custLinFactNeighborX="100000" custLinFactNeighborY="-14">
        <dgm:presLayoutVars>
          <dgm:bulletEnabled val="1"/>
        </dgm:presLayoutVars>
      </dgm:prSet>
      <dgm:spPr/>
      <dgm:t>
        <a:bodyPr/>
        <a:lstStyle/>
        <a:p>
          <a:endParaRPr lang="en-US"/>
        </a:p>
      </dgm:t>
    </dgm:pt>
  </dgm:ptLst>
  <dgm:cxnLst>
    <dgm:cxn modelId="{D1E44C47-61EF-40C5-A854-E036D953F086}" srcId="{62EBB70C-2BD9-418E-B985-21451B18E0CB}" destId="{69DE9F29-F8C6-46D7-B9D7-52D75210DEF1}" srcOrd="2" destOrd="0" parTransId="{7DEF3785-4355-4DE4-A913-1508852019E2}" sibTransId="{B8078E86-1F5F-434C-A381-5FC9EDC33A81}"/>
    <dgm:cxn modelId="{783DBAFF-7A64-4589-9A44-3D763616872D}" srcId="{62EBB70C-2BD9-418E-B985-21451B18E0CB}" destId="{79056EFA-E17E-41CE-A110-D216EB1020FB}" srcOrd="1" destOrd="0" parTransId="{96838585-BADE-4CE8-AAC6-4831AC4229B7}" sibTransId="{FE26E654-9AA1-4400-B450-60EAF50458B1}"/>
    <dgm:cxn modelId="{A7DE6643-FDC6-4DDB-9EA3-01B28E037619}" type="presOf" srcId="{7DE29684-705B-48F2-93C6-B8C0B3A9FF95}" destId="{236C433E-AA3E-4193-A5DF-77FFBBD55212}" srcOrd="0" destOrd="0" presId="urn:microsoft.com/office/officeart/2005/8/layout/lProcess3"/>
    <dgm:cxn modelId="{AFFA97EB-9376-456B-A363-57004F4332C1}" type="presOf" srcId="{62EBB70C-2BD9-418E-B985-21451B18E0CB}" destId="{B4E7F7AB-0CA6-4F83-A4F2-BB20B2C439E6}" srcOrd="0" destOrd="0" presId="urn:microsoft.com/office/officeart/2005/8/layout/lProcess3"/>
    <dgm:cxn modelId="{574F5846-DFDD-4DFC-9AB6-330CE281B947}" type="presOf" srcId="{69DE9F29-F8C6-46D7-B9D7-52D75210DEF1}" destId="{44B8B03A-FBED-48F0-A101-72C46B53EE59}" srcOrd="0" destOrd="0" presId="urn:microsoft.com/office/officeart/2005/8/layout/lProcess3"/>
    <dgm:cxn modelId="{6D453D7A-4AE0-42D2-A553-A5BF857D9C06}" type="presOf" srcId="{79056EFA-E17E-41CE-A110-D216EB1020FB}" destId="{CD15B3B0-BB36-41AE-ACAE-BE836F72A3F4}" srcOrd="0" destOrd="0" presId="urn:microsoft.com/office/officeart/2005/8/layout/lProcess3"/>
    <dgm:cxn modelId="{A19D6F5D-1ECF-4B23-8FCC-84966ABDDD65}" type="presOf" srcId="{D71EF0EA-F711-420F-84F6-C271C44CB34B}" destId="{B77FF6FC-FCBC-41CD-A356-8913299AA2E3}" srcOrd="0" destOrd="0" presId="urn:microsoft.com/office/officeart/2005/8/layout/lProcess3"/>
    <dgm:cxn modelId="{69F68388-2577-4765-9732-F2892D2BB48D}" srcId="{62EBB70C-2BD9-418E-B985-21451B18E0CB}" destId="{7DE29684-705B-48F2-93C6-B8C0B3A9FF95}" srcOrd="0" destOrd="0" parTransId="{7DCE3336-2000-4A3D-9883-86CE6C2C075C}" sibTransId="{58E18E25-3215-441C-ADD2-783BB837151C}"/>
    <dgm:cxn modelId="{E757F81E-37A3-4C16-87CD-A221F86891D7}" srcId="{D71EF0EA-F711-420F-84F6-C271C44CB34B}" destId="{62EBB70C-2BD9-418E-B985-21451B18E0CB}" srcOrd="0" destOrd="0" parTransId="{E14078C1-8599-4419-94D2-436BA10EFED9}" sibTransId="{4E18B7E3-63B0-4AAC-9969-07F4620038CF}"/>
    <dgm:cxn modelId="{EC929E6D-CA1C-4BCD-BA03-469614941054}" type="presParOf" srcId="{B77FF6FC-FCBC-41CD-A356-8913299AA2E3}" destId="{58ABE8A5-C12A-4A76-A30D-C9082D1E0DDE}" srcOrd="0" destOrd="0" presId="urn:microsoft.com/office/officeart/2005/8/layout/lProcess3"/>
    <dgm:cxn modelId="{1F62597D-5001-4CAD-A928-8AAB0C9F34B9}" type="presParOf" srcId="{58ABE8A5-C12A-4A76-A30D-C9082D1E0DDE}" destId="{B4E7F7AB-0CA6-4F83-A4F2-BB20B2C439E6}" srcOrd="0" destOrd="0" presId="urn:microsoft.com/office/officeart/2005/8/layout/lProcess3"/>
    <dgm:cxn modelId="{8A1D38C2-657C-4868-A369-11AA67B9472D}" type="presParOf" srcId="{58ABE8A5-C12A-4A76-A30D-C9082D1E0DDE}" destId="{FF5C3E88-77E7-4315-835B-990E192CB371}" srcOrd="1" destOrd="0" presId="urn:microsoft.com/office/officeart/2005/8/layout/lProcess3"/>
    <dgm:cxn modelId="{82DA39E5-7ADE-42D4-99ED-68B76A06C14E}" type="presParOf" srcId="{58ABE8A5-C12A-4A76-A30D-C9082D1E0DDE}" destId="{236C433E-AA3E-4193-A5DF-77FFBBD55212}" srcOrd="2" destOrd="0" presId="urn:microsoft.com/office/officeart/2005/8/layout/lProcess3"/>
    <dgm:cxn modelId="{F040DE62-D720-40E6-8FF4-9D17927DEE7C}" type="presParOf" srcId="{58ABE8A5-C12A-4A76-A30D-C9082D1E0DDE}" destId="{B06B49F6-AC68-41E1-9551-46D9C97C4974}" srcOrd="3" destOrd="0" presId="urn:microsoft.com/office/officeart/2005/8/layout/lProcess3"/>
    <dgm:cxn modelId="{4EB1D566-D95B-4FBB-81AD-F8BAF855BF83}" type="presParOf" srcId="{58ABE8A5-C12A-4A76-A30D-C9082D1E0DDE}" destId="{CD15B3B0-BB36-41AE-ACAE-BE836F72A3F4}" srcOrd="4" destOrd="0" presId="urn:microsoft.com/office/officeart/2005/8/layout/lProcess3"/>
    <dgm:cxn modelId="{69ED0AD3-42B0-4EB9-BCE8-162020257A95}" type="presParOf" srcId="{58ABE8A5-C12A-4A76-A30D-C9082D1E0DDE}" destId="{4AA69F41-7016-43F3-9065-B3E89B75D1D9}" srcOrd="5" destOrd="0" presId="urn:microsoft.com/office/officeart/2005/8/layout/lProcess3"/>
    <dgm:cxn modelId="{12318AD3-01B8-41DF-B4B6-B50ED7FE54A7}" type="presParOf" srcId="{58ABE8A5-C12A-4A76-A30D-C9082D1E0DDE}" destId="{44B8B03A-FBED-48F0-A101-72C46B53EE59}"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1EF0EA-F711-420F-84F6-C271C44CB34B}" type="doc">
      <dgm:prSet loTypeId="urn:microsoft.com/office/officeart/2005/8/layout/lProcess3" loCatId="process" qsTypeId="urn:microsoft.com/office/officeart/2005/8/quickstyle/3d2" qsCatId="3D" csTypeId="urn:microsoft.com/office/officeart/2005/8/colors/accent1_2" csCatId="accent1" phldr="1"/>
      <dgm:spPr/>
      <dgm:t>
        <a:bodyPr/>
        <a:lstStyle/>
        <a:p>
          <a:endParaRPr lang="en-US"/>
        </a:p>
      </dgm:t>
    </dgm:pt>
    <dgm:pt modelId="{62EBB70C-2BD9-418E-B985-21451B18E0CB}">
      <dgm:prSet phldrT="[Text]" custT="1"/>
      <dgm:spPr>
        <a:solidFill>
          <a:schemeClr val="accent4">
            <a:lumMod val="20000"/>
            <a:lumOff val="80000"/>
          </a:schemeClr>
        </a:solidFill>
      </dgm:spPr>
      <dgm:t>
        <a:bodyPr/>
        <a:lstStyle/>
        <a:p>
          <a:r>
            <a:rPr lang="en-US" sz="1800" b="1" dirty="0">
              <a:solidFill>
                <a:srgbClr val="000000"/>
              </a:solidFill>
              <a:effectLst/>
              <a:latin typeface="Arial"/>
              <a:ea typeface="AcuminPro-Regular"/>
              <a:cs typeface="+mn-cs"/>
            </a:rPr>
            <a:t>At a glance </a:t>
          </a:r>
          <a:endParaRPr lang="en-US" sz="1800" b="1" dirty="0"/>
        </a:p>
      </dgm:t>
    </dgm:pt>
    <dgm:pt modelId="{E14078C1-8599-4419-94D2-436BA10EFED9}" type="parTrans" cxnId="{E757F81E-37A3-4C16-87CD-A221F86891D7}">
      <dgm:prSet/>
      <dgm:spPr/>
      <dgm:t>
        <a:bodyPr/>
        <a:lstStyle/>
        <a:p>
          <a:endParaRPr lang="en-US" sz="1800" b="1"/>
        </a:p>
      </dgm:t>
    </dgm:pt>
    <dgm:pt modelId="{4E18B7E3-63B0-4AAC-9969-07F4620038CF}" type="sibTrans" cxnId="{E757F81E-37A3-4C16-87CD-A221F86891D7}">
      <dgm:prSet/>
      <dgm:spPr/>
      <dgm:t>
        <a:bodyPr/>
        <a:lstStyle/>
        <a:p>
          <a:endParaRPr lang="en-US" sz="1800" b="1"/>
        </a:p>
      </dgm:t>
    </dgm:pt>
    <dgm:pt modelId="{7DE29684-705B-48F2-93C6-B8C0B3A9FF95}">
      <dgm:prSet phldrT="[Text]" custT="1"/>
      <dgm:spPr>
        <a:solidFill>
          <a:schemeClr val="accent4">
            <a:lumMod val="40000"/>
            <a:lumOff val="60000"/>
            <a:alpha val="90000"/>
          </a:schemeClr>
        </a:solidFill>
      </dgm:spPr>
      <dgm:t>
        <a:bodyPr/>
        <a:lstStyle/>
        <a:p>
          <a:r>
            <a:rPr lang="en-US" sz="1800" b="1" dirty="0">
              <a:solidFill>
                <a:srgbClr val="000000"/>
              </a:solidFill>
              <a:effectLst/>
              <a:latin typeface="Arial"/>
              <a:ea typeface="AcuminPro-Regular"/>
              <a:cs typeface="+mn-cs"/>
            </a:rPr>
            <a:t>2019</a:t>
          </a:r>
          <a:endParaRPr lang="en-US" sz="1800" b="1" dirty="0"/>
        </a:p>
      </dgm:t>
    </dgm:pt>
    <dgm:pt modelId="{7DCE3336-2000-4A3D-9883-86CE6C2C075C}" type="parTrans" cxnId="{69F68388-2577-4765-9732-F2892D2BB48D}">
      <dgm:prSet/>
      <dgm:spPr/>
      <dgm:t>
        <a:bodyPr/>
        <a:lstStyle/>
        <a:p>
          <a:endParaRPr lang="en-US" sz="1800" b="1"/>
        </a:p>
      </dgm:t>
    </dgm:pt>
    <dgm:pt modelId="{58E18E25-3215-441C-ADD2-783BB837151C}" type="sibTrans" cxnId="{69F68388-2577-4765-9732-F2892D2BB48D}">
      <dgm:prSet/>
      <dgm:spPr/>
      <dgm:t>
        <a:bodyPr/>
        <a:lstStyle/>
        <a:p>
          <a:endParaRPr lang="en-US" sz="1800" b="1"/>
        </a:p>
      </dgm:t>
    </dgm:pt>
    <dgm:pt modelId="{79056EFA-E17E-41CE-A110-D216EB1020FB}">
      <dgm:prSet phldrT="[Text]" custT="1"/>
      <dgm:spPr>
        <a:solidFill>
          <a:schemeClr val="accent4">
            <a:lumMod val="60000"/>
            <a:lumOff val="40000"/>
            <a:alpha val="89804"/>
          </a:schemeClr>
        </a:solidFill>
      </dgm:spPr>
      <dgm:t>
        <a:bodyPr/>
        <a:lstStyle/>
        <a:p>
          <a:r>
            <a:rPr lang="en-US" sz="1800" b="1" dirty="0">
              <a:solidFill>
                <a:srgbClr val="000000"/>
              </a:solidFill>
              <a:effectLst/>
              <a:latin typeface="Arial"/>
              <a:ea typeface="AcuminPro-Regular"/>
              <a:cs typeface="+mn-cs"/>
            </a:rPr>
            <a:t>2030</a:t>
          </a:r>
          <a:endParaRPr lang="en-US" sz="1800" b="1" dirty="0"/>
        </a:p>
      </dgm:t>
    </dgm:pt>
    <dgm:pt modelId="{96838585-BADE-4CE8-AAC6-4831AC4229B7}" type="parTrans" cxnId="{783DBAFF-7A64-4589-9A44-3D763616872D}">
      <dgm:prSet/>
      <dgm:spPr/>
      <dgm:t>
        <a:bodyPr/>
        <a:lstStyle/>
        <a:p>
          <a:endParaRPr lang="en-US" sz="1800" b="1"/>
        </a:p>
      </dgm:t>
    </dgm:pt>
    <dgm:pt modelId="{FE26E654-9AA1-4400-B450-60EAF50458B1}" type="sibTrans" cxnId="{783DBAFF-7A64-4589-9A44-3D763616872D}">
      <dgm:prSet/>
      <dgm:spPr/>
      <dgm:t>
        <a:bodyPr/>
        <a:lstStyle/>
        <a:p>
          <a:endParaRPr lang="en-US" sz="1800" b="1"/>
        </a:p>
      </dgm:t>
    </dgm:pt>
    <dgm:pt modelId="{69DE9F29-F8C6-46D7-B9D7-52D75210DEF1}">
      <dgm:prSet custT="1"/>
      <dgm:spPr>
        <a:solidFill>
          <a:schemeClr val="accent4">
            <a:lumMod val="75000"/>
            <a:alpha val="89804"/>
          </a:schemeClr>
        </a:solidFill>
      </dgm:spPr>
      <dgm:t>
        <a:bodyPr/>
        <a:lstStyle/>
        <a:p>
          <a:r>
            <a:rPr lang="en-US" sz="1800" b="1" dirty="0"/>
            <a:t>2045</a:t>
          </a:r>
        </a:p>
      </dgm:t>
    </dgm:pt>
    <dgm:pt modelId="{7DEF3785-4355-4DE4-A913-1508852019E2}" type="parTrans" cxnId="{D1E44C47-61EF-40C5-A854-E036D953F086}">
      <dgm:prSet/>
      <dgm:spPr/>
      <dgm:t>
        <a:bodyPr/>
        <a:lstStyle/>
        <a:p>
          <a:endParaRPr lang="en-US" sz="1800" b="1"/>
        </a:p>
      </dgm:t>
    </dgm:pt>
    <dgm:pt modelId="{B8078E86-1F5F-434C-A381-5FC9EDC33A81}" type="sibTrans" cxnId="{D1E44C47-61EF-40C5-A854-E036D953F086}">
      <dgm:prSet/>
      <dgm:spPr/>
      <dgm:t>
        <a:bodyPr/>
        <a:lstStyle/>
        <a:p>
          <a:endParaRPr lang="en-US" sz="1800" b="1"/>
        </a:p>
      </dgm:t>
    </dgm:pt>
    <dgm:pt modelId="{B77FF6FC-FCBC-41CD-A356-8913299AA2E3}" type="pres">
      <dgm:prSet presAssocID="{D71EF0EA-F711-420F-84F6-C271C44CB34B}" presName="Name0" presStyleCnt="0">
        <dgm:presLayoutVars>
          <dgm:chPref val="3"/>
          <dgm:dir/>
          <dgm:animLvl val="lvl"/>
          <dgm:resizeHandles/>
        </dgm:presLayoutVars>
      </dgm:prSet>
      <dgm:spPr/>
      <dgm:t>
        <a:bodyPr/>
        <a:lstStyle/>
        <a:p>
          <a:endParaRPr lang="en-US"/>
        </a:p>
      </dgm:t>
    </dgm:pt>
    <dgm:pt modelId="{58ABE8A5-C12A-4A76-A30D-C9082D1E0DDE}" type="pres">
      <dgm:prSet presAssocID="{62EBB70C-2BD9-418E-B985-21451B18E0CB}" presName="horFlow" presStyleCnt="0"/>
      <dgm:spPr/>
    </dgm:pt>
    <dgm:pt modelId="{B4E7F7AB-0CA6-4F83-A4F2-BB20B2C439E6}" type="pres">
      <dgm:prSet presAssocID="{62EBB70C-2BD9-418E-B985-21451B18E0CB}" presName="bigChev" presStyleLbl="node1" presStyleIdx="0" presStyleCnt="1" custScaleX="206070" custScaleY="49531" custLinFactX="-10385" custLinFactNeighborX="-100000" custLinFactNeighborY="14"/>
      <dgm:spPr/>
      <dgm:t>
        <a:bodyPr/>
        <a:lstStyle/>
        <a:p>
          <a:endParaRPr lang="en-US"/>
        </a:p>
      </dgm:t>
    </dgm:pt>
    <dgm:pt modelId="{FF5C3E88-77E7-4315-835B-990E192CB371}" type="pres">
      <dgm:prSet presAssocID="{7DCE3336-2000-4A3D-9883-86CE6C2C075C}" presName="parTrans" presStyleCnt="0"/>
      <dgm:spPr/>
    </dgm:pt>
    <dgm:pt modelId="{236C433E-AA3E-4193-A5DF-77FFBBD55212}" type="pres">
      <dgm:prSet presAssocID="{7DE29684-705B-48F2-93C6-B8C0B3A9FF95}" presName="node" presStyleLbl="alignAccFollowNode1" presStyleIdx="0" presStyleCnt="3" custScaleX="97459" custScaleY="59676" custLinFactNeighborX="-63657" custLinFactNeighborY="-14">
        <dgm:presLayoutVars>
          <dgm:bulletEnabled val="1"/>
        </dgm:presLayoutVars>
      </dgm:prSet>
      <dgm:spPr/>
      <dgm:t>
        <a:bodyPr/>
        <a:lstStyle/>
        <a:p>
          <a:endParaRPr lang="en-US"/>
        </a:p>
      </dgm:t>
    </dgm:pt>
    <dgm:pt modelId="{B06B49F6-AC68-41E1-9551-46D9C97C4974}" type="pres">
      <dgm:prSet presAssocID="{58E18E25-3215-441C-ADD2-783BB837151C}" presName="sibTrans" presStyleCnt="0"/>
      <dgm:spPr/>
    </dgm:pt>
    <dgm:pt modelId="{CD15B3B0-BB36-41AE-ACAE-BE836F72A3F4}" type="pres">
      <dgm:prSet presAssocID="{79056EFA-E17E-41CE-A110-D216EB1020FB}" presName="node" presStyleLbl="alignAccFollowNode1" presStyleIdx="1" presStyleCnt="3" custScaleX="89778" custScaleY="59676" custLinFactNeighborX="42372">
        <dgm:presLayoutVars>
          <dgm:bulletEnabled val="1"/>
        </dgm:presLayoutVars>
      </dgm:prSet>
      <dgm:spPr/>
      <dgm:t>
        <a:bodyPr/>
        <a:lstStyle/>
        <a:p>
          <a:endParaRPr lang="en-US"/>
        </a:p>
      </dgm:t>
    </dgm:pt>
    <dgm:pt modelId="{4AA69F41-7016-43F3-9065-B3E89B75D1D9}" type="pres">
      <dgm:prSet presAssocID="{FE26E654-9AA1-4400-B450-60EAF50458B1}" presName="sibTrans" presStyleCnt="0"/>
      <dgm:spPr/>
    </dgm:pt>
    <dgm:pt modelId="{44B8B03A-FBED-48F0-A101-72C46B53EE59}" type="pres">
      <dgm:prSet presAssocID="{69DE9F29-F8C6-46D7-B9D7-52D75210DEF1}" presName="node" presStyleLbl="alignAccFollowNode1" presStyleIdx="2" presStyleCnt="3" custScaleX="92398" custScaleY="59676" custLinFactX="7055" custLinFactNeighborX="100000" custLinFactNeighborY="-14">
        <dgm:presLayoutVars>
          <dgm:bulletEnabled val="1"/>
        </dgm:presLayoutVars>
      </dgm:prSet>
      <dgm:spPr/>
      <dgm:t>
        <a:bodyPr/>
        <a:lstStyle/>
        <a:p>
          <a:endParaRPr lang="en-US"/>
        </a:p>
      </dgm:t>
    </dgm:pt>
  </dgm:ptLst>
  <dgm:cxnLst>
    <dgm:cxn modelId="{D1E44C47-61EF-40C5-A854-E036D953F086}" srcId="{62EBB70C-2BD9-418E-B985-21451B18E0CB}" destId="{69DE9F29-F8C6-46D7-B9D7-52D75210DEF1}" srcOrd="2" destOrd="0" parTransId="{7DEF3785-4355-4DE4-A913-1508852019E2}" sibTransId="{B8078E86-1F5F-434C-A381-5FC9EDC33A81}"/>
    <dgm:cxn modelId="{783DBAFF-7A64-4589-9A44-3D763616872D}" srcId="{62EBB70C-2BD9-418E-B985-21451B18E0CB}" destId="{79056EFA-E17E-41CE-A110-D216EB1020FB}" srcOrd="1" destOrd="0" parTransId="{96838585-BADE-4CE8-AAC6-4831AC4229B7}" sibTransId="{FE26E654-9AA1-4400-B450-60EAF50458B1}"/>
    <dgm:cxn modelId="{A7DE6643-FDC6-4DDB-9EA3-01B28E037619}" type="presOf" srcId="{7DE29684-705B-48F2-93C6-B8C0B3A9FF95}" destId="{236C433E-AA3E-4193-A5DF-77FFBBD55212}" srcOrd="0" destOrd="0" presId="urn:microsoft.com/office/officeart/2005/8/layout/lProcess3"/>
    <dgm:cxn modelId="{AFFA97EB-9376-456B-A363-57004F4332C1}" type="presOf" srcId="{62EBB70C-2BD9-418E-B985-21451B18E0CB}" destId="{B4E7F7AB-0CA6-4F83-A4F2-BB20B2C439E6}" srcOrd="0" destOrd="0" presId="urn:microsoft.com/office/officeart/2005/8/layout/lProcess3"/>
    <dgm:cxn modelId="{574F5846-DFDD-4DFC-9AB6-330CE281B947}" type="presOf" srcId="{69DE9F29-F8C6-46D7-B9D7-52D75210DEF1}" destId="{44B8B03A-FBED-48F0-A101-72C46B53EE59}" srcOrd="0" destOrd="0" presId="urn:microsoft.com/office/officeart/2005/8/layout/lProcess3"/>
    <dgm:cxn modelId="{6D453D7A-4AE0-42D2-A553-A5BF857D9C06}" type="presOf" srcId="{79056EFA-E17E-41CE-A110-D216EB1020FB}" destId="{CD15B3B0-BB36-41AE-ACAE-BE836F72A3F4}" srcOrd="0" destOrd="0" presId="urn:microsoft.com/office/officeart/2005/8/layout/lProcess3"/>
    <dgm:cxn modelId="{A19D6F5D-1ECF-4B23-8FCC-84966ABDDD65}" type="presOf" srcId="{D71EF0EA-F711-420F-84F6-C271C44CB34B}" destId="{B77FF6FC-FCBC-41CD-A356-8913299AA2E3}" srcOrd="0" destOrd="0" presId="urn:microsoft.com/office/officeart/2005/8/layout/lProcess3"/>
    <dgm:cxn modelId="{69F68388-2577-4765-9732-F2892D2BB48D}" srcId="{62EBB70C-2BD9-418E-B985-21451B18E0CB}" destId="{7DE29684-705B-48F2-93C6-B8C0B3A9FF95}" srcOrd="0" destOrd="0" parTransId="{7DCE3336-2000-4A3D-9883-86CE6C2C075C}" sibTransId="{58E18E25-3215-441C-ADD2-783BB837151C}"/>
    <dgm:cxn modelId="{E757F81E-37A3-4C16-87CD-A221F86891D7}" srcId="{D71EF0EA-F711-420F-84F6-C271C44CB34B}" destId="{62EBB70C-2BD9-418E-B985-21451B18E0CB}" srcOrd="0" destOrd="0" parTransId="{E14078C1-8599-4419-94D2-436BA10EFED9}" sibTransId="{4E18B7E3-63B0-4AAC-9969-07F4620038CF}"/>
    <dgm:cxn modelId="{EC929E6D-CA1C-4BCD-BA03-469614941054}" type="presParOf" srcId="{B77FF6FC-FCBC-41CD-A356-8913299AA2E3}" destId="{58ABE8A5-C12A-4A76-A30D-C9082D1E0DDE}" srcOrd="0" destOrd="0" presId="urn:microsoft.com/office/officeart/2005/8/layout/lProcess3"/>
    <dgm:cxn modelId="{1F62597D-5001-4CAD-A928-8AAB0C9F34B9}" type="presParOf" srcId="{58ABE8A5-C12A-4A76-A30D-C9082D1E0DDE}" destId="{B4E7F7AB-0CA6-4F83-A4F2-BB20B2C439E6}" srcOrd="0" destOrd="0" presId="urn:microsoft.com/office/officeart/2005/8/layout/lProcess3"/>
    <dgm:cxn modelId="{8A1D38C2-657C-4868-A369-11AA67B9472D}" type="presParOf" srcId="{58ABE8A5-C12A-4A76-A30D-C9082D1E0DDE}" destId="{FF5C3E88-77E7-4315-835B-990E192CB371}" srcOrd="1" destOrd="0" presId="urn:microsoft.com/office/officeart/2005/8/layout/lProcess3"/>
    <dgm:cxn modelId="{82DA39E5-7ADE-42D4-99ED-68B76A06C14E}" type="presParOf" srcId="{58ABE8A5-C12A-4A76-A30D-C9082D1E0DDE}" destId="{236C433E-AA3E-4193-A5DF-77FFBBD55212}" srcOrd="2" destOrd="0" presId="urn:microsoft.com/office/officeart/2005/8/layout/lProcess3"/>
    <dgm:cxn modelId="{F040DE62-D720-40E6-8FF4-9D17927DEE7C}" type="presParOf" srcId="{58ABE8A5-C12A-4A76-A30D-C9082D1E0DDE}" destId="{B06B49F6-AC68-41E1-9551-46D9C97C4974}" srcOrd="3" destOrd="0" presId="urn:microsoft.com/office/officeart/2005/8/layout/lProcess3"/>
    <dgm:cxn modelId="{4EB1D566-D95B-4FBB-81AD-F8BAF855BF83}" type="presParOf" srcId="{58ABE8A5-C12A-4A76-A30D-C9082D1E0DDE}" destId="{CD15B3B0-BB36-41AE-ACAE-BE836F72A3F4}" srcOrd="4" destOrd="0" presId="urn:microsoft.com/office/officeart/2005/8/layout/lProcess3"/>
    <dgm:cxn modelId="{69ED0AD3-42B0-4EB9-BCE8-162020257A95}" type="presParOf" srcId="{58ABE8A5-C12A-4A76-A30D-C9082D1E0DDE}" destId="{4AA69F41-7016-43F3-9065-B3E89B75D1D9}" srcOrd="5" destOrd="0" presId="urn:microsoft.com/office/officeart/2005/8/layout/lProcess3"/>
    <dgm:cxn modelId="{12318AD3-01B8-41DF-B4B6-B50ED7FE54A7}" type="presParOf" srcId="{58ABE8A5-C12A-4A76-A30D-C9082D1E0DDE}" destId="{44B8B03A-FBED-48F0-A101-72C46B53EE59}"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743129-AFB4-4CBC-8CEE-AA69ECC792EE}"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19D34CD3-B666-4D0C-AAE3-65A1D85DAB62}">
      <dgm:prSet phldrT="[Text]" custT="1"/>
      <dgm:spPr>
        <a:solidFill>
          <a:srgbClr val="FF0000"/>
        </a:solidFill>
        <a:ln>
          <a:solidFill>
            <a:srgbClr val="82786F"/>
          </a:solidFill>
        </a:ln>
      </dgm:spPr>
      <dgm:t>
        <a:bodyPr/>
        <a:lstStyle/>
        <a:p>
          <a:r>
            <a:rPr lang="en-US" sz="2800" dirty="0"/>
            <a:t>“Premix”</a:t>
          </a:r>
        </a:p>
      </dgm:t>
    </dgm:pt>
    <dgm:pt modelId="{54314573-69C3-467D-9DF5-D856C210316D}" type="parTrans" cxnId="{58A394E1-F8F7-4075-8698-C8F7CDB8AB6C}">
      <dgm:prSet/>
      <dgm:spPr/>
      <dgm:t>
        <a:bodyPr/>
        <a:lstStyle/>
        <a:p>
          <a:endParaRPr lang="en-US" sz="2000"/>
        </a:p>
      </dgm:t>
    </dgm:pt>
    <dgm:pt modelId="{E1BE3215-7E27-4843-9D64-DD511AA4E1AE}" type="sibTrans" cxnId="{58A394E1-F8F7-4075-8698-C8F7CDB8AB6C}">
      <dgm:prSet/>
      <dgm:spPr/>
      <dgm:t>
        <a:bodyPr/>
        <a:lstStyle/>
        <a:p>
          <a:endParaRPr lang="en-US" sz="2000"/>
        </a:p>
      </dgm:t>
    </dgm:pt>
    <dgm:pt modelId="{85D80363-3C23-4B33-83B1-5281E6132017}">
      <dgm:prSet phldrT="[Text]" custT="1"/>
      <dgm:spPr/>
      <dgm:t>
        <a:bodyPr/>
        <a:lstStyle/>
        <a:p>
          <a:r>
            <a:rPr lang="en-US" sz="2000" dirty="0"/>
            <a:t>No mixing errors</a:t>
          </a:r>
        </a:p>
      </dgm:t>
    </dgm:pt>
    <dgm:pt modelId="{5FED8AD9-F7AF-44EB-80C1-17DBD201C344}" type="parTrans" cxnId="{243237B1-DDFD-4F61-8594-E89444822791}">
      <dgm:prSet/>
      <dgm:spPr/>
      <dgm:t>
        <a:bodyPr/>
        <a:lstStyle/>
        <a:p>
          <a:endParaRPr lang="en-US" sz="2000"/>
        </a:p>
      </dgm:t>
    </dgm:pt>
    <dgm:pt modelId="{8BDD6A35-8C76-4C4A-82DB-CE7B44EFC438}" type="sibTrans" cxnId="{243237B1-DDFD-4F61-8594-E89444822791}">
      <dgm:prSet/>
      <dgm:spPr/>
      <dgm:t>
        <a:bodyPr/>
        <a:lstStyle/>
        <a:p>
          <a:endParaRPr lang="en-US" sz="2000"/>
        </a:p>
      </dgm:t>
    </dgm:pt>
    <dgm:pt modelId="{BD6F26DA-4A42-4158-A38E-9C5525614717}">
      <dgm:prSet phldrT="[Text]" custT="1"/>
      <dgm:spPr>
        <a:solidFill>
          <a:srgbClr val="0000FF"/>
        </a:solidFill>
        <a:ln>
          <a:solidFill>
            <a:srgbClr val="82786F"/>
          </a:solidFill>
        </a:ln>
      </dgm:spPr>
      <dgm:t>
        <a:bodyPr/>
        <a:lstStyle/>
        <a:p>
          <a:r>
            <a:rPr lang="en-US" sz="2800" dirty="0"/>
            <a:t>Rapid and Basal Components</a:t>
          </a:r>
        </a:p>
      </dgm:t>
    </dgm:pt>
    <dgm:pt modelId="{3F7D93A0-DB1D-4B63-948B-37113E0D4C9E}" type="parTrans" cxnId="{C56EB50D-6738-40DA-90B3-EE32CF84FF48}">
      <dgm:prSet/>
      <dgm:spPr/>
      <dgm:t>
        <a:bodyPr/>
        <a:lstStyle/>
        <a:p>
          <a:endParaRPr lang="en-US" sz="2000"/>
        </a:p>
      </dgm:t>
    </dgm:pt>
    <dgm:pt modelId="{93E9B003-7BBA-4878-BBE2-517B56A300E4}" type="sibTrans" cxnId="{C56EB50D-6738-40DA-90B3-EE32CF84FF48}">
      <dgm:prSet/>
      <dgm:spPr/>
      <dgm:t>
        <a:bodyPr/>
        <a:lstStyle/>
        <a:p>
          <a:endParaRPr lang="en-US" sz="2000"/>
        </a:p>
      </dgm:t>
    </dgm:pt>
    <dgm:pt modelId="{04E117C2-EA14-476A-9DB7-D549F8C80271}">
      <dgm:prSet phldrT="[Text]" custT="1"/>
      <dgm:spPr>
        <a:solidFill>
          <a:srgbClr val="00B050"/>
        </a:solidFill>
      </dgm:spPr>
      <dgm:t>
        <a:bodyPr/>
        <a:lstStyle/>
        <a:p>
          <a:r>
            <a:rPr lang="en-US" sz="2800" dirty="0"/>
            <a:t>“Single Pen”</a:t>
          </a:r>
        </a:p>
      </dgm:t>
    </dgm:pt>
    <dgm:pt modelId="{56D748E9-8835-49DF-B29D-14ED8ADE98B6}" type="parTrans" cxnId="{73204036-448B-4C74-8BEB-034310807CE3}">
      <dgm:prSet/>
      <dgm:spPr/>
      <dgm:t>
        <a:bodyPr/>
        <a:lstStyle/>
        <a:p>
          <a:endParaRPr lang="en-US" sz="2000"/>
        </a:p>
      </dgm:t>
    </dgm:pt>
    <dgm:pt modelId="{B020507F-1A6C-4B71-B0A4-4D3E57442FB0}" type="sibTrans" cxnId="{73204036-448B-4C74-8BEB-034310807CE3}">
      <dgm:prSet/>
      <dgm:spPr/>
      <dgm:t>
        <a:bodyPr/>
        <a:lstStyle/>
        <a:p>
          <a:endParaRPr lang="en-US" sz="2000"/>
        </a:p>
      </dgm:t>
    </dgm:pt>
    <dgm:pt modelId="{46C188A9-B4F5-452B-8D63-936421A716C3}">
      <dgm:prSet phldrT="[Text]" custT="1"/>
      <dgm:spPr/>
      <dgm:t>
        <a:bodyPr/>
        <a:lstStyle/>
        <a:p>
          <a:r>
            <a:rPr lang="en-US" sz="2000" dirty="0">
              <a:solidFill>
                <a:schemeClr val="tx1"/>
              </a:solidFill>
            </a:rPr>
            <a:t>Convenient dosing schedule</a:t>
          </a:r>
        </a:p>
      </dgm:t>
    </dgm:pt>
    <dgm:pt modelId="{239F1C95-C751-445E-8C37-145D537EC358}" type="parTrans" cxnId="{EC3EAC5F-B0C6-433F-BB26-2FB53B26E958}">
      <dgm:prSet/>
      <dgm:spPr/>
      <dgm:t>
        <a:bodyPr/>
        <a:lstStyle/>
        <a:p>
          <a:endParaRPr lang="en-US" sz="2000"/>
        </a:p>
      </dgm:t>
    </dgm:pt>
    <dgm:pt modelId="{73C8FA52-148B-4D29-A2C4-833901FA2864}" type="sibTrans" cxnId="{EC3EAC5F-B0C6-433F-BB26-2FB53B26E958}">
      <dgm:prSet/>
      <dgm:spPr/>
      <dgm:t>
        <a:bodyPr/>
        <a:lstStyle/>
        <a:p>
          <a:endParaRPr lang="en-US" sz="2000"/>
        </a:p>
      </dgm:t>
    </dgm:pt>
    <dgm:pt modelId="{D860574B-7A4C-45B7-8D5C-27D4AC6D8907}">
      <dgm:prSet phldrT="[Text]" custT="1"/>
      <dgm:spPr/>
      <dgm:t>
        <a:bodyPr/>
        <a:lstStyle/>
        <a:p>
          <a:r>
            <a:rPr lang="en-US" sz="2000" dirty="0"/>
            <a:t>Both FPG and PPG control</a:t>
          </a:r>
        </a:p>
      </dgm:t>
    </dgm:pt>
    <dgm:pt modelId="{28737F05-6E38-4C87-B97B-43B8D9917C27}" type="parTrans" cxnId="{227C9C70-2250-4581-B41F-BB2AB7003AF9}">
      <dgm:prSet/>
      <dgm:spPr/>
      <dgm:t>
        <a:bodyPr/>
        <a:lstStyle/>
        <a:p>
          <a:endParaRPr lang="en-US" sz="2000"/>
        </a:p>
      </dgm:t>
    </dgm:pt>
    <dgm:pt modelId="{DFA6C14E-F9FC-40A6-AF2F-D362CDE3D331}" type="sibTrans" cxnId="{227C9C70-2250-4581-B41F-BB2AB7003AF9}">
      <dgm:prSet/>
      <dgm:spPr/>
      <dgm:t>
        <a:bodyPr/>
        <a:lstStyle/>
        <a:p>
          <a:endParaRPr lang="en-US" sz="2000"/>
        </a:p>
      </dgm:t>
    </dgm:pt>
    <dgm:pt modelId="{A7CEAF91-3355-4B79-9D9C-AD400C19C19D}">
      <dgm:prSet phldrT="[Text]" custT="1"/>
      <dgm:spPr/>
      <dgm:t>
        <a:bodyPr/>
        <a:lstStyle/>
        <a:p>
          <a:r>
            <a:rPr lang="en-US" sz="2000" dirty="0">
              <a:solidFill>
                <a:schemeClr val="tx1"/>
              </a:solidFill>
            </a:rPr>
            <a:t>Less number of injections and glucose testing</a:t>
          </a:r>
          <a:r>
            <a:rPr lang="en-US" sz="2000" baseline="30000" dirty="0">
              <a:solidFill>
                <a:schemeClr val="tx1"/>
              </a:solidFill>
            </a:rPr>
            <a:t>a</a:t>
          </a:r>
          <a:r>
            <a:rPr lang="en-US" sz="2000" dirty="0">
              <a:solidFill>
                <a:schemeClr val="tx1"/>
              </a:solidFill>
            </a:rPr>
            <a:t> than basal-bolus therapy</a:t>
          </a:r>
        </a:p>
      </dgm:t>
    </dgm:pt>
    <dgm:pt modelId="{A8D3AD7D-09F2-492E-9E61-53831D994908}" type="parTrans" cxnId="{D24E04E4-0859-422A-9D63-2FC3B8D65B6D}">
      <dgm:prSet/>
      <dgm:spPr/>
      <dgm:t>
        <a:bodyPr/>
        <a:lstStyle/>
        <a:p>
          <a:endParaRPr lang="en-US"/>
        </a:p>
      </dgm:t>
    </dgm:pt>
    <dgm:pt modelId="{B8EA6110-7902-4042-BC3F-29C2DD440C20}" type="sibTrans" cxnId="{D24E04E4-0859-422A-9D63-2FC3B8D65B6D}">
      <dgm:prSet/>
      <dgm:spPr/>
      <dgm:t>
        <a:bodyPr/>
        <a:lstStyle/>
        <a:p>
          <a:endParaRPr lang="en-US"/>
        </a:p>
      </dgm:t>
    </dgm:pt>
    <dgm:pt modelId="{BC7B468F-3E55-4DFE-B5E8-8BDD0AB6C01D}" type="pres">
      <dgm:prSet presAssocID="{BF743129-AFB4-4CBC-8CEE-AA69ECC792EE}" presName="Name0" presStyleCnt="0">
        <dgm:presLayoutVars>
          <dgm:dir/>
          <dgm:animLvl val="lvl"/>
          <dgm:resizeHandles val="exact"/>
        </dgm:presLayoutVars>
      </dgm:prSet>
      <dgm:spPr/>
      <dgm:t>
        <a:bodyPr/>
        <a:lstStyle/>
        <a:p>
          <a:endParaRPr lang="en-US"/>
        </a:p>
      </dgm:t>
    </dgm:pt>
    <dgm:pt modelId="{51B2B79E-F613-4DD9-9BAB-A76340344EA9}" type="pres">
      <dgm:prSet presAssocID="{19D34CD3-B666-4D0C-AAE3-65A1D85DAB62}" presName="linNode" presStyleCnt="0"/>
      <dgm:spPr/>
    </dgm:pt>
    <dgm:pt modelId="{77883736-8E63-4D72-8EA6-4AA26EB64324}" type="pres">
      <dgm:prSet presAssocID="{19D34CD3-B666-4D0C-AAE3-65A1D85DAB62}" presName="parentText" presStyleLbl="node1" presStyleIdx="0" presStyleCnt="3" custLinFactNeighborY="-1317">
        <dgm:presLayoutVars>
          <dgm:chMax val="1"/>
          <dgm:bulletEnabled val="1"/>
        </dgm:presLayoutVars>
      </dgm:prSet>
      <dgm:spPr/>
      <dgm:t>
        <a:bodyPr/>
        <a:lstStyle/>
        <a:p>
          <a:endParaRPr lang="en-US"/>
        </a:p>
      </dgm:t>
    </dgm:pt>
    <dgm:pt modelId="{A9344FCE-D782-4790-BE21-4FF4D5708E29}" type="pres">
      <dgm:prSet presAssocID="{19D34CD3-B666-4D0C-AAE3-65A1D85DAB62}" presName="descendantText" presStyleLbl="alignAccFollowNode1" presStyleIdx="0" presStyleCnt="3">
        <dgm:presLayoutVars>
          <dgm:bulletEnabled val="1"/>
        </dgm:presLayoutVars>
      </dgm:prSet>
      <dgm:spPr/>
      <dgm:t>
        <a:bodyPr/>
        <a:lstStyle/>
        <a:p>
          <a:endParaRPr lang="en-US"/>
        </a:p>
      </dgm:t>
    </dgm:pt>
    <dgm:pt modelId="{233364D2-59E0-4347-B43A-78553F466C41}" type="pres">
      <dgm:prSet presAssocID="{E1BE3215-7E27-4843-9D64-DD511AA4E1AE}" presName="sp" presStyleCnt="0"/>
      <dgm:spPr/>
    </dgm:pt>
    <dgm:pt modelId="{C5965A7E-FE09-4269-8B2B-61A235C8E6B9}" type="pres">
      <dgm:prSet presAssocID="{BD6F26DA-4A42-4158-A38E-9C5525614717}" presName="linNode" presStyleCnt="0"/>
      <dgm:spPr/>
    </dgm:pt>
    <dgm:pt modelId="{822DE321-D883-4FEA-B37E-FF475DBB21A6}" type="pres">
      <dgm:prSet presAssocID="{BD6F26DA-4A42-4158-A38E-9C5525614717}" presName="parentText" presStyleLbl="node1" presStyleIdx="1" presStyleCnt="3">
        <dgm:presLayoutVars>
          <dgm:chMax val="1"/>
          <dgm:bulletEnabled val="1"/>
        </dgm:presLayoutVars>
      </dgm:prSet>
      <dgm:spPr/>
      <dgm:t>
        <a:bodyPr/>
        <a:lstStyle/>
        <a:p>
          <a:endParaRPr lang="en-US"/>
        </a:p>
      </dgm:t>
    </dgm:pt>
    <dgm:pt modelId="{946C310C-5A84-4DF3-8404-CD27DBB2F8D3}" type="pres">
      <dgm:prSet presAssocID="{BD6F26DA-4A42-4158-A38E-9C5525614717}" presName="descendantText" presStyleLbl="alignAccFollowNode1" presStyleIdx="1" presStyleCnt="3">
        <dgm:presLayoutVars>
          <dgm:bulletEnabled val="1"/>
        </dgm:presLayoutVars>
      </dgm:prSet>
      <dgm:spPr/>
      <dgm:t>
        <a:bodyPr/>
        <a:lstStyle/>
        <a:p>
          <a:endParaRPr lang="en-US"/>
        </a:p>
      </dgm:t>
    </dgm:pt>
    <dgm:pt modelId="{ABC8B51B-1846-42E7-9202-AE111161C691}" type="pres">
      <dgm:prSet presAssocID="{93E9B003-7BBA-4878-BBE2-517B56A300E4}" presName="sp" presStyleCnt="0"/>
      <dgm:spPr/>
    </dgm:pt>
    <dgm:pt modelId="{16C1C6BA-E95F-46E7-AA75-7B143E5271F4}" type="pres">
      <dgm:prSet presAssocID="{04E117C2-EA14-476A-9DB7-D549F8C80271}" presName="linNode" presStyleCnt="0"/>
      <dgm:spPr/>
    </dgm:pt>
    <dgm:pt modelId="{F6E425AA-0E98-4603-A1CF-9D3595FAC97B}" type="pres">
      <dgm:prSet presAssocID="{04E117C2-EA14-476A-9DB7-D549F8C80271}" presName="parentText" presStyleLbl="node1" presStyleIdx="2" presStyleCnt="3">
        <dgm:presLayoutVars>
          <dgm:chMax val="1"/>
          <dgm:bulletEnabled val="1"/>
        </dgm:presLayoutVars>
      </dgm:prSet>
      <dgm:spPr/>
      <dgm:t>
        <a:bodyPr/>
        <a:lstStyle/>
        <a:p>
          <a:endParaRPr lang="en-US"/>
        </a:p>
      </dgm:t>
    </dgm:pt>
    <dgm:pt modelId="{0B7AD705-F5BC-455D-B158-7306E2183086}" type="pres">
      <dgm:prSet presAssocID="{04E117C2-EA14-476A-9DB7-D549F8C80271}" presName="descendantText" presStyleLbl="alignAccFollowNode1" presStyleIdx="2" presStyleCnt="3">
        <dgm:presLayoutVars>
          <dgm:bulletEnabled val="1"/>
        </dgm:presLayoutVars>
      </dgm:prSet>
      <dgm:spPr/>
      <dgm:t>
        <a:bodyPr/>
        <a:lstStyle/>
        <a:p>
          <a:endParaRPr lang="en-US"/>
        </a:p>
      </dgm:t>
    </dgm:pt>
  </dgm:ptLst>
  <dgm:cxnLst>
    <dgm:cxn modelId="{95FB9FA2-9048-4F5C-B776-3D3078D419B1}" type="presOf" srcId="{A7CEAF91-3355-4B79-9D9C-AD400C19C19D}" destId="{0B7AD705-F5BC-455D-B158-7306E2183086}" srcOrd="0" destOrd="1" presId="urn:microsoft.com/office/officeart/2005/8/layout/vList5"/>
    <dgm:cxn modelId="{EC3EAC5F-B0C6-433F-BB26-2FB53B26E958}" srcId="{04E117C2-EA14-476A-9DB7-D549F8C80271}" destId="{46C188A9-B4F5-452B-8D63-936421A716C3}" srcOrd="0" destOrd="0" parTransId="{239F1C95-C751-445E-8C37-145D537EC358}" sibTransId="{73C8FA52-148B-4D29-A2C4-833901FA2864}"/>
    <dgm:cxn modelId="{58A394E1-F8F7-4075-8698-C8F7CDB8AB6C}" srcId="{BF743129-AFB4-4CBC-8CEE-AA69ECC792EE}" destId="{19D34CD3-B666-4D0C-AAE3-65A1D85DAB62}" srcOrd="0" destOrd="0" parTransId="{54314573-69C3-467D-9DF5-D856C210316D}" sibTransId="{E1BE3215-7E27-4843-9D64-DD511AA4E1AE}"/>
    <dgm:cxn modelId="{AA85FC32-8FF3-4D95-9B62-A47F6B5B72D3}" type="presOf" srcId="{D860574B-7A4C-45B7-8D5C-27D4AC6D8907}" destId="{946C310C-5A84-4DF3-8404-CD27DBB2F8D3}" srcOrd="0" destOrd="0" presId="urn:microsoft.com/office/officeart/2005/8/layout/vList5"/>
    <dgm:cxn modelId="{4EE0B48F-3168-42E7-93A8-1AB22C3BFF83}" type="presOf" srcId="{19D34CD3-B666-4D0C-AAE3-65A1D85DAB62}" destId="{77883736-8E63-4D72-8EA6-4AA26EB64324}" srcOrd="0" destOrd="0" presId="urn:microsoft.com/office/officeart/2005/8/layout/vList5"/>
    <dgm:cxn modelId="{D24E04E4-0859-422A-9D63-2FC3B8D65B6D}" srcId="{04E117C2-EA14-476A-9DB7-D549F8C80271}" destId="{A7CEAF91-3355-4B79-9D9C-AD400C19C19D}" srcOrd="1" destOrd="0" parTransId="{A8D3AD7D-09F2-492E-9E61-53831D994908}" sibTransId="{B8EA6110-7902-4042-BC3F-29C2DD440C20}"/>
    <dgm:cxn modelId="{ECCB2B3B-5610-4399-B22D-83AC20D93A4A}" type="presOf" srcId="{04E117C2-EA14-476A-9DB7-D549F8C80271}" destId="{F6E425AA-0E98-4603-A1CF-9D3595FAC97B}" srcOrd="0" destOrd="0" presId="urn:microsoft.com/office/officeart/2005/8/layout/vList5"/>
    <dgm:cxn modelId="{53348B98-C305-4C49-A87A-05E80E32D45E}" type="presOf" srcId="{46C188A9-B4F5-452B-8D63-936421A716C3}" destId="{0B7AD705-F5BC-455D-B158-7306E2183086}" srcOrd="0" destOrd="0" presId="urn:microsoft.com/office/officeart/2005/8/layout/vList5"/>
    <dgm:cxn modelId="{C56EB50D-6738-40DA-90B3-EE32CF84FF48}" srcId="{BF743129-AFB4-4CBC-8CEE-AA69ECC792EE}" destId="{BD6F26DA-4A42-4158-A38E-9C5525614717}" srcOrd="1" destOrd="0" parTransId="{3F7D93A0-DB1D-4B63-948B-37113E0D4C9E}" sibTransId="{93E9B003-7BBA-4878-BBE2-517B56A300E4}"/>
    <dgm:cxn modelId="{243237B1-DDFD-4F61-8594-E89444822791}" srcId="{19D34CD3-B666-4D0C-AAE3-65A1D85DAB62}" destId="{85D80363-3C23-4B33-83B1-5281E6132017}" srcOrd="0" destOrd="0" parTransId="{5FED8AD9-F7AF-44EB-80C1-17DBD201C344}" sibTransId="{8BDD6A35-8C76-4C4A-82DB-CE7B44EFC438}"/>
    <dgm:cxn modelId="{227C9C70-2250-4581-B41F-BB2AB7003AF9}" srcId="{BD6F26DA-4A42-4158-A38E-9C5525614717}" destId="{D860574B-7A4C-45B7-8D5C-27D4AC6D8907}" srcOrd="0" destOrd="0" parTransId="{28737F05-6E38-4C87-B97B-43B8D9917C27}" sibTransId="{DFA6C14E-F9FC-40A6-AF2F-D362CDE3D331}"/>
    <dgm:cxn modelId="{14D01A37-DDE9-4748-B9AE-EC0EEAB3AB67}" type="presOf" srcId="{BD6F26DA-4A42-4158-A38E-9C5525614717}" destId="{822DE321-D883-4FEA-B37E-FF475DBB21A6}" srcOrd="0" destOrd="0" presId="urn:microsoft.com/office/officeart/2005/8/layout/vList5"/>
    <dgm:cxn modelId="{0CB75ADD-F157-4BD1-B5DE-FBAA01B2929E}" type="presOf" srcId="{85D80363-3C23-4B33-83B1-5281E6132017}" destId="{A9344FCE-D782-4790-BE21-4FF4D5708E29}" srcOrd="0" destOrd="0" presId="urn:microsoft.com/office/officeart/2005/8/layout/vList5"/>
    <dgm:cxn modelId="{73204036-448B-4C74-8BEB-034310807CE3}" srcId="{BF743129-AFB4-4CBC-8CEE-AA69ECC792EE}" destId="{04E117C2-EA14-476A-9DB7-D549F8C80271}" srcOrd="2" destOrd="0" parTransId="{56D748E9-8835-49DF-B29D-14ED8ADE98B6}" sibTransId="{B020507F-1A6C-4B71-B0A4-4D3E57442FB0}"/>
    <dgm:cxn modelId="{00D157EE-E696-48DE-B86E-653A0564D5C9}" type="presOf" srcId="{BF743129-AFB4-4CBC-8CEE-AA69ECC792EE}" destId="{BC7B468F-3E55-4DFE-B5E8-8BDD0AB6C01D}" srcOrd="0" destOrd="0" presId="urn:microsoft.com/office/officeart/2005/8/layout/vList5"/>
    <dgm:cxn modelId="{CD8A061A-65B0-4F36-A0FA-59295DD4BD60}" type="presParOf" srcId="{BC7B468F-3E55-4DFE-B5E8-8BDD0AB6C01D}" destId="{51B2B79E-F613-4DD9-9BAB-A76340344EA9}" srcOrd="0" destOrd="0" presId="urn:microsoft.com/office/officeart/2005/8/layout/vList5"/>
    <dgm:cxn modelId="{7C5ACD9B-B8F7-4393-87CD-A198141A0171}" type="presParOf" srcId="{51B2B79E-F613-4DD9-9BAB-A76340344EA9}" destId="{77883736-8E63-4D72-8EA6-4AA26EB64324}" srcOrd="0" destOrd="0" presId="urn:microsoft.com/office/officeart/2005/8/layout/vList5"/>
    <dgm:cxn modelId="{831BF9F4-B2A5-42D2-B448-BA5F0EBA7A49}" type="presParOf" srcId="{51B2B79E-F613-4DD9-9BAB-A76340344EA9}" destId="{A9344FCE-D782-4790-BE21-4FF4D5708E29}" srcOrd="1" destOrd="0" presId="urn:microsoft.com/office/officeart/2005/8/layout/vList5"/>
    <dgm:cxn modelId="{0CA230A6-3D30-4AA6-B906-3281E8C5EAD7}" type="presParOf" srcId="{BC7B468F-3E55-4DFE-B5E8-8BDD0AB6C01D}" destId="{233364D2-59E0-4347-B43A-78553F466C41}" srcOrd="1" destOrd="0" presId="urn:microsoft.com/office/officeart/2005/8/layout/vList5"/>
    <dgm:cxn modelId="{155B1222-FFB3-4FF8-BE98-46A9EEB123CB}" type="presParOf" srcId="{BC7B468F-3E55-4DFE-B5E8-8BDD0AB6C01D}" destId="{C5965A7E-FE09-4269-8B2B-61A235C8E6B9}" srcOrd="2" destOrd="0" presId="urn:microsoft.com/office/officeart/2005/8/layout/vList5"/>
    <dgm:cxn modelId="{A088FA94-D668-4C2B-9E99-0705C2F907A9}" type="presParOf" srcId="{C5965A7E-FE09-4269-8B2B-61A235C8E6B9}" destId="{822DE321-D883-4FEA-B37E-FF475DBB21A6}" srcOrd="0" destOrd="0" presId="urn:microsoft.com/office/officeart/2005/8/layout/vList5"/>
    <dgm:cxn modelId="{6DCC1DEB-7CC5-405F-A7AE-374703093028}" type="presParOf" srcId="{C5965A7E-FE09-4269-8B2B-61A235C8E6B9}" destId="{946C310C-5A84-4DF3-8404-CD27DBB2F8D3}" srcOrd="1" destOrd="0" presId="urn:microsoft.com/office/officeart/2005/8/layout/vList5"/>
    <dgm:cxn modelId="{68EE890F-C695-41F7-8150-550F9589EE53}" type="presParOf" srcId="{BC7B468F-3E55-4DFE-B5E8-8BDD0AB6C01D}" destId="{ABC8B51B-1846-42E7-9202-AE111161C691}" srcOrd="3" destOrd="0" presId="urn:microsoft.com/office/officeart/2005/8/layout/vList5"/>
    <dgm:cxn modelId="{D940ECEA-CA3A-4806-9812-0A1582513B62}" type="presParOf" srcId="{BC7B468F-3E55-4DFE-B5E8-8BDD0AB6C01D}" destId="{16C1C6BA-E95F-46E7-AA75-7B143E5271F4}" srcOrd="4" destOrd="0" presId="urn:microsoft.com/office/officeart/2005/8/layout/vList5"/>
    <dgm:cxn modelId="{AC45C611-AB50-46E4-BEE5-160C1EA2E0E5}" type="presParOf" srcId="{16C1C6BA-E95F-46E7-AA75-7B143E5271F4}" destId="{F6E425AA-0E98-4603-A1CF-9D3595FAC97B}" srcOrd="0" destOrd="0" presId="urn:microsoft.com/office/officeart/2005/8/layout/vList5"/>
    <dgm:cxn modelId="{6AEB5E08-52A3-488D-AB84-CF7C068C720D}" type="presParOf" srcId="{16C1C6BA-E95F-46E7-AA75-7B143E5271F4}" destId="{0B7AD705-F5BC-455D-B158-7306E218308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510168-ECBC-482C-876E-461CB2DC0CB1}" type="doc">
      <dgm:prSet loTypeId="urn:microsoft.com/office/officeart/2005/8/layout/matrix1" loCatId="matrix" qsTypeId="urn:microsoft.com/office/officeart/2005/8/quickstyle/simple2" qsCatId="simple" csTypeId="urn:microsoft.com/office/officeart/2005/8/colors/accent1_2" csCatId="accent1" phldr="1"/>
      <dgm:spPr/>
      <dgm:t>
        <a:bodyPr/>
        <a:lstStyle/>
        <a:p>
          <a:endParaRPr lang="en-US"/>
        </a:p>
      </dgm:t>
    </dgm:pt>
    <dgm:pt modelId="{C78177C2-1D3E-44C4-92F2-8CA87392F097}">
      <dgm:prSet phldrT="[Text]"/>
      <dgm:spPr>
        <a:solidFill>
          <a:srgbClr val="FFC000"/>
        </a:solidFill>
      </dgm:spPr>
      <dgm:t>
        <a:bodyPr/>
        <a:lstStyle/>
        <a:p>
          <a:r>
            <a:rPr lang="en-US" dirty="0"/>
            <a:t>Humalog Mix50 as a suitable option</a:t>
          </a:r>
        </a:p>
      </dgm:t>
    </dgm:pt>
    <dgm:pt modelId="{6D7E8A7A-69F8-45A9-B6FE-E31FDFB5E6D3}" type="parTrans" cxnId="{C9C4E7CF-E3CA-4363-B34B-540803FF18B4}">
      <dgm:prSet/>
      <dgm:spPr/>
      <dgm:t>
        <a:bodyPr/>
        <a:lstStyle/>
        <a:p>
          <a:endParaRPr lang="en-US"/>
        </a:p>
      </dgm:t>
    </dgm:pt>
    <dgm:pt modelId="{E7D5581E-5A13-4D4C-AC91-90BB129E616C}" type="sibTrans" cxnId="{C9C4E7CF-E3CA-4363-B34B-540803FF18B4}">
      <dgm:prSet/>
      <dgm:spPr/>
      <dgm:t>
        <a:bodyPr/>
        <a:lstStyle/>
        <a:p>
          <a:endParaRPr lang="en-US"/>
        </a:p>
      </dgm:t>
    </dgm:pt>
    <dgm:pt modelId="{E6A70564-8530-4E87-8CF6-6C914C149D89}">
      <dgm:prSet phldrT="[Text]"/>
      <dgm:spPr>
        <a:solidFill>
          <a:srgbClr val="C00000"/>
        </a:solidFill>
      </dgm:spPr>
      <dgm:t>
        <a:bodyPr/>
        <a:lstStyle/>
        <a:p>
          <a:r>
            <a:rPr lang="en-US" dirty="0"/>
            <a:t>Trial evidence and adoption into major guidelines </a:t>
          </a:r>
        </a:p>
      </dgm:t>
    </dgm:pt>
    <dgm:pt modelId="{BF444690-53A3-4A06-90AE-447EFE71F5C9}" type="parTrans" cxnId="{B9E5C42E-0D69-413F-ACB1-D1FA9A3535D3}">
      <dgm:prSet/>
      <dgm:spPr/>
      <dgm:t>
        <a:bodyPr/>
        <a:lstStyle/>
        <a:p>
          <a:endParaRPr lang="en-US"/>
        </a:p>
      </dgm:t>
    </dgm:pt>
    <dgm:pt modelId="{D298CB20-D7C8-4E15-84B4-3BDA65438463}" type="sibTrans" cxnId="{B9E5C42E-0D69-413F-ACB1-D1FA9A3535D3}">
      <dgm:prSet/>
      <dgm:spPr/>
      <dgm:t>
        <a:bodyPr/>
        <a:lstStyle/>
        <a:p>
          <a:endParaRPr lang="en-US"/>
        </a:p>
      </dgm:t>
    </dgm:pt>
    <dgm:pt modelId="{C7941EDC-4399-4F38-929A-DD4BCFC58840}">
      <dgm:prSet phldrT="[Text]"/>
      <dgm:spPr>
        <a:solidFill>
          <a:srgbClr val="C00000"/>
        </a:solidFill>
      </dgm:spPr>
      <dgm:t>
        <a:bodyPr/>
        <a:lstStyle/>
        <a:p>
          <a:r>
            <a:rPr lang="en-US" dirty="0"/>
            <a:t>Risk of </a:t>
          </a:r>
          <a:r>
            <a:rPr lang="en-US" dirty="0" err="1"/>
            <a:t>hypoglycaemia</a:t>
          </a:r>
          <a:r>
            <a:rPr lang="en-US" dirty="0"/>
            <a:t> limiting further low mix insulin dose escalation</a:t>
          </a:r>
        </a:p>
      </dgm:t>
    </dgm:pt>
    <dgm:pt modelId="{EC8DA67B-F954-490B-B592-D63BDE3332D5}" type="parTrans" cxnId="{0CED09BB-14EF-4400-83B8-8DCD8D8FAFA1}">
      <dgm:prSet/>
      <dgm:spPr/>
      <dgm:t>
        <a:bodyPr/>
        <a:lstStyle/>
        <a:p>
          <a:endParaRPr lang="en-US"/>
        </a:p>
      </dgm:t>
    </dgm:pt>
    <dgm:pt modelId="{AC8ED014-5B2A-42E2-84B6-D4628892C28F}" type="sibTrans" cxnId="{0CED09BB-14EF-4400-83B8-8DCD8D8FAFA1}">
      <dgm:prSet/>
      <dgm:spPr/>
      <dgm:t>
        <a:bodyPr/>
        <a:lstStyle/>
        <a:p>
          <a:endParaRPr lang="en-US"/>
        </a:p>
      </dgm:t>
    </dgm:pt>
    <dgm:pt modelId="{A88A1ADE-4254-43BC-8986-E8CE647EE868}">
      <dgm:prSet phldrT="[Text]"/>
      <dgm:spPr>
        <a:solidFill>
          <a:srgbClr val="C00000"/>
        </a:solidFill>
      </dgm:spPr>
      <dgm:t>
        <a:bodyPr/>
        <a:lstStyle/>
        <a:p>
          <a:r>
            <a:rPr lang="en-US" dirty="0"/>
            <a:t>Suboptimal glucose control with low mix insulins despite dose optimization</a:t>
          </a:r>
        </a:p>
      </dgm:t>
    </dgm:pt>
    <dgm:pt modelId="{8957DE57-6316-4B57-82A4-B250FA090D9A}" type="parTrans" cxnId="{4581C620-03BB-4FAC-89B0-59C5E156BF1D}">
      <dgm:prSet/>
      <dgm:spPr/>
      <dgm:t>
        <a:bodyPr/>
        <a:lstStyle/>
        <a:p>
          <a:endParaRPr lang="en-US"/>
        </a:p>
      </dgm:t>
    </dgm:pt>
    <dgm:pt modelId="{1A6346C0-AE55-42A3-A64C-FB4A5B142AB9}" type="sibTrans" cxnId="{4581C620-03BB-4FAC-89B0-59C5E156BF1D}">
      <dgm:prSet/>
      <dgm:spPr/>
      <dgm:t>
        <a:bodyPr/>
        <a:lstStyle/>
        <a:p>
          <a:endParaRPr lang="en-US"/>
        </a:p>
      </dgm:t>
    </dgm:pt>
    <dgm:pt modelId="{149EDEDC-0F2B-479C-B7A1-A8275EAE935B}">
      <dgm:prSet phldrT="[Text]"/>
      <dgm:spPr>
        <a:solidFill>
          <a:srgbClr val="C00000"/>
        </a:solidFill>
      </dgm:spPr>
      <dgm:t>
        <a:bodyPr/>
        <a:lstStyle/>
        <a:p>
          <a:r>
            <a:rPr lang="en-US" dirty="0"/>
            <a:t>Need for coverage of additional post-prandial peaks (</a:t>
          </a:r>
          <a:r>
            <a:rPr lang="en-US" dirty="0" err="1"/>
            <a:t>eg</a:t>
          </a:r>
          <a:r>
            <a:rPr lang="en-US" dirty="0"/>
            <a:t>. lunch)</a:t>
          </a:r>
        </a:p>
      </dgm:t>
    </dgm:pt>
    <dgm:pt modelId="{B224984D-1393-4B8F-B792-66EA8AED4C0A}" type="parTrans" cxnId="{93118437-6A2F-4942-AA1F-044A0DDF1190}">
      <dgm:prSet/>
      <dgm:spPr/>
      <dgm:t>
        <a:bodyPr/>
        <a:lstStyle/>
        <a:p>
          <a:endParaRPr lang="en-US"/>
        </a:p>
      </dgm:t>
    </dgm:pt>
    <dgm:pt modelId="{CAB0EC9C-C651-4AED-BC9F-EAD99290ABDA}" type="sibTrans" cxnId="{93118437-6A2F-4942-AA1F-044A0DDF1190}">
      <dgm:prSet/>
      <dgm:spPr/>
      <dgm:t>
        <a:bodyPr/>
        <a:lstStyle/>
        <a:p>
          <a:endParaRPr lang="en-US"/>
        </a:p>
      </dgm:t>
    </dgm:pt>
    <dgm:pt modelId="{8B22422B-84B4-42A0-8C78-131B99E1CA66}" type="pres">
      <dgm:prSet presAssocID="{05510168-ECBC-482C-876E-461CB2DC0CB1}" presName="diagram" presStyleCnt="0">
        <dgm:presLayoutVars>
          <dgm:chMax val="1"/>
          <dgm:dir/>
          <dgm:animLvl val="ctr"/>
          <dgm:resizeHandles val="exact"/>
        </dgm:presLayoutVars>
      </dgm:prSet>
      <dgm:spPr/>
      <dgm:t>
        <a:bodyPr/>
        <a:lstStyle/>
        <a:p>
          <a:endParaRPr lang="en-US"/>
        </a:p>
      </dgm:t>
    </dgm:pt>
    <dgm:pt modelId="{21A2B346-5DAA-41E3-8B5D-53D77FE54783}" type="pres">
      <dgm:prSet presAssocID="{05510168-ECBC-482C-876E-461CB2DC0CB1}" presName="matrix" presStyleCnt="0"/>
      <dgm:spPr/>
    </dgm:pt>
    <dgm:pt modelId="{36EAAFEB-1A36-4F88-AF1B-D7FC61A5CBB7}" type="pres">
      <dgm:prSet presAssocID="{05510168-ECBC-482C-876E-461CB2DC0CB1}" presName="tile1" presStyleLbl="node1" presStyleIdx="0" presStyleCnt="4"/>
      <dgm:spPr/>
      <dgm:t>
        <a:bodyPr/>
        <a:lstStyle/>
        <a:p>
          <a:endParaRPr lang="en-US"/>
        </a:p>
      </dgm:t>
    </dgm:pt>
    <dgm:pt modelId="{4C52D928-8A92-4024-AEF8-BA9DB660FED5}" type="pres">
      <dgm:prSet presAssocID="{05510168-ECBC-482C-876E-461CB2DC0CB1}" presName="tile1text" presStyleLbl="node1" presStyleIdx="0" presStyleCnt="4">
        <dgm:presLayoutVars>
          <dgm:chMax val="0"/>
          <dgm:chPref val="0"/>
          <dgm:bulletEnabled val="1"/>
        </dgm:presLayoutVars>
      </dgm:prSet>
      <dgm:spPr/>
      <dgm:t>
        <a:bodyPr/>
        <a:lstStyle/>
        <a:p>
          <a:endParaRPr lang="en-US"/>
        </a:p>
      </dgm:t>
    </dgm:pt>
    <dgm:pt modelId="{79AD5947-214D-4759-8AFB-3F1325E38079}" type="pres">
      <dgm:prSet presAssocID="{05510168-ECBC-482C-876E-461CB2DC0CB1}" presName="tile2" presStyleLbl="node1" presStyleIdx="1" presStyleCnt="4"/>
      <dgm:spPr/>
      <dgm:t>
        <a:bodyPr/>
        <a:lstStyle/>
        <a:p>
          <a:endParaRPr lang="en-US"/>
        </a:p>
      </dgm:t>
    </dgm:pt>
    <dgm:pt modelId="{7BDEC37E-B664-47AF-84F0-B63D4F14E57B}" type="pres">
      <dgm:prSet presAssocID="{05510168-ECBC-482C-876E-461CB2DC0CB1}" presName="tile2text" presStyleLbl="node1" presStyleIdx="1" presStyleCnt="4">
        <dgm:presLayoutVars>
          <dgm:chMax val="0"/>
          <dgm:chPref val="0"/>
          <dgm:bulletEnabled val="1"/>
        </dgm:presLayoutVars>
      </dgm:prSet>
      <dgm:spPr/>
      <dgm:t>
        <a:bodyPr/>
        <a:lstStyle/>
        <a:p>
          <a:endParaRPr lang="en-US"/>
        </a:p>
      </dgm:t>
    </dgm:pt>
    <dgm:pt modelId="{7A4EA020-5C50-4AD3-BEC6-BFC2A8583DFA}" type="pres">
      <dgm:prSet presAssocID="{05510168-ECBC-482C-876E-461CB2DC0CB1}" presName="tile3" presStyleLbl="node1" presStyleIdx="2" presStyleCnt="4"/>
      <dgm:spPr/>
      <dgm:t>
        <a:bodyPr/>
        <a:lstStyle/>
        <a:p>
          <a:endParaRPr lang="en-US"/>
        </a:p>
      </dgm:t>
    </dgm:pt>
    <dgm:pt modelId="{F47AB888-F3A9-498F-AD80-DA274FBAA463}" type="pres">
      <dgm:prSet presAssocID="{05510168-ECBC-482C-876E-461CB2DC0CB1}" presName="tile3text" presStyleLbl="node1" presStyleIdx="2" presStyleCnt="4">
        <dgm:presLayoutVars>
          <dgm:chMax val="0"/>
          <dgm:chPref val="0"/>
          <dgm:bulletEnabled val="1"/>
        </dgm:presLayoutVars>
      </dgm:prSet>
      <dgm:spPr/>
      <dgm:t>
        <a:bodyPr/>
        <a:lstStyle/>
        <a:p>
          <a:endParaRPr lang="en-US"/>
        </a:p>
      </dgm:t>
    </dgm:pt>
    <dgm:pt modelId="{69037F46-ADB8-4571-8AF0-36C77A6950A9}" type="pres">
      <dgm:prSet presAssocID="{05510168-ECBC-482C-876E-461CB2DC0CB1}" presName="tile4" presStyleLbl="node1" presStyleIdx="3" presStyleCnt="4"/>
      <dgm:spPr/>
      <dgm:t>
        <a:bodyPr/>
        <a:lstStyle/>
        <a:p>
          <a:endParaRPr lang="en-US"/>
        </a:p>
      </dgm:t>
    </dgm:pt>
    <dgm:pt modelId="{F9481693-CBF2-4602-BC05-D6DEE50B43A8}" type="pres">
      <dgm:prSet presAssocID="{05510168-ECBC-482C-876E-461CB2DC0CB1}" presName="tile4text" presStyleLbl="node1" presStyleIdx="3" presStyleCnt="4">
        <dgm:presLayoutVars>
          <dgm:chMax val="0"/>
          <dgm:chPref val="0"/>
          <dgm:bulletEnabled val="1"/>
        </dgm:presLayoutVars>
      </dgm:prSet>
      <dgm:spPr/>
      <dgm:t>
        <a:bodyPr/>
        <a:lstStyle/>
        <a:p>
          <a:endParaRPr lang="en-US"/>
        </a:p>
      </dgm:t>
    </dgm:pt>
    <dgm:pt modelId="{B62E1542-B9AE-4C8D-B065-18B0913370EE}" type="pres">
      <dgm:prSet presAssocID="{05510168-ECBC-482C-876E-461CB2DC0CB1}" presName="centerTile" presStyleLbl="fgShp" presStyleIdx="0" presStyleCnt="1">
        <dgm:presLayoutVars>
          <dgm:chMax val="0"/>
          <dgm:chPref val="0"/>
        </dgm:presLayoutVars>
      </dgm:prSet>
      <dgm:spPr/>
      <dgm:t>
        <a:bodyPr/>
        <a:lstStyle/>
        <a:p>
          <a:endParaRPr lang="en-US"/>
        </a:p>
      </dgm:t>
    </dgm:pt>
  </dgm:ptLst>
  <dgm:cxnLst>
    <dgm:cxn modelId="{D648B6E8-E084-434C-BE91-F4B3342AEC6A}" type="presOf" srcId="{149EDEDC-0F2B-479C-B7A1-A8275EAE935B}" destId="{69037F46-ADB8-4571-8AF0-36C77A6950A9}" srcOrd="0" destOrd="0" presId="urn:microsoft.com/office/officeart/2005/8/layout/matrix1"/>
    <dgm:cxn modelId="{889C3C18-7AFA-42A0-BE1C-7920F2E4256E}" type="presOf" srcId="{C78177C2-1D3E-44C4-92F2-8CA87392F097}" destId="{B62E1542-B9AE-4C8D-B065-18B0913370EE}" srcOrd="0" destOrd="0" presId="urn:microsoft.com/office/officeart/2005/8/layout/matrix1"/>
    <dgm:cxn modelId="{4581C620-03BB-4FAC-89B0-59C5E156BF1D}" srcId="{C78177C2-1D3E-44C4-92F2-8CA87392F097}" destId="{A88A1ADE-4254-43BC-8986-E8CE647EE868}" srcOrd="2" destOrd="0" parTransId="{8957DE57-6316-4B57-82A4-B250FA090D9A}" sibTransId="{1A6346C0-AE55-42A3-A64C-FB4A5B142AB9}"/>
    <dgm:cxn modelId="{0CED09BB-14EF-4400-83B8-8DCD8D8FAFA1}" srcId="{C78177C2-1D3E-44C4-92F2-8CA87392F097}" destId="{C7941EDC-4399-4F38-929A-DD4BCFC58840}" srcOrd="1" destOrd="0" parTransId="{EC8DA67B-F954-490B-B592-D63BDE3332D5}" sibTransId="{AC8ED014-5B2A-42E2-84B6-D4628892C28F}"/>
    <dgm:cxn modelId="{5DBD46BD-5033-42A2-8EFB-28F3F2FDC648}" type="presOf" srcId="{05510168-ECBC-482C-876E-461CB2DC0CB1}" destId="{8B22422B-84B4-42A0-8C78-131B99E1CA66}" srcOrd="0" destOrd="0" presId="urn:microsoft.com/office/officeart/2005/8/layout/matrix1"/>
    <dgm:cxn modelId="{EABFE567-B454-4770-8D7C-5E20AC22AF45}" type="presOf" srcId="{C7941EDC-4399-4F38-929A-DD4BCFC58840}" destId="{7BDEC37E-B664-47AF-84F0-B63D4F14E57B}" srcOrd="1" destOrd="0" presId="urn:microsoft.com/office/officeart/2005/8/layout/matrix1"/>
    <dgm:cxn modelId="{238A851F-4D22-4EC2-8B2A-A23304C5663D}" type="presOf" srcId="{C7941EDC-4399-4F38-929A-DD4BCFC58840}" destId="{79AD5947-214D-4759-8AFB-3F1325E38079}" srcOrd="0" destOrd="0" presId="urn:microsoft.com/office/officeart/2005/8/layout/matrix1"/>
    <dgm:cxn modelId="{D1B4B8B3-8E0F-49D9-9E5E-3BC7ED06EA42}" type="presOf" srcId="{E6A70564-8530-4E87-8CF6-6C914C149D89}" destId="{4C52D928-8A92-4024-AEF8-BA9DB660FED5}" srcOrd="1" destOrd="0" presId="urn:microsoft.com/office/officeart/2005/8/layout/matrix1"/>
    <dgm:cxn modelId="{C9C4E7CF-E3CA-4363-B34B-540803FF18B4}" srcId="{05510168-ECBC-482C-876E-461CB2DC0CB1}" destId="{C78177C2-1D3E-44C4-92F2-8CA87392F097}" srcOrd="0" destOrd="0" parTransId="{6D7E8A7A-69F8-45A9-B6FE-E31FDFB5E6D3}" sibTransId="{E7D5581E-5A13-4D4C-AC91-90BB129E616C}"/>
    <dgm:cxn modelId="{207BA242-EF04-42B3-83B6-09D4EC6F1682}" type="presOf" srcId="{149EDEDC-0F2B-479C-B7A1-A8275EAE935B}" destId="{F9481693-CBF2-4602-BC05-D6DEE50B43A8}" srcOrd="1" destOrd="0" presId="urn:microsoft.com/office/officeart/2005/8/layout/matrix1"/>
    <dgm:cxn modelId="{93118437-6A2F-4942-AA1F-044A0DDF1190}" srcId="{C78177C2-1D3E-44C4-92F2-8CA87392F097}" destId="{149EDEDC-0F2B-479C-B7A1-A8275EAE935B}" srcOrd="3" destOrd="0" parTransId="{B224984D-1393-4B8F-B792-66EA8AED4C0A}" sibTransId="{CAB0EC9C-C651-4AED-BC9F-EAD99290ABDA}"/>
    <dgm:cxn modelId="{4D716578-72C9-42C0-A95C-AA89951C2C76}" type="presOf" srcId="{A88A1ADE-4254-43BC-8986-E8CE647EE868}" destId="{F47AB888-F3A9-498F-AD80-DA274FBAA463}" srcOrd="1" destOrd="0" presId="urn:microsoft.com/office/officeart/2005/8/layout/matrix1"/>
    <dgm:cxn modelId="{2F912F93-D768-45FB-8375-5E3A03297A0E}" type="presOf" srcId="{E6A70564-8530-4E87-8CF6-6C914C149D89}" destId="{36EAAFEB-1A36-4F88-AF1B-D7FC61A5CBB7}" srcOrd="0" destOrd="0" presId="urn:microsoft.com/office/officeart/2005/8/layout/matrix1"/>
    <dgm:cxn modelId="{B9E5C42E-0D69-413F-ACB1-D1FA9A3535D3}" srcId="{C78177C2-1D3E-44C4-92F2-8CA87392F097}" destId="{E6A70564-8530-4E87-8CF6-6C914C149D89}" srcOrd="0" destOrd="0" parTransId="{BF444690-53A3-4A06-90AE-447EFE71F5C9}" sibTransId="{D298CB20-D7C8-4E15-84B4-3BDA65438463}"/>
    <dgm:cxn modelId="{6F969FEE-2673-4E3F-9001-15EF74046B5E}" type="presOf" srcId="{A88A1ADE-4254-43BC-8986-E8CE647EE868}" destId="{7A4EA020-5C50-4AD3-BEC6-BFC2A8583DFA}" srcOrd="0" destOrd="0" presId="urn:microsoft.com/office/officeart/2005/8/layout/matrix1"/>
    <dgm:cxn modelId="{28FAD79C-877B-4786-A695-8EACBEE00E4F}" type="presParOf" srcId="{8B22422B-84B4-42A0-8C78-131B99E1CA66}" destId="{21A2B346-5DAA-41E3-8B5D-53D77FE54783}" srcOrd="0" destOrd="0" presId="urn:microsoft.com/office/officeart/2005/8/layout/matrix1"/>
    <dgm:cxn modelId="{FF18CCAA-0DF1-487E-B158-1E8CE3716BC5}" type="presParOf" srcId="{21A2B346-5DAA-41E3-8B5D-53D77FE54783}" destId="{36EAAFEB-1A36-4F88-AF1B-D7FC61A5CBB7}" srcOrd="0" destOrd="0" presId="urn:microsoft.com/office/officeart/2005/8/layout/matrix1"/>
    <dgm:cxn modelId="{FF9D489B-3145-4FD4-9293-F93A5AFCB376}" type="presParOf" srcId="{21A2B346-5DAA-41E3-8B5D-53D77FE54783}" destId="{4C52D928-8A92-4024-AEF8-BA9DB660FED5}" srcOrd="1" destOrd="0" presId="urn:microsoft.com/office/officeart/2005/8/layout/matrix1"/>
    <dgm:cxn modelId="{95F5D5FE-601D-412A-841B-C10B823C7A26}" type="presParOf" srcId="{21A2B346-5DAA-41E3-8B5D-53D77FE54783}" destId="{79AD5947-214D-4759-8AFB-3F1325E38079}" srcOrd="2" destOrd="0" presId="urn:microsoft.com/office/officeart/2005/8/layout/matrix1"/>
    <dgm:cxn modelId="{DBF9241A-4E7C-4E98-A514-8C9C2FC2A2F2}" type="presParOf" srcId="{21A2B346-5DAA-41E3-8B5D-53D77FE54783}" destId="{7BDEC37E-B664-47AF-84F0-B63D4F14E57B}" srcOrd="3" destOrd="0" presId="urn:microsoft.com/office/officeart/2005/8/layout/matrix1"/>
    <dgm:cxn modelId="{0D88664E-3DDC-4313-943D-03FFA0CFEE84}" type="presParOf" srcId="{21A2B346-5DAA-41E3-8B5D-53D77FE54783}" destId="{7A4EA020-5C50-4AD3-BEC6-BFC2A8583DFA}" srcOrd="4" destOrd="0" presId="urn:microsoft.com/office/officeart/2005/8/layout/matrix1"/>
    <dgm:cxn modelId="{D0446FB8-F2D9-4B14-ABAB-8CE194B0E93D}" type="presParOf" srcId="{21A2B346-5DAA-41E3-8B5D-53D77FE54783}" destId="{F47AB888-F3A9-498F-AD80-DA274FBAA463}" srcOrd="5" destOrd="0" presId="urn:microsoft.com/office/officeart/2005/8/layout/matrix1"/>
    <dgm:cxn modelId="{E58B809A-6933-4E57-8BDB-57891175A017}" type="presParOf" srcId="{21A2B346-5DAA-41E3-8B5D-53D77FE54783}" destId="{69037F46-ADB8-4571-8AF0-36C77A6950A9}" srcOrd="6" destOrd="0" presId="urn:microsoft.com/office/officeart/2005/8/layout/matrix1"/>
    <dgm:cxn modelId="{CD26D21F-3886-4AF3-8216-152253DD6F65}" type="presParOf" srcId="{21A2B346-5DAA-41E3-8B5D-53D77FE54783}" destId="{F9481693-CBF2-4602-BC05-D6DEE50B43A8}" srcOrd="7" destOrd="0" presId="urn:microsoft.com/office/officeart/2005/8/layout/matrix1"/>
    <dgm:cxn modelId="{65EC5C26-8DAB-4642-B336-B4A049D387CE}" type="presParOf" srcId="{8B22422B-84B4-42A0-8C78-131B99E1CA66}" destId="{B62E1542-B9AE-4C8D-B065-18B0913370E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image" Target="../media/image8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emf"/></Relationships>
</file>

<file path=ppt/drawings/drawing1.xml><?xml version="1.0" encoding="utf-8"?>
<c:userShapes xmlns:c="http://schemas.openxmlformats.org/drawingml/2006/chart">
  <cdr:relSizeAnchor xmlns:cdr="http://schemas.openxmlformats.org/drawingml/2006/chartDrawing">
    <cdr:from>
      <cdr:x>0.88889</cdr:x>
      <cdr:y>0.50704</cdr:y>
    </cdr:from>
    <cdr:to>
      <cdr:x>1</cdr:x>
      <cdr:y>0.69745</cdr:y>
    </cdr:to>
    <cdr:sp macro="" textlink="">
      <cdr:nvSpPr>
        <cdr:cNvPr id="2" name="TextBox 1"/>
        <cdr:cNvSpPr txBox="1"/>
      </cdr:nvSpPr>
      <cdr:spPr>
        <a:xfrm xmlns:a="http://schemas.openxmlformats.org/drawingml/2006/main">
          <a:off x="7843520" y="243490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E406E0-409B-4AC9-AC1D-469965128867}" type="datetimeFigureOut">
              <a:rPr lang="en-US" smtClean="0"/>
              <a:t>12/31/2020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E573C-FCE7-41CD-8B7A-C8F77FCABB72}" type="slidenum">
              <a:rPr lang="en-US" smtClean="0"/>
              <a:t>‹#›</a:t>
            </a:fld>
            <a:endParaRPr lang="en-US"/>
          </a:p>
        </p:txBody>
      </p:sp>
    </p:spTree>
    <p:extLst>
      <p:ext uri="{BB962C8B-B14F-4D97-AF65-F5344CB8AC3E}">
        <p14:creationId xmlns:p14="http://schemas.microsoft.com/office/powerpoint/2010/main" val="1380305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slide" Target="../slides/slide139.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6049" name="Rectangle 2"/>
          <p:cNvSpPr>
            <a:spLocks noGrp="1" noRot="1" noChangeAspect="1" noTextEdit="1"/>
          </p:cNvSpPr>
          <p:nvPr>
            <p:ph type="sldImg"/>
          </p:nvPr>
        </p:nvSpPr>
        <p:spPr>
          <a:ln/>
        </p:spPr>
      </p:sp>
      <p:sp>
        <p:nvSpPr>
          <p:cNvPr id="6786050" name="Rectangle 3"/>
          <p:cNvSpPr>
            <a:spLocks noGrp="1"/>
          </p:cNvSpPr>
          <p:nvPr>
            <p:ph type="body" idx="1"/>
          </p:nvPr>
        </p:nvSpPr>
        <p:spPr>
          <a:noFill/>
          <a:ln/>
        </p:spPr>
        <p:txBody>
          <a:bodyPr/>
          <a:lstStyle/>
          <a:p>
            <a:endParaRPr lang="de-DE" dirty="0">
              <a:latin typeface="Arial" charset="0"/>
            </a:endParaRPr>
          </a:p>
        </p:txBody>
      </p:sp>
    </p:spTree>
    <p:extLst>
      <p:ext uri="{BB962C8B-B14F-4D97-AF65-F5344CB8AC3E}">
        <p14:creationId xmlns:p14="http://schemas.microsoft.com/office/powerpoint/2010/main" val="111549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1"/>
            <a:ext cx="5424616" cy="1971675"/>
          </a:xfrm>
        </p:spPr>
        <p:txBody>
          <a:bodyPr/>
          <a:lstStyle/>
          <a:p>
            <a:r>
              <a:rPr lang="en-US" dirty="0"/>
              <a:t>Because diabetes is a progressive disease, therapeutic interventions for patients with type 2 diabetes tend to follow a stepwise progression.</a:t>
            </a:r>
            <a:r>
              <a:rPr lang="en-US" baseline="30000" dirty="0"/>
              <a:t>1</a:t>
            </a:r>
          </a:p>
          <a:p>
            <a:endParaRPr lang="en-US" baseline="0" dirty="0"/>
          </a:p>
          <a:p>
            <a:r>
              <a:rPr lang="en-US" baseline="0" dirty="0"/>
              <a:t>Basal insulin therapy has its limitations.</a:t>
            </a:r>
          </a:p>
        </p:txBody>
      </p:sp>
      <p:sp>
        <p:nvSpPr>
          <p:cNvPr id="6" name="Notes Placeholder 2"/>
          <p:cNvSpPr txBox="1">
            <a:spLocks/>
          </p:cNvSpPr>
          <p:nvPr/>
        </p:nvSpPr>
        <p:spPr>
          <a:xfrm>
            <a:off x="685799" y="6902383"/>
            <a:ext cx="5696466" cy="712514"/>
          </a:xfrm>
          <a:prstGeom prst="rect">
            <a:avLst/>
          </a:prstGeom>
        </p:spPr>
        <p:txBody>
          <a:bodyPr vert="horz" lIns="91430" tIns="45715" rIns="91430" bIns="45715" rtlCol="0" anchor="b"/>
          <a:lstStyle>
            <a:lvl1pPr marL="0" algn="l" defTabSz="914400" rtl="0" eaLnBrk="1" latinLnBrk="0" hangingPunct="1">
              <a:defRPr sz="1100" kern="1200">
                <a:solidFill>
                  <a:schemeClr val="tx1"/>
                </a:solidFill>
                <a:latin typeface="Arial" pitchFamily="34" charset="0"/>
                <a:ea typeface="+mn-ea"/>
                <a:cs typeface="Arial" pitchFamily="34" charset="0"/>
              </a:defRPr>
            </a:lvl1pPr>
            <a:lvl2pPr marL="182880" indent="-182880"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365760" indent="-182880"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3pPr>
            <a:lvl4pPr marL="548640" indent="-182880" algn="l" defTabSz="914400" rtl="0" eaLnBrk="1" latinLnBrk="0" hangingPunct="1">
              <a:buFont typeface="Arial" pitchFamily="34" charset="0"/>
              <a:buChar char="•"/>
              <a:defRPr sz="800" kern="1200">
                <a:solidFill>
                  <a:schemeClr val="tx1"/>
                </a:solidFill>
                <a:latin typeface="Arial" pitchFamily="34" charset="0"/>
                <a:ea typeface="+mn-ea"/>
                <a:cs typeface="Arial" pitchFamily="34" charset="0"/>
              </a:defRPr>
            </a:lvl4pPr>
            <a:lvl5pPr marL="731520" indent="-182880" algn="l" defTabSz="914400" rtl="0" eaLnBrk="1" latinLnBrk="0" hangingPunct="1">
              <a:buFont typeface="Arial" pitchFamily="34" charset="0"/>
              <a:buChar char="•"/>
              <a:defRPr sz="8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800" b="1" dirty="0"/>
              <a:t>Reference</a:t>
            </a:r>
            <a:endParaRPr lang="en-US" sz="800" dirty="0"/>
          </a:p>
          <a:p>
            <a:pPr marL="101588" indent="-101588"/>
            <a:r>
              <a:rPr lang="en-US" sz="800" b="1" dirty="0"/>
              <a:t>1.	</a:t>
            </a:r>
            <a:r>
              <a:rPr lang="en-US" sz="800" dirty="0"/>
              <a:t>Inzucchi SE, Bergenstal RM, Buse JB, et al. Management of hyperglycemia in type 2 diabetes: a patient-centered approach. Position statement of the American Diabetes Association (ADA) and the European Association for the Study of Diabetes (EASD) [published correction appears in </a:t>
            </a:r>
            <a:r>
              <a:rPr lang="en-US" sz="800" i="1" dirty="0"/>
              <a:t>Diabetologia. </a:t>
            </a:r>
            <a:r>
              <a:rPr lang="en-US" sz="800" dirty="0"/>
              <a:t>2013;56:680]. </a:t>
            </a:r>
            <a:r>
              <a:rPr lang="en-US" sz="800" i="1" dirty="0"/>
              <a:t>Diabetologia</a:t>
            </a:r>
            <a:r>
              <a:rPr lang="en-US" sz="800" dirty="0"/>
              <a:t>. 2012;55:1577-1596.</a:t>
            </a:r>
          </a:p>
        </p:txBody>
      </p:sp>
      <p:sp>
        <p:nvSpPr>
          <p:cNvPr id="5" name="Slide Number Placeholder 3"/>
          <p:cNvSpPr>
            <a:spLocks noGrp="1"/>
          </p:cNvSpPr>
          <p:nvPr>
            <p:ph type="sldNum" sz="quarter" idx="5"/>
          </p:nvPr>
        </p:nvSpPr>
        <p:spPr>
          <a:xfrm>
            <a:off x="3884614" y="8685213"/>
            <a:ext cx="2971800" cy="457200"/>
          </a:xfrm>
        </p:spPr>
        <p:txBody>
          <a:bodyPr/>
          <a:lstStyle/>
          <a:p>
            <a:fld id="{49DE90B7-34F3-4BDF-A22E-6995060EE861}" type="slidenum">
              <a:rPr lang="en-US" smtClean="0"/>
              <a:t>21</a:t>
            </a:fld>
            <a:endParaRPr lang="en-US" dirty="0"/>
          </a:p>
        </p:txBody>
      </p:sp>
    </p:spTree>
    <p:extLst>
      <p:ext uri="{BB962C8B-B14F-4D97-AF65-F5344CB8AC3E}">
        <p14:creationId xmlns:p14="http://schemas.microsoft.com/office/powerpoint/2010/main" val="9253429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358775"/>
            <a:ext cx="4648200" cy="3486150"/>
          </a:xfrm>
        </p:spPr>
      </p:sp>
      <p:sp>
        <p:nvSpPr>
          <p:cNvPr id="3" name="Notes Placeholder 2"/>
          <p:cNvSpPr>
            <a:spLocks noGrp="1"/>
          </p:cNvSpPr>
          <p:nvPr>
            <p:ph type="body" idx="1"/>
          </p:nvPr>
        </p:nvSpPr>
        <p:spPr/>
        <p:txBody>
          <a:bodyPr/>
          <a:lstStyle/>
          <a:p>
            <a:pPr eaLnBrk="1" hangingPunct="1">
              <a:spcBef>
                <a:spcPct val="0"/>
              </a:spcBef>
            </a:pPr>
            <a:r>
              <a:rPr lang="en-US" altLang="en-US" sz="800" dirty="0"/>
              <a:t>Diab-00070768</a:t>
            </a:r>
          </a:p>
          <a:p>
            <a:pPr eaLnBrk="1" hangingPunct="1">
              <a:spcBef>
                <a:spcPct val="0"/>
              </a:spcBef>
            </a:pPr>
            <a:endParaRPr lang="en-US" altLang="en-US" sz="800" dirty="0"/>
          </a:p>
          <a:p>
            <a:pPr eaLnBrk="1" hangingPunct="1">
              <a:spcBef>
                <a:spcPct val="0"/>
              </a:spcBef>
            </a:pPr>
            <a:r>
              <a:rPr lang="en-US" altLang="en-US" sz="800" b="1" dirty="0"/>
              <a:t>Abbreviations:</a:t>
            </a:r>
          </a:p>
          <a:p>
            <a:pPr defTabSz="931774">
              <a:spcBef>
                <a:spcPct val="0"/>
              </a:spcBef>
              <a:defRPr/>
            </a:pPr>
            <a:r>
              <a:rPr lang="en-US" altLang="en-US" sz="800" dirty="0">
                <a:ea typeface="ヒラギノ角ゴ Pro W3"/>
                <a:cs typeface="DIN-Regular" pitchFamily="34" charset="0"/>
              </a:rPr>
              <a:t>BiAsp30=biphasic insulin aspart 70/30; </a:t>
            </a:r>
            <a:r>
              <a:rPr lang="en-US" altLang="en-US" sz="800" dirty="0"/>
              <a:t>BID=twice daily; IU=international units; </a:t>
            </a:r>
            <a:r>
              <a:rPr lang="en-GB" sz="800" dirty="0">
                <a:ea typeface="MS PGothic" pitchFamily="34" charset="-128"/>
              </a:rPr>
              <a:t>LM25=25% insulin lispro, 75% insulin lispro protamine suspension; </a:t>
            </a:r>
            <a:r>
              <a:rPr lang="en-US" altLang="en-US" sz="800" dirty="0">
                <a:ea typeface="ヒラギノ角ゴ Pro W3"/>
              </a:rPr>
              <a:t>LM50=50% insulin lispro, 50% insulin lispro protamine suspension; </a:t>
            </a:r>
            <a:r>
              <a:rPr lang="en-GB" sz="800" dirty="0">
                <a:ea typeface="MS PGothic" pitchFamily="34" charset="-128"/>
              </a:rPr>
              <a:t>OAM=oral antihyperglycemic medication; </a:t>
            </a:r>
            <a:r>
              <a:rPr lang="en-US" altLang="en-US" sz="800" dirty="0"/>
              <a:t>QD=once daily; RCT=randomized clinical trials; TID=thrice daily</a:t>
            </a:r>
          </a:p>
          <a:p>
            <a:pPr>
              <a:lnSpc>
                <a:spcPct val="95000"/>
              </a:lnSpc>
              <a:defRPr/>
            </a:pPr>
            <a:endParaRPr lang="en-US" altLang="ja-JP" sz="800" b="1" dirty="0">
              <a:cs typeface="Arial"/>
            </a:endParaRPr>
          </a:p>
          <a:p>
            <a:pPr>
              <a:lnSpc>
                <a:spcPct val="95000"/>
              </a:lnSpc>
              <a:defRPr/>
            </a:pPr>
            <a:r>
              <a:rPr lang="en-US" altLang="ja-JP" sz="800" b="1" dirty="0">
                <a:cs typeface="Arial"/>
              </a:rPr>
              <a:t>References:</a:t>
            </a:r>
          </a:p>
          <a:p>
            <a:pPr marL="232943" indent="-232943">
              <a:buFont typeface="+mj-lt"/>
              <a:buAutoNum type="arabicPeriod"/>
              <a:defRPr/>
            </a:pPr>
            <a:r>
              <a:rPr lang="en-US" sz="800" dirty="0"/>
              <a:t>Bowering K, Reed VA, Felicio J, Landry J, Ji L, Oliviera J. A study comparing insulin lispro mix 25 with glargine plus lispro therapy in patients with type 2 diabetes who have inadequate glycaemic control on oral anti-hyperglycaemic medication: results of the PARADIGM study. Diabet Med 2012;29(9):e263-72.</a:t>
            </a:r>
          </a:p>
          <a:p>
            <a:pPr marL="232943" indent="-232943" defTabSz="931774">
              <a:buFont typeface="+mj-lt"/>
              <a:buAutoNum type="arabicPeriod"/>
              <a:defRPr/>
            </a:pPr>
            <a:r>
              <a:rPr lang="en-US" sz="800" dirty="0"/>
              <a:t>Liebl A, Prager R, Binz K, Kaiser M, Bergenstal R, Gallwitz B; PREFER Study Group. Comparison of insulin analogue regimens in people with type 2 diabetes mellitus in the PREFER Study: a randomized controlled trial. Diabetes Obes Metab 2009;11(1):45-52.</a:t>
            </a:r>
          </a:p>
          <a:p>
            <a:pPr marL="232943" indent="-232943" defTabSz="931774">
              <a:buFont typeface="+mj-lt"/>
              <a:buAutoNum type="arabicPeriod"/>
              <a:defRPr/>
            </a:pPr>
            <a:r>
              <a:rPr lang="en-US" sz="800" dirty="0"/>
              <a:t>Rosenstock J, Ahmann AJ, Colon G, Scism-Bacon J, Jiang H, Martin S. Advancing insulin therapy in type 2 diabetes previously treated with glargine plus oral agents: prandial premixed (insulin lispro protamine suspension/lispro) versus basal/bolus (glargine/lispro) therapy. Diabetes Care 2008;31(1):20-5.</a:t>
            </a:r>
          </a:p>
          <a:p>
            <a:pPr marL="232943" indent="-232943" defTabSz="931774">
              <a:buFont typeface="+mj-lt"/>
              <a:buAutoNum type="arabicPeriod"/>
              <a:defRPr/>
            </a:pPr>
            <a:r>
              <a:rPr lang="en-US" sz="800" dirty="0"/>
              <a:t>Aschner P, Sethi B, Gomez-Peralta F, Landgraf W, Loizeau V, Dain MP, Pilorget V, Comlekci A. Insulin glargine compared with premix insulin for management of insulin-naïve type 2 diabetes patients uncontrolled on oral antidiabetic drugs: the open-label, randomized GALAPAGOS study. J Diabetes Complications 2015;29(6):838-45.</a:t>
            </a:r>
          </a:p>
          <a:p>
            <a:pPr marL="232943" indent="-232943" defTabSz="931774">
              <a:buFont typeface="+mj-lt"/>
              <a:buAutoNum type="arabicPeriod"/>
              <a:defRPr/>
            </a:pPr>
            <a:r>
              <a:rPr lang="pt-BR" sz="800" dirty="0"/>
              <a:t>Jain SM, Mao X, Escalante-Pulido M, Vorokhobina N, Lopez I, Ilag LL. </a:t>
            </a:r>
            <a:r>
              <a:rPr lang="en-US" sz="800" dirty="0"/>
              <a:t>Prandial-basal insulin regimens plus oral antihyperglycaemic agents to improve mealtime glycaemia: initiate and progressively advance insulin therapy in type 2 diabetes. Diabetes Obes Metab 2010;12(11):967-75.</a:t>
            </a:r>
          </a:p>
          <a:p>
            <a:pPr marL="232943" indent="-232943" defTabSz="931774">
              <a:buFont typeface="+mj-lt"/>
              <a:buAutoNum type="arabicPeriod"/>
              <a:defRPr/>
            </a:pPr>
            <a:r>
              <a:rPr lang="en-US" sz="800" dirty="0"/>
              <a:t>Giugliano D, Maiorino MI, Bellastella G, Chiodini P, Ceriello A, Esposito K. Efficacy of insulin analogs in achieving the hemoglobin A1c target of &lt;7% in type 2 diabetes: meta-analysis of randomized controlled trials. Diabetes Care 2011;34(2):510-7.</a:t>
            </a:r>
          </a:p>
          <a:p>
            <a:pPr marL="0" indent="0" defTabSz="931774">
              <a:buFont typeface="+mj-lt"/>
              <a:buNone/>
              <a:defRPr/>
            </a:pPr>
            <a:endParaRPr lang="en-US" sz="800" dirty="0"/>
          </a:p>
        </p:txBody>
      </p:sp>
    </p:spTree>
    <p:extLst>
      <p:ext uri="{BB962C8B-B14F-4D97-AF65-F5344CB8AC3E}">
        <p14:creationId xmlns:p14="http://schemas.microsoft.com/office/powerpoint/2010/main" val="14411625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t>Diab-00070768</a:t>
            </a:r>
          </a:p>
          <a:p>
            <a:pPr>
              <a:defRPr/>
            </a:pPr>
            <a:r>
              <a:rPr lang="en-US" altLang="en-US" sz="800" dirty="0"/>
              <a:t>Study Code: </a:t>
            </a:r>
            <a:r>
              <a:rPr lang="en-US" sz="800" dirty="0"/>
              <a:t>F3Z-CR-IOPH</a:t>
            </a:r>
          </a:p>
          <a:p>
            <a:pPr>
              <a:defRPr/>
            </a:pPr>
            <a:r>
              <a:rPr lang="en-US" altLang="en-US" sz="800" dirty="0"/>
              <a:t>Clinicaltrials.gov identifier: </a:t>
            </a:r>
            <a:r>
              <a:rPr lang="en-US" sz="800" dirty="0"/>
              <a:t>NCT00548808</a:t>
            </a:r>
          </a:p>
          <a:p>
            <a:pPr>
              <a:defRPr/>
            </a:pPr>
            <a:endParaRPr lang="en-US" sz="800" kern="1200" dirty="0">
              <a:solidFill>
                <a:schemeClr val="tx1"/>
              </a:solidFill>
              <a:latin typeface="Arial" panose="020B0604020202020204" pitchFamily="34" charset="0"/>
              <a:ea typeface="+mn-ea"/>
              <a:cs typeface="Arial" panose="020B0604020202020204" pitchFamily="34" charset="0"/>
            </a:endParaRPr>
          </a:p>
          <a:p>
            <a:pPr>
              <a:defRPr/>
            </a:pPr>
            <a:r>
              <a:rPr lang="en-US" altLang="en-US" sz="800" b="1" dirty="0">
                <a:ea typeface="ヒラギノ角ゴ Pro W3"/>
              </a:rPr>
              <a:t>Abbreviations:</a:t>
            </a:r>
          </a:p>
          <a:p>
            <a:pPr>
              <a:defRPr/>
            </a:pPr>
            <a:r>
              <a:rPr lang="en-US" altLang="en-US" sz="800" dirty="0">
                <a:ea typeface="ヒラギノ角ゴ Pro W3"/>
              </a:rPr>
              <a:t>HbA1c=hemoglobin A1c; LM25=25% insulin lispro, 75% insulin lispro protamine suspension; OAM=oral antihyperglycemic drug; FPG=fasting plasma glucose; QD=once daily; T2DM=Type 2 diabetes mellitus; TID=thrice daily</a:t>
            </a:r>
          </a:p>
          <a:p>
            <a:pPr>
              <a:defRPr/>
            </a:pPr>
            <a:endParaRPr lang="en-US" sz="800" b="1" kern="1200" dirty="0">
              <a:solidFill>
                <a:schemeClr val="tx1"/>
              </a:solidFill>
              <a:latin typeface="Arial" panose="020B0604020202020204" pitchFamily="34" charset="0"/>
              <a:ea typeface="+mn-ea"/>
              <a:cs typeface="Arial" panose="020B0604020202020204" pitchFamily="34" charset="0"/>
            </a:endParaRPr>
          </a:p>
          <a:p>
            <a:pPr>
              <a:defRPr/>
            </a:pPr>
            <a:r>
              <a:rPr lang="en-US" sz="800" b="1" kern="1200" dirty="0">
                <a:solidFill>
                  <a:schemeClr val="tx1"/>
                </a:solidFill>
                <a:latin typeface="Arial" panose="020B0604020202020204" pitchFamily="34" charset="0"/>
                <a:ea typeface="+mn-ea"/>
                <a:cs typeface="Arial" panose="020B0604020202020204" pitchFamily="34" charset="0"/>
              </a:rPr>
              <a:t>Key Points:</a:t>
            </a:r>
          </a:p>
          <a:p>
            <a:pPr marL="174687" indent="-174687">
              <a:buFont typeface="Arial" panose="020B0604020202020204" pitchFamily="34" charset="0"/>
              <a:buChar char="•"/>
              <a:defRPr/>
            </a:pPr>
            <a:r>
              <a:rPr lang="en-US" sz="800" kern="1200" dirty="0">
                <a:solidFill>
                  <a:schemeClr val="tx1"/>
                </a:solidFill>
                <a:latin typeface="Arial" panose="020B0604020202020204" pitchFamily="34" charset="0"/>
                <a:ea typeface="+mn-ea"/>
                <a:cs typeface="Arial" panose="020B0604020202020204" pitchFamily="34" charset="0"/>
              </a:rPr>
              <a:t>Patients were enrolled in </a:t>
            </a:r>
            <a:r>
              <a:rPr lang="it-IT" sz="800" kern="1200" dirty="0">
                <a:solidFill>
                  <a:schemeClr val="tx1"/>
                </a:solidFill>
                <a:latin typeface="Arial" panose="020B0604020202020204" pitchFamily="34" charset="0"/>
                <a:ea typeface="+mn-ea"/>
                <a:cs typeface="Arial" panose="020B0604020202020204" pitchFamily="34" charset="0"/>
              </a:rPr>
              <a:t>Australia, Brazil, Canada, China, India, South Korea, and </a:t>
            </a:r>
            <a:r>
              <a:rPr lang="en-US" sz="800" kern="1200" dirty="0">
                <a:solidFill>
                  <a:schemeClr val="tx1"/>
                </a:solidFill>
                <a:latin typeface="Arial" panose="020B0604020202020204" pitchFamily="34" charset="0"/>
                <a:ea typeface="+mn-ea"/>
                <a:cs typeface="Arial" panose="020B0604020202020204" pitchFamily="34" charset="0"/>
              </a:rPr>
              <a:t>Mexico, from November 2007 to August 2009. </a:t>
            </a:r>
          </a:p>
          <a:p>
            <a:pPr marL="174687" indent="-174687">
              <a:buFont typeface="Arial" panose="020B0604020202020204" pitchFamily="34" charset="0"/>
              <a:buChar char="•"/>
              <a:defRPr/>
            </a:pPr>
            <a:r>
              <a:rPr lang="en-US" altLang="en-US" sz="800" kern="1200" dirty="0">
                <a:solidFill>
                  <a:schemeClr val="tx1"/>
                </a:solidFill>
                <a:latin typeface="Arial" panose="020B0604020202020204" pitchFamily="34" charset="0"/>
                <a:ea typeface="+mn-ea"/>
                <a:cs typeface="Arial" panose="020B0604020202020204" pitchFamily="34" charset="0"/>
              </a:rPr>
              <a:t>Patients continued metformin plus pioglitazone and/or sulfonylureas. </a:t>
            </a:r>
            <a:endParaRPr lang="en-US" sz="800" kern="1200" dirty="0">
              <a:solidFill>
                <a:schemeClr val="tx1"/>
              </a:solidFill>
              <a:latin typeface="Arial" panose="020B0604020202020204" pitchFamily="34" charset="0"/>
              <a:ea typeface="+mn-ea"/>
              <a:cs typeface="Arial" panose="020B0604020202020204" pitchFamily="34" charset="0"/>
            </a:endParaRPr>
          </a:p>
          <a:p>
            <a:pPr marL="640519" lvl="1" indent="-174687">
              <a:buFont typeface="Arial" panose="020B0604020202020204" pitchFamily="34" charset="0"/>
              <a:buChar char="•"/>
              <a:defRPr/>
            </a:pPr>
            <a:r>
              <a:rPr lang="en-US" altLang="en-US" sz="800" kern="1200" dirty="0">
                <a:solidFill>
                  <a:schemeClr val="tx1"/>
                </a:solidFill>
                <a:latin typeface="Arial" panose="020B0604020202020204" pitchFamily="34" charset="0"/>
                <a:ea typeface="+mn-ea"/>
                <a:cs typeface="Arial" panose="020B0604020202020204" pitchFamily="34" charset="0"/>
              </a:rPr>
              <a:t>Pioglitazone discontinued 2 weeks before randomization in countries where concomitant use with insulin is contraindicated.</a:t>
            </a:r>
          </a:p>
          <a:p>
            <a:pPr marL="174687" indent="-174687">
              <a:buFont typeface="Arial" panose="020B0604020202020204" pitchFamily="34" charset="0"/>
              <a:buChar char="•"/>
              <a:defRPr/>
            </a:pPr>
            <a:r>
              <a:rPr lang="en-US" sz="800" kern="1200" dirty="0">
                <a:solidFill>
                  <a:schemeClr val="tx1"/>
                </a:solidFill>
                <a:latin typeface="Arial" panose="020B0604020202020204" pitchFamily="34" charset="0"/>
                <a:ea typeface="+mn-ea"/>
                <a:cs typeface="Arial" panose="020B0604020202020204" pitchFamily="34" charset="0"/>
              </a:rPr>
              <a:t>Patients with a body mass index (BMI)≥35 kg/m</a:t>
            </a:r>
            <a:r>
              <a:rPr lang="en-US" sz="800" kern="1200" baseline="30000" dirty="0">
                <a:solidFill>
                  <a:schemeClr val="tx1"/>
                </a:solidFill>
                <a:latin typeface="Arial" panose="020B0604020202020204" pitchFamily="34" charset="0"/>
                <a:ea typeface="+mn-ea"/>
                <a:cs typeface="Arial" panose="020B0604020202020204" pitchFamily="34" charset="0"/>
              </a:rPr>
              <a:t>2</a:t>
            </a:r>
            <a:r>
              <a:rPr lang="en-US" sz="800" kern="1200" dirty="0">
                <a:solidFill>
                  <a:schemeClr val="tx1"/>
                </a:solidFill>
                <a:latin typeface="Arial" panose="020B0604020202020204" pitchFamily="34" charset="0"/>
                <a:ea typeface="+mn-ea"/>
                <a:cs typeface="Arial" panose="020B0604020202020204" pitchFamily="34" charset="0"/>
              </a:rPr>
              <a:t>, functional capacity Class III/IV cardiac disease, impaired renal function, active liver disease, or more than 1 episode of severe hypoglycemia within 24 weeks prior to study entry were excluded.</a:t>
            </a:r>
            <a:r>
              <a:rPr lang="en-US" altLang="en-US" sz="800" kern="1200" dirty="0">
                <a:solidFill>
                  <a:schemeClr val="tx1"/>
                </a:solidFill>
                <a:latin typeface="Arial" panose="020B0604020202020204" pitchFamily="34" charset="0"/>
                <a:ea typeface="+mn-ea"/>
                <a:cs typeface="Arial" panose="020B0604020202020204" pitchFamily="34" charset="0"/>
              </a:rPr>
              <a:t> </a:t>
            </a:r>
            <a:endParaRPr lang="en-US" sz="800" kern="1200" dirty="0">
              <a:solidFill>
                <a:schemeClr val="tx1"/>
              </a:solidFill>
              <a:latin typeface="Arial" panose="020B0604020202020204" pitchFamily="34" charset="0"/>
              <a:ea typeface="+mn-ea"/>
              <a:cs typeface="Arial" panose="020B0604020202020204" pitchFamily="34" charset="0"/>
            </a:endParaRPr>
          </a:p>
          <a:p>
            <a:pPr marL="174687" indent="-174687" defTabSz="931774">
              <a:buFont typeface="Arial" panose="020B0604020202020204" pitchFamily="34" charset="0"/>
              <a:buChar char="•"/>
              <a:defRPr/>
            </a:pPr>
            <a:r>
              <a:rPr lang="en-US" altLang="en-US" sz="800" dirty="0"/>
              <a:t>LM25 was added first at evening meal, then at breakfast, and finally at lunch, in order to target the meals with the higher blood glucose values first. </a:t>
            </a:r>
            <a:endParaRPr lang="en-US" sz="800" dirty="0"/>
          </a:p>
          <a:p>
            <a:pPr marL="174687" indent="-174687" defTabSz="931774">
              <a:buFont typeface="Arial" panose="020B0604020202020204" pitchFamily="34" charset="0"/>
              <a:buChar char="•"/>
              <a:defRPr/>
            </a:pPr>
            <a:r>
              <a:rPr lang="en-US" sz="800" dirty="0"/>
              <a:t>Sulfonylureas were discontinued before adding the second injection of LM25 (in the LM25 group) or the first injection of insulin lispro (in the glargine + lispro group). </a:t>
            </a:r>
            <a:endParaRPr lang="en-US" altLang="en-US" sz="800" kern="1200" dirty="0">
              <a:solidFill>
                <a:schemeClr val="tx1"/>
              </a:solidFill>
              <a:latin typeface="Arial" panose="020B0604020202020204" pitchFamily="34" charset="0"/>
              <a:ea typeface="+mn-ea"/>
              <a:cs typeface="Arial" panose="020B0604020202020204" pitchFamily="34" charset="0"/>
            </a:endParaRPr>
          </a:p>
          <a:p>
            <a:pPr>
              <a:defRPr/>
            </a:pPr>
            <a:endParaRPr lang="en-US" sz="800" kern="1200" dirty="0">
              <a:solidFill>
                <a:schemeClr val="tx1"/>
              </a:solidFill>
              <a:latin typeface="Arial" panose="020B0604020202020204" pitchFamily="34" charset="0"/>
              <a:ea typeface="+mn-ea"/>
              <a:cs typeface="Arial" panose="020B0604020202020204" pitchFamily="34" charset="0"/>
            </a:endParaRPr>
          </a:p>
          <a:p>
            <a:pPr>
              <a:defRPr/>
            </a:pPr>
            <a:r>
              <a:rPr lang="en-US" sz="800" b="1" kern="1200" dirty="0">
                <a:solidFill>
                  <a:schemeClr val="tx1"/>
                </a:solidFill>
                <a:latin typeface="Arial" panose="020B0604020202020204" pitchFamily="34" charset="0"/>
                <a:ea typeface="+mn-ea"/>
                <a:cs typeface="Arial" panose="020B0604020202020204" pitchFamily="34" charset="0"/>
              </a:rPr>
              <a:t>Background: </a:t>
            </a:r>
          </a:p>
          <a:p>
            <a:pPr marL="171671" indent="-171671">
              <a:buFont typeface="Arial" pitchFamily="34" charset="0"/>
              <a:buChar char="•"/>
              <a:defRPr/>
            </a:pPr>
            <a:r>
              <a:rPr lang="en-US" sz="800" kern="1200" dirty="0">
                <a:solidFill>
                  <a:schemeClr val="tx1"/>
                </a:solidFill>
                <a:latin typeface="Arial" panose="020B0604020202020204" pitchFamily="34" charset="0"/>
                <a:ea typeface="+mn-ea"/>
                <a:cs typeface="Arial" panose="020B0604020202020204" pitchFamily="34" charset="0"/>
              </a:rPr>
              <a:t>Randomized open-label study </a:t>
            </a:r>
            <a:r>
              <a:rPr lang="en-GB" sz="800" kern="1200" dirty="0">
                <a:solidFill>
                  <a:schemeClr val="tx1"/>
                </a:solidFill>
                <a:latin typeface="Arial" panose="020B0604020202020204" pitchFamily="34" charset="0"/>
                <a:ea typeface="+mn-ea"/>
                <a:cs typeface="Arial" panose="020B0604020202020204" pitchFamily="34" charset="0"/>
              </a:rPr>
              <a:t>to test the hypothesis that, in terms of glycemic control, initiation and intensification with LM25, is noninferior to initiation and intensification with </a:t>
            </a:r>
            <a:r>
              <a:rPr lang="en-US" altLang="en-US" sz="800" kern="1200" dirty="0">
                <a:solidFill>
                  <a:schemeClr val="tx1"/>
                </a:solidFill>
                <a:latin typeface="Arial" panose="020B0604020202020204" pitchFamily="34" charset="0"/>
                <a:ea typeface="+mn-ea"/>
                <a:cs typeface="Arial" panose="020B0604020202020204" pitchFamily="34" charset="0"/>
              </a:rPr>
              <a:t>glargine + lispro</a:t>
            </a:r>
            <a:r>
              <a:rPr lang="en-GB" sz="800" kern="1200" dirty="0">
                <a:solidFill>
                  <a:schemeClr val="tx1"/>
                </a:solidFill>
                <a:latin typeface="Arial" panose="020B0604020202020204" pitchFamily="34" charset="0"/>
                <a:ea typeface="+mn-ea"/>
                <a:cs typeface="Arial" panose="020B0604020202020204" pitchFamily="34" charset="0"/>
              </a:rPr>
              <a:t>. </a:t>
            </a:r>
            <a:endParaRPr lang="en-US" sz="800" kern="1200" dirty="0">
              <a:solidFill>
                <a:schemeClr val="tx1"/>
              </a:solidFill>
              <a:latin typeface="Arial" panose="020B0604020202020204" pitchFamily="34" charset="0"/>
              <a:ea typeface="+mn-ea"/>
              <a:cs typeface="Arial" panose="020B0604020202020204" pitchFamily="34" charset="0"/>
            </a:endParaRPr>
          </a:p>
          <a:p>
            <a:pPr>
              <a:defRPr/>
            </a:pPr>
            <a:endParaRPr lang="en-US" sz="800" kern="1200" dirty="0">
              <a:solidFill>
                <a:schemeClr val="tx1"/>
              </a:solidFill>
              <a:latin typeface="Arial" panose="020B0604020202020204" pitchFamily="34" charset="0"/>
              <a:ea typeface="+mn-ea"/>
              <a:cs typeface="Arial" panose="020B0604020202020204" pitchFamily="34" charset="0"/>
            </a:endParaRPr>
          </a:p>
          <a:p>
            <a:pPr>
              <a:defRPr/>
            </a:pPr>
            <a:r>
              <a:rPr lang="en-US" altLang="en-US" sz="800" b="1" kern="1200" dirty="0">
                <a:solidFill>
                  <a:schemeClr val="tx1"/>
                </a:solidFill>
                <a:latin typeface="Arial" panose="020B0604020202020204" pitchFamily="34" charset="0"/>
                <a:ea typeface="+mn-ea"/>
                <a:cs typeface="Arial" panose="020B0604020202020204" pitchFamily="34" charset="0"/>
              </a:rPr>
              <a:t>Reference:</a:t>
            </a:r>
          </a:p>
          <a:p>
            <a:pPr>
              <a:defRPr/>
            </a:pPr>
            <a:r>
              <a:rPr lang="en-US" sz="800" kern="1200" dirty="0">
                <a:solidFill>
                  <a:schemeClr val="tx1"/>
                </a:solidFill>
                <a:latin typeface="Arial" panose="020B0604020202020204" pitchFamily="34" charset="0"/>
                <a:ea typeface="+mn-ea"/>
                <a:cs typeface="Arial" panose="020B0604020202020204" pitchFamily="34" charset="0"/>
              </a:rPr>
              <a:t>Bowering K, Reed VA, Felicio J, Landry J, Ji L, Oliviera J. A study comparing insulin lispro mix 25 with glargine plus lispro therapy in patients with type 2 diabetes who have inadequate glycaemic control on oral anti-hyperglycaemic medication: results of the PARADIGM study. Diabet Med 2012;29(9):e263-72.</a:t>
            </a:r>
            <a:endParaRPr lang="en-US" dirty="0"/>
          </a:p>
        </p:txBody>
      </p:sp>
    </p:spTree>
    <p:extLst>
      <p:ext uri="{BB962C8B-B14F-4D97-AF65-F5344CB8AC3E}">
        <p14:creationId xmlns:p14="http://schemas.microsoft.com/office/powerpoint/2010/main" val="22641776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t>Diab-00070768</a:t>
            </a:r>
          </a:p>
          <a:p>
            <a:pPr>
              <a:defRPr/>
            </a:pPr>
            <a:r>
              <a:rPr lang="en-US" altLang="en-US" sz="1000" dirty="0"/>
              <a:t>Study Code: </a:t>
            </a:r>
            <a:r>
              <a:rPr lang="en-US" sz="1000" dirty="0"/>
              <a:t>F3Z-CR-IOPH</a:t>
            </a:r>
          </a:p>
          <a:p>
            <a:pPr>
              <a:defRPr/>
            </a:pPr>
            <a:r>
              <a:rPr lang="en-US" altLang="en-US" sz="1000" dirty="0"/>
              <a:t>Clinicaltrials.gov identifier: </a:t>
            </a:r>
            <a:r>
              <a:rPr lang="en-US" sz="1000" dirty="0"/>
              <a:t>NCT00548808</a:t>
            </a:r>
            <a:endParaRPr lang="en-US" sz="1000" b="1" kern="1200" dirty="0">
              <a:solidFill>
                <a:schemeClr val="tx1"/>
              </a:solidFill>
              <a:latin typeface="Arial" panose="020B0604020202020204" pitchFamily="34" charset="0"/>
              <a:ea typeface="+mn-ea"/>
              <a:cs typeface="Arial" panose="020B0604020202020204" pitchFamily="34" charset="0"/>
            </a:endParaRPr>
          </a:p>
          <a:p>
            <a:pPr>
              <a:defRPr/>
            </a:pPr>
            <a:endParaRPr lang="en-US" sz="1000" b="1" dirty="0"/>
          </a:p>
          <a:p>
            <a:pPr>
              <a:defRPr/>
            </a:pPr>
            <a:r>
              <a:rPr lang="en-US" altLang="en-US" sz="1000" b="1" dirty="0">
                <a:ea typeface="ヒラギノ角ゴ Pro W3"/>
              </a:rPr>
              <a:t>Abbreviations: </a:t>
            </a:r>
          </a:p>
          <a:p>
            <a:pPr defTabSz="931774">
              <a:defRPr/>
            </a:pPr>
            <a:r>
              <a:rPr lang="en-US" altLang="en-US" sz="1000" dirty="0">
                <a:ea typeface="ヒラギノ角ゴ Pro W3"/>
              </a:rPr>
              <a:t>HbA1c=hemoglobin A1c; LM25=25% insulin lispro, 75% insulin lispro protamine suspension; NS=nonsignificant; QD=once daily; TID=thrice daily</a:t>
            </a:r>
          </a:p>
          <a:p>
            <a:pPr>
              <a:defRPr/>
            </a:pPr>
            <a:endParaRPr lang="en-US" sz="1000" b="1" dirty="0"/>
          </a:p>
          <a:p>
            <a:pPr>
              <a:defRPr/>
            </a:pPr>
            <a:r>
              <a:rPr lang="en-US" sz="1000" b="1" dirty="0"/>
              <a:t>Key Points:</a:t>
            </a:r>
          </a:p>
          <a:p>
            <a:pPr marL="175228" indent="-175228">
              <a:buFont typeface="Arial" pitchFamily="34" charset="0"/>
              <a:buChar char="•"/>
              <a:defRPr/>
            </a:pPr>
            <a:r>
              <a:rPr lang="en-US" sz="1000" dirty="0"/>
              <a:t>The primary analysis conducted using an analysis of covariance (ANCOVA) with baseline HbA1c as a covariate, and treatment group, country and sulfonylurea use as factors. </a:t>
            </a:r>
          </a:p>
          <a:p>
            <a:pPr marL="175228" indent="-175228">
              <a:buFont typeface="Arial" pitchFamily="34" charset="0"/>
              <a:buChar char="•"/>
              <a:defRPr/>
            </a:pPr>
            <a:r>
              <a:rPr lang="en-US" sz="1000" dirty="0"/>
              <a:t>Patients experienced significant reductions in HbA1c from baseline to endpoint with both treatments (p&lt;.001). </a:t>
            </a:r>
          </a:p>
          <a:p>
            <a:pPr marL="175228" indent="-175228">
              <a:buFont typeface="Arial" pitchFamily="34" charset="0"/>
              <a:buChar char="•"/>
              <a:defRPr/>
            </a:pPr>
            <a:r>
              <a:rPr lang="en-US" sz="1000" dirty="0"/>
              <a:t>Difference between glargine + lispro and LM25 at endpoint was not significant, which supports the hypothesis that LM25 is noninferior to glargine + lispro with regard to glycemic control in this population. </a:t>
            </a:r>
          </a:p>
          <a:p>
            <a:pPr marL="175228" indent="-175228">
              <a:buFont typeface="Arial" pitchFamily="34" charset="0"/>
              <a:buChar char="•"/>
              <a:defRPr/>
            </a:pPr>
            <a:r>
              <a:rPr lang="en-US" sz="1000" dirty="0"/>
              <a:t>No statistically significant differences between treatment groups were found in the percentage of patients achieving HbA1c targets or postprandial plasma glucose levels. </a:t>
            </a:r>
          </a:p>
          <a:p>
            <a:pPr>
              <a:defRPr/>
            </a:pPr>
            <a:endParaRPr lang="en-US" sz="1000" dirty="0"/>
          </a:p>
          <a:p>
            <a:pPr>
              <a:defRPr/>
            </a:pPr>
            <a:r>
              <a:rPr lang="en-US" sz="1000" b="1" dirty="0"/>
              <a:t>Background: </a:t>
            </a:r>
          </a:p>
          <a:p>
            <a:pPr marL="175228" indent="-175228">
              <a:buFont typeface="Arial" pitchFamily="34" charset="0"/>
              <a:buChar char="•"/>
              <a:defRPr/>
            </a:pPr>
            <a:r>
              <a:rPr lang="en-US" sz="1000" dirty="0"/>
              <a:t>Randomized open-label study </a:t>
            </a:r>
            <a:r>
              <a:rPr lang="en-GB" sz="1000" dirty="0"/>
              <a:t>to test the hypothesis that, in terms of glycemic control, initiation and intensification with LM25, is noninferior to initiation and intensification with </a:t>
            </a:r>
            <a:r>
              <a:rPr lang="en-US" altLang="en-US" sz="1000" dirty="0"/>
              <a:t>glargine + lispro</a:t>
            </a:r>
            <a:r>
              <a:rPr lang="en-GB" sz="1000" dirty="0"/>
              <a:t>. </a:t>
            </a:r>
            <a:endParaRPr lang="en-US" sz="1000" dirty="0"/>
          </a:p>
          <a:p>
            <a:pPr>
              <a:defRPr/>
            </a:pPr>
            <a:endParaRPr lang="en-US" sz="1000" dirty="0"/>
          </a:p>
          <a:p>
            <a:pPr>
              <a:defRPr/>
            </a:pPr>
            <a:r>
              <a:rPr lang="en-US" altLang="en-US" sz="1000" b="1" dirty="0"/>
              <a:t>Reference:</a:t>
            </a:r>
          </a:p>
          <a:p>
            <a:pPr>
              <a:defRPr/>
            </a:pPr>
            <a:r>
              <a:rPr lang="en-US" sz="1000" dirty="0"/>
              <a:t>Bowering K, Reed VA, Felicio J, Landry J, Ji L, Oliviera J. A study comparing insulin lispro mix 25 with glargine plus lispro therapy in patients with type 2 diabetes who have inadequate glycaemic control on oral anti-hyperglycaemic medication: results of the PARADIGM study. Diabet Med 2012;29(9):e263-72.</a:t>
            </a:r>
            <a:endParaRPr lang="en-US" altLang="en-US" sz="1000" dirty="0"/>
          </a:p>
          <a:p>
            <a:pPr>
              <a:defRPr/>
            </a:pPr>
            <a:endParaRPr lang="en-US" sz="1000" dirty="0"/>
          </a:p>
        </p:txBody>
      </p:sp>
    </p:spTree>
    <p:extLst>
      <p:ext uri="{BB962C8B-B14F-4D97-AF65-F5344CB8AC3E}">
        <p14:creationId xmlns:p14="http://schemas.microsoft.com/office/powerpoint/2010/main" val="27926535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t>Diab-00070768</a:t>
            </a:r>
          </a:p>
          <a:p>
            <a:pPr>
              <a:defRPr/>
            </a:pPr>
            <a:r>
              <a:rPr lang="en-US" altLang="en-US" sz="1000" dirty="0"/>
              <a:t>Study Code: </a:t>
            </a:r>
            <a:r>
              <a:rPr lang="en-US" sz="1000" dirty="0"/>
              <a:t>F3Z-CR-IOPH</a:t>
            </a:r>
          </a:p>
          <a:p>
            <a:pPr>
              <a:defRPr/>
            </a:pPr>
            <a:r>
              <a:rPr lang="en-US" altLang="en-US" sz="1000" dirty="0"/>
              <a:t>Clinicaltrials.gov identifier: </a:t>
            </a:r>
            <a:r>
              <a:rPr lang="en-US" sz="1000" dirty="0"/>
              <a:t>NCT00548808</a:t>
            </a:r>
            <a:endParaRPr lang="en-US" sz="1000" b="1" kern="1200" dirty="0">
              <a:solidFill>
                <a:schemeClr val="tx1"/>
              </a:solidFill>
              <a:latin typeface="Arial" panose="020B0604020202020204" pitchFamily="34" charset="0"/>
              <a:ea typeface="+mn-ea"/>
              <a:cs typeface="Arial" panose="020B0604020202020204" pitchFamily="34" charset="0"/>
            </a:endParaRPr>
          </a:p>
          <a:p>
            <a:pPr>
              <a:defRPr/>
            </a:pPr>
            <a:endParaRPr lang="en-US" sz="1000" b="1" dirty="0"/>
          </a:p>
          <a:p>
            <a:pPr>
              <a:defRPr/>
            </a:pPr>
            <a:r>
              <a:rPr lang="en-US" altLang="en-US" sz="1000" b="1" dirty="0">
                <a:solidFill>
                  <a:srgbClr val="000000"/>
                </a:solidFill>
                <a:ea typeface="ヒラギノ角ゴ Pro W3"/>
              </a:rPr>
              <a:t>Abbreviations:</a:t>
            </a:r>
            <a:r>
              <a:rPr lang="en-US" altLang="en-US" sz="1000" dirty="0">
                <a:solidFill>
                  <a:srgbClr val="000000"/>
                </a:solidFill>
                <a:ea typeface="ヒラギノ角ゴ Pro W3"/>
              </a:rPr>
              <a:t> </a:t>
            </a:r>
          </a:p>
          <a:p>
            <a:pPr defTabSz="931774">
              <a:defRPr/>
            </a:pPr>
            <a:r>
              <a:rPr lang="en-US" altLang="en-US" sz="1000" dirty="0">
                <a:solidFill>
                  <a:srgbClr val="000000"/>
                </a:solidFill>
                <a:ea typeface="ヒラギノ角ゴ Pro W3"/>
              </a:rPr>
              <a:t>LM25=25% insulin lispro, 75% insulin lispro protamine suspension; </a:t>
            </a:r>
            <a:r>
              <a:rPr lang="en-US" altLang="en-US" sz="1000" dirty="0">
                <a:ea typeface="ヒラギノ角ゴ Pro W3"/>
              </a:rPr>
              <a:t>QD=once daily; TID=thrice daily</a:t>
            </a:r>
            <a:endParaRPr lang="en-US" altLang="en-US" sz="1000" b="1" dirty="0">
              <a:ea typeface="ヒラギノ角ゴ Pro W3"/>
            </a:endParaRPr>
          </a:p>
          <a:p>
            <a:pPr>
              <a:defRPr/>
            </a:pPr>
            <a:endParaRPr lang="en-US" sz="1000" b="1" dirty="0"/>
          </a:p>
          <a:p>
            <a:pPr>
              <a:defRPr/>
            </a:pPr>
            <a:r>
              <a:rPr lang="en-US" sz="1000" b="1" dirty="0"/>
              <a:t>Key Points:</a:t>
            </a:r>
            <a:endParaRPr lang="en-US" sz="1000" dirty="0"/>
          </a:p>
          <a:p>
            <a:pPr marL="175228" indent="-175228">
              <a:buFont typeface="Arial" pitchFamily="34" charset="0"/>
              <a:buChar char="•"/>
              <a:defRPr/>
            </a:pPr>
            <a:r>
              <a:rPr lang="en-US" sz="1000" dirty="0"/>
              <a:t>Similar hypoglycemia rates were observed between treatment groups. </a:t>
            </a:r>
          </a:p>
          <a:p>
            <a:pPr marL="175228" indent="-175228">
              <a:buFont typeface="Arial" pitchFamily="34" charset="0"/>
              <a:buChar char="•"/>
              <a:defRPr/>
            </a:pPr>
            <a:r>
              <a:rPr lang="en-US" sz="1000" dirty="0"/>
              <a:t>In the LM25 group, a similar percentage of patients using 1 or 2 injections experienced hypoglycemia (56.1 and 60.8%, respectively); the rate was somewhat lower among patients using 3 injections, 48.5%. </a:t>
            </a:r>
          </a:p>
          <a:p>
            <a:pPr marL="175228" indent="-175228">
              <a:buFont typeface="Arial" pitchFamily="34" charset="0"/>
              <a:buChar char="•"/>
              <a:defRPr/>
            </a:pPr>
            <a:r>
              <a:rPr lang="en-US" sz="1000" dirty="0"/>
              <a:t>Similar percentages were seen in the glargine + lispro group: 56.7% in the glargine alone group; 52.4% in patients using glargine + 1 lispro injection; 49.0% in patients using glargine + 2 lispro injections, and 44.2% in patients using glargine + 3 lispro injections.</a:t>
            </a:r>
          </a:p>
          <a:p>
            <a:pPr>
              <a:defRPr/>
            </a:pPr>
            <a:endParaRPr lang="en-US" sz="1000" dirty="0"/>
          </a:p>
          <a:p>
            <a:pPr>
              <a:defRPr/>
            </a:pPr>
            <a:r>
              <a:rPr lang="en-US" sz="1000" b="1" dirty="0"/>
              <a:t>Background: </a:t>
            </a:r>
          </a:p>
          <a:p>
            <a:pPr marL="175228" indent="-175228">
              <a:buFont typeface="Arial" pitchFamily="34" charset="0"/>
              <a:buChar char="•"/>
              <a:defRPr/>
            </a:pPr>
            <a:r>
              <a:rPr lang="en-US" sz="1000" dirty="0"/>
              <a:t>Randomized open-label study </a:t>
            </a:r>
            <a:r>
              <a:rPr lang="en-GB" sz="1000" dirty="0"/>
              <a:t>to test the hypothesis that, in terms of glycemic control, initiation and intensification with LM25, is noninferior to initiation and intensification with </a:t>
            </a:r>
            <a:r>
              <a:rPr lang="en-US" altLang="en-US" sz="1000" dirty="0"/>
              <a:t>glargine + lispro</a:t>
            </a:r>
            <a:r>
              <a:rPr lang="en-GB" sz="1000" dirty="0"/>
              <a:t>. </a:t>
            </a:r>
            <a:endParaRPr lang="en-US" sz="1000" b="1" dirty="0"/>
          </a:p>
          <a:p>
            <a:pPr>
              <a:defRPr/>
            </a:pPr>
            <a:endParaRPr lang="en-US" altLang="en-US" sz="1000" b="1" dirty="0"/>
          </a:p>
          <a:p>
            <a:pPr>
              <a:defRPr/>
            </a:pPr>
            <a:r>
              <a:rPr lang="en-US" altLang="en-US" sz="1000" b="1" dirty="0"/>
              <a:t>Reference:</a:t>
            </a:r>
          </a:p>
          <a:p>
            <a:pPr>
              <a:defRPr/>
            </a:pPr>
            <a:r>
              <a:rPr lang="en-US" sz="1000" dirty="0"/>
              <a:t>Bowering K, Reed VA, Felicio J, Landry J, Ji L, Oliviera J. A study comparing insulin lispro mix 25 with glargine plus lispro therapy in patients with type 2 diabetes who have inadequate glycaemic control on oral anti-hyperglycaemic medication: results of the PARADIGM study. Diabet Med 2012;29(9):e263-72.</a:t>
            </a:r>
            <a:endParaRPr lang="en-US" altLang="en-US" sz="1000" dirty="0"/>
          </a:p>
          <a:p>
            <a:endParaRPr lang="en-US" dirty="0"/>
          </a:p>
        </p:txBody>
      </p:sp>
    </p:spTree>
    <p:extLst>
      <p:ext uri="{BB962C8B-B14F-4D97-AF65-F5344CB8AC3E}">
        <p14:creationId xmlns:p14="http://schemas.microsoft.com/office/powerpoint/2010/main" val="22557331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Diab-00070768</a:t>
            </a:r>
          </a:p>
          <a:p>
            <a:pPr>
              <a:defRPr/>
            </a:pPr>
            <a:r>
              <a:rPr lang="en-US" altLang="en-US" dirty="0"/>
              <a:t>Study Code: </a:t>
            </a:r>
            <a:r>
              <a:rPr lang="en-US" dirty="0"/>
              <a:t>F3Z-CR-IOPH</a:t>
            </a:r>
          </a:p>
          <a:p>
            <a:pPr>
              <a:defRPr/>
            </a:pPr>
            <a:r>
              <a:rPr lang="en-US" altLang="en-US" dirty="0"/>
              <a:t>Clinicaltrials.gov identifier: </a:t>
            </a:r>
            <a:r>
              <a:rPr lang="en-US" dirty="0"/>
              <a:t>NCT00548808</a:t>
            </a:r>
            <a:endParaRPr lang="en-US" b="1" dirty="0"/>
          </a:p>
          <a:p>
            <a:endParaRPr lang="en-GB" sz="1000" kern="1200" dirty="0">
              <a:solidFill>
                <a:schemeClr val="tx1"/>
              </a:solidFill>
              <a:latin typeface="Arial" panose="020B0604020202020204" pitchFamily="34" charset="0"/>
              <a:ea typeface="+mn-ea"/>
              <a:cs typeface="Arial" charset="0"/>
            </a:endParaRPr>
          </a:p>
          <a:p>
            <a:pPr>
              <a:defRPr/>
            </a:pPr>
            <a:r>
              <a:rPr lang="en-US" altLang="en-US" b="1" dirty="0">
                <a:solidFill>
                  <a:srgbClr val="000000"/>
                </a:solidFill>
                <a:ea typeface="ヒラギノ角ゴ Pro W3"/>
              </a:rPr>
              <a:t>Abbreviations:</a:t>
            </a:r>
            <a:r>
              <a:rPr lang="en-US" altLang="en-US" dirty="0">
                <a:solidFill>
                  <a:srgbClr val="000000"/>
                </a:solidFill>
                <a:ea typeface="ヒラギノ角ゴ Pro W3"/>
              </a:rPr>
              <a:t> </a:t>
            </a:r>
          </a:p>
          <a:p>
            <a:pPr defTabSz="931774">
              <a:defRPr/>
            </a:pPr>
            <a:r>
              <a:rPr lang="en-US" altLang="en-US" dirty="0">
                <a:solidFill>
                  <a:srgbClr val="000000"/>
                </a:solidFill>
                <a:ea typeface="ヒラギノ角ゴ Pro W3"/>
              </a:rPr>
              <a:t>LM25=25% insulin lispro, 75% insulin lispro protamine suspension; NS=nonsignificant; </a:t>
            </a:r>
            <a:r>
              <a:rPr lang="en-US" altLang="en-US" dirty="0">
                <a:ea typeface="ヒラギノ角ゴ Pro W3"/>
              </a:rPr>
              <a:t>QD=once daily; TID=thrice daily</a:t>
            </a:r>
            <a:endParaRPr lang="en-US" altLang="en-US" b="1" dirty="0">
              <a:ea typeface="ヒラギノ角ゴ Pro W3"/>
            </a:endParaRPr>
          </a:p>
          <a:p>
            <a:pPr>
              <a:defRPr/>
            </a:pPr>
            <a:endParaRPr lang="en-US" b="1" dirty="0"/>
          </a:p>
          <a:p>
            <a:pPr>
              <a:defRPr/>
            </a:pPr>
            <a:r>
              <a:rPr lang="en-US" b="1" dirty="0"/>
              <a:t>Background: </a:t>
            </a:r>
          </a:p>
          <a:p>
            <a:pPr marL="175228" indent="-175228">
              <a:buFont typeface="Arial" pitchFamily="34" charset="0"/>
              <a:buChar char="•"/>
              <a:defRPr/>
            </a:pPr>
            <a:r>
              <a:rPr lang="en-US" dirty="0"/>
              <a:t>Randomized open-label study </a:t>
            </a:r>
            <a:r>
              <a:rPr lang="en-GB" dirty="0"/>
              <a:t>to test the hypothesis that, in terms of glycemic control, initiation and intensification with LM25, is noninferior to initiation and intensification with </a:t>
            </a:r>
            <a:r>
              <a:rPr lang="en-US" altLang="en-US" dirty="0"/>
              <a:t>glargine + lispro</a:t>
            </a:r>
            <a:r>
              <a:rPr lang="en-GB" dirty="0"/>
              <a:t>. </a:t>
            </a:r>
            <a:endParaRPr lang="en-US" b="1" dirty="0"/>
          </a:p>
          <a:p>
            <a:pPr>
              <a:defRPr/>
            </a:pPr>
            <a:endParaRPr lang="en-US" altLang="en-US" b="1" dirty="0"/>
          </a:p>
          <a:p>
            <a:pPr>
              <a:defRPr/>
            </a:pPr>
            <a:r>
              <a:rPr lang="en-US" altLang="en-US" b="1" dirty="0"/>
              <a:t>Reference:</a:t>
            </a:r>
          </a:p>
          <a:p>
            <a:pPr>
              <a:defRPr/>
            </a:pPr>
            <a:r>
              <a:rPr lang="en-US" dirty="0"/>
              <a:t>Bowering K, Reed VA, Felicio J, Landry J, Ji L, Oliviera J. A study comparing insulin lispro mix 25 with glargine plus lispro therapy in patients with type 2 diabetes who have inadequate glycaemic control on oral anti-hyperglycaemic medication: results of the PARADIGM study. Diabet Med 2012;29(9):e263-72.</a:t>
            </a:r>
            <a:endParaRPr lang="en-US" altLang="en-US" dirty="0"/>
          </a:p>
          <a:p>
            <a:endParaRPr lang="en-US" dirty="0"/>
          </a:p>
        </p:txBody>
      </p:sp>
    </p:spTree>
    <p:extLst>
      <p:ext uri="{BB962C8B-B14F-4D97-AF65-F5344CB8AC3E}">
        <p14:creationId xmlns:p14="http://schemas.microsoft.com/office/powerpoint/2010/main" val="18706440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358775"/>
            <a:ext cx="4648200" cy="3486150"/>
          </a:xfrm>
        </p:spPr>
      </p:sp>
      <p:sp>
        <p:nvSpPr>
          <p:cNvPr id="3" name="Notes Placeholder 2"/>
          <p:cNvSpPr>
            <a:spLocks noGrp="1"/>
          </p:cNvSpPr>
          <p:nvPr>
            <p:ph type="body" idx="1"/>
          </p:nvPr>
        </p:nvSpPr>
        <p:spPr/>
        <p:txBody>
          <a:bodyPr/>
          <a:lstStyle/>
          <a:p>
            <a:pPr eaLnBrk="1" hangingPunct="1">
              <a:spcBef>
                <a:spcPct val="0"/>
              </a:spcBef>
            </a:pPr>
            <a:r>
              <a:rPr lang="en-US" altLang="en-US" b="0" dirty="0"/>
              <a:t>Diab-00070768</a:t>
            </a:r>
          </a:p>
          <a:p>
            <a:pPr eaLnBrk="1" hangingPunct="1">
              <a:spcBef>
                <a:spcPct val="0"/>
              </a:spcBef>
            </a:pPr>
            <a:endParaRPr lang="en-US" altLang="en-US" b="0" dirty="0"/>
          </a:p>
          <a:p>
            <a:pPr eaLnBrk="1" hangingPunct="1">
              <a:spcBef>
                <a:spcPct val="0"/>
              </a:spcBef>
            </a:pPr>
            <a:r>
              <a:rPr lang="en-US" altLang="en-US" b="1" dirty="0"/>
              <a:t>Abbreviation:</a:t>
            </a:r>
          </a:p>
          <a:p>
            <a:pPr eaLnBrk="1" hangingPunct="1">
              <a:spcBef>
                <a:spcPct val="0"/>
              </a:spcBef>
            </a:pPr>
            <a:r>
              <a:rPr lang="en-US" altLang="en-US" b="0" dirty="0"/>
              <a:t>T2DM=Type 2 diabetes mellitus</a:t>
            </a:r>
          </a:p>
          <a:p>
            <a:pPr eaLnBrk="1" hangingPunct="1">
              <a:spcBef>
                <a:spcPct val="0"/>
              </a:spcBef>
            </a:pPr>
            <a:endParaRPr lang="en-US" altLang="en-US" b="0" dirty="0"/>
          </a:p>
        </p:txBody>
      </p:sp>
    </p:spTree>
    <p:extLst>
      <p:ext uri="{BB962C8B-B14F-4D97-AF65-F5344CB8AC3E}">
        <p14:creationId xmlns:p14="http://schemas.microsoft.com/office/powerpoint/2010/main" val="7744657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363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0" dirty="0"/>
              <a:t>Diab-00070768</a:t>
            </a:r>
          </a:p>
          <a:p>
            <a:endParaRPr lang="en-GB" dirty="0"/>
          </a:p>
          <a:p>
            <a:pPr eaLnBrk="1" hangingPunct="1">
              <a:spcBef>
                <a:spcPct val="0"/>
              </a:spcBef>
            </a:pPr>
            <a:r>
              <a:rPr lang="en-US" altLang="en-US" b="1" dirty="0"/>
              <a:t>Abbreviations:</a:t>
            </a:r>
          </a:p>
          <a:p>
            <a:pPr marL="171404" indent="-171404"/>
            <a:r>
              <a:rPr lang="en-GB" b="0" dirty="0"/>
              <a:t>OAM=oral</a:t>
            </a:r>
            <a:r>
              <a:rPr lang="en-GB" b="0" baseline="0" dirty="0"/>
              <a:t> antihyperglycemic medication; PG=plasma glucose; sc=subcutaneously; U=units</a:t>
            </a:r>
          </a:p>
          <a:p>
            <a:pPr marL="171404" indent="-171404"/>
            <a:endParaRPr lang="en-GB" b="1" dirty="0"/>
          </a:p>
          <a:p>
            <a:pPr marL="171404" indent="-171404"/>
            <a:r>
              <a:rPr lang="en-GB" b="1" dirty="0"/>
              <a:t>Key Points:</a:t>
            </a:r>
          </a:p>
          <a:p>
            <a:pPr marL="171450" indent="-171450">
              <a:buFont typeface="Arial" panose="020B0604020202020204" pitchFamily="34" charset="0"/>
              <a:buChar char="•"/>
            </a:pPr>
            <a:r>
              <a:rPr lang="en-GB" b="0" dirty="0"/>
              <a:t>Other alternative recommendations exist, such as:</a:t>
            </a:r>
          </a:p>
          <a:p>
            <a:pPr marL="628650" lvl="1" indent="-171450">
              <a:buFont typeface="Arial" panose="020B0604020202020204" pitchFamily="34" charset="0"/>
              <a:buChar char="•"/>
            </a:pPr>
            <a:r>
              <a:rPr lang="en-US" b="0" dirty="0"/>
              <a:t>Divide dose 2/3 sc pre-breakfast and 1/3 sc pre-evening meal</a:t>
            </a:r>
            <a:r>
              <a:rPr lang="en-US" b="0" baseline="30000" dirty="0"/>
              <a:t>3</a:t>
            </a:r>
            <a:endParaRPr lang="en-US" b="0" baseline="0" dirty="0"/>
          </a:p>
          <a:p>
            <a:pPr marL="628650" lvl="1" indent="-171450">
              <a:buFont typeface="Arial" panose="020B0604020202020204" pitchFamily="34" charset="0"/>
              <a:buChar char="•"/>
            </a:pPr>
            <a:r>
              <a:rPr lang="en-US" b="0" dirty="0"/>
              <a:t>Other OAMs (sulfonylureas may be continued to improve glycemic control, but increases risk of hypoglycemia)</a:t>
            </a:r>
          </a:p>
          <a:p>
            <a:pPr marL="628650" lvl="1" indent="-171450">
              <a:buFont typeface="Arial" panose="020B0604020202020204" pitchFamily="34" charset="0"/>
              <a:buChar char="•"/>
            </a:pPr>
            <a:r>
              <a:rPr lang="en-US" b="0" dirty="0"/>
              <a:t>Monitor occasional bedtime PGs as well.</a:t>
            </a:r>
          </a:p>
          <a:p>
            <a:pPr marL="457200" lvl="1" indent="0">
              <a:buFont typeface="Arial" panose="020B0604020202020204" pitchFamily="34" charset="0"/>
              <a:buNone/>
            </a:pPr>
            <a:endParaRPr lang="en-GB" b="0" dirty="0"/>
          </a:p>
          <a:p>
            <a:pPr marL="171404" indent="-171404"/>
            <a:r>
              <a:rPr lang="en-GB" b="1" dirty="0"/>
              <a:t>References:</a:t>
            </a:r>
          </a:p>
          <a:p>
            <a:pPr marL="232943" indent="-232943" defTabSz="931469">
              <a:spcBef>
                <a:spcPts val="374"/>
              </a:spcBef>
              <a:buFont typeface="+mj-lt"/>
              <a:buAutoNum type="arabicPeriod"/>
              <a:defRPr/>
            </a:pPr>
            <a:r>
              <a:rPr lang="en-GB" dirty="0">
                <a:ea typeface="MS PGothic" pitchFamily="34" charset="-128"/>
              </a:rPr>
              <a:t>Hirsch IB, Bergenstal RM, Parkin CG, Wright E, Buse</a:t>
            </a:r>
            <a:r>
              <a:rPr lang="en-GB" baseline="0" dirty="0">
                <a:ea typeface="MS PGothic" pitchFamily="34" charset="-128"/>
              </a:rPr>
              <a:t> JB. </a:t>
            </a:r>
            <a:r>
              <a:rPr lang="en-US" dirty="0"/>
              <a:t>A real-world approach to insulin therapy in primary care practice. </a:t>
            </a:r>
            <a:r>
              <a:rPr lang="en-GB" i="0" dirty="0">
                <a:ea typeface="MS PGothic" pitchFamily="34" charset="-128"/>
              </a:rPr>
              <a:t>Clinical Diab </a:t>
            </a:r>
            <a:r>
              <a:rPr lang="en-GB" dirty="0">
                <a:ea typeface="MS PGothic" pitchFamily="34" charset="-128"/>
              </a:rPr>
              <a:t>2005;23:78-86.</a:t>
            </a:r>
          </a:p>
          <a:p>
            <a:pPr marL="232943" indent="-232943" defTabSz="931469">
              <a:spcBef>
                <a:spcPts val="374"/>
              </a:spcBef>
              <a:buFont typeface="+mj-lt"/>
              <a:buAutoNum type="arabicPeriod"/>
              <a:defRPr/>
            </a:pPr>
            <a:r>
              <a:rPr lang="en-US" dirty="0">
                <a:ea typeface="MS PGothic" pitchFamily="34" charset="-128"/>
              </a:rPr>
              <a:t>IDF 2012. Global Guideline for Type 2 Diabetes. https://www.idf.org/guidelines. Last accessed: January 25, 2016.</a:t>
            </a:r>
          </a:p>
          <a:p>
            <a:pPr marL="232943" indent="-232943" defTabSz="931469">
              <a:spcBef>
                <a:spcPts val="374"/>
              </a:spcBef>
              <a:buFont typeface="+mj-lt"/>
              <a:buAutoNum type="arabicPeriod"/>
              <a:defRPr/>
            </a:pPr>
            <a:r>
              <a:rPr lang="en-US" dirty="0"/>
              <a:t>Roth J, Milke B, Müller N, Zitterbart U, Rechtacek S, Rechtacek T, Kloos C, Wolf G, Müller UA. People with type 2 diabetes on premixed insulin therapy: how is the daily insulin dose partitioned and are there effects on the metabolic control? Exp Clin Endocrinol Diabetes 2015;123(6):368-70.</a:t>
            </a:r>
            <a:endParaRPr lang="en-US" dirty="0">
              <a:ea typeface="MS PGothic" pitchFamily="34" charset="-128"/>
            </a:endParaRPr>
          </a:p>
          <a:p>
            <a:pPr marL="0" indent="0">
              <a:buFont typeface="+mj-lt"/>
              <a:buNone/>
            </a:pPr>
            <a:endParaRPr lang="en-GB" dirty="0">
              <a:ea typeface="MS PGothic" pitchFamily="34" charset="-128"/>
            </a:endParaRPr>
          </a:p>
        </p:txBody>
      </p:sp>
    </p:spTree>
    <p:extLst>
      <p:ext uri="{BB962C8B-B14F-4D97-AF65-F5344CB8AC3E}">
        <p14:creationId xmlns:p14="http://schemas.microsoft.com/office/powerpoint/2010/main" val="12274660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Diab-00070768</a:t>
            </a:r>
          </a:p>
          <a:p>
            <a:endParaRPr lang="en-US" b="0" dirty="0"/>
          </a:p>
          <a:p>
            <a:r>
              <a:rPr lang="en-US" b="1" dirty="0"/>
              <a:t>Abbreviations:</a:t>
            </a:r>
          </a:p>
          <a:p>
            <a:r>
              <a:rPr lang="en-US" b="0" dirty="0"/>
              <a:t>BID=twice</a:t>
            </a:r>
            <a:r>
              <a:rPr lang="en-US" b="0" baseline="0" dirty="0"/>
              <a:t> daily; </a:t>
            </a:r>
            <a:r>
              <a:rPr lang="en-US" b="0" dirty="0"/>
              <a:t>FPG=fasting plasma glucose; PG=plasma glucose; U=units</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b="0" kern="0" dirty="0">
                <a:solidFill>
                  <a:srgbClr val="000000"/>
                </a:solidFill>
                <a:ea typeface="ヒラギノ角ゴ Pro W3"/>
                <a:cs typeface="DIN-Regular" pitchFamily="34" charset="0"/>
              </a:rPr>
              <a:t>Data from </a:t>
            </a:r>
            <a:r>
              <a:rPr lang="en-US" dirty="0">
                <a:solidFill>
                  <a:prstClr val="black"/>
                </a:solidFill>
                <a:cs typeface="Arial" pitchFamily="34" charset="0"/>
              </a:rPr>
              <a:t>Mosenzon O and Raz I. Diabetes Care 2013;36:(Suppl 2):S212-8</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endParaRPr lang="en-US" b="1" dirty="0"/>
          </a:p>
          <a:p>
            <a:r>
              <a:rPr lang="en-US" b="1" dirty="0"/>
              <a:t>Key Point:</a:t>
            </a:r>
          </a:p>
          <a:p>
            <a:pPr marL="174708" indent="-174708">
              <a:buFont typeface="Arial" panose="020B0604020202020204" pitchFamily="34" charset="0"/>
              <a:buChar char="•"/>
            </a:pPr>
            <a:r>
              <a:rPr lang="en-US" b="0" dirty="0"/>
              <a:t>Figure represents </a:t>
            </a:r>
            <a:r>
              <a:rPr lang="en-US" dirty="0"/>
              <a:t>guidance for physicians on changing from basal insulin to a premix insulin analog including titration to goal.</a:t>
            </a:r>
            <a:endParaRPr lang="en-US" b="0" dirty="0"/>
          </a:p>
          <a:p>
            <a:endParaRPr lang="en-US" dirty="0"/>
          </a:p>
          <a:p>
            <a:r>
              <a:rPr lang="en-US" b="1" dirty="0"/>
              <a:t>Reference:</a:t>
            </a:r>
          </a:p>
          <a:p>
            <a:r>
              <a:rPr lang="en-US" dirty="0"/>
              <a:t>Mosenzon O, Raz I. Intensification of insulin therapy for type 2 diabetic patients in primary care: basal-bolus regimen versus premix insulin analogs: when and for whom? Diabetes Care 2013;36( Suppl 2):S212-8.</a:t>
            </a:r>
          </a:p>
          <a:p>
            <a:endParaRPr lang="en-US" dirty="0"/>
          </a:p>
        </p:txBody>
      </p:sp>
    </p:spTree>
    <p:extLst>
      <p:ext uri="{BB962C8B-B14F-4D97-AF65-F5344CB8AC3E}">
        <p14:creationId xmlns:p14="http://schemas.microsoft.com/office/powerpoint/2010/main" val="10203937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3" name="Notes Placeholder 2"/>
          <p:cNvSpPr>
            <a:spLocks noGrp="1"/>
          </p:cNvSpPr>
          <p:nvPr>
            <p:ph type="body" idx="1"/>
            <p:custDataLst>
              <p:tags r:id="rId1"/>
            </p:custDataLst>
          </p:nvPr>
        </p:nvSpPr>
        <p:spPr/>
        <p:txBody>
          <a:bodyPr>
            <a:normAutofit fontScale="92500" lnSpcReduction="10000"/>
          </a:bodyPr>
          <a:lstStyle/>
          <a:p>
            <a:pPr marL="168501" indent="-168501">
              <a:buFont typeface="Arial" pitchFamily="34" charset="0"/>
              <a:buChar char="•"/>
              <a:defRPr/>
            </a:pPr>
            <a:r>
              <a:rPr lang="en-US" kern="0" baseline="30000" dirty="0">
                <a:latin typeface="Arial" pitchFamily="34" charset="0"/>
                <a:cs typeface="Arial" pitchFamily="34" charset="0"/>
              </a:rPr>
              <a:t>a</a:t>
            </a:r>
            <a:r>
              <a:rPr lang="en-US" kern="0" dirty="0">
                <a:latin typeface="Arial" pitchFamily="34" charset="0"/>
                <a:cs typeface="Arial" pitchFamily="34" charset="0"/>
              </a:rPr>
              <a:t>LM25 therapy was initiated with one 10-U injection administered within 15 min prior to the evening meal</a:t>
            </a:r>
          </a:p>
          <a:p>
            <a:pPr marL="168501" indent="-168501">
              <a:buFont typeface="Arial" pitchFamily="34" charset="0"/>
              <a:buChar char="•"/>
              <a:defRPr/>
            </a:pPr>
            <a:r>
              <a:rPr lang="en-US" kern="0" baseline="30000" dirty="0" err="1">
                <a:latin typeface="Arial" pitchFamily="34" charset="0"/>
                <a:cs typeface="Arial" pitchFamily="34" charset="0"/>
              </a:rPr>
              <a:t>b</a:t>
            </a:r>
            <a:r>
              <a:rPr lang="en-US" kern="0" dirty="0" err="1">
                <a:latin typeface="Arial" pitchFamily="34" charset="0"/>
                <a:cs typeface="Arial" pitchFamily="34" charset="0"/>
              </a:rPr>
              <a:t>Additional</a:t>
            </a:r>
            <a:r>
              <a:rPr lang="en-US" kern="0" dirty="0">
                <a:latin typeface="Arial" pitchFamily="34" charset="0"/>
                <a:cs typeface="Arial" pitchFamily="34" charset="0"/>
              </a:rPr>
              <a:t> injections of LM25 were added to the patient’s regimen when HbA</a:t>
            </a:r>
            <a:r>
              <a:rPr lang="en-US" kern="0" baseline="-25000" dirty="0">
                <a:latin typeface="Arial" pitchFamily="34" charset="0"/>
                <a:cs typeface="Arial" pitchFamily="34" charset="0"/>
              </a:rPr>
              <a:t>1c</a:t>
            </a:r>
            <a:r>
              <a:rPr lang="en-US" kern="0" dirty="0">
                <a:latin typeface="Arial" pitchFamily="34" charset="0"/>
                <a:cs typeface="Arial" pitchFamily="34" charset="0"/>
              </a:rPr>
              <a:t> and/or blood glucose targets were not achieved with the existing insulin injections</a:t>
            </a:r>
          </a:p>
          <a:p>
            <a:pPr marL="168501" indent="-168501">
              <a:buFont typeface="Arial" pitchFamily="34" charset="0"/>
              <a:buChar char="•"/>
              <a:defRPr/>
            </a:pPr>
            <a:r>
              <a:rPr lang="en-US" kern="0" baseline="30000" dirty="0" err="1">
                <a:latin typeface="Arial" pitchFamily="34" charset="0"/>
                <a:cs typeface="Arial" pitchFamily="34" charset="0"/>
              </a:rPr>
              <a:t>c</a:t>
            </a:r>
            <a:r>
              <a:rPr lang="en-US" kern="0" dirty="0" err="1">
                <a:latin typeface="Arial" pitchFamily="34" charset="0"/>
                <a:cs typeface="Arial" pitchFamily="34" charset="0"/>
              </a:rPr>
              <a:t>A</a:t>
            </a:r>
            <a:r>
              <a:rPr lang="en-US" kern="0" dirty="0">
                <a:latin typeface="Arial" pitchFamily="34" charset="0"/>
                <a:cs typeface="Arial" pitchFamily="34" charset="0"/>
              </a:rPr>
              <a:t> second LM25 injection, if required, was administered before breakfast, composed of half of the previous total pre-evening meal dose</a:t>
            </a:r>
          </a:p>
          <a:p>
            <a:pPr marL="168501" indent="-168501">
              <a:buFont typeface="Arial" pitchFamily="34" charset="0"/>
              <a:buChar char="•"/>
              <a:defRPr/>
            </a:pPr>
            <a:r>
              <a:rPr lang="en-US" kern="0" baseline="30000" dirty="0" err="1">
                <a:latin typeface="Arial" pitchFamily="34" charset="0"/>
                <a:cs typeface="Arial" pitchFamily="34" charset="0"/>
              </a:rPr>
              <a:t>d</a:t>
            </a:r>
            <a:r>
              <a:rPr lang="en-US" kern="0" dirty="0" err="1">
                <a:latin typeface="Arial" pitchFamily="34" charset="0"/>
                <a:cs typeface="Arial" pitchFamily="34" charset="0"/>
              </a:rPr>
              <a:t>A</a:t>
            </a:r>
            <a:r>
              <a:rPr lang="en-US" kern="0" dirty="0">
                <a:latin typeface="Arial" pitchFamily="34" charset="0"/>
                <a:cs typeface="Arial" pitchFamily="34" charset="0"/>
              </a:rPr>
              <a:t> third injection of 3-U of LM25, if required, was administered before lunch</a:t>
            </a:r>
          </a:p>
          <a:p>
            <a:pPr marL="168501" indent="-168501">
              <a:buFont typeface="Arial" pitchFamily="34" charset="0"/>
              <a:buChar char="•"/>
              <a:defRPr/>
            </a:pPr>
            <a:r>
              <a:rPr lang="en-US" kern="0" baseline="30000" dirty="0" err="1">
                <a:latin typeface="Arial" pitchFamily="34" charset="0"/>
                <a:cs typeface="Arial" pitchFamily="34" charset="0"/>
              </a:rPr>
              <a:t>e</a:t>
            </a:r>
            <a:r>
              <a:rPr lang="en-US" kern="0" dirty="0" err="1">
                <a:latin typeface="Arial" pitchFamily="34" charset="0"/>
                <a:cs typeface="Arial" pitchFamily="34" charset="0"/>
              </a:rPr>
              <a:t>Patients</a:t>
            </a:r>
            <a:r>
              <a:rPr lang="en-US" kern="0" dirty="0">
                <a:latin typeface="Arial" pitchFamily="34" charset="0"/>
                <a:cs typeface="Arial" pitchFamily="34" charset="0"/>
              </a:rPr>
              <a:t> taking a </a:t>
            </a:r>
            <a:r>
              <a:rPr lang="en-US" kern="0" dirty="0" err="1">
                <a:latin typeface="Arial" pitchFamily="34" charset="0"/>
                <a:cs typeface="Arial" pitchFamily="34" charset="0"/>
              </a:rPr>
              <a:t>sulphonylurea</a:t>
            </a:r>
            <a:r>
              <a:rPr lang="en-US" kern="0" dirty="0">
                <a:latin typeface="Arial" pitchFamily="34" charset="0"/>
                <a:cs typeface="Arial" pitchFamily="34" charset="0"/>
              </a:rPr>
              <a:t> discontinued prior to adding the second LM25 injection</a:t>
            </a:r>
          </a:p>
          <a:p>
            <a:pPr>
              <a:defRPr/>
            </a:pPr>
            <a:endParaRPr lang="en-US" b="1" dirty="0"/>
          </a:p>
          <a:p>
            <a:pPr>
              <a:defRPr/>
            </a:pPr>
            <a:r>
              <a:rPr lang="en-US" b="1" dirty="0"/>
              <a:t>Key Points:</a:t>
            </a:r>
          </a:p>
          <a:p>
            <a:pPr marL="109214" indent="-109214">
              <a:buFont typeface="Arial" pitchFamily="34" charset="0"/>
              <a:buChar char="•"/>
              <a:defRPr/>
            </a:pPr>
            <a:r>
              <a:rPr lang="en-US" dirty="0"/>
              <a:t>Patients’ </a:t>
            </a:r>
            <a:r>
              <a:rPr lang="en-US" dirty="0" err="1"/>
              <a:t>glycaemic</a:t>
            </a:r>
            <a:r>
              <a:rPr lang="en-US" dirty="0"/>
              <a:t> needs as reflected by self-monitored blood glucose measurements were based on the dose and number of injections.</a:t>
            </a:r>
          </a:p>
          <a:p>
            <a:pPr marL="109214" indent="-109214">
              <a:buFont typeface="Arial" pitchFamily="34" charset="0"/>
              <a:buChar char="•"/>
              <a:defRPr/>
            </a:pPr>
            <a:r>
              <a:rPr lang="en-US" dirty="0"/>
              <a:t>Blood glucose concentration targets for fasting and </a:t>
            </a:r>
            <a:r>
              <a:rPr lang="en-US" dirty="0" err="1"/>
              <a:t>preprandial</a:t>
            </a:r>
            <a:r>
              <a:rPr lang="en-US" dirty="0"/>
              <a:t> conditions were less than 6.1 </a:t>
            </a:r>
            <a:r>
              <a:rPr lang="en-US" dirty="0" err="1"/>
              <a:t>mmol</a:t>
            </a:r>
            <a:r>
              <a:rPr lang="en-US" dirty="0"/>
              <a:t>/L </a:t>
            </a:r>
            <a:r>
              <a:rPr lang="it-IT" dirty="0"/>
              <a:t>(110 mg/dL) (Roche plasma, Roche Diagnostics, Indianapolis, </a:t>
            </a:r>
            <a:r>
              <a:rPr lang="en-US" dirty="0"/>
              <a:t>IN, USA). </a:t>
            </a:r>
          </a:p>
          <a:p>
            <a:pPr marL="109214" indent="-109214">
              <a:buFont typeface="Arial" pitchFamily="34" charset="0"/>
              <a:buChar char="•"/>
              <a:defRPr/>
            </a:pPr>
            <a:r>
              <a:rPr lang="en-US" dirty="0"/>
              <a:t>The dose regimen can be adjusted by patients at any time during the study according to the dose titration algorithms (LM25 injections).</a:t>
            </a:r>
          </a:p>
          <a:p>
            <a:pPr>
              <a:defRPr/>
            </a:pPr>
            <a:endParaRPr lang="en-US" dirty="0"/>
          </a:p>
          <a:p>
            <a:pPr>
              <a:defRPr/>
            </a:pPr>
            <a:r>
              <a:rPr lang="en-US" b="1" dirty="0"/>
              <a:t>Reference: </a:t>
            </a:r>
          </a:p>
          <a:p>
            <a:pPr>
              <a:defRPr/>
            </a:pPr>
            <a:r>
              <a:rPr lang="en-US" dirty="0"/>
              <a:t>Bowering K, Reed VA, </a:t>
            </a:r>
            <a:r>
              <a:rPr lang="en-US" dirty="0" err="1"/>
              <a:t>Felicio</a:t>
            </a:r>
            <a:r>
              <a:rPr lang="en-US" dirty="0"/>
              <a:t> J, Landry J, </a:t>
            </a:r>
            <a:r>
              <a:rPr lang="en-US" dirty="0" err="1"/>
              <a:t>Ji</a:t>
            </a:r>
            <a:r>
              <a:rPr lang="en-US" dirty="0"/>
              <a:t> L, Oliveira J. A study comparing insulin </a:t>
            </a:r>
            <a:r>
              <a:rPr lang="en-US" dirty="0" err="1"/>
              <a:t>lispro</a:t>
            </a:r>
            <a:r>
              <a:rPr lang="en-US" dirty="0"/>
              <a:t> mix 25 with </a:t>
            </a:r>
            <a:r>
              <a:rPr lang="en-US" dirty="0" err="1"/>
              <a:t>glargine</a:t>
            </a:r>
            <a:r>
              <a:rPr lang="en-US" dirty="0"/>
              <a:t> plus </a:t>
            </a:r>
            <a:r>
              <a:rPr lang="en-US" dirty="0" err="1"/>
              <a:t>lispro</a:t>
            </a:r>
            <a:r>
              <a:rPr lang="en-US" dirty="0"/>
              <a:t> therapy in patients with Type 2 diabetes who have inadequate </a:t>
            </a:r>
            <a:r>
              <a:rPr lang="en-US" dirty="0" err="1"/>
              <a:t>glycaemic</a:t>
            </a:r>
            <a:r>
              <a:rPr lang="en-US" dirty="0"/>
              <a:t> control on oral anti-</a:t>
            </a:r>
            <a:r>
              <a:rPr lang="en-US" dirty="0" err="1"/>
              <a:t>hyperglycaemic</a:t>
            </a:r>
            <a:r>
              <a:rPr lang="en-US" dirty="0"/>
              <a:t> medication: results of the PARADIGM study. </a:t>
            </a:r>
            <a:r>
              <a:rPr lang="en-US" dirty="0" err="1"/>
              <a:t>Diabet</a:t>
            </a:r>
            <a:r>
              <a:rPr lang="en-US" dirty="0"/>
              <a:t> Med 2012;29(9):e263-72.</a:t>
            </a:r>
          </a:p>
          <a:p>
            <a:pPr>
              <a:defRPr/>
            </a:pPr>
            <a:endParaRPr lang="en-US" dirty="0"/>
          </a:p>
        </p:txBody>
      </p:sp>
      <p:sp>
        <p:nvSpPr>
          <p:cNvPr id="109572" name="TextBox 3"/>
          <p:cNvSpPr txBox="1">
            <a:spLocks noChangeArrowheads="1"/>
          </p:cNvSpPr>
          <p:nvPr/>
        </p:nvSpPr>
        <p:spPr bwMode="auto">
          <a:xfrm>
            <a:off x="336055" y="8803133"/>
            <a:ext cx="986197" cy="24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67" tIns="44934" rIns="89867" bIns="44934">
            <a:spAutoFit/>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fontAlgn="base" hangingPunct="1">
              <a:spcBef>
                <a:spcPct val="0"/>
              </a:spcBef>
              <a:spcAft>
                <a:spcPct val="0"/>
              </a:spcAft>
            </a:pPr>
            <a:r>
              <a:rPr lang="en-US" altLang="en-US" sz="1000">
                <a:solidFill>
                  <a:prstClr val="black"/>
                </a:solidFill>
                <a:cs typeface="Arial" pitchFamily="34" charset="0"/>
              </a:rPr>
              <a:t>Insu00051819</a:t>
            </a:r>
          </a:p>
        </p:txBody>
      </p:sp>
    </p:spTree>
    <p:extLst>
      <p:ext uri="{BB962C8B-B14F-4D97-AF65-F5344CB8AC3E}">
        <p14:creationId xmlns:p14="http://schemas.microsoft.com/office/powerpoint/2010/main" val="38390666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fld id="{2D4BDFEB-9FBE-41DE-822E-8BDC53E86C62}" type="slidenum">
              <a:rPr lang="en-US" altLang="en-US" baseline="0"/>
              <a:pPr eaLnBrk="1" hangingPunct="1"/>
              <a:t>141</a:t>
            </a:fld>
            <a:endParaRPr lang="en-US" altLang="en-US" baseline="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a:latin typeface="Arial" panose="020B0604020202020204" pitchFamily="34" charset="0"/>
              </a:rPr>
              <a:t>Rosenstock J, Ahmann AJ, Colon G, Scism-Bacon J, Jiang H, Martin S. Advancing insulin therapy in type 2 diabetes previously treated with glargine plus oral agents: prandial premixed (insulin lispro protamine suspension/lispro) versus basal/bolus (glargine/lispro) therapy. </a:t>
            </a:r>
            <a:r>
              <a:rPr lang="en-US" altLang="en-US" i="1">
                <a:latin typeface="Arial" panose="020B0604020202020204" pitchFamily="34" charset="0"/>
              </a:rPr>
              <a:t>Diabetes Care</a:t>
            </a:r>
            <a:r>
              <a:rPr lang="en-US" altLang="en-US">
                <a:latin typeface="Arial" panose="020B0604020202020204" pitchFamily="34" charset="0"/>
              </a:rPr>
              <a:t>. 2008 Jan;31(1):20-25. </a:t>
            </a:r>
          </a:p>
          <a:p>
            <a:pPr marL="228600" indent="-228600" eaLnBrk="1" hangingPunct="1"/>
            <a:endParaRPr lang="en-US" altLang="en-US" b="1">
              <a:latin typeface="Arial" panose="020B0604020202020204" pitchFamily="34" charset="0"/>
            </a:endParaRPr>
          </a:p>
          <a:p>
            <a:pPr marL="228600" indent="-228600" eaLnBrk="1" hangingPunct="1"/>
            <a:r>
              <a:rPr lang="en-US" altLang="en-US">
                <a:latin typeface="Arial" panose="020B0604020202020204" pitchFamily="34" charset="0"/>
              </a:rPr>
              <a:t>Hirsch HIB, Bergenstal RM, Parkin CG, Wright E, Buse JB. A Real-World Approach to Insulin Therapy in Primary Care Practice, </a:t>
            </a:r>
            <a:r>
              <a:rPr lang="en-US" altLang="en-US" i="1">
                <a:latin typeface="Arial" panose="020B0604020202020204" pitchFamily="34" charset="0"/>
              </a:rPr>
              <a:t>Clinical Diabetes</a:t>
            </a:r>
            <a:r>
              <a:rPr lang="en-US" altLang="en-US">
                <a:latin typeface="Arial" panose="020B0604020202020204" pitchFamily="34" charset="0"/>
              </a:rPr>
              <a:t> 23:78-86, 2005</a:t>
            </a:r>
          </a:p>
          <a:p>
            <a:pPr marL="228600" indent="-228600" eaLnBrk="1" hangingPunct="1"/>
            <a:endParaRPr lang="en-US" altLang="en-US">
              <a:latin typeface="Arial" panose="020B0604020202020204" pitchFamily="34" charset="0"/>
            </a:endParaRPr>
          </a:p>
          <a:p>
            <a:pPr marL="228600" indent="-228600" eaLnBrk="1" hangingPunct="1"/>
            <a:r>
              <a:rPr lang="en-US" altLang="en-US">
                <a:latin typeface="Arial" panose="020B0604020202020204" pitchFamily="34" charset="0"/>
              </a:rPr>
              <a:t>Kazda C, Hulstrunk H, Helsberg K, Langer F, Forst T, Hanefeld M. Prandial insulin substitution with insulin lispro or insulin lispro mid mixture vs. basal therapy with insulin glargine: a randomized controlled trial in patients with type 2 diabetes beginning insulin therapy. </a:t>
            </a:r>
            <a:r>
              <a:rPr lang="en-US" altLang="en-US" i="1">
                <a:latin typeface="Arial" panose="020B0604020202020204" pitchFamily="34" charset="0"/>
              </a:rPr>
              <a:t>J Diabetes Complications</a:t>
            </a:r>
            <a:r>
              <a:rPr lang="en-US" altLang="en-US">
                <a:latin typeface="Arial" panose="020B0604020202020204" pitchFamily="34" charset="0"/>
              </a:rPr>
              <a:t> 20:145-152, 2006 </a:t>
            </a:r>
          </a:p>
          <a:p>
            <a:pPr marL="228600" indent="-228600" eaLnBrk="1" hangingPunct="1"/>
            <a:endParaRPr lang="en-US" altLang="en-US">
              <a:latin typeface="Arial" panose="020B0604020202020204" pitchFamily="34" charset="0"/>
            </a:endParaRPr>
          </a:p>
          <a:p>
            <a:pPr marL="228600" indent="-228600" eaLnBrk="1" hangingPunct="1"/>
            <a:r>
              <a:rPr lang="en-US" altLang="en-US">
                <a:latin typeface="Arial" panose="020B0604020202020204" pitchFamily="34" charset="0"/>
              </a:rPr>
              <a:t>Robbins DC, Beisswenger PJ, Ceriello A, Goldberg RB, Moses RG, Pagkalos EM, Milicevic Z, Jones CA, Sarwat S, Tan MH. Mealtime 50/50 basal + prandial insulin analogue mixture with a basal insulin analogue, both plus metformin, in the achievement of target HbA1c and pre- and postprandial blood glucose levels in patients with type 2 diabetes: a multinational, 24-week, randomized, open-label, parallel-group comparison. </a:t>
            </a:r>
            <a:r>
              <a:rPr lang="en-US" altLang="en-US" i="1">
                <a:latin typeface="Arial" panose="020B0604020202020204" pitchFamily="34" charset="0"/>
              </a:rPr>
              <a:t>Clin Ther</a:t>
            </a:r>
            <a:r>
              <a:rPr lang="en-US" altLang="en-US">
                <a:latin typeface="Arial" panose="020B0604020202020204" pitchFamily="34" charset="0"/>
              </a:rPr>
              <a:t>  2007 Nov;29(11):2349-2364. </a:t>
            </a:r>
          </a:p>
          <a:p>
            <a:pPr marL="228600" indent="-228600" eaLnBrk="1" hangingPunct="1"/>
            <a:endParaRPr lang="en-US" altLang="en-US" b="1">
              <a:latin typeface="Arial" panose="020B0604020202020204" pitchFamily="34" charset="0"/>
            </a:endParaRPr>
          </a:p>
          <a:p>
            <a:pPr marL="228600" indent="-228600" eaLnBrk="1" hangingPunct="1"/>
            <a:r>
              <a:rPr lang="en-US" altLang="en-US" b="1">
                <a:latin typeface="Arial" panose="020B0604020202020204" pitchFamily="34" charset="0"/>
              </a:rPr>
              <a:t>Discussion</a:t>
            </a:r>
            <a:endParaRPr lang="en-US" altLang="en-US">
              <a:latin typeface="Arial" panose="020B0604020202020204" pitchFamily="34" charset="0"/>
            </a:endParaRPr>
          </a:p>
          <a:p>
            <a:pPr marL="228600" indent="-228600" eaLnBrk="1" hangingPunct="1">
              <a:buFontTx/>
              <a:buChar char="•"/>
            </a:pPr>
            <a:r>
              <a:rPr lang="en-US" altLang="en-US">
                <a:latin typeface="Arial" panose="020B0604020202020204" pitchFamily="34" charset="0"/>
              </a:rPr>
              <a:t>To initiate Humalog Mix50 therapy (50% lispro/50% insulin lispro protamine suspension) , we recommend dividing the current total daily insulin dose by 3 and injecting subcutaneously one third of the total dose prior to each main meal. </a:t>
            </a:r>
            <a:r>
              <a:rPr lang="en-US" altLang="en-US" b="1">
                <a:latin typeface="Arial" panose="020B0604020202020204" pitchFamily="34" charset="0"/>
              </a:rPr>
              <a:t>(Information on pg. 21, study medications and treatments, lines 22-25, Rosenstock et al., 2008)</a:t>
            </a:r>
          </a:p>
          <a:p>
            <a:pPr marL="228600" indent="-228600" eaLnBrk="1" hangingPunct="1">
              <a:buFontTx/>
              <a:buChar char="•"/>
            </a:pPr>
            <a:r>
              <a:rPr lang="en-US" altLang="en-US">
                <a:latin typeface="Arial" panose="020B0604020202020204" pitchFamily="34" charset="0"/>
              </a:rPr>
              <a:t>For example, if a patient is currently taking 12 units of NPH twice daily, that patient has total daily insulin dose of 24 units (12x2), therefore, when switching to Humalog Mix50, the patient would inject 8 units prior to  each of the 3 main meals</a:t>
            </a:r>
          </a:p>
          <a:p>
            <a:pPr marL="228600" indent="-228600" eaLnBrk="1" hangingPunct="1">
              <a:buFontTx/>
              <a:buChar char="•"/>
            </a:pPr>
            <a:r>
              <a:rPr lang="en-US" altLang="en-US">
                <a:latin typeface="Arial" panose="020B0604020202020204" pitchFamily="34" charset="0"/>
              </a:rPr>
              <a:t>This is exemplified in Rosenstock et al., where the starting dose was based on insulin glargine total dose at study entry divided into 3 equal doses of lispro mix 50/50 before meals. </a:t>
            </a:r>
            <a:r>
              <a:rPr lang="en-US" altLang="en-US" b="1">
                <a:latin typeface="Arial" panose="020B0604020202020204" pitchFamily="34" charset="0"/>
              </a:rPr>
              <a:t>(Information on pg. 21, study medications and treatments, lines 22-25, Rosenstock et al., 2008)</a:t>
            </a:r>
            <a:endParaRPr lang="en-US" altLang="en-US">
              <a:latin typeface="Arial" panose="020B0604020202020204" pitchFamily="34" charset="0"/>
            </a:endParaRPr>
          </a:p>
          <a:p>
            <a:pPr marL="228600" indent="-228600" eaLnBrk="1" hangingPunct="1">
              <a:buFontTx/>
              <a:buChar char="•"/>
            </a:pPr>
            <a:r>
              <a:rPr lang="en-US" altLang="en-US">
                <a:latin typeface="Arial" panose="020B0604020202020204" pitchFamily="34" charset="0"/>
              </a:rPr>
              <a:t>However, in the case of Robbins et al., in which study participants were on 0-2 insulin injections before lead-in period  </a:t>
            </a:r>
            <a:r>
              <a:rPr lang="en-US" altLang="en-US" b="1">
                <a:latin typeface="Arial" panose="020B0604020202020204" pitchFamily="34" charset="0"/>
              </a:rPr>
              <a:t>(Information on pg. 2350-2351, “Design and Eligibility Criteria”, 1</a:t>
            </a:r>
            <a:r>
              <a:rPr lang="en-US" altLang="en-US" b="1" baseline="30000">
                <a:latin typeface="Arial" panose="020B0604020202020204" pitchFamily="34" charset="0"/>
              </a:rPr>
              <a:t>st</a:t>
            </a:r>
            <a:r>
              <a:rPr lang="en-US" altLang="en-US" b="1">
                <a:latin typeface="Arial" panose="020B0604020202020204" pitchFamily="34" charset="0"/>
              </a:rPr>
              <a:t>  paragraph, Robbins et al., 2007), </a:t>
            </a:r>
            <a:r>
              <a:rPr lang="en-US" altLang="en-US">
                <a:latin typeface="Arial" panose="020B0604020202020204" pitchFamily="34" charset="0"/>
              </a:rPr>
              <a:t>insulin was initiated at 80% of the total daily Humalog Mix25 (25% lispro/75% insulin lispro protamine suspension) dose used in the lead-in period, with one third injected at each meal in patients receiving Humalog Mix50. </a:t>
            </a:r>
            <a:r>
              <a:rPr lang="en-US" altLang="en-US" b="1">
                <a:latin typeface="Arial" panose="020B0604020202020204" pitchFamily="34" charset="0"/>
              </a:rPr>
              <a:t>(Information on pg. 2351, 2</a:t>
            </a:r>
            <a:r>
              <a:rPr lang="en-US" altLang="en-US" b="1" baseline="30000">
                <a:latin typeface="Arial" panose="020B0604020202020204" pitchFamily="34" charset="0"/>
              </a:rPr>
              <a:t>nd</a:t>
            </a:r>
            <a:r>
              <a:rPr lang="en-US" altLang="en-US" b="1">
                <a:latin typeface="Arial" panose="020B0604020202020204" pitchFamily="34" charset="0"/>
              </a:rPr>
              <a:t> column, 2</a:t>
            </a:r>
            <a:r>
              <a:rPr lang="en-US" altLang="en-US" b="1" baseline="30000">
                <a:latin typeface="Arial" panose="020B0604020202020204" pitchFamily="34" charset="0"/>
              </a:rPr>
              <a:t>nd</a:t>
            </a:r>
            <a:r>
              <a:rPr lang="en-US" altLang="en-US" b="1">
                <a:latin typeface="Arial" panose="020B0604020202020204" pitchFamily="34" charset="0"/>
              </a:rPr>
              <a:t> paragraph, lines 6-9, Robbins et al., 2007)</a:t>
            </a:r>
            <a:endParaRPr lang="en-US" altLang="en-US">
              <a:latin typeface="Arial" panose="020B0604020202020204" pitchFamily="34" charset="0"/>
            </a:endParaRPr>
          </a:p>
          <a:p>
            <a:pPr marL="228600" indent="-228600" eaLnBrk="1" hangingPunct="1">
              <a:buFontTx/>
              <a:buChar char="•"/>
            </a:pPr>
            <a:r>
              <a:rPr lang="en-US" altLang="en-US">
                <a:latin typeface="Arial" panose="020B0604020202020204" pitchFamily="34" charset="0"/>
              </a:rPr>
              <a:t>In patients who are insulin naïve, it may be prudent to start dosing conservatively.  For example in Robbins et al., dosing was initiated at 80% of the total daily Mix25 dose used in the lead-in period. </a:t>
            </a:r>
            <a:r>
              <a:rPr lang="en-US" altLang="en-US" b="1">
                <a:latin typeface="Arial" panose="020B0604020202020204" pitchFamily="34" charset="0"/>
              </a:rPr>
              <a:t>(Information on pg. 2351, 2</a:t>
            </a:r>
            <a:r>
              <a:rPr lang="en-US" altLang="en-US" b="1" baseline="30000">
                <a:latin typeface="Arial" panose="020B0604020202020204" pitchFamily="34" charset="0"/>
              </a:rPr>
              <a:t>nd</a:t>
            </a:r>
            <a:r>
              <a:rPr lang="en-US" altLang="en-US" b="1">
                <a:latin typeface="Arial" panose="020B0604020202020204" pitchFamily="34" charset="0"/>
              </a:rPr>
              <a:t> column, 2</a:t>
            </a:r>
            <a:r>
              <a:rPr lang="en-US" altLang="en-US" b="1" baseline="30000">
                <a:latin typeface="Arial" panose="020B0604020202020204" pitchFamily="34" charset="0"/>
              </a:rPr>
              <a:t>nd</a:t>
            </a:r>
            <a:r>
              <a:rPr lang="en-US" altLang="en-US" b="1">
                <a:latin typeface="Arial" panose="020B0604020202020204" pitchFamily="34" charset="0"/>
              </a:rPr>
              <a:t> paragraph, lines 6-9, Robbins et al., 2007).  </a:t>
            </a:r>
            <a:r>
              <a:rPr lang="en-US" altLang="en-US">
                <a:latin typeface="Arial" panose="020B0604020202020204" pitchFamily="34" charset="0"/>
              </a:rPr>
              <a:t>An alternative approach would be to base starting insulin doses on body weight. </a:t>
            </a:r>
            <a:r>
              <a:rPr lang="en-US" altLang="en-US" b="1">
                <a:latin typeface="Arial" panose="020B0604020202020204" pitchFamily="34" charset="0"/>
              </a:rPr>
              <a:t>For patients with moderate T2D, i.e. those with FPG of 140-220 mg/dl (7.8-12.2 mmol/l), required doses are generally in the range of 0.3-0.4 U/kg/d and for severe T2D i.e. those with FPG &gt;220 mg/dl (&gt;12.2 mmol/L) doses required are generally in the range of 0.5-1.2 U/kg/day." (Jay Skyler's chapter on Insulin Treatment p 186-210 In: (book) Therapy for Diabetes Mellitus and Related Disorders 3rd ed. published by American Diabetes Assocn:Alexandria, VA:1998 (Clinical Education Series; editor is Harold E. Lebovitz) pg 198) </a:t>
            </a:r>
          </a:p>
          <a:p>
            <a:pPr marL="228600" indent="-228600" eaLnBrk="1" hangingPunct="1">
              <a:buFontTx/>
              <a:buChar char="•"/>
            </a:pPr>
            <a:r>
              <a:rPr lang="en-US" altLang="en-US">
                <a:solidFill>
                  <a:srgbClr val="00FF00"/>
                </a:solidFill>
                <a:latin typeface="Arial" panose="020B0604020202020204" pitchFamily="34" charset="0"/>
              </a:rPr>
              <a:t>The Humalog Mix50 dose should be adjusted gradually and accordingly to achieve target BG levels. </a:t>
            </a:r>
            <a:r>
              <a:rPr lang="en-US" altLang="en-US" b="1">
                <a:solidFill>
                  <a:srgbClr val="00FF00"/>
                </a:solidFill>
                <a:latin typeface="Arial" panose="020B0604020202020204" pitchFamily="34" charset="0"/>
              </a:rPr>
              <a:t>(</a:t>
            </a:r>
            <a:r>
              <a:rPr lang="en-US" altLang="en-US" b="1">
                <a:latin typeface="Arial" panose="020B0604020202020204" pitchFamily="34" charset="0"/>
              </a:rPr>
              <a:t>Information on pg. 21  “Study Medications &amp; Treatments”, 2</a:t>
            </a:r>
            <a:r>
              <a:rPr lang="en-US" altLang="en-US" b="1" baseline="30000">
                <a:latin typeface="Arial" panose="020B0604020202020204" pitchFamily="34" charset="0"/>
              </a:rPr>
              <a:t>nd</a:t>
            </a:r>
            <a:r>
              <a:rPr lang="en-US" altLang="en-US" b="1">
                <a:latin typeface="Arial" panose="020B0604020202020204" pitchFamily="34" charset="0"/>
              </a:rPr>
              <a:t> paragraph, lines 2-6 , Rosenstock et al., 2008; Information on pg. 79, “Who should be started on insulin”, 3</a:t>
            </a:r>
            <a:r>
              <a:rPr lang="en-US" altLang="en-US" b="1" baseline="30000">
                <a:latin typeface="Arial" panose="020B0604020202020204" pitchFamily="34" charset="0"/>
              </a:rPr>
              <a:t>rd</a:t>
            </a:r>
            <a:r>
              <a:rPr lang="en-US" altLang="en-US" b="1">
                <a:latin typeface="Arial" panose="020B0604020202020204" pitchFamily="34" charset="0"/>
              </a:rPr>
              <a:t> paragraph, lines 1-4, Hirsch et al, 2005; Information on pg. 146, “Design”, paragraph 3, lines 5-8, Kazda et al., 2006; Information on pg. 2351, “Study Drug Administration”, paragraph 3, lines 1-6, Robbins et al., 2007) </a:t>
            </a:r>
            <a:endParaRPr lang="en-US" altLang="en-US">
              <a:solidFill>
                <a:srgbClr val="00FF00"/>
              </a:solidFill>
              <a:latin typeface="Arial" panose="020B0604020202020204" pitchFamily="34" charset="0"/>
            </a:endParaRPr>
          </a:p>
          <a:p>
            <a:pPr marL="228600" indent="-228600" eaLnBrk="1" hangingPunct="1">
              <a:buFontTx/>
              <a:buChar char="•"/>
            </a:pPr>
            <a:r>
              <a:rPr lang="en-US" altLang="en-US">
                <a:solidFill>
                  <a:srgbClr val="00FF00"/>
                </a:solidFill>
                <a:latin typeface="Arial" panose="020B0604020202020204" pitchFamily="34" charset="0"/>
              </a:rPr>
              <a:t>Metformin should be maintained at 850-1700 mg/day in divided doses.  </a:t>
            </a:r>
          </a:p>
          <a:p>
            <a:pPr marL="228600" indent="-228600" eaLnBrk="1" hangingPunct="1">
              <a:buFontTx/>
              <a:buChar char="•"/>
            </a:pPr>
            <a:r>
              <a:rPr lang="en-US" altLang="en-US">
                <a:solidFill>
                  <a:srgbClr val="00FF00"/>
                </a:solidFill>
                <a:latin typeface="Arial" panose="020B0604020202020204" pitchFamily="34" charset="0"/>
              </a:rPr>
              <a:t>Other OAMs may also be continued.  </a:t>
            </a:r>
            <a:r>
              <a:rPr lang="en-US" altLang="en-US" b="1">
                <a:solidFill>
                  <a:srgbClr val="00FF00"/>
                </a:solidFill>
                <a:latin typeface="Arial" panose="020B0604020202020204" pitchFamily="34" charset="0"/>
              </a:rPr>
              <a:t>(Information on pg. 21, 1</a:t>
            </a:r>
            <a:r>
              <a:rPr lang="en-US" altLang="en-US" b="1" baseline="30000">
                <a:solidFill>
                  <a:srgbClr val="00FF00"/>
                </a:solidFill>
                <a:latin typeface="Arial" panose="020B0604020202020204" pitchFamily="34" charset="0"/>
              </a:rPr>
              <a:t>st</a:t>
            </a:r>
            <a:r>
              <a:rPr lang="en-US" altLang="en-US" b="1">
                <a:solidFill>
                  <a:srgbClr val="00FF00"/>
                </a:solidFill>
                <a:latin typeface="Arial" panose="020B0604020202020204" pitchFamily="34" charset="0"/>
              </a:rPr>
              <a:t> column, 2</a:t>
            </a:r>
            <a:r>
              <a:rPr lang="en-US" altLang="en-US" b="1" baseline="30000">
                <a:solidFill>
                  <a:srgbClr val="00FF00"/>
                </a:solidFill>
                <a:latin typeface="Arial" panose="020B0604020202020204" pitchFamily="34" charset="0"/>
              </a:rPr>
              <a:t>nd</a:t>
            </a:r>
            <a:r>
              <a:rPr lang="en-US" altLang="en-US" b="1">
                <a:solidFill>
                  <a:srgbClr val="00FF00"/>
                </a:solidFill>
                <a:latin typeface="Arial" panose="020B0604020202020204" pitchFamily="34" charset="0"/>
              </a:rPr>
              <a:t> paragraph, lines 4-10, Rosenstock et al., 2008; </a:t>
            </a:r>
            <a:r>
              <a:rPr lang="en-US" altLang="en-US" b="1">
                <a:latin typeface="Arial" panose="020B0604020202020204" pitchFamily="34" charset="0"/>
              </a:rPr>
              <a:t>Information on pg. 79 “Who should be started on insulin”, lines 1-3, Hirsch et al, 2005)</a:t>
            </a:r>
            <a:endParaRPr lang="en-US" altLang="en-US" b="1">
              <a:solidFill>
                <a:srgbClr val="00FF00"/>
              </a:solidFill>
              <a:latin typeface="Arial" panose="020B0604020202020204" pitchFamily="34" charset="0"/>
            </a:endParaRPr>
          </a:p>
          <a:p>
            <a:pPr marL="228600" indent="-228600" eaLnBrk="1" hangingPunct="1">
              <a:buFontTx/>
              <a:buChar char="•"/>
            </a:pPr>
            <a:r>
              <a:rPr lang="en-US" altLang="en-US">
                <a:solidFill>
                  <a:srgbClr val="00FF00"/>
                </a:solidFill>
                <a:latin typeface="Arial" panose="020B0604020202020204" pitchFamily="34" charset="0"/>
              </a:rPr>
              <a:t>During the early phase of Mix50 initiation, it is important to frequently monitor the patient, adjust preprandial BG levels and assess every 3-4 days.  It should be noted that additional measurements are often required - this decision is the responsibility of the practicing physician.</a:t>
            </a:r>
          </a:p>
        </p:txBody>
      </p:sp>
    </p:spTree>
    <p:extLst>
      <p:ext uri="{BB962C8B-B14F-4D97-AF65-F5344CB8AC3E}">
        <p14:creationId xmlns:p14="http://schemas.microsoft.com/office/powerpoint/2010/main" val="124052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1"/>
            <a:ext cx="5424616" cy="1971675"/>
          </a:xfrm>
        </p:spPr>
        <p:txBody>
          <a:bodyPr/>
          <a:lstStyle/>
          <a:p>
            <a:r>
              <a:rPr lang="en-US" dirty="0"/>
              <a:t>Because diabetes is a progressive disease, therapeutic interventions for patients with type 2 diabetes tend to follow a stepwise progression.</a:t>
            </a:r>
            <a:r>
              <a:rPr lang="en-US" baseline="30000" dirty="0"/>
              <a:t>1</a:t>
            </a:r>
          </a:p>
          <a:p>
            <a:endParaRPr lang="en-US" baseline="0" dirty="0"/>
          </a:p>
          <a:p>
            <a:r>
              <a:rPr lang="en-US" baseline="0" dirty="0"/>
              <a:t>Basal insulin therapy has its limitations.</a:t>
            </a:r>
          </a:p>
        </p:txBody>
      </p:sp>
      <p:sp>
        <p:nvSpPr>
          <p:cNvPr id="6" name="Notes Placeholder 2"/>
          <p:cNvSpPr txBox="1">
            <a:spLocks/>
          </p:cNvSpPr>
          <p:nvPr/>
        </p:nvSpPr>
        <p:spPr>
          <a:xfrm>
            <a:off x="685799" y="6902383"/>
            <a:ext cx="5696466" cy="712514"/>
          </a:xfrm>
          <a:prstGeom prst="rect">
            <a:avLst/>
          </a:prstGeom>
        </p:spPr>
        <p:txBody>
          <a:bodyPr vert="horz" lIns="91430" tIns="45715" rIns="91430" bIns="45715" rtlCol="0" anchor="b"/>
          <a:lstStyle>
            <a:lvl1pPr marL="0" algn="l" defTabSz="914400" rtl="0" eaLnBrk="1" latinLnBrk="0" hangingPunct="1">
              <a:defRPr sz="1100" kern="1200">
                <a:solidFill>
                  <a:schemeClr val="tx1"/>
                </a:solidFill>
                <a:latin typeface="Arial" pitchFamily="34" charset="0"/>
                <a:ea typeface="+mn-ea"/>
                <a:cs typeface="Arial" pitchFamily="34" charset="0"/>
              </a:defRPr>
            </a:lvl1pPr>
            <a:lvl2pPr marL="182880" indent="-182880"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365760" indent="-182880"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3pPr>
            <a:lvl4pPr marL="548640" indent="-182880" algn="l" defTabSz="914400" rtl="0" eaLnBrk="1" latinLnBrk="0" hangingPunct="1">
              <a:buFont typeface="Arial" pitchFamily="34" charset="0"/>
              <a:buChar char="•"/>
              <a:defRPr sz="800" kern="1200">
                <a:solidFill>
                  <a:schemeClr val="tx1"/>
                </a:solidFill>
                <a:latin typeface="Arial" pitchFamily="34" charset="0"/>
                <a:ea typeface="+mn-ea"/>
                <a:cs typeface="Arial" pitchFamily="34" charset="0"/>
              </a:defRPr>
            </a:lvl4pPr>
            <a:lvl5pPr marL="731520" indent="-182880" algn="l" defTabSz="914400" rtl="0" eaLnBrk="1" latinLnBrk="0" hangingPunct="1">
              <a:buFont typeface="Arial" pitchFamily="34" charset="0"/>
              <a:buChar char="•"/>
              <a:defRPr sz="8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800" b="1" dirty="0"/>
              <a:t>Reference</a:t>
            </a:r>
            <a:endParaRPr lang="en-US" sz="800" dirty="0"/>
          </a:p>
          <a:p>
            <a:pPr marL="101588" indent="-101588"/>
            <a:r>
              <a:rPr lang="en-US" sz="800" b="1" dirty="0"/>
              <a:t>1.	</a:t>
            </a:r>
            <a:r>
              <a:rPr lang="en-US" sz="800" dirty="0"/>
              <a:t>Inzucchi SE, Bergenstal RM, Buse JB, et al. Management of hyperglycemia in type 2 diabetes: a patient-centered approach. Position statement of the American Diabetes Association (ADA) and the European Association for the Study of Diabetes (EASD) [published correction appears in </a:t>
            </a:r>
            <a:r>
              <a:rPr lang="en-US" sz="800" i="1" dirty="0"/>
              <a:t>Diabetologia. </a:t>
            </a:r>
            <a:r>
              <a:rPr lang="en-US" sz="800" dirty="0"/>
              <a:t>2013;56:680]. </a:t>
            </a:r>
            <a:r>
              <a:rPr lang="en-US" sz="800" i="1" dirty="0"/>
              <a:t>Diabetologia</a:t>
            </a:r>
            <a:r>
              <a:rPr lang="en-US" sz="800" dirty="0"/>
              <a:t>. 2012;55:1577-1596.</a:t>
            </a:r>
          </a:p>
        </p:txBody>
      </p:sp>
      <p:sp>
        <p:nvSpPr>
          <p:cNvPr id="5" name="Slide Number Placeholder 3"/>
          <p:cNvSpPr>
            <a:spLocks noGrp="1"/>
          </p:cNvSpPr>
          <p:nvPr>
            <p:ph type="sldNum" sz="quarter" idx="5"/>
          </p:nvPr>
        </p:nvSpPr>
        <p:spPr>
          <a:xfrm>
            <a:off x="3884614" y="8685213"/>
            <a:ext cx="2971800" cy="457200"/>
          </a:xfrm>
        </p:spPr>
        <p:txBody>
          <a:bodyPr/>
          <a:lstStyle/>
          <a:p>
            <a:fld id="{49DE90B7-34F3-4BDF-A22E-6995060EE861}" type="slidenum">
              <a:rPr lang="en-US" smtClean="0"/>
              <a:t>22</a:t>
            </a:fld>
            <a:endParaRPr lang="en-US" dirty="0"/>
          </a:p>
        </p:txBody>
      </p:sp>
    </p:spTree>
    <p:extLst>
      <p:ext uri="{BB962C8B-B14F-4D97-AF65-F5344CB8AC3E}">
        <p14:creationId xmlns:p14="http://schemas.microsoft.com/office/powerpoint/2010/main" val="20744947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fld id="{DCB2A65F-ADCC-4988-B801-6B11FE39458B}" type="slidenum">
              <a:rPr lang="en-US" altLang="en-US" baseline="0"/>
              <a:pPr eaLnBrk="1" hangingPunct="1"/>
              <a:t>142</a:t>
            </a:fld>
            <a:endParaRPr lang="en-US" altLang="en-US" baseline="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rPr>
              <a:t>Discussion</a:t>
            </a: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Dose should be adjusted according to this algorithm every 3-4 days in order to obtain target preprandial BG levels of 6.1 mmol/L (110 mg/dL)</a:t>
            </a:r>
          </a:p>
          <a:p>
            <a:pPr eaLnBrk="1" hangingPunct="1">
              <a:buFontTx/>
              <a:buChar char="•"/>
            </a:pPr>
            <a:r>
              <a:rPr lang="en-US" altLang="en-US">
                <a:latin typeface="Arial" panose="020B0604020202020204" pitchFamily="34" charset="0"/>
              </a:rPr>
              <a:t>If the dose adjustment is based on pre-lunch BG, adjust the pre-breakfast insulin.  If the dose adjustment is based on pre-supper BG, adjust the pre-lunch insulin. If the dose adjustment is based on fasting BG, adjust the pre-supper insulin.</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Humalog Mix50 (50% lispro/50% insulin lispro protamine suspension)</a:t>
            </a: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41884097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000" b="1">
                <a:latin typeface="Arial" panose="020B0604020202020204" pitchFamily="34" charset="0"/>
                <a:ea typeface="ヒラギノ角ゴ Pro W3"/>
                <a:cs typeface="Arial" panose="020B0604020202020204" pitchFamily="34" charset="0"/>
              </a:rPr>
              <a:t>Insu-00056817</a:t>
            </a:r>
          </a:p>
          <a:p>
            <a:pPr>
              <a:spcBef>
                <a:spcPct val="0"/>
              </a:spcBef>
            </a:pPr>
            <a:r>
              <a:rPr lang="en-US" altLang="en-US" sz="1000" b="1">
                <a:latin typeface="Arial" panose="020B0604020202020204" pitchFamily="34" charset="0"/>
                <a:ea typeface="ヒラギノ角ゴ Pro W3"/>
                <a:cs typeface="Arial" panose="020B0604020202020204" pitchFamily="34" charset="0"/>
              </a:rPr>
              <a:t>Study Code: F3Z-US-IOOQ</a:t>
            </a:r>
          </a:p>
          <a:p>
            <a:pPr>
              <a:spcBef>
                <a:spcPct val="0"/>
              </a:spcBef>
            </a:pPr>
            <a:r>
              <a:rPr lang="en-US" altLang="en-US" sz="1000" b="1">
                <a:latin typeface="Arial" panose="020B0604020202020204" pitchFamily="34" charset="0"/>
                <a:ea typeface="ヒラギノ角ゴ Pro W3"/>
                <a:cs typeface="Arial" panose="020B0604020202020204" pitchFamily="34" charset="0"/>
              </a:rPr>
              <a:t>Clinicaltrials.gov identifier: NCT00110370</a:t>
            </a:r>
          </a:p>
          <a:p>
            <a:pPr>
              <a:spcBef>
                <a:spcPct val="0"/>
              </a:spcBef>
            </a:pPr>
            <a:endParaRPr lang="en-US" altLang="en-US" sz="1000">
              <a:latin typeface="Arial" panose="020B0604020202020204" pitchFamily="34" charset="0"/>
              <a:ea typeface="ヒラギノ角ゴ Pro W3"/>
              <a:cs typeface="Arial" panose="020B0604020202020204" pitchFamily="34" charset="0"/>
            </a:endParaRPr>
          </a:p>
          <a:p>
            <a:pPr>
              <a:spcBef>
                <a:spcPct val="0"/>
              </a:spcBef>
            </a:pPr>
            <a:r>
              <a:rPr lang="en-US" altLang="en-US" sz="1000" b="1">
                <a:latin typeface="Arial" panose="020B0604020202020204" pitchFamily="34" charset="0"/>
                <a:ea typeface="ヒラギノ角ゴ Pro W3"/>
                <a:cs typeface="Arial" panose="020B0604020202020204" pitchFamily="34" charset="0"/>
              </a:rPr>
              <a:t>Abbreviations: </a:t>
            </a:r>
            <a:r>
              <a:rPr lang="en-US" altLang="en-US" sz="1000">
                <a:latin typeface="Arial" panose="020B0604020202020204" pitchFamily="34" charset="0"/>
                <a:ea typeface="ヒラギノ角ゴ Pro W3"/>
                <a:cs typeface="Arial" panose="020B0604020202020204" pitchFamily="34" charset="0"/>
              </a:rPr>
              <a:t>Insulin l</a:t>
            </a:r>
            <a:r>
              <a:rPr lang="nb-NO" altLang="en-US" sz="1000">
                <a:solidFill>
                  <a:srgbClr val="000000"/>
                </a:solidFill>
                <a:latin typeface="Arial" panose="020B0604020202020204" pitchFamily="34" charset="0"/>
                <a:ea typeface="ヒラギノ角ゴ Pro W3"/>
                <a:cs typeface="Arial" panose="020B0604020202020204" pitchFamily="34" charset="0"/>
              </a:rPr>
              <a:t>ispro mix 50=50% insulin lispro, 50% insulin lispro protamine suspension; </a:t>
            </a:r>
            <a:r>
              <a:rPr lang="en-US" altLang="en-US" sz="1000">
                <a:latin typeface="Arial" panose="020B0604020202020204" pitchFamily="34" charset="0"/>
                <a:ea typeface="ヒラギノ角ゴ Pro W3"/>
                <a:cs typeface="Arial" panose="020B0604020202020204" pitchFamily="34" charset="0"/>
              </a:rPr>
              <a:t>OAD=Oral antihyperglycemic drug; </a:t>
            </a:r>
            <a:r>
              <a:rPr lang="en-US" altLang="en-US" sz="1000">
                <a:solidFill>
                  <a:srgbClr val="000000"/>
                </a:solidFill>
                <a:latin typeface="Arial" panose="020B0604020202020204" pitchFamily="34" charset="0"/>
                <a:ea typeface="ヒラギノ角ゴ Pro W3"/>
                <a:cs typeface="Arial" panose="020B0604020202020204" pitchFamily="34" charset="0"/>
              </a:rPr>
              <a:t>T2D=Type 2 diabetes</a:t>
            </a:r>
            <a:endParaRPr lang="en-US" altLang="en-US" sz="1000" b="1">
              <a:latin typeface="Arial" panose="020B0604020202020204" pitchFamily="34" charset="0"/>
              <a:ea typeface="ヒラギノ角ゴ Pro W3"/>
              <a:cs typeface="Arial" panose="020B0604020202020204" pitchFamily="34" charset="0"/>
            </a:endParaRPr>
          </a:p>
          <a:p>
            <a:pPr>
              <a:spcBef>
                <a:spcPct val="0"/>
              </a:spcBef>
            </a:pPr>
            <a:endParaRPr lang="en-US" altLang="en-US" sz="1000" b="1">
              <a:latin typeface="Arial" panose="020B0604020202020204" pitchFamily="34" charset="0"/>
              <a:ea typeface="ヒラギノ角ゴ Pro W3"/>
              <a:cs typeface="Arial" panose="020B0604020202020204" pitchFamily="34" charset="0"/>
            </a:endParaRPr>
          </a:p>
          <a:p>
            <a:pPr>
              <a:spcBef>
                <a:spcPct val="0"/>
              </a:spcBef>
            </a:pPr>
            <a:r>
              <a:rPr lang="en-US" altLang="en-US" sz="1000" b="1">
                <a:latin typeface="Arial" panose="020B0604020202020204" pitchFamily="34" charset="0"/>
                <a:ea typeface="ヒラギノ角ゴ Pro W3"/>
                <a:cs typeface="Arial" panose="020B0604020202020204" pitchFamily="34" charset="0"/>
              </a:rPr>
              <a:t>Reference: 		</a:t>
            </a:r>
          </a:p>
          <a:p>
            <a:pPr>
              <a:spcBef>
                <a:spcPct val="0"/>
              </a:spcBef>
            </a:pPr>
            <a:r>
              <a:rPr lang="en-US" altLang="en-US" sz="1000">
                <a:latin typeface="Arial" panose="020B0604020202020204" pitchFamily="34" charset="0"/>
                <a:ea typeface="ヒラギノ角ゴ Pro W3"/>
                <a:cs typeface="Arial" panose="020B0604020202020204" pitchFamily="34" charset="0"/>
              </a:rPr>
              <a:t>Rosenstock J, Ahmann AJ, et al. Advancing insulin therapy in type 2 diabetes previously treated with glargine plus oral agents: prandial premixed (insulin lispro protamine suspension/lispro) versus basal/bolus (glargine/lispro) therapy. Diabetes Care 2008;31(1):20-5.</a:t>
            </a:r>
          </a:p>
          <a:p>
            <a:pPr>
              <a:spcBef>
                <a:spcPct val="0"/>
              </a:spcBef>
            </a:pPr>
            <a:endParaRPr lang="en-US" altLang="en-US" sz="1000">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24005910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000" b="1">
                <a:latin typeface="Arial" panose="020B0604020202020204" pitchFamily="34" charset="0"/>
                <a:ea typeface="ヒラギノ角ゴ Pro W3"/>
                <a:cs typeface="Arial" panose="020B0604020202020204" pitchFamily="34" charset="0"/>
              </a:rPr>
              <a:t>Insu-00056817</a:t>
            </a:r>
          </a:p>
          <a:p>
            <a:pPr>
              <a:spcBef>
                <a:spcPct val="0"/>
              </a:spcBef>
            </a:pPr>
            <a:r>
              <a:rPr lang="en-US" altLang="en-US" sz="1000" b="1">
                <a:latin typeface="Arial" panose="020B0604020202020204" pitchFamily="34" charset="0"/>
                <a:ea typeface="ヒラギノ角ゴ Pro W3"/>
                <a:cs typeface="Arial" panose="020B0604020202020204" pitchFamily="34" charset="0"/>
              </a:rPr>
              <a:t>Study Code: F3Z-US-IOOQ</a:t>
            </a:r>
          </a:p>
          <a:p>
            <a:pPr>
              <a:spcBef>
                <a:spcPct val="0"/>
              </a:spcBef>
            </a:pPr>
            <a:r>
              <a:rPr lang="en-US" altLang="en-US" sz="1000" b="1">
                <a:latin typeface="Arial" panose="020B0604020202020204" pitchFamily="34" charset="0"/>
                <a:ea typeface="ヒラギノ角ゴ Pro W3"/>
                <a:cs typeface="Arial" panose="020B0604020202020204" pitchFamily="34" charset="0"/>
              </a:rPr>
              <a:t>Clinicaltrials.gov identifier: NCT00110370</a:t>
            </a:r>
          </a:p>
          <a:p>
            <a:pPr>
              <a:spcBef>
                <a:spcPct val="0"/>
              </a:spcBef>
            </a:pPr>
            <a:r>
              <a:rPr lang="en-US" altLang="en-US" sz="1000">
                <a:latin typeface="Arial" panose="020B0604020202020204" pitchFamily="34" charset="0"/>
                <a:ea typeface="ヒラギノ角ゴ Pro W3"/>
                <a:cs typeface="Arial" panose="020B0604020202020204" pitchFamily="34" charset="0"/>
              </a:rPr>
              <a:t>[Source: Rosenstock J et al. Diabetes Care 2008;31(1):20-5. /p20/2</a:t>
            </a:r>
            <a:r>
              <a:rPr lang="en-US" altLang="en-US" sz="1000" baseline="30000">
                <a:latin typeface="Arial" panose="020B0604020202020204" pitchFamily="34" charset="0"/>
                <a:ea typeface="ヒラギノ角ゴ Pro W3"/>
                <a:cs typeface="Arial" panose="020B0604020202020204" pitchFamily="34" charset="0"/>
              </a:rPr>
              <a:t>nd</a:t>
            </a:r>
            <a:r>
              <a:rPr lang="en-US" altLang="en-US" sz="1000">
                <a:latin typeface="Arial" panose="020B0604020202020204" pitchFamily="34" charset="0"/>
                <a:ea typeface="ヒラギノ角ゴ Pro W3"/>
                <a:cs typeface="Arial" panose="020B0604020202020204" pitchFamily="34" charset="0"/>
              </a:rPr>
              <a:t> column/paragraph 2; /p21/2</a:t>
            </a:r>
            <a:r>
              <a:rPr lang="en-US" altLang="en-US" sz="1000" baseline="30000">
                <a:latin typeface="Arial" panose="020B0604020202020204" pitchFamily="34" charset="0"/>
                <a:ea typeface="ヒラギノ角ゴ Pro W3"/>
                <a:cs typeface="Arial" panose="020B0604020202020204" pitchFamily="34" charset="0"/>
              </a:rPr>
              <a:t>nd</a:t>
            </a:r>
            <a:r>
              <a:rPr lang="en-US" altLang="en-US" sz="1000">
                <a:latin typeface="Arial" panose="020B0604020202020204" pitchFamily="34" charset="0"/>
                <a:ea typeface="ヒラギノ角ゴ Pro W3"/>
                <a:cs typeface="Arial" panose="020B0604020202020204" pitchFamily="34" charset="0"/>
              </a:rPr>
              <a:t> column/paragraph 4 “Outcome measures”; Hypoglycemia: p21/2</a:t>
            </a:r>
            <a:r>
              <a:rPr lang="en-US" altLang="en-US" sz="1000" baseline="30000">
                <a:latin typeface="Arial" panose="020B0604020202020204" pitchFamily="34" charset="0"/>
                <a:ea typeface="ヒラギノ角ゴ Pro W3"/>
                <a:cs typeface="Arial" panose="020B0604020202020204" pitchFamily="34" charset="0"/>
              </a:rPr>
              <a:t>nd</a:t>
            </a:r>
            <a:r>
              <a:rPr lang="en-US" altLang="en-US" sz="1000">
                <a:latin typeface="Arial" panose="020B0604020202020204" pitchFamily="34" charset="0"/>
                <a:ea typeface="ヒラギノ角ゴ Pro W3"/>
                <a:cs typeface="Arial" panose="020B0604020202020204" pitchFamily="34" charset="0"/>
              </a:rPr>
              <a:t> column/paragraph 3]</a:t>
            </a:r>
          </a:p>
          <a:p>
            <a:pPr>
              <a:spcBef>
                <a:spcPct val="0"/>
              </a:spcBef>
            </a:pPr>
            <a:endParaRPr lang="en-US" altLang="en-US" sz="1000" b="1">
              <a:latin typeface="Arial" panose="020B0604020202020204" pitchFamily="34" charset="0"/>
              <a:ea typeface="ヒラギノ角ゴ Pro W3"/>
              <a:cs typeface="Arial" panose="020B0604020202020204" pitchFamily="34" charset="0"/>
            </a:endParaRPr>
          </a:p>
          <a:p>
            <a:pPr>
              <a:spcBef>
                <a:spcPct val="0"/>
              </a:spcBef>
            </a:pPr>
            <a:r>
              <a:rPr lang="en-US" altLang="en-US" sz="1000" b="1">
                <a:latin typeface="Arial" panose="020B0604020202020204" pitchFamily="34" charset="0"/>
                <a:ea typeface="ヒラギノ角ゴ Pro W3"/>
                <a:cs typeface="Arial" panose="020B0604020202020204" pitchFamily="34" charset="0"/>
              </a:rPr>
              <a:t>Abbreviations: </a:t>
            </a:r>
            <a:r>
              <a:rPr lang="en-US" altLang="en-US" sz="1000">
                <a:latin typeface="Arial" panose="020B0604020202020204" pitchFamily="34" charset="0"/>
                <a:ea typeface="ヒラギノ角ゴ Pro W3"/>
                <a:cs typeface="Arial" panose="020B0604020202020204" pitchFamily="34" charset="0"/>
              </a:rPr>
              <a:t>Glargine + lispro=Insulin glargine + insulin lispro; HbA1c=Hemoglobin A1c; Insulin l</a:t>
            </a:r>
            <a:r>
              <a:rPr lang="nb-NO" altLang="en-US" sz="1000">
                <a:solidFill>
                  <a:srgbClr val="000000"/>
                </a:solidFill>
                <a:latin typeface="Arial" panose="020B0604020202020204" pitchFamily="34" charset="0"/>
                <a:ea typeface="ヒラギノ角ゴ Pro W3"/>
                <a:cs typeface="Arial" panose="020B0604020202020204" pitchFamily="34" charset="0"/>
              </a:rPr>
              <a:t>ispro mix 50=50% insulin lispro, 50% insulin lispro protamine suspension; TID=Thrice a day</a:t>
            </a:r>
            <a:endParaRPr lang="en-US" altLang="en-US" sz="1000">
              <a:latin typeface="Arial" panose="020B0604020202020204" pitchFamily="34" charset="0"/>
              <a:ea typeface="ヒラギノ角ゴ Pro W3"/>
              <a:cs typeface="Arial" panose="020B0604020202020204" pitchFamily="34" charset="0"/>
            </a:endParaRPr>
          </a:p>
          <a:p>
            <a:pPr>
              <a:spcBef>
                <a:spcPct val="0"/>
              </a:spcBef>
            </a:pPr>
            <a:endParaRPr lang="en-US" altLang="en-US" sz="1000" b="1">
              <a:latin typeface="Arial" panose="020B0604020202020204" pitchFamily="34" charset="0"/>
              <a:ea typeface="ヒラギノ角ゴ Pro W3"/>
              <a:cs typeface="Arial" panose="020B0604020202020204" pitchFamily="34" charset="0"/>
            </a:endParaRPr>
          </a:p>
          <a:p>
            <a:pPr>
              <a:spcBef>
                <a:spcPct val="0"/>
              </a:spcBef>
            </a:pPr>
            <a:r>
              <a:rPr lang="en-US" altLang="en-US" sz="1000" b="1">
                <a:latin typeface="Arial" panose="020B0604020202020204" pitchFamily="34" charset="0"/>
                <a:ea typeface="ヒラギノ角ゴ Pro W3"/>
                <a:cs typeface="Arial" panose="020B0604020202020204" pitchFamily="34" charset="0"/>
              </a:rPr>
              <a:t>Key Points:</a:t>
            </a:r>
          </a:p>
          <a:p>
            <a:pPr>
              <a:spcBef>
                <a:spcPct val="0"/>
              </a:spcBef>
              <a:buFontTx/>
              <a:buChar char="•"/>
            </a:pPr>
            <a:r>
              <a:rPr lang="en-US" altLang="en-US" sz="1000">
                <a:latin typeface="Arial" panose="020B0604020202020204" pitchFamily="34" charset="0"/>
                <a:ea typeface="ヒラギノ角ゴ Pro W3"/>
                <a:cs typeface="Arial" panose="020B0604020202020204" pitchFamily="34" charset="0"/>
              </a:rPr>
              <a:t>The percentage of patients achieving HbA1c goals was determined by a post hoc analysis. [p21/2</a:t>
            </a:r>
            <a:r>
              <a:rPr lang="en-US" altLang="en-US" sz="1000" baseline="30000">
                <a:latin typeface="Arial" panose="020B0604020202020204" pitchFamily="34" charset="0"/>
                <a:ea typeface="ヒラギノ角ゴ Pro W3"/>
                <a:cs typeface="Arial" panose="020B0604020202020204" pitchFamily="34" charset="0"/>
              </a:rPr>
              <a:t>nd</a:t>
            </a:r>
            <a:r>
              <a:rPr lang="en-US" altLang="en-US" sz="1000">
                <a:latin typeface="Arial" panose="020B0604020202020204" pitchFamily="34" charset="0"/>
                <a:ea typeface="ヒラギノ角ゴ Pro W3"/>
                <a:cs typeface="Arial" panose="020B0604020202020204" pitchFamily="34" charset="0"/>
              </a:rPr>
              <a:t> column/paragraph 4 “Outcome measures”]</a:t>
            </a:r>
          </a:p>
          <a:p>
            <a:pPr>
              <a:spcBef>
                <a:spcPct val="0"/>
              </a:spcBef>
              <a:buFontTx/>
              <a:buChar char="•"/>
            </a:pPr>
            <a:r>
              <a:rPr lang="en-US" altLang="en-US" sz="1000">
                <a:latin typeface="Arial" panose="020B0604020202020204" pitchFamily="34" charset="0"/>
                <a:ea typeface="ヒラギノ角ゴ Pro W3"/>
                <a:cs typeface="Arial" panose="020B0604020202020204" pitchFamily="34" charset="0"/>
              </a:rPr>
              <a:t>Hypoglycemia was reported as any symptomatic event with classic cognitive and/or adrenergic signs with or without plasma glucose confirmation. [p21/2</a:t>
            </a:r>
            <a:r>
              <a:rPr lang="en-US" altLang="en-US" sz="1000" baseline="30000">
                <a:latin typeface="Arial" panose="020B0604020202020204" pitchFamily="34" charset="0"/>
                <a:ea typeface="ヒラギノ角ゴ Pro W3"/>
                <a:cs typeface="Arial" panose="020B0604020202020204" pitchFamily="34" charset="0"/>
              </a:rPr>
              <a:t>nd</a:t>
            </a:r>
            <a:r>
              <a:rPr lang="en-US" altLang="en-US" sz="1000">
                <a:latin typeface="Arial" panose="020B0604020202020204" pitchFamily="34" charset="0"/>
                <a:ea typeface="ヒラギノ角ゴ Pro W3"/>
                <a:cs typeface="Arial" panose="020B0604020202020204" pitchFamily="34" charset="0"/>
              </a:rPr>
              <a:t> column/paragraph 3]</a:t>
            </a:r>
            <a:endParaRPr lang="en-US" altLang="en-US" sz="1000" b="1">
              <a:latin typeface="Arial" panose="020B0604020202020204" pitchFamily="34" charset="0"/>
              <a:ea typeface="ヒラギノ角ゴ Pro W3"/>
              <a:cs typeface="Arial" panose="020B0604020202020204" pitchFamily="34" charset="0"/>
            </a:endParaRPr>
          </a:p>
          <a:p>
            <a:pPr>
              <a:spcBef>
                <a:spcPct val="0"/>
              </a:spcBef>
            </a:pPr>
            <a:endParaRPr lang="en-US" altLang="en-US" sz="1000" b="1">
              <a:latin typeface="Arial" panose="020B0604020202020204" pitchFamily="34" charset="0"/>
              <a:ea typeface="ヒラギノ角ゴ Pro W3"/>
              <a:cs typeface="Arial" panose="020B0604020202020204" pitchFamily="34" charset="0"/>
            </a:endParaRPr>
          </a:p>
          <a:p>
            <a:pPr>
              <a:spcBef>
                <a:spcPct val="0"/>
              </a:spcBef>
            </a:pPr>
            <a:r>
              <a:rPr lang="en-US" altLang="en-US" sz="1000" b="1">
                <a:latin typeface="Arial" panose="020B0604020202020204" pitchFamily="34" charset="0"/>
                <a:ea typeface="ヒラギノ角ゴ Pro W3"/>
                <a:cs typeface="Arial" panose="020B0604020202020204" pitchFamily="34" charset="0"/>
              </a:rPr>
              <a:t>Reference: 		</a:t>
            </a:r>
          </a:p>
          <a:p>
            <a:pPr>
              <a:spcBef>
                <a:spcPct val="0"/>
              </a:spcBef>
            </a:pPr>
            <a:r>
              <a:rPr lang="en-US" altLang="en-US" sz="1000">
                <a:latin typeface="Arial" panose="020B0604020202020204" pitchFamily="34" charset="0"/>
                <a:ea typeface="ヒラギノ角ゴ Pro W3"/>
                <a:cs typeface="Arial" panose="020B0604020202020204" pitchFamily="34" charset="0"/>
              </a:rPr>
              <a:t>Rosenstock J, Ahmann AJ, et al. Advancing insulin therapy in type 2 diabetes previously treated with glargine plus oral agents: prandial premixed (insulin lispro protamine suspension/lispro) versus basal/bolus (glargine/lispro) therapy. Diabetes Care 2008;31(1):20-5.</a:t>
            </a:r>
          </a:p>
        </p:txBody>
      </p:sp>
    </p:spTree>
    <p:extLst>
      <p:ext uri="{BB962C8B-B14F-4D97-AF65-F5344CB8AC3E}">
        <p14:creationId xmlns:p14="http://schemas.microsoft.com/office/powerpoint/2010/main" val="13383979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703263" y="4422775"/>
            <a:ext cx="561657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800" b="1">
                <a:latin typeface="Arial" panose="020B0604020202020204" pitchFamily="34" charset="0"/>
                <a:ea typeface="ヒラギノ角ゴ Pro W3"/>
              </a:rPr>
              <a:t>Insu-00056817</a:t>
            </a:r>
          </a:p>
          <a:p>
            <a:pPr>
              <a:spcBef>
                <a:spcPct val="0"/>
              </a:spcBef>
            </a:pPr>
            <a:r>
              <a:rPr lang="en-US" altLang="en-US" sz="800" b="1">
                <a:latin typeface="Arial" panose="020B0604020202020204" pitchFamily="34" charset="0"/>
                <a:ea typeface="ヒラギノ角ゴ Pro W3"/>
              </a:rPr>
              <a:t>Study Code: F3Z-US-IOOQ</a:t>
            </a:r>
          </a:p>
          <a:p>
            <a:pPr>
              <a:spcBef>
                <a:spcPct val="0"/>
              </a:spcBef>
            </a:pPr>
            <a:r>
              <a:rPr lang="en-US" altLang="en-US" sz="800" b="1">
                <a:latin typeface="Arial" panose="020B0604020202020204" pitchFamily="34" charset="0"/>
                <a:ea typeface="ヒラギノ角ゴ Pro W3"/>
              </a:rPr>
              <a:t>Clinicaltrials.gov identifier: NCT00110370</a:t>
            </a:r>
          </a:p>
          <a:p>
            <a:pPr>
              <a:spcBef>
                <a:spcPct val="0"/>
              </a:spcBef>
            </a:pPr>
            <a:r>
              <a:rPr lang="en-US" altLang="en-US" sz="800">
                <a:latin typeface="Arial" panose="020B0604020202020204" pitchFamily="34" charset="0"/>
                <a:ea typeface="ヒラギノ角ゴ Pro W3"/>
              </a:rPr>
              <a:t>[Source: Rosenstock J et al. Diabetes Care 2008;31(1):20-5. Bullet #1: Pg 20, Col 3, Para 4; Bullet #2: Pg 21, Col 2, Para 2; Study design: /p21/1</a:t>
            </a:r>
            <a:r>
              <a:rPr lang="en-US" altLang="en-US" sz="800" baseline="30000">
                <a:latin typeface="Arial" panose="020B0604020202020204" pitchFamily="34" charset="0"/>
                <a:ea typeface="ヒラギノ角ゴ Pro W3"/>
              </a:rPr>
              <a:t>st</a:t>
            </a:r>
            <a:r>
              <a:rPr lang="en-US" altLang="en-US" sz="800">
                <a:latin typeface="Arial" panose="020B0604020202020204" pitchFamily="34" charset="0"/>
                <a:ea typeface="ヒラギノ角ゴ Pro W3"/>
              </a:rPr>
              <a:t> column/paragraph 4; /p21/2</a:t>
            </a:r>
            <a:r>
              <a:rPr lang="en-US" altLang="en-US" sz="800" baseline="30000">
                <a:latin typeface="Arial" panose="020B0604020202020204" pitchFamily="34" charset="0"/>
                <a:ea typeface="ヒラギノ角ゴ Pro W3"/>
              </a:rPr>
              <a:t>nd</a:t>
            </a:r>
            <a:r>
              <a:rPr lang="en-US" altLang="en-US" sz="800">
                <a:latin typeface="Arial" panose="020B0604020202020204" pitchFamily="34" charset="0"/>
                <a:ea typeface="ヒラギノ角ゴ Pro W3"/>
              </a:rPr>
              <a:t> column/paragraph 2; n values: p21/3</a:t>
            </a:r>
            <a:r>
              <a:rPr lang="en-US" altLang="en-US" sz="800" baseline="30000">
                <a:latin typeface="Arial" panose="020B0604020202020204" pitchFamily="34" charset="0"/>
                <a:ea typeface="ヒラギノ角ゴ Pro W3"/>
              </a:rPr>
              <a:t>rd</a:t>
            </a:r>
            <a:r>
              <a:rPr lang="en-US" altLang="en-US" sz="800">
                <a:latin typeface="Arial" panose="020B0604020202020204" pitchFamily="34" charset="0"/>
                <a:ea typeface="ヒラギノ角ゴ Pro W3"/>
              </a:rPr>
              <a:t> column/last paragraph; Inclusion criteria: Pg 21, Col 1, Para 2]</a:t>
            </a:r>
            <a:r>
              <a:rPr lang="en-US" altLang="en-US" sz="800" b="1">
                <a:latin typeface="Arial" panose="020B0604020202020204" pitchFamily="34" charset="0"/>
                <a:ea typeface="ヒラギノ角ゴ Pro W3"/>
              </a:rPr>
              <a:t>	</a:t>
            </a: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Abbreviations: </a:t>
            </a:r>
            <a:r>
              <a:rPr lang="en-US" altLang="en-US" sz="800">
                <a:latin typeface="Arial" panose="020B0604020202020204" pitchFamily="34" charset="0"/>
                <a:ea typeface="ヒラギノ角ゴ Pro W3"/>
              </a:rPr>
              <a:t>Glargine + lispro=Insulin glargine + insulin lispro; </a:t>
            </a:r>
            <a:r>
              <a:rPr lang="en-US" altLang="en-US" sz="800">
                <a:latin typeface="Arial" panose="020B0604020202020204" pitchFamily="34" charset="0"/>
                <a:ea typeface="ヒラギノ角ゴ Pro W3"/>
                <a:cs typeface="Arial" panose="020B0604020202020204" pitchFamily="34" charset="0"/>
              </a:rPr>
              <a:t>HbA1c=Hemoglobin A1c; </a:t>
            </a:r>
            <a:r>
              <a:rPr lang="en-US" altLang="en-US" sz="800">
                <a:latin typeface="Arial" panose="020B0604020202020204" pitchFamily="34" charset="0"/>
                <a:ea typeface="ヒラギノ角ゴ Pro W3"/>
              </a:rPr>
              <a:t>IU=International unit; Insulin lispro mix 50=50% insulin lispro, 50% insulin lispro protamine suspension; OAD=Oral antihyperglycemic drug; T2D=Type 2 diabetes; TID=Thrice a day</a:t>
            </a:r>
            <a:endParaRPr lang="en-US" altLang="en-US" sz="800" b="1">
              <a:latin typeface="Arial" panose="020B0604020202020204" pitchFamily="34" charset="0"/>
              <a:ea typeface="ヒラギノ角ゴ Pro W3"/>
            </a:endParaRP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Key Points: </a:t>
            </a:r>
          </a:p>
          <a:p>
            <a:pPr>
              <a:spcBef>
                <a:spcPct val="0"/>
              </a:spcBef>
              <a:buFontTx/>
              <a:buChar char="•"/>
            </a:pPr>
            <a:r>
              <a:rPr lang="en-US" altLang="en-US" sz="800">
                <a:latin typeface="Arial" panose="020B0604020202020204" pitchFamily="34" charset="0"/>
                <a:ea typeface="ヒラギノ角ゴ Pro W3"/>
              </a:rPr>
              <a:t>Inadequate glycemic control: hemoglobin A1C (HbA1c) ≥7.5% and ≤12%. [Pg 21, Col 1, Para 2]</a:t>
            </a:r>
          </a:p>
          <a:p>
            <a:pPr>
              <a:spcBef>
                <a:spcPct val="0"/>
              </a:spcBef>
              <a:buFontTx/>
              <a:buChar char="•"/>
            </a:pPr>
            <a:r>
              <a:rPr lang="en-US" altLang="en-US" sz="800">
                <a:latin typeface="Arial" panose="020B0604020202020204" pitchFamily="34" charset="0"/>
                <a:ea typeface="ヒラギノ角ゴ Pro W3"/>
              </a:rPr>
              <a:t>Patients continued metformin and/or thiazolidinedione (TZD), and stopped sulfonylureas and glinides. [Pg 21, Col 2, Para 1]</a:t>
            </a:r>
          </a:p>
          <a:p>
            <a:pPr>
              <a:spcBef>
                <a:spcPct val="0"/>
              </a:spcBef>
              <a:buFontTx/>
              <a:buChar char="•"/>
            </a:pPr>
            <a:r>
              <a:rPr lang="en-US" altLang="en-US" sz="800">
                <a:latin typeface="Arial" panose="020B0604020202020204" pitchFamily="34" charset="0"/>
                <a:ea typeface="ヒラギノ角ゴ Pro W3"/>
              </a:rPr>
              <a:t>Lispro mix 50 patients not reaching fasting plasma glucose (FPG) target could switch pre-evening meal injection to insulin lispro mix 25 (25% insulin lispro, 75% insulin lispro protamine suspension; lispro mix 25). [Pg 21, Col 1, last para]</a:t>
            </a:r>
          </a:p>
          <a:p>
            <a:pPr>
              <a:spcBef>
                <a:spcPct val="0"/>
              </a:spcBef>
              <a:buFontTx/>
              <a:buChar char="•"/>
            </a:pPr>
            <a:r>
              <a:rPr lang="en-US" altLang="en-US" sz="800">
                <a:latin typeface="Arial" panose="020B0604020202020204" pitchFamily="34" charset="0"/>
                <a:ea typeface="ヒラギノ角ゴ Pro W3"/>
              </a:rPr>
              <a:t>Exclusion criteria: History of scheduled mealtime insulin use or ≥1 episode of severe hypoglycemia within the prior 6 months, body mass index (BMI)&gt;45 kg/m</a:t>
            </a:r>
            <a:r>
              <a:rPr lang="en-US" altLang="en-US" sz="800" baseline="30000">
                <a:latin typeface="Arial" panose="020B0604020202020204" pitchFamily="34" charset="0"/>
                <a:ea typeface="ヒラギノ角ゴ Pro W3"/>
              </a:rPr>
              <a:t>2</a:t>
            </a:r>
            <a:r>
              <a:rPr lang="en-US" altLang="en-US" sz="800">
                <a:latin typeface="Arial" panose="020B0604020202020204" pitchFamily="34" charset="0"/>
                <a:ea typeface="ヒラギノ角ゴ Pro W3"/>
              </a:rPr>
              <a:t>,</a:t>
            </a:r>
            <a:r>
              <a:rPr lang="en-US" altLang="en-US" sz="800" baseline="30000">
                <a:latin typeface="Arial" panose="020B0604020202020204" pitchFamily="34" charset="0"/>
                <a:ea typeface="ヒラギノ角ゴ Pro W3"/>
              </a:rPr>
              <a:t> </a:t>
            </a:r>
            <a:r>
              <a:rPr lang="en-US" altLang="en-US" sz="800">
                <a:latin typeface="Arial" panose="020B0604020202020204" pitchFamily="34" charset="0"/>
                <a:ea typeface="ヒラギノ角ゴ Pro W3"/>
              </a:rPr>
              <a:t>excessive insulin resistance (total daily dose [TDD] of insulin &gt;2.0 international units [IU]/kg), congestive heart failure requiring pharmacological treatment, functional status of New York Heart Association Class III or IV, a history of renal insufficiency, or liver disease. [Pg 21, Col 1, Para 3]</a:t>
            </a:r>
            <a:endParaRPr lang="en-US" altLang="en-US" sz="800" baseline="30000">
              <a:latin typeface="Arial" panose="020B0604020202020204" pitchFamily="34" charset="0"/>
              <a:ea typeface="ヒラギノ角ゴ Pro W3"/>
            </a:endParaRPr>
          </a:p>
          <a:p>
            <a:pPr>
              <a:spcBef>
                <a:spcPct val="0"/>
              </a:spcBef>
              <a:buFontTx/>
              <a:buChar char="•"/>
            </a:pPr>
            <a:r>
              <a:rPr lang="en-US" altLang="en-US" sz="800">
                <a:latin typeface="Arial" panose="020B0604020202020204" pitchFamily="34" charset="0"/>
                <a:ea typeface="ヒラギノ角ゴ Pro W3"/>
              </a:rPr>
              <a:t>Patients in each group were assigned to either a more aggressive dosing algorithm based on plasma glucose levels as well as TDD requirement (insulin doses increased by 2-10 IU if TDD was &lt;100 IU and by 4-20 IU if TDD was </a:t>
            </a:r>
            <a:r>
              <a:rPr lang="en-US" altLang="en-US" sz="800">
                <a:solidFill>
                  <a:schemeClr val="bg2"/>
                </a:solidFill>
                <a:latin typeface="Arial" panose="020B0604020202020204" pitchFamily="34" charset="0"/>
                <a:ea typeface="ヒラギノ角ゴ Pro W3"/>
                <a:cs typeface="Times New Roman" panose="02020603050405020304" pitchFamily="18" charset="0"/>
              </a:rPr>
              <a:t>&gt;</a:t>
            </a:r>
            <a:r>
              <a:rPr lang="en-US" altLang="en-US" sz="800">
                <a:latin typeface="Arial" panose="020B0604020202020204" pitchFamily="34" charset="0"/>
                <a:ea typeface="ヒラギノ角ゴ Pro W3"/>
              </a:rPr>
              <a:t>100 IU). [Pg 21, Col 1, Para 4]</a:t>
            </a: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Background:</a:t>
            </a:r>
          </a:p>
          <a:p>
            <a:pPr>
              <a:spcBef>
                <a:spcPct val="0"/>
              </a:spcBef>
              <a:buFontTx/>
              <a:buChar char="•"/>
            </a:pPr>
            <a:r>
              <a:rPr lang="en-US" altLang="en-US" sz="800">
                <a:latin typeface="Arial" panose="020B0604020202020204" pitchFamily="34" charset="0"/>
                <a:ea typeface="ヒラギノ角ゴ Pro W3"/>
              </a:rPr>
              <a:t>24-week, multicenter, randomized, open-label study testing noninferiority of insulin lispro mix 50 TID to glargine + lispro treatment in patients with T2D failing glycemic control on oral antihyperglycemic drugs combined with insulin glargine. [/p20/col 3/3rd paragraph].</a:t>
            </a:r>
          </a:p>
          <a:p>
            <a:pPr>
              <a:spcBef>
                <a:spcPct val="0"/>
              </a:spcBef>
            </a:pPr>
            <a:endParaRPr lang="en-US" altLang="en-US" sz="800">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Reference: 		</a:t>
            </a:r>
          </a:p>
          <a:p>
            <a:pPr>
              <a:spcBef>
                <a:spcPct val="0"/>
              </a:spcBef>
            </a:pPr>
            <a:r>
              <a:rPr lang="en-US" altLang="en-US" sz="8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a:p>
            <a:pPr>
              <a:spcBef>
                <a:spcPct val="0"/>
              </a:spcBef>
              <a:buClr>
                <a:srgbClr val="000000"/>
              </a:buClr>
            </a:pPr>
            <a:endParaRPr lang="en-US" altLang="en-US" sz="800">
              <a:latin typeface="Arial" panose="020B0604020202020204" pitchFamily="34" charset="0"/>
              <a:ea typeface="ヒラギノ角ゴ Pro W3"/>
            </a:endParaRPr>
          </a:p>
        </p:txBody>
      </p:sp>
    </p:spTree>
    <p:extLst>
      <p:ext uri="{BB962C8B-B14F-4D97-AF65-F5344CB8AC3E}">
        <p14:creationId xmlns:p14="http://schemas.microsoft.com/office/powerpoint/2010/main" val="37497367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703263" y="4422775"/>
            <a:ext cx="5616575" cy="4433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800" b="1">
                <a:latin typeface="Arial" panose="020B0604020202020204" pitchFamily="34" charset="0"/>
                <a:ea typeface="ヒラギノ角ゴ Pro W3"/>
              </a:rPr>
              <a:t>Insu-00056817</a:t>
            </a:r>
          </a:p>
          <a:p>
            <a:pPr>
              <a:spcBef>
                <a:spcPct val="0"/>
              </a:spcBef>
            </a:pPr>
            <a:r>
              <a:rPr lang="en-US" altLang="en-US" sz="800" b="1">
                <a:latin typeface="Arial" panose="020B0604020202020204" pitchFamily="34" charset="0"/>
                <a:ea typeface="ヒラギノ角ゴ Pro W3"/>
              </a:rPr>
              <a:t>Study Code: F3Z-US-IOOQ</a:t>
            </a:r>
          </a:p>
          <a:p>
            <a:pPr>
              <a:spcBef>
                <a:spcPct val="0"/>
              </a:spcBef>
            </a:pPr>
            <a:r>
              <a:rPr lang="en-US" altLang="en-US" sz="800" b="1">
                <a:latin typeface="Arial" panose="020B0604020202020204" pitchFamily="34" charset="0"/>
                <a:ea typeface="ヒラギノ角ゴ Pro W3"/>
              </a:rPr>
              <a:t>Clinicaltrials.gov identifier: NCT00110370</a:t>
            </a:r>
          </a:p>
          <a:p>
            <a:pPr>
              <a:spcBef>
                <a:spcPct val="0"/>
              </a:spcBef>
            </a:pPr>
            <a:r>
              <a:rPr lang="en-US" altLang="en-US" sz="800">
                <a:latin typeface="Arial" panose="020B0604020202020204" pitchFamily="34" charset="0"/>
                <a:ea typeface="ヒラギノ角ゴ Pro W3"/>
              </a:rPr>
              <a:t>[Source: Rosenstock J et al. Diabetes Care 2008;31(1):20-5. Insulin lispro mix 50: PPT therapy - p21/Col 1/para 3; Glargine + lispro: BBT - Pg 21, Col 2, Para 1; Preprandial PG target: Pg 21, Col 2, Para 2; Total dose statement in box: Pg 21, Col 2, Para 1]</a:t>
            </a: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Abbreviations: </a:t>
            </a:r>
            <a:r>
              <a:rPr lang="en-US" altLang="en-US" sz="800">
                <a:latin typeface="Arial" panose="020B0604020202020204" pitchFamily="34" charset="0"/>
                <a:ea typeface="ヒラギノ角ゴ Pro W3"/>
              </a:rPr>
              <a:t>FPG=Fasting plasma glucose; Glargine + lispro=Insulin glargine + insulin lispro; Insulin l</a:t>
            </a:r>
            <a:r>
              <a:rPr lang="en-US" altLang="en-US" sz="800">
                <a:solidFill>
                  <a:srgbClr val="000000"/>
                </a:solidFill>
                <a:latin typeface="Arial" panose="020B0604020202020204" pitchFamily="34" charset="0"/>
                <a:ea typeface="ヒラギノ角ゴ Pro W3"/>
              </a:rPr>
              <a:t>ispro mix 50=50% insulin lispro, 50% insulin lispro protamine suspension; </a:t>
            </a:r>
            <a:r>
              <a:rPr lang="en-US" altLang="en-US" sz="800">
                <a:latin typeface="Arial" panose="020B0604020202020204" pitchFamily="34" charset="0"/>
                <a:ea typeface="ヒラギノ角ゴ Pro W3"/>
              </a:rPr>
              <a:t>Insulin lispro mix 25=25% insulin lispro, 75% insulin lispro protamine suspension; PG=Plasma glucose; TID=Thrice a day</a:t>
            </a:r>
            <a:endParaRPr lang="en-US" altLang="en-US" sz="800" b="1">
              <a:latin typeface="Arial" panose="020B0604020202020204" pitchFamily="34" charset="0"/>
              <a:ea typeface="ヒラギノ角ゴ Pro W3"/>
            </a:endParaRP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Key Points:</a:t>
            </a:r>
          </a:p>
          <a:p>
            <a:pPr>
              <a:spcBef>
                <a:spcPct val="0"/>
              </a:spcBef>
              <a:buFontTx/>
              <a:buChar char="•"/>
            </a:pPr>
            <a:r>
              <a:rPr lang="en-US" altLang="en-US" sz="800">
                <a:latin typeface="Arial" panose="020B0604020202020204" pitchFamily="34" charset="0"/>
                <a:ea typeface="ヒラギノ角ゴ Pro W3"/>
              </a:rPr>
              <a:t>The starting total daily dose (TDD) of insulin was equal to each subject’s prestudy dose of insulin glargine (insulin lispro mix 50 group 52.5 ± 24.1 IU and glargine + lispro group 54.9 ± 27.8 IU) (/p23/col 2/2</a:t>
            </a:r>
            <a:r>
              <a:rPr lang="en-US" altLang="en-US" sz="800" baseline="30000">
                <a:latin typeface="Arial" panose="020B0604020202020204" pitchFamily="34" charset="0"/>
                <a:ea typeface="ヒラギノ角ゴ Pro W3"/>
              </a:rPr>
              <a:t>nd</a:t>
            </a:r>
            <a:r>
              <a:rPr lang="en-US" altLang="en-US" sz="800">
                <a:latin typeface="Arial" panose="020B0604020202020204" pitchFamily="34" charset="0"/>
                <a:ea typeface="ヒラギノ角ゴ Pro W3"/>
              </a:rPr>
              <a:t> paragraph)</a:t>
            </a:r>
          </a:p>
          <a:p>
            <a:pPr marL="628650" lvl="1" indent="-171450">
              <a:spcBef>
                <a:spcPct val="0"/>
              </a:spcBef>
              <a:buFontTx/>
              <a:buChar char="•"/>
            </a:pPr>
            <a:r>
              <a:rPr lang="en-US" altLang="en-US" sz="800">
                <a:latin typeface="Arial" panose="020B0604020202020204" pitchFamily="34" charset="0"/>
                <a:ea typeface="ヒラギノ角ゴ Pro W3"/>
              </a:rPr>
              <a:t>Patients randomized to the insulin lispro mix 50 arm took 1/3 of the total dose before each meal (3 injections/day) [p21/Col 1/para 4]</a:t>
            </a:r>
          </a:p>
          <a:p>
            <a:pPr marL="628650" lvl="1" indent="-171450">
              <a:spcBef>
                <a:spcPct val="0"/>
              </a:spcBef>
              <a:buFontTx/>
              <a:buChar char="•"/>
            </a:pPr>
            <a:r>
              <a:rPr lang="en-US" altLang="en-US" sz="800">
                <a:latin typeface="Arial" panose="020B0604020202020204" pitchFamily="34" charset="0"/>
                <a:ea typeface="ヒラギノ角ゴ Pro W3"/>
              </a:rPr>
              <a:t>Patients in the glargine + lispro group took 1/6 of the total dose as insulin lispro before each meal and half of the total dose as insulin glargine at bedtime (4 injections/day) [Pg 21, Col 2, Para 1]</a:t>
            </a:r>
          </a:p>
          <a:p>
            <a:pPr>
              <a:spcBef>
                <a:spcPct val="0"/>
              </a:spcBef>
              <a:buFontTx/>
              <a:buChar char="•"/>
            </a:pPr>
            <a:r>
              <a:rPr lang="en-US" altLang="en-US" sz="800">
                <a:latin typeface="Arial" panose="020B0604020202020204" pitchFamily="34" charset="0"/>
                <a:ea typeface="ヒラギノ角ゴ Pro W3"/>
              </a:rPr>
              <a:t>Insulin doses were adjusted during the study in order to achieve a preprandial PG target &lt;6.1 mmol/L (&lt;110 mg/dL) (/p21/col 2/para 2)</a:t>
            </a:r>
          </a:p>
          <a:p>
            <a:pPr>
              <a:spcBef>
                <a:spcPct val="0"/>
              </a:spcBef>
              <a:buFontTx/>
              <a:buChar char="•"/>
            </a:pPr>
            <a:r>
              <a:rPr lang="en-US" altLang="en-US" sz="800">
                <a:latin typeface="Arial" panose="020B0604020202020204" pitchFamily="34" charset="0"/>
                <a:ea typeface="ヒラギノ角ゴ Pro W3"/>
              </a:rPr>
              <a:t>Within each treatment arm (glargine + lispro or insulin lispro mix 50), patients were randomized to 1 of 2 recommended dosing algorithms. Doses were adjusted according to protocol specified algorithms. [Inferred from Pg 21, Col 1, Para 4 and online appendix, Table 1]</a:t>
            </a:r>
          </a:p>
          <a:p>
            <a:pPr>
              <a:spcBef>
                <a:spcPct val="0"/>
              </a:spcBef>
              <a:buFontTx/>
              <a:buChar char="•"/>
            </a:pPr>
            <a:r>
              <a:rPr lang="en-US" altLang="en-US" sz="800">
                <a:latin typeface="Arial" panose="020B0604020202020204" pitchFamily="34" charset="0"/>
                <a:ea typeface="ヒラギノ角ゴ Pro W3"/>
              </a:rPr>
              <a:t>Subjects in the insulin lispro mix 50 arm could switch their dinner time injection to insulin lispro mix 25 if fasting blood glucose targets were not being achieved. [Based on Pg 21, Col 1, Para 4, last statement] </a:t>
            </a:r>
          </a:p>
          <a:p>
            <a:pPr>
              <a:spcBef>
                <a:spcPct val="0"/>
              </a:spcBef>
              <a:buFontTx/>
              <a:buChar char="•"/>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Background:</a:t>
            </a:r>
          </a:p>
          <a:p>
            <a:pPr>
              <a:spcBef>
                <a:spcPct val="0"/>
              </a:spcBef>
              <a:buFontTx/>
              <a:buChar char="•"/>
            </a:pPr>
            <a:r>
              <a:rPr lang="en-US" altLang="en-US" sz="800">
                <a:latin typeface="Arial" panose="020B0604020202020204" pitchFamily="34" charset="0"/>
                <a:ea typeface="ヒラギノ角ゴ Pro W3"/>
              </a:rPr>
              <a:t>24-week, multicenter, randomized, open-label study testing noninferiority of insulin lispro mix 50 TID to glargine + lispro treatment in patients with type 2 diabetes (T2D) failing glycemic control on oral antihyperglycemic drugs combined with insulin glargine [/p20/col 3/3rd paragraph].</a:t>
            </a:r>
          </a:p>
          <a:p>
            <a:pPr>
              <a:spcBef>
                <a:spcPct val="0"/>
              </a:spcBef>
            </a:pPr>
            <a:endParaRPr lang="en-US" altLang="en-US" sz="800">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Reference: 		</a:t>
            </a:r>
          </a:p>
          <a:p>
            <a:pPr>
              <a:spcBef>
                <a:spcPct val="0"/>
              </a:spcBef>
            </a:pPr>
            <a:r>
              <a:rPr lang="en-US" altLang="en-US" sz="8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p:txBody>
      </p:sp>
    </p:spTree>
    <p:extLst>
      <p:ext uri="{BB962C8B-B14F-4D97-AF65-F5344CB8AC3E}">
        <p14:creationId xmlns:p14="http://schemas.microsoft.com/office/powerpoint/2010/main" val="22393592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703263" y="4422775"/>
            <a:ext cx="561657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900" b="1">
                <a:latin typeface="Arial" panose="020B0604020202020204" pitchFamily="34" charset="0"/>
                <a:ea typeface="ヒラギノ角ゴ Pro W3"/>
              </a:rPr>
              <a:t>Insu-00056817</a:t>
            </a:r>
          </a:p>
          <a:p>
            <a:pPr>
              <a:spcBef>
                <a:spcPct val="0"/>
              </a:spcBef>
            </a:pPr>
            <a:r>
              <a:rPr lang="en-US" altLang="en-US" sz="900" b="1">
                <a:latin typeface="Arial" panose="020B0604020202020204" pitchFamily="34" charset="0"/>
                <a:ea typeface="ヒラギノ角ゴ Pro W3"/>
              </a:rPr>
              <a:t>Study Code: F3Z-US-IOOQ</a:t>
            </a:r>
          </a:p>
          <a:p>
            <a:pPr>
              <a:spcBef>
                <a:spcPct val="0"/>
              </a:spcBef>
            </a:pPr>
            <a:r>
              <a:rPr lang="en-US" altLang="en-US" sz="900" b="1">
                <a:latin typeface="Arial" panose="020B0604020202020204" pitchFamily="34" charset="0"/>
                <a:ea typeface="ヒラギノ角ゴ Pro W3"/>
              </a:rPr>
              <a:t>Clinicaltrials.gov identifier: NCT00110370</a:t>
            </a:r>
          </a:p>
          <a:p>
            <a:pPr>
              <a:spcBef>
                <a:spcPct val="0"/>
              </a:spcBef>
            </a:pPr>
            <a:r>
              <a:rPr lang="en-US" altLang="en-US" sz="900">
                <a:latin typeface="Arial" panose="020B0604020202020204" pitchFamily="34" charset="0"/>
                <a:ea typeface="ヒラギノ角ゴ Pro W3"/>
              </a:rPr>
              <a:t>[Source: Rosenstock J et al. Diabetes Care 2008;31(1):20-5. Table 1 of online appendix]</a:t>
            </a:r>
            <a:endParaRPr lang="en-US" altLang="en-US" sz="900" b="1">
              <a:latin typeface="Arial" panose="020B0604020202020204" pitchFamily="34" charset="0"/>
              <a:ea typeface="ヒラギノ角ゴ Pro W3"/>
            </a:endParaRP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Abbreviations: </a:t>
            </a:r>
            <a:r>
              <a:rPr lang="en-US" altLang="en-US" sz="900">
                <a:latin typeface="Arial" panose="020B0604020202020204" pitchFamily="34" charset="0"/>
                <a:ea typeface="ヒラギノ角ゴ Pro W3"/>
              </a:rPr>
              <a:t>Glargine + lispro=Insulin glargine + insulin lispro; IU=International unit; Insulin lispro mix 50=50% insulin lispro, 50% insulin lispro protamine suspension; TDD=Total daily dose; TID=Thrice a day</a:t>
            </a:r>
            <a:endParaRPr lang="en-US" altLang="en-US" sz="900" b="1">
              <a:latin typeface="Arial" panose="020B0604020202020204" pitchFamily="34" charset="0"/>
              <a:ea typeface="ヒラギノ角ゴ Pro W3"/>
            </a:endParaRP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Key Points: </a:t>
            </a:r>
          </a:p>
          <a:p>
            <a:pPr>
              <a:spcBef>
                <a:spcPct val="0"/>
              </a:spcBef>
              <a:buFontTx/>
              <a:buChar char="•"/>
            </a:pPr>
            <a:r>
              <a:rPr lang="en-US" altLang="en-US" sz="900">
                <a:latin typeface="Arial" panose="020B0604020202020204" pitchFamily="34" charset="0"/>
                <a:ea typeface="ヒラギノ角ゴ Pro W3"/>
              </a:rPr>
              <a:t>Eligible patients were assigned to either: [Pg 21/Col 2/Para 4]</a:t>
            </a:r>
          </a:p>
          <a:p>
            <a:pPr marL="641350" lvl="1" indent="-174625">
              <a:spcBef>
                <a:spcPct val="0"/>
              </a:spcBef>
              <a:buFontTx/>
              <a:buChar char="•"/>
            </a:pPr>
            <a:r>
              <a:rPr lang="en-US" altLang="en-US" sz="900">
                <a:latin typeface="Arial" panose="020B0604020202020204" pitchFamily="34" charset="0"/>
                <a:ea typeface="ヒラギノ角ゴ Pro W3"/>
              </a:rPr>
              <a:t>An aggressive dosing algorithm (Algorithm 1) based on plasma glucose levels as well as TDD requirement (insulin doses increased by 2-10 IU if TDD was &lt;100 IU and by 4-20 IU if TDD was </a:t>
            </a:r>
            <a:r>
              <a:rPr lang="en-US" altLang="en-US" sz="900">
                <a:solidFill>
                  <a:schemeClr val="bg2"/>
                </a:solidFill>
                <a:latin typeface="Arial" panose="020B0604020202020204" pitchFamily="34" charset="0"/>
                <a:ea typeface="ヒラギノ角ゴ Pro W3"/>
                <a:cs typeface="Times New Roman" panose="02020603050405020304" pitchFamily="18" charset="0"/>
              </a:rPr>
              <a:t>&gt;</a:t>
            </a:r>
            <a:r>
              <a:rPr lang="en-US" altLang="en-US" sz="900">
                <a:latin typeface="Arial" panose="020B0604020202020204" pitchFamily="34" charset="0"/>
                <a:ea typeface="ヒラギノ角ゴ Pro W3"/>
              </a:rPr>
              <a:t>100 IU). </a:t>
            </a:r>
          </a:p>
          <a:p>
            <a:pPr marL="641350" lvl="1" indent="-174625">
              <a:spcBef>
                <a:spcPct val="0"/>
              </a:spcBef>
              <a:buFontTx/>
              <a:buChar char="•"/>
            </a:pPr>
            <a:r>
              <a:rPr lang="en-US" altLang="en-US" sz="900">
                <a:latin typeface="Arial" panose="020B0604020202020204" pitchFamily="34" charset="0"/>
                <a:ea typeface="ヒラギノ角ゴ Pro W3"/>
              </a:rPr>
              <a:t>A conservative dosing algorithm (Algorithm 2) based only on plasma glucose levels (insulin doses increased by 2-4 IU if mean preprandial plasma glucose was &gt;110 mg/dL (6.1 mmol/L).</a:t>
            </a:r>
          </a:p>
          <a:p>
            <a:pPr>
              <a:spcBef>
                <a:spcPct val="0"/>
              </a:spcBef>
              <a:buFontTx/>
              <a:buChar char="•"/>
            </a:pPr>
            <a:r>
              <a:rPr lang="en-US" altLang="en-US" sz="900">
                <a:latin typeface="Arial" panose="020B0604020202020204" pitchFamily="34" charset="0"/>
                <a:ea typeface="ヒラギノ角ゴ Pro W3"/>
              </a:rPr>
              <a:t>Starting dose for insulin lispro mix 50 treatment group was based on the total insulin glargine dose at study entry divided into 3 equal doses of insulin lispro mix 50 before meals. [Pg 21, Col 1, Para 4]</a:t>
            </a:r>
          </a:p>
          <a:p>
            <a:pPr>
              <a:spcBef>
                <a:spcPct val="0"/>
              </a:spcBef>
              <a:buFontTx/>
              <a:buChar char="•"/>
            </a:pPr>
            <a:r>
              <a:rPr lang="en-US" altLang="en-US" sz="900">
                <a:latin typeface="Arial" panose="020B0604020202020204" pitchFamily="34" charset="0"/>
                <a:ea typeface="ヒラギノ角ゴ Pro W3"/>
              </a:rPr>
              <a:t>Starting dose for glargine + lispro treatment group was also based on the total insulin glargine dose at study entry, with 50% administered as insulin glargine and the other 50% given in 3 equal doses of insulin lispro. [Pg 21, Col 2, Para 1]</a:t>
            </a:r>
            <a:endParaRPr lang="en-US" altLang="en-US" sz="900" b="1">
              <a:latin typeface="Arial" panose="020B0604020202020204" pitchFamily="34" charset="0"/>
              <a:ea typeface="ヒラギノ角ゴ Pro W3"/>
            </a:endParaRP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Background:</a:t>
            </a:r>
          </a:p>
          <a:p>
            <a:pPr>
              <a:spcBef>
                <a:spcPct val="0"/>
              </a:spcBef>
              <a:buFontTx/>
              <a:buChar char="•"/>
            </a:pPr>
            <a:r>
              <a:rPr lang="en-US" altLang="en-US" sz="900">
                <a:latin typeface="Arial" panose="020B0604020202020204" pitchFamily="34" charset="0"/>
                <a:ea typeface="ヒラギノ角ゴ Pro W3"/>
              </a:rPr>
              <a:t>24-week, multicenter, randomized, open-label study testing noninferiority of insulin lispro mix 50 TID to glargine + lispro treatment in patients with type 2 diabetes (T2D) failing glycemic control on oral antihyperglycemic drugs combined with insulin glargine. [/p20/3</a:t>
            </a:r>
            <a:r>
              <a:rPr lang="en-US" altLang="en-US" sz="900" baseline="30000">
                <a:latin typeface="Arial" panose="020B0604020202020204" pitchFamily="34" charset="0"/>
                <a:ea typeface="ヒラギノ角ゴ Pro W3"/>
              </a:rPr>
              <a:t>rd</a:t>
            </a:r>
            <a:r>
              <a:rPr lang="en-US" altLang="en-US" sz="900">
                <a:latin typeface="Arial" panose="020B0604020202020204" pitchFamily="34" charset="0"/>
                <a:ea typeface="ヒラギノ角ゴ Pro W3"/>
              </a:rPr>
              <a:t> paragraph].</a:t>
            </a:r>
          </a:p>
          <a:p>
            <a:pPr>
              <a:spcBef>
                <a:spcPct val="0"/>
              </a:spcBef>
            </a:pPr>
            <a:endParaRPr lang="en-US" altLang="en-US" sz="900">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Reference: 		</a:t>
            </a:r>
          </a:p>
          <a:p>
            <a:pPr>
              <a:spcBef>
                <a:spcPct val="0"/>
              </a:spcBef>
            </a:pPr>
            <a:r>
              <a:rPr lang="en-US" altLang="en-US" sz="9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a:p>
            <a:pPr>
              <a:spcBef>
                <a:spcPct val="0"/>
              </a:spcBef>
              <a:buClr>
                <a:srgbClr val="000000"/>
              </a:buClr>
            </a:pPr>
            <a:endParaRPr lang="en-US" altLang="en-US" sz="900">
              <a:latin typeface="Arial" panose="020B0604020202020204" pitchFamily="34" charset="0"/>
              <a:ea typeface="ヒラギノ角ゴ Pro W3"/>
            </a:endParaRPr>
          </a:p>
        </p:txBody>
      </p:sp>
    </p:spTree>
    <p:extLst>
      <p:ext uri="{BB962C8B-B14F-4D97-AF65-F5344CB8AC3E}">
        <p14:creationId xmlns:p14="http://schemas.microsoft.com/office/powerpoint/2010/main" val="29019065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xfrm>
            <a:off x="703263" y="4422775"/>
            <a:ext cx="561657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900" b="1">
                <a:latin typeface="Arial" panose="020B0604020202020204" pitchFamily="34" charset="0"/>
                <a:ea typeface="ヒラギノ角ゴ Pro W3"/>
              </a:rPr>
              <a:t>Insu-00056817</a:t>
            </a:r>
          </a:p>
          <a:p>
            <a:pPr>
              <a:spcBef>
                <a:spcPct val="0"/>
              </a:spcBef>
            </a:pPr>
            <a:r>
              <a:rPr lang="en-US" altLang="en-US" sz="900" b="1">
                <a:latin typeface="Arial" panose="020B0604020202020204" pitchFamily="34" charset="0"/>
                <a:ea typeface="ヒラギノ角ゴ Pro W3"/>
              </a:rPr>
              <a:t>Study Code: F3Z-US-IOOQ</a:t>
            </a:r>
          </a:p>
          <a:p>
            <a:pPr>
              <a:spcBef>
                <a:spcPct val="0"/>
              </a:spcBef>
            </a:pPr>
            <a:r>
              <a:rPr lang="en-US" altLang="en-US" sz="900" b="1">
                <a:latin typeface="Arial" panose="020B0604020202020204" pitchFamily="34" charset="0"/>
                <a:ea typeface="ヒラギノ角ゴ Pro W3"/>
              </a:rPr>
              <a:t>Clinicaltrials.gov identifier: NCT00110370</a:t>
            </a:r>
          </a:p>
          <a:p>
            <a:pPr>
              <a:spcBef>
                <a:spcPct val="0"/>
              </a:spcBef>
            </a:pPr>
            <a:r>
              <a:rPr lang="en-US" altLang="en-US" sz="900">
                <a:latin typeface="Arial" panose="020B0604020202020204" pitchFamily="34" charset="0"/>
                <a:ea typeface="ヒラギノ角ゴ Pro W3"/>
              </a:rPr>
              <a:t>[Source: Rosenstock J et al. Diabetes Care 2008;31(1):20-5. /p22/Table 1; footnote based on p-values in Table 1]</a:t>
            </a: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Abbreviations: </a:t>
            </a:r>
            <a:r>
              <a:rPr lang="en-US" altLang="en-US" sz="900">
                <a:latin typeface="Arial" panose="020B0604020202020204" pitchFamily="34" charset="0"/>
                <a:ea typeface="ヒラギノ角ゴ Pro W3"/>
              </a:rPr>
              <a:t>BMI=Body mass index; Glargine + lispro=Insulin glargine + insulin lispro; HbA1c=Hemoglobin A1c; IU=International unit; Insulin lispro mix 50=50% insulin lispro, 50% insulin lispro protamine suspension; SD=Standard deviation</a:t>
            </a:r>
            <a:endParaRPr lang="en-US" altLang="en-US" sz="900" b="1">
              <a:latin typeface="Arial" panose="020B0604020202020204" pitchFamily="34" charset="0"/>
              <a:ea typeface="ヒラギノ角ゴ Pro W3"/>
            </a:endParaRP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Key Points: </a:t>
            </a:r>
            <a:r>
              <a:rPr lang="en-US" altLang="en-US" sz="900">
                <a:latin typeface="Arial" panose="020B0604020202020204" pitchFamily="34" charset="0"/>
                <a:ea typeface="ヒラギノ角ゴ Pro W3"/>
              </a:rPr>
              <a:t>[Pg 21, Col 3, Para 4 and Pg 22, Table 1]</a:t>
            </a:r>
          </a:p>
          <a:p>
            <a:pPr>
              <a:spcBef>
                <a:spcPct val="0"/>
              </a:spcBef>
              <a:buFontTx/>
              <a:buChar char="•"/>
            </a:pPr>
            <a:r>
              <a:rPr lang="en-US" altLang="en-US" sz="900">
                <a:latin typeface="Arial" panose="020B0604020202020204" pitchFamily="34" charset="0"/>
                <a:ea typeface="ヒラギノ角ゴ Pro W3"/>
              </a:rPr>
              <a:t>Patients in both treatment arms had similar baseline characteristics. </a:t>
            </a:r>
          </a:p>
          <a:p>
            <a:pPr>
              <a:spcBef>
                <a:spcPct val="0"/>
              </a:spcBef>
              <a:buFontTx/>
              <a:buChar char="•"/>
            </a:pPr>
            <a:r>
              <a:rPr lang="en-US" altLang="en-US" sz="900">
                <a:latin typeface="Arial" panose="020B0604020202020204" pitchFamily="34" charset="0"/>
                <a:ea typeface="ヒラギノ角ゴ Pro W3"/>
              </a:rPr>
              <a:t>Duration of diabetes ~11 years, body weight ~99 kg, and body mass index, ~34 kg/m</a:t>
            </a:r>
            <a:r>
              <a:rPr lang="en-US" altLang="en-US" sz="900" baseline="30000">
                <a:latin typeface="Arial" panose="020B0604020202020204" pitchFamily="34" charset="0"/>
                <a:ea typeface="ヒラギノ角ゴ Pro W3"/>
              </a:rPr>
              <a:t>2</a:t>
            </a:r>
            <a:r>
              <a:rPr lang="en-US" altLang="en-US" sz="900">
                <a:latin typeface="Arial" panose="020B0604020202020204" pitchFamily="34" charset="0"/>
                <a:ea typeface="ヒラギノ角ゴ Pro W3"/>
              </a:rPr>
              <a:t>.</a:t>
            </a:r>
          </a:p>
          <a:p>
            <a:pPr>
              <a:spcBef>
                <a:spcPct val="0"/>
              </a:spcBef>
              <a:buFontTx/>
              <a:buChar char="•"/>
            </a:pPr>
            <a:r>
              <a:rPr lang="en-US" altLang="en-US" sz="900">
                <a:latin typeface="Arial" panose="020B0604020202020204" pitchFamily="34" charset="0"/>
                <a:ea typeface="ヒラギノ角ゴ Pro W3"/>
              </a:rPr>
              <a:t>~45% of the study population was non-Caucasian. </a:t>
            </a: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Background:</a:t>
            </a:r>
          </a:p>
          <a:p>
            <a:pPr>
              <a:spcBef>
                <a:spcPct val="0"/>
              </a:spcBef>
              <a:buFontTx/>
              <a:buChar char="•"/>
            </a:pPr>
            <a:r>
              <a:rPr lang="en-US" altLang="en-US" sz="900">
                <a:latin typeface="Arial" panose="020B0604020202020204" pitchFamily="34" charset="0"/>
                <a:ea typeface="ヒラギノ角ゴ Pro W3"/>
              </a:rPr>
              <a:t>24-week, multicenter, randomized, open-label study testing noninferiority of insulin lispro mix 50 TID to glargine + lispro treatment in patients with type 2 diabetes (T2D) failing glycemic control on oral antihyperglycemic drugs combined with insulin glargine [/p20/col 3/3rd paragraph].</a:t>
            </a:r>
          </a:p>
          <a:p>
            <a:pPr>
              <a:spcBef>
                <a:spcPct val="0"/>
              </a:spcBef>
              <a:buClr>
                <a:srgbClr val="000000"/>
              </a:buClr>
              <a:buFontTx/>
              <a:buChar char="•"/>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Reference: 		</a:t>
            </a:r>
          </a:p>
          <a:p>
            <a:pPr>
              <a:spcBef>
                <a:spcPct val="0"/>
              </a:spcBef>
            </a:pPr>
            <a:r>
              <a:rPr lang="en-US" altLang="en-US" sz="9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p:txBody>
      </p:sp>
    </p:spTree>
    <p:extLst>
      <p:ext uri="{BB962C8B-B14F-4D97-AF65-F5344CB8AC3E}">
        <p14:creationId xmlns:p14="http://schemas.microsoft.com/office/powerpoint/2010/main" val="8275128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84275" y="620713"/>
            <a:ext cx="4654550" cy="3490912"/>
          </a:xfrm>
          <a:ln/>
        </p:spPr>
      </p:sp>
      <p:sp>
        <p:nvSpPr>
          <p:cNvPr id="153603" name="Rectangle 3"/>
          <p:cNvSpPr>
            <a:spLocks noGrp="1" noChangeArrowheads="1"/>
          </p:cNvSpPr>
          <p:nvPr>
            <p:ph type="body" idx="1"/>
          </p:nvPr>
        </p:nvSpPr>
        <p:spPr>
          <a:xfrm>
            <a:off x="703263" y="4422775"/>
            <a:ext cx="561657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800" b="1" dirty="0">
                <a:latin typeface="Arial" panose="020B0604020202020204" pitchFamily="34" charset="0"/>
                <a:ea typeface="ヒラギノ角ゴ Pro W3"/>
              </a:rPr>
              <a:t>Insu-00056817</a:t>
            </a:r>
          </a:p>
          <a:p>
            <a:pPr>
              <a:spcBef>
                <a:spcPct val="0"/>
              </a:spcBef>
            </a:pPr>
            <a:r>
              <a:rPr lang="en-US" altLang="en-US" sz="800" b="1" dirty="0">
                <a:latin typeface="Arial" panose="020B0604020202020204" pitchFamily="34" charset="0"/>
                <a:ea typeface="ヒラギノ角ゴ Pro W3"/>
              </a:rPr>
              <a:t>Study Code: F3Z-US-IOOQ</a:t>
            </a:r>
          </a:p>
          <a:p>
            <a:pPr>
              <a:spcBef>
                <a:spcPct val="0"/>
              </a:spcBef>
            </a:pPr>
            <a:r>
              <a:rPr lang="en-US" altLang="en-US" sz="800" b="1" dirty="0">
                <a:latin typeface="Arial" panose="020B0604020202020204" pitchFamily="34" charset="0"/>
                <a:ea typeface="ヒラギノ角ゴ Pro W3"/>
              </a:rPr>
              <a:t>Clinicaltrials.gov identifier: NCT00110370</a:t>
            </a:r>
          </a:p>
          <a:p>
            <a:pPr>
              <a:spcBef>
                <a:spcPct val="0"/>
              </a:spcBef>
            </a:pPr>
            <a:r>
              <a:rPr lang="en-US" altLang="en-US" sz="800" dirty="0">
                <a:latin typeface="Arial" panose="020B0604020202020204" pitchFamily="34" charset="0"/>
                <a:ea typeface="ヒラギノ角ゴ Pro W3"/>
              </a:rPr>
              <a:t>[Source: </a:t>
            </a:r>
            <a:r>
              <a:rPr lang="en-US" altLang="en-US" sz="800" dirty="0" err="1">
                <a:latin typeface="Arial" panose="020B0604020202020204" pitchFamily="34" charset="0"/>
                <a:ea typeface="ヒラギノ角ゴ Pro W3"/>
              </a:rPr>
              <a:t>Rosenstock</a:t>
            </a:r>
            <a:r>
              <a:rPr lang="en-US" altLang="en-US" sz="800" dirty="0">
                <a:latin typeface="Arial" panose="020B0604020202020204" pitchFamily="34" charset="0"/>
                <a:ea typeface="ヒラギノ角ゴ Pro W3"/>
              </a:rPr>
              <a:t> J et al. Diabetes Care 2008;31(1):20-5. /p23/Figure 1A; </a:t>
            </a:r>
            <a:r>
              <a:rPr lang="en-US" altLang="en-US" sz="800" dirty="0" err="1">
                <a:latin typeface="Arial" panose="020B0604020202020204" pitchFamily="34" charset="0"/>
                <a:ea typeface="ヒラギノ角ゴ Pro W3"/>
              </a:rPr>
              <a:t>Pg</a:t>
            </a:r>
            <a:r>
              <a:rPr lang="en-US" altLang="en-US" sz="800" dirty="0">
                <a:latin typeface="Arial" panose="020B0604020202020204" pitchFamily="34" charset="0"/>
                <a:ea typeface="ヒラギノ角ゴ Pro W3"/>
              </a:rPr>
              <a:t> 21, Col 3, Para 1 for limit for </a:t>
            </a:r>
            <a:r>
              <a:rPr lang="en-US" altLang="en-US" sz="800" dirty="0" err="1">
                <a:latin typeface="Arial" panose="020B0604020202020204" pitchFamily="34" charset="0"/>
                <a:ea typeface="ヒラギノ角ゴ Pro W3"/>
              </a:rPr>
              <a:t>noninferiority</a:t>
            </a:r>
            <a:r>
              <a:rPr lang="en-US" altLang="en-US" sz="800" dirty="0">
                <a:latin typeface="Arial" panose="020B0604020202020204" pitchFamily="34" charset="0"/>
                <a:ea typeface="ヒラギノ角ゴ Pro W3"/>
              </a:rPr>
              <a:t>; n values: </a:t>
            </a:r>
            <a:r>
              <a:rPr lang="en-US" altLang="en-US" sz="800" dirty="0" err="1">
                <a:latin typeface="Arial" panose="020B0604020202020204" pitchFamily="34" charset="0"/>
                <a:ea typeface="ヒラギノ角ゴ Pro W3"/>
              </a:rPr>
              <a:t>Pg</a:t>
            </a:r>
            <a:r>
              <a:rPr lang="en-US" altLang="en-US" sz="800" dirty="0">
                <a:latin typeface="Arial" panose="020B0604020202020204" pitchFamily="34" charset="0"/>
                <a:ea typeface="ヒラギノ角ゴ Pro W3"/>
              </a:rPr>
              <a:t> 21, Col 3, Para 4; p-value footnote: </a:t>
            </a:r>
            <a:r>
              <a:rPr lang="en-US" altLang="en-US" sz="800" dirty="0" err="1">
                <a:latin typeface="Arial" panose="020B0604020202020204" pitchFamily="34" charset="0"/>
                <a:ea typeface="ヒラギノ角ゴ Pro W3"/>
              </a:rPr>
              <a:t>Pg</a:t>
            </a:r>
            <a:r>
              <a:rPr lang="en-US" altLang="en-US" sz="800" dirty="0">
                <a:latin typeface="Arial" panose="020B0604020202020204" pitchFamily="34" charset="0"/>
                <a:ea typeface="ヒラギノ角ゴ Pro W3"/>
              </a:rPr>
              <a:t> 22, Col 3, Para 2]</a:t>
            </a:r>
          </a:p>
          <a:p>
            <a:pPr>
              <a:spcBef>
                <a:spcPct val="0"/>
              </a:spcBef>
            </a:pPr>
            <a:endParaRPr lang="en-US" altLang="en-US" sz="800" dirty="0">
              <a:latin typeface="Arial" panose="020B0604020202020204" pitchFamily="34" charset="0"/>
              <a:ea typeface="ヒラギノ角ゴ Pro W3"/>
            </a:endParaRPr>
          </a:p>
          <a:p>
            <a:pPr>
              <a:spcBef>
                <a:spcPct val="0"/>
              </a:spcBef>
            </a:pPr>
            <a:r>
              <a:rPr lang="en-US" altLang="en-US" sz="800" b="1" dirty="0">
                <a:latin typeface="Arial" panose="020B0604020202020204" pitchFamily="34" charset="0"/>
                <a:ea typeface="ヒラギノ角ゴ Pro W3"/>
              </a:rPr>
              <a:t>Abbreviations: </a:t>
            </a:r>
            <a:r>
              <a:rPr lang="en-US" altLang="en-US" sz="800" dirty="0">
                <a:latin typeface="Arial" panose="020B0604020202020204" pitchFamily="34" charset="0"/>
                <a:ea typeface="ヒラギノ角ゴ Pro W3"/>
              </a:rPr>
              <a:t>CI=Confidence interval; Glargine +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=Insulin glargine + insulin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HbA1c=Hemoglobin HbA1c; Insulin </a:t>
            </a:r>
            <a:r>
              <a:rPr lang="en-US" altLang="en-US" sz="800" dirty="0" err="1">
                <a:latin typeface="Arial" panose="020B0604020202020204" pitchFamily="34" charset="0"/>
                <a:ea typeface="ヒラギノ角ゴ Pro W3"/>
              </a:rPr>
              <a:t>l</a:t>
            </a:r>
            <a:r>
              <a:rPr lang="en-US" altLang="en-US" sz="800" dirty="0" err="1">
                <a:solidFill>
                  <a:srgbClr val="000000"/>
                </a:solidFill>
                <a:latin typeface="Arial" panose="020B0604020202020204" pitchFamily="34" charset="0"/>
                <a:ea typeface="ヒラギノ角ゴ Pro W3"/>
              </a:rPr>
              <a:t>ispro</a:t>
            </a:r>
            <a:r>
              <a:rPr lang="en-US" altLang="en-US" sz="800" dirty="0">
                <a:solidFill>
                  <a:srgbClr val="000000"/>
                </a:solidFill>
                <a:latin typeface="Arial" panose="020B0604020202020204" pitchFamily="34" charset="0"/>
                <a:ea typeface="ヒラギノ角ゴ Pro W3"/>
              </a:rPr>
              <a:t> mix 50=50% insulin </a:t>
            </a:r>
            <a:r>
              <a:rPr lang="en-US" altLang="en-US" sz="800" dirty="0" err="1">
                <a:solidFill>
                  <a:srgbClr val="000000"/>
                </a:solidFill>
                <a:latin typeface="Arial" panose="020B0604020202020204" pitchFamily="34" charset="0"/>
                <a:ea typeface="ヒラギノ角ゴ Pro W3"/>
              </a:rPr>
              <a:t>lispro</a:t>
            </a:r>
            <a:r>
              <a:rPr lang="en-US" altLang="en-US" sz="800" dirty="0">
                <a:solidFill>
                  <a:srgbClr val="000000"/>
                </a:solidFill>
                <a:latin typeface="Arial" panose="020B0604020202020204" pitchFamily="34" charset="0"/>
                <a:ea typeface="ヒラギノ角ゴ Pro W3"/>
              </a:rPr>
              <a:t>, 50% insulin </a:t>
            </a:r>
            <a:r>
              <a:rPr lang="en-US" altLang="en-US" sz="800" dirty="0" err="1">
                <a:solidFill>
                  <a:srgbClr val="000000"/>
                </a:solidFill>
                <a:latin typeface="Arial" panose="020B0604020202020204" pitchFamily="34" charset="0"/>
                <a:ea typeface="ヒラギノ角ゴ Pro W3"/>
              </a:rPr>
              <a:t>lispro</a:t>
            </a:r>
            <a:r>
              <a:rPr lang="en-US" altLang="en-US" sz="800" dirty="0">
                <a:solidFill>
                  <a:srgbClr val="000000"/>
                </a:solidFill>
                <a:latin typeface="Arial" panose="020B0604020202020204" pitchFamily="34" charset="0"/>
                <a:ea typeface="ヒラギノ角ゴ Pro W3"/>
              </a:rPr>
              <a:t> protamine suspension;</a:t>
            </a:r>
            <a:r>
              <a:rPr lang="en-US" altLang="en-US" sz="800" dirty="0">
                <a:latin typeface="Arial" panose="020B0604020202020204" pitchFamily="34" charset="0"/>
                <a:ea typeface="ヒラギノ角ゴ Pro W3"/>
              </a:rPr>
              <a:t> TID=Thrice a day</a:t>
            </a:r>
            <a:endParaRPr lang="en-US" altLang="en-US" sz="800" b="1" dirty="0">
              <a:latin typeface="Arial" panose="020B0604020202020204" pitchFamily="34" charset="0"/>
              <a:ea typeface="ヒラギノ角ゴ Pro W3"/>
            </a:endParaRPr>
          </a:p>
          <a:p>
            <a:pPr>
              <a:spcBef>
                <a:spcPct val="0"/>
              </a:spcBef>
            </a:pPr>
            <a:endParaRPr lang="en-US" altLang="en-US" sz="800" b="1" dirty="0">
              <a:latin typeface="Arial" panose="020B0604020202020204" pitchFamily="34" charset="0"/>
              <a:ea typeface="ヒラギノ角ゴ Pro W3"/>
            </a:endParaRPr>
          </a:p>
          <a:p>
            <a:pPr>
              <a:spcBef>
                <a:spcPct val="0"/>
              </a:spcBef>
            </a:pPr>
            <a:r>
              <a:rPr lang="en-US" altLang="en-US" sz="800" b="1" dirty="0">
                <a:latin typeface="Arial" panose="020B0604020202020204" pitchFamily="34" charset="0"/>
                <a:ea typeface="ヒラギノ角ゴ Pro W3"/>
              </a:rPr>
              <a:t>Key Points:</a:t>
            </a:r>
          </a:p>
          <a:p>
            <a:pPr>
              <a:spcBef>
                <a:spcPct val="0"/>
              </a:spcBef>
              <a:buFontTx/>
              <a:buChar char="•"/>
            </a:pPr>
            <a:r>
              <a:rPr lang="en-US" altLang="en-US" sz="800" dirty="0">
                <a:latin typeface="Arial" panose="020B0604020202020204" pitchFamily="34" charset="0"/>
                <a:ea typeface="ヒラギノ角ゴ Pro W3"/>
              </a:rPr>
              <a:t>Patients were considered completers if they attained target A1c by the end of a phase and were then withdrawn from the study. [</a:t>
            </a:r>
            <a:r>
              <a:rPr lang="en-US" altLang="en-US" sz="800" dirty="0" err="1">
                <a:latin typeface="Arial" panose="020B0604020202020204" pitchFamily="34" charset="0"/>
                <a:ea typeface="ヒラギノ角ゴ Pro W3"/>
              </a:rPr>
              <a:t>Pg</a:t>
            </a:r>
            <a:r>
              <a:rPr lang="en-US" altLang="en-US" sz="800" dirty="0">
                <a:latin typeface="Arial" panose="020B0604020202020204" pitchFamily="34" charset="0"/>
                <a:ea typeface="ヒラギノ角ゴ Pro W3"/>
              </a:rPr>
              <a:t> 24, Col 2, Para 3]</a:t>
            </a:r>
          </a:p>
          <a:p>
            <a:pPr>
              <a:spcBef>
                <a:spcPct val="0"/>
              </a:spcBef>
              <a:buFontTx/>
              <a:buChar char="•"/>
            </a:pPr>
            <a:r>
              <a:rPr lang="en-US" altLang="en-US" sz="800" dirty="0">
                <a:latin typeface="Arial" panose="020B0604020202020204" pitchFamily="34" charset="0"/>
                <a:ea typeface="ヒラギノ角ゴ Pro W3"/>
              </a:rPr>
              <a:t>Analysis conducted using analysis of covariance (ANCOVA) with treatment, dosing algorithm, sex, and baseline HbA1c as fixed effects.[</a:t>
            </a:r>
            <a:r>
              <a:rPr lang="en-US" altLang="en-US" sz="800" dirty="0" err="1">
                <a:latin typeface="Arial" panose="020B0604020202020204" pitchFamily="34" charset="0"/>
                <a:ea typeface="ヒラギノ角ゴ Pro W3"/>
              </a:rPr>
              <a:t>Pg</a:t>
            </a:r>
            <a:r>
              <a:rPr lang="en-US" altLang="en-US" sz="800" dirty="0">
                <a:latin typeface="Arial" panose="020B0604020202020204" pitchFamily="34" charset="0"/>
                <a:ea typeface="ヒラギノ角ゴ Pro W3"/>
              </a:rPr>
              <a:t> 21, Col 3, Para 2]</a:t>
            </a:r>
          </a:p>
          <a:p>
            <a:pPr>
              <a:spcBef>
                <a:spcPct val="0"/>
              </a:spcBef>
              <a:buFontTx/>
              <a:buChar char="•"/>
            </a:pPr>
            <a:r>
              <a:rPr lang="en-US" altLang="en-US" sz="800" dirty="0">
                <a:latin typeface="Arial" panose="020B0604020202020204" pitchFamily="34" charset="0"/>
                <a:ea typeface="ヒラギノ角ゴ Pro W3"/>
              </a:rPr>
              <a:t>Baseline HbA1c was similar in both groups (glargine +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group: 8.9 ±1.1%; insulin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mix 50 group: 8.8 ± 1.0%, p=.598) (/p22/Col 3/Para 2)</a:t>
            </a:r>
          </a:p>
          <a:p>
            <a:pPr>
              <a:spcBef>
                <a:spcPct val="0"/>
              </a:spcBef>
              <a:buFontTx/>
              <a:buChar char="•"/>
            </a:pPr>
            <a:r>
              <a:rPr lang="en-US" altLang="en-US" sz="800" dirty="0">
                <a:latin typeface="Arial" panose="020B0604020202020204" pitchFamily="34" charset="0"/>
                <a:ea typeface="ヒラギノ角ゴ Pro W3"/>
              </a:rPr>
              <a:t>Both treatment groups experienced a significant decrease in HbA1c levels from baseline at endpoint (p&lt;.001). [/p22/Col 3/Para 2]</a:t>
            </a:r>
          </a:p>
          <a:p>
            <a:pPr>
              <a:spcBef>
                <a:spcPct val="0"/>
              </a:spcBef>
              <a:buFontTx/>
              <a:buChar char="•"/>
            </a:pPr>
            <a:r>
              <a:rPr lang="en-US" altLang="en-US" sz="800" dirty="0">
                <a:latin typeface="Arial" panose="020B0604020202020204" pitchFamily="34" charset="0"/>
                <a:ea typeface="ヒラギノ角ゴ Pro W3"/>
              </a:rPr>
              <a:t>The difference in HbA1c change from baseline to endpoint (glargine +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group - insulin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mix 50 group) at Week 16 was -0.22% with a 90% CI, -0.38% to </a:t>
            </a:r>
            <a:r>
              <a:rPr lang="en-US" altLang="en-US" dirty="0">
                <a:latin typeface="Arial" panose="020B0604020202020204" pitchFamily="34" charset="0"/>
                <a:ea typeface="ヒラギノ角ゴ Pro W3"/>
              </a:rPr>
              <a:t>‑</a:t>
            </a:r>
            <a:r>
              <a:rPr lang="en-US" altLang="en-US" sz="800" dirty="0">
                <a:latin typeface="Arial" panose="020B0604020202020204" pitchFamily="34" charset="0"/>
                <a:ea typeface="ヒラギノ角ゴ Pro W3"/>
              </a:rPr>
              <a:t>0.07%. [/p22/Col 3/Para 2]</a:t>
            </a:r>
          </a:p>
          <a:p>
            <a:pPr>
              <a:buFontTx/>
              <a:buChar char="•"/>
            </a:pPr>
            <a:r>
              <a:rPr lang="en-US" altLang="en-US" sz="800" dirty="0" err="1">
                <a:latin typeface="Arial" panose="020B0604020202020204" pitchFamily="34" charset="0"/>
                <a:ea typeface="ヒラギノ角ゴ Pro W3"/>
              </a:rPr>
              <a:t>Noninferiority</a:t>
            </a:r>
            <a:r>
              <a:rPr lang="en-US" altLang="en-US" sz="800" dirty="0">
                <a:latin typeface="Arial" panose="020B0604020202020204" pitchFamily="34" charset="0"/>
                <a:ea typeface="ヒラギノ角ゴ Pro W3"/>
              </a:rPr>
              <a:t> (specified with a lower limit of -0.3%) was not demonstrated. The 90% CI in the difference of the change in HbA1c was -0.38% to -0.07%. Because the lower limit of the CI was lower than -0.3%, </a:t>
            </a:r>
            <a:r>
              <a:rPr lang="en-US" altLang="en-US" sz="800" dirty="0" err="1">
                <a:latin typeface="Arial" panose="020B0604020202020204" pitchFamily="34" charset="0"/>
                <a:ea typeface="ヒラギノ角ゴ Pro W3"/>
              </a:rPr>
              <a:t>noninferiority</a:t>
            </a:r>
            <a:r>
              <a:rPr lang="en-US" altLang="en-US" sz="800" dirty="0">
                <a:latin typeface="Arial" panose="020B0604020202020204" pitchFamily="34" charset="0"/>
                <a:ea typeface="ヒラギノ角ゴ Pro W3"/>
              </a:rPr>
              <a:t> was not demonstrated. [/p22/Col 3/Para 2, p21/Col 3/1</a:t>
            </a:r>
            <a:r>
              <a:rPr lang="en-US" altLang="en-US" sz="800" baseline="30000" dirty="0">
                <a:latin typeface="Arial" panose="020B0604020202020204" pitchFamily="34" charset="0"/>
                <a:ea typeface="ヒラギノ角ゴ Pro W3"/>
              </a:rPr>
              <a:t>st</a:t>
            </a:r>
            <a:r>
              <a:rPr lang="en-US" altLang="en-US" sz="800" dirty="0">
                <a:latin typeface="Arial" panose="020B0604020202020204" pitchFamily="34" charset="0"/>
                <a:ea typeface="ヒラギノ角ゴ Pro W3"/>
              </a:rPr>
              <a:t> paragraph]</a:t>
            </a:r>
          </a:p>
          <a:p>
            <a:pPr>
              <a:spcBef>
                <a:spcPct val="0"/>
              </a:spcBef>
              <a:buFontTx/>
              <a:buChar char="•"/>
            </a:pPr>
            <a:r>
              <a:rPr lang="en-US" altLang="en-US" sz="800" dirty="0">
                <a:latin typeface="Arial" panose="020B0604020202020204" pitchFamily="34" charset="0"/>
                <a:ea typeface="ヒラギノ角ゴ Pro W3"/>
              </a:rPr>
              <a:t>There was a significantly higher mean total daily insulin dose in the glargine +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group. (/p23/Col 2, 2</a:t>
            </a:r>
            <a:r>
              <a:rPr lang="en-US" altLang="en-US" sz="800" baseline="30000" dirty="0">
                <a:latin typeface="Arial" panose="020B0604020202020204" pitchFamily="34" charset="0"/>
                <a:ea typeface="ヒラギノ角ゴ Pro W3"/>
              </a:rPr>
              <a:t>nd</a:t>
            </a:r>
            <a:r>
              <a:rPr lang="en-US" altLang="en-US" sz="800" dirty="0">
                <a:latin typeface="Arial" panose="020B0604020202020204" pitchFamily="34" charset="0"/>
                <a:ea typeface="ヒラギノ角ゴ Pro W3"/>
              </a:rPr>
              <a:t> paragraph)</a:t>
            </a:r>
          </a:p>
          <a:p>
            <a:pPr>
              <a:spcBef>
                <a:spcPct val="0"/>
              </a:spcBef>
            </a:pPr>
            <a:endParaRPr lang="en-US" altLang="en-US" sz="800" dirty="0">
              <a:latin typeface="Arial" panose="020B0604020202020204" pitchFamily="34" charset="0"/>
              <a:ea typeface="ヒラギノ角ゴ Pro W3"/>
            </a:endParaRPr>
          </a:p>
          <a:p>
            <a:pPr>
              <a:spcBef>
                <a:spcPct val="0"/>
              </a:spcBef>
            </a:pPr>
            <a:r>
              <a:rPr lang="en-US" altLang="en-US" sz="800" b="1" dirty="0">
                <a:latin typeface="Arial" panose="020B0604020202020204" pitchFamily="34" charset="0"/>
                <a:ea typeface="ヒラギノ角ゴ Pro W3"/>
              </a:rPr>
              <a:t>Background:</a:t>
            </a:r>
          </a:p>
          <a:p>
            <a:pPr>
              <a:spcBef>
                <a:spcPct val="0"/>
              </a:spcBef>
              <a:buFontTx/>
              <a:buChar char="•"/>
            </a:pPr>
            <a:r>
              <a:rPr lang="en-US" altLang="en-US" sz="800" dirty="0">
                <a:latin typeface="Arial" panose="020B0604020202020204" pitchFamily="34" charset="0"/>
                <a:ea typeface="ヒラギノ角ゴ Pro W3"/>
              </a:rPr>
              <a:t>24-week, multicenter, randomized, open-label study testing </a:t>
            </a:r>
            <a:r>
              <a:rPr lang="en-US" altLang="en-US" sz="800" dirty="0" err="1">
                <a:latin typeface="Arial" panose="020B0604020202020204" pitchFamily="34" charset="0"/>
                <a:ea typeface="ヒラギノ角ゴ Pro W3"/>
              </a:rPr>
              <a:t>noninferiority</a:t>
            </a:r>
            <a:r>
              <a:rPr lang="en-US" altLang="en-US" sz="800" dirty="0">
                <a:latin typeface="Arial" panose="020B0604020202020204" pitchFamily="34" charset="0"/>
                <a:ea typeface="ヒラギノ角ゴ Pro W3"/>
              </a:rPr>
              <a:t> of insulin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mix 50 TID to glargine +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treatment in patients with type 2 diabetes (T2D) failing glycemic control on oral </a:t>
            </a:r>
            <a:r>
              <a:rPr lang="en-US" altLang="en-US" sz="800" dirty="0" err="1">
                <a:latin typeface="Arial" panose="020B0604020202020204" pitchFamily="34" charset="0"/>
                <a:ea typeface="ヒラギノ角ゴ Pro W3"/>
              </a:rPr>
              <a:t>antihyperglycemic</a:t>
            </a:r>
            <a:r>
              <a:rPr lang="en-US" altLang="en-US" sz="800" dirty="0">
                <a:latin typeface="Arial" panose="020B0604020202020204" pitchFamily="34" charset="0"/>
                <a:ea typeface="ヒラギノ角ゴ Pro W3"/>
              </a:rPr>
              <a:t> drugs combined with insulin glargine [/p20/col 3/3rd paragraph].</a:t>
            </a:r>
          </a:p>
          <a:p>
            <a:pPr>
              <a:spcBef>
                <a:spcPct val="0"/>
              </a:spcBef>
              <a:buFontTx/>
              <a:buChar char="•"/>
            </a:pPr>
            <a:endParaRPr lang="en-US" altLang="en-US" sz="800" dirty="0">
              <a:latin typeface="Arial" panose="020B0604020202020204" pitchFamily="34" charset="0"/>
              <a:ea typeface="ヒラギノ角ゴ Pro W3"/>
            </a:endParaRPr>
          </a:p>
          <a:p>
            <a:pPr>
              <a:spcBef>
                <a:spcPct val="0"/>
              </a:spcBef>
            </a:pPr>
            <a:r>
              <a:rPr lang="en-US" altLang="en-US" sz="800" b="1" dirty="0">
                <a:latin typeface="Arial" panose="020B0604020202020204" pitchFamily="34" charset="0"/>
                <a:ea typeface="ヒラギノ角ゴ Pro W3"/>
              </a:rPr>
              <a:t>Reference: 		</a:t>
            </a:r>
          </a:p>
          <a:p>
            <a:pPr>
              <a:spcBef>
                <a:spcPct val="0"/>
              </a:spcBef>
            </a:pPr>
            <a:r>
              <a:rPr lang="en-US" altLang="en-US" sz="800" dirty="0" err="1">
                <a:latin typeface="Arial" panose="020B0604020202020204" pitchFamily="34" charset="0"/>
                <a:ea typeface="ヒラギノ角ゴ Pro W3"/>
              </a:rPr>
              <a:t>Rosenstock</a:t>
            </a:r>
            <a:r>
              <a:rPr lang="en-US" altLang="en-US" sz="800" dirty="0">
                <a:latin typeface="Arial" panose="020B0604020202020204" pitchFamily="34" charset="0"/>
                <a:ea typeface="ヒラギノ角ゴ Pro W3"/>
              </a:rPr>
              <a:t> J, </a:t>
            </a:r>
            <a:r>
              <a:rPr lang="en-US" altLang="en-US" sz="800" dirty="0" err="1">
                <a:latin typeface="Arial" panose="020B0604020202020204" pitchFamily="34" charset="0"/>
                <a:ea typeface="ヒラギノ角ゴ Pro W3"/>
              </a:rPr>
              <a:t>Ahmann</a:t>
            </a:r>
            <a:r>
              <a:rPr lang="en-US" altLang="en-US" sz="800" dirty="0">
                <a:latin typeface="Arial" panose="020B0604020202020204" pitchFamily="34" charset="0"/>
                <a:ea typeface="ヒラギノ角ゴ Pro W3"/>
              </a:rPr>
              <a:t> AJ, et al. Advancing insulin therapy in type 2 diabetes previously treated with glargine plus oral agents: prandial premixed (insulin </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protamine suspension/</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versus basal/bolus (glargine/</a:t>
            </a:r>
            <a:r>
              <a:rPr lang="en-US" altLang="en-US" sz="800" dirty="0" err="1">
                <a:latin typeface="Arial" panose="020B0604020202020204" pitchFamily="34" charset="0"/>
                <a:ea typeface="ヒラギノ角ゴ Pro W3"/>
              </a:rPr>
              <a:t>lispro</a:t>
            </a:r>
            <a:r>
              <a:rPr lang="en-US" altLang="en-US" sz="800" dirty="0">
                <a:latin typeface="Arial" panose="020B0604020202020204" pitchFamily="34" charset="0"/>
                <a:ea typeface="ヒラギノ角ゴ Pro W3"/>
              </a:rPr>
              <a:t>) therapy. Diabetes Care 2008;31(1):20-5.</a:t>
            </a:r>
          </a:p>
        </p:txBody>
      </p:sp>
    </p:spTree>
    <p:extLst>
      <p:ext uri="{BB962C8B-B14F-4D97-AF65-F5344CB8AC3E}">
        <p14:creationId xmlns:p14="http://schemas.microsoft.com/office/powerpoint/2010/main" val="9666653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800" b="1">
                <a:latin typeface="Arial" panose="020B0604020202020204" pitchFamily="34" charset="0"/>
                <a:ea typeface="ヒラギノ角ゴ Pro W3"/>
              </a:rPr>
              <a:t>Insu-00056817</a:t>
            </a:r>
          </a:p>
          <a:p>
            <a:pPr>
              <a:spcBef>
                <a:spcPct val="0"/>
              </a:spcBef>
            </a:pPr>
            <a:r>
              <a:rPr lang="en-US" altLang="en-US" sz="800" b="1">
                <a:latin typeface="Arial" panose="020B0604020202020204" pitchFamily="34" charset="0"/>
                <a:ea typeface="ヒラギノ角ゴ Pro W3"/>
              </a:rPr>
              <a:t>Study Code: F3Z-US-IOOQ</a:t>
            </a:r>
          </a:p>
          <a:p>
            <a:pPr>
              <a:spcBef>
                <a:spcPct val="0"/>
              </a:spcBef>
            </a:pPr>
            <a:r>
              <a:rPr lang="en-US" altLang="en-US" sz="800" b="1">
                <a:latin typeface="Arial" panose="020B0604020202020204" pitchFamily="34" charset="0"/>
                <a:ea typeface="ヒラギノ角ゴ Pro W3"/>
              </a:rPr>
              <a:t>Clinicaltrials.gov identifier: NCT00110370</a:t>
            </a:r>
          </a:p>
          <a:p>
            <a:pPr>
              <a:spcBef>
                <a:spcPct val="0"/>
              </a:spcBef>
            </a:pPr>
            <a:r>
              <a:rPr lang="en-US" altLang="en-US" sz="800">
                <a:latin typeface="Arial" panose="020B0604020202020204" pitchFamily="34" charset="0"/>
                <a:ea typeface="ヒラギノ角ゴ Pro W3"/>
              </a:rPr>
              <a:t>[Source: Rosenstock J et al. Diabetes Care 2008;31:20-5.</a:t>
            </a:r>
            <a:r>
              <a:rPr lang="en-US" altLang="en-US" sz="800" b="1">
                <a:latin typeface="Arial" panose="020B0604020202020204" pitchFamily="34" charset="0"/>
                <a:ea typeface="ヒラギノ角ゴ Pro W3"/>
              </a:rPr>
              <a:t> </a:t>
            </a:r>
            <a:r>
              <a:rPr lang="en-US" altLang="en-US" sz="800">
                <a:latin typeface="Arial" panose="020B0604020202020204" pitchFamily="34" charset="0"/>
                <a:ea typeface="ヒラギノ角ゴ Pro W3"/>
              </a:rPr>
              <a:t>/p23, figure 1C; data behind the graph: Pg 23, Col 1, Para 1; ≤6.0% data: Verify against data behind graph on SMBG profile slide, Chart 1; n values: Pg 21, Col 3, Para 4]</a:t>
            </a:r>
            <a:endParaRPr lang="en-US" altLang="en-US" sz="800" b="1">
              <a:latin typeface="Arial" panose="020B0604020202020204" pitchFamily="34" charset="0"/>
              <a:ea typeface="ヒラギノ角ゴ Pro W3"/>
            </a:endParaRP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Abbreviations: </a:t>
            </a:r>
            <a:r>
              <a:rPr lang="en-US" altLang="en-US" sz="800">
                <a:latin typeface="Arial" panose="020B0604020202020204" pitchFamily="34" charset="0"/>
                <a:ea typeface="ヒラギノ角ゴ Pro W3"/>
              </a:rPr>
              <a:t>Glargine + lispro=Insulin glargine + insulin lispro; HbA1c=Hemoglobin HbA1c; Insulin l</a:t>
            </a:r>
            <a:r>
              <a:rPr lang="en-US" altLang="en-US" sz="800">
                <a:solidFill>
                  <a:srgbClr val="000000"/>
                </a:solidFill>
                <a:latin typeface="Arial" panose="020B0604020202020204" pitchFamily="34" charset="0"/>
                <a:ea typeface="ヒラギノ角ゴ Pro W3"/>
              </a:rPr>
              <a:t>ispro mix 50=50% insulin lispro, 50% insulin lispro protamine suspension;</a:t>
            </a:r>
            <a:r>
              <a:rPr lang="en-US" altLang="en-US" sz="800">
                <a:latin typeface="Arial" panose="020B0604020202020204" pitchFamily="34" charset="0"/>
                <a:ea typeface="ヒラギノ角ゴ Pro W3"/>
              </a:rPr>
              <a:t> TID=Thrice a day</a:t>
            </a:r>
            <a:endParaRPr lang="en-US" altLang="en-US" sz="800" b="1">
              <a:latin typeface="Arial" panose="020B0604020202020204" pitchFamily="34" charset="0"/>
              <a:ea typeface="ヒラギノ角ゴ Pro W3"/>
            </a:endParaRP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Key Points: </a:t>
            </a:r>
            <a:r>
              <a:rPr lang="en-US" altLang="en-US" sz="800">
                <a:latin typeface="Arial" panose="020B0604020202020204" pitchFamily="34" charset="0"/>
                <a:ea typeface="ヒラギノ角ゴ Pro W3"/>
              </a:rPr>
              <a:t>[Pg 22, Col 3, last para cont. to Pg 23, Col 1, Par 1]</a:t>
            </a:r>
          </a:p>
          <a:p>
            <a:pPr>
              <a:buFontTx/>
              <a:buChar char="•"/>
            </a:pPr>
            <a:r>
              <a:rPr lang="en-US" altLang="en-US" sz="800">
                <a:latin typeface="Arial" panose="020B0604020202020204" pitchFamily="34" charset="0"/>
                <a:ea typeface="ヒラギノ角ゴ Pro W3"/>
              </a:rPr>
              <a:t>Patients were considered completers if they attained target HbA1c by the end of a phase and were then withdrawn from the study. [Pg 24, Col 2, Para 3]</a:t>
            </a:r>
          </a:p>
          <a:p>
            <a:pPr>
              <a:buFontTx/>
              <a:buChar char="•"/>
            </a:pPr>
            <a:r>
              <a:rPr lang="en-US" altLang="en-US" sz="800">
                <a:latin typeface="Arial" panose="020B0604020202020204" pitchFamily="34" charset="0"/>
                <a:ea typeface="ヒラギノ角ゴ Pro W3"/>
              </a:rPr>
              <a:t>Percentage of patients achieving HbA1c goals was analyzed using Fisher’s exact test. [Pg 21, Col 3, Para 2]</a:t>
            </a:r>
          </a:p>
          <a:p>
            <a:pPr>
              <a:buFontTx/>
              <a:buChar char="•"/>
            </a:pPr>
            <a:r>
              <a:rPr lang="en-US" altLang="en-US" sz="800">
                <a:latin typeface="Arial" panose="020B0604020202020204" pitchFamily="34" charset="0"/>
                <a:ea typeface="ヒラギノ角ゴ Pro W3"/>
              </a:rPr>
              <a:t>At baseline, the distribution of patients across HbA1c</a:t>
            </a:r>
            <a:r>
              <a:rPr lang="en-US" altLang="en-US" sz="800" baseline="-25000">
                <a:latin typeface="Arial" panose="020B0604020202020204" pitchFamily="34" charset="0"/>
                <a:ea typeface="ヒラギノ角ゴ Pro W3"/>
              </a:rPr>
              <a:t> </a:t>
            </a:r>
            <a:r>
              <a:rPr lang="en-US" altLang="en-US" sz="800">
                <a:latin typeface="Arial" panose="020B0604020202020204" pitchFamily="34" charset="0"/>
                <a:ea typeface="ヒラギノ角ゴ Pro W3"/>
              </a:rPr>
              <a:t>values</a:t>
            </a:r>
            <a:r>
              <a:rPr lang="en-US" altLang="en-US" sz="800" baseline="-25000">
                <a:latin typeface="Arial" panose="020B0604020202020204" pitchFamily="34" charset="0"/>
                <a:ea typeface="ヒラギノ角ゴ Pro W3"/>
              </a:rPr>
              <a:t> </a:t>
            </a:r>
            <a:r>
              <a:rPr lang="en-US" altLang="en-US" sz="800">
                <a:latin typeface="Arial" panose="020B0604020202020204" pitchFamily="34" charset="0"/>
                <a:ea typeface="ヒラギノ角ゴ Pro W3"/>
              </a:rPr>
              <a:t>was similar between the 2 groups (data not shown).</a:t>
            </a:r>
          </a:p>
          <a:p>
            <a:pPr>
              <a:buFontTx/>
              <a:buChar char="•"/>
            </a:pPr>
            <a:r>
              <a:rPr lang="en-US" altLang="en-US" sz="800">
                <a:latin typeface="Arial" panose="020B0604020202020204" pitchFamily="34" charset="0"/>
                <a:ea typeface="ヒラギノ角ゴ Pro W3"/>
              </a:rPr>
              <a:t>By Visit 4 (12 weeks), the glargine + lispro group began to show a trend toward a greater number of patients achieving target HbA1c</a:t>
            </a:r>
            <a:r>
              <a:rPr lang="en-US" altLang="en-US" sz="800" baseline="-25000">
                <a:latin typeface="Arial" panose="020B0604020202020204" pitchFamily="34" charset="0"/>
                <a:ea typeface="ヒラギノ角ゴ Pro W3"/>
              </a:rPr>
              <a:t> </a:t>
            </a:r>
            <a:r>
              <a:rPr lang="en-US" altLang="en-US" sz="800">
                <a:latin typeface="Arial" panose="020B0604020202020204" pitchFamily="34" charset="0"/>
                <a:ea typeface="ヒラギノ角ゴ Pro W3"/>
              </a:rPr>
              <a:t>values of &lt;7.0 and ≤6.5% (data not shown); this trend became statistically significant by study conclusion.</a:t>
            </a:r>
          </a:p>
          <a:p>
            <a:pPr>
              <a:buFontTx/>
              <a:buChar char="•"/>
            </a:pPr>
            <a:r>
              <a:rPr lang="en-US" altLang="en-US" sz="800">
                <a:latin typeface="Arial" panose="020B0604020202020204" pitchFamily="34" charset="0"/>
                <a:ea typeface="ヒラギノ角ゴ Pro W3"/>
              </a:rPr>
              <a:t>High percentages of patients in both groups were able to achieve an HbA1c</a:t>
            </a:r>
            <a:r>
              <a:rPr lang="en-US" altLang="en-US" sz="800" baseline="-25000">
                <a:latin typeface="Arial" panose="020B0604020202020204" pitchFamily="34" charset="0"/>
                <a:ea typeface="ヒラギノ角ゴ Pro W3"/>
              </a:rPr>
              <a:t> </a:t>
            </a:r>
            <a:r>
              <a:rPr lang="en-US" altLang="en-US" sz="800">
                <a:latin typeface="Arial" panose="020B0604020202020204" pitchFamily="34" charset="0"/>
                <a:ea typeface="ヒラギノ角ゴ Pro W3"/>
              </a:rPr>
              <a:t>&lt;7.5%.</a:t>
            </a:r>
          </a:p>
          <a:p>
            <a:pPr>
              <a:buFontTx/>
              <a:buChar char="•"/>
            </a:pPr>
            <a:r>
              <a:rPr lang="en-US" altLang="en-US" sz="800">
                <a:latin typeface="Arial" panose="020B0604020202020204" pitchFamily="34" charset="0"/>
                <a:ea typeface="ヒラギノ角ゴ Pro W3"/>
              </a:rPr>
              <a:t>Two patients in the insulin lispro mix 50 group and none in the glargine + lispro group had an HbA1c </a:t>
            </a:r>
            <a:r>
              <a:rPr lang="en-US" altLang="en-US" sz="800">
                <a:latin typeface="Times New Roman" panose="02020603050405020304" pitchFamily="18" charset="0"/>
                <a:ea typeface="ヒラギノ角ゴ Pro W3"/>
                <a:cs typeface="Times New Roman" panose="02020603050405020304" pitchFamily="18" charset="0"/>
              </a:rPr>
              <a:t>≥</a:t>
            </a:r>
            <a:r>
              <a:rPr lang="en-US" altLang="en-US" sz="800">
                <a:latin typeface="Arial" panose="020B0604020202020204" pitchFamily="34" charset="0"/>
                <a:ea typeface="ヒラギノ角ゴ Pro W3"/>
              </a:rPr>
              <a:t>10% at 24 weeks.</a:t>
            </a: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Background:</a:t>
            </a:r>
          </a:p>
          <a:p>
            <a:pPr>
              <a:spcBef>
                <a:spcPct val="0"/>
              </a:spcBef>
              <a:buFontTx/>
              <a:buChar char="•"/>
            </a:pPr>
            <a:r>
              <a:rPr lang="en-US" altLang="en-US" sz="800">
                <a:latin typeface="Arial" panose="020B0604020202020204" pitchFamily="34" charset="0"/>
                <a:ea typeface="ヒラギノ角ゴ Pro W3"/>
              </a:rPr>
              <a:t>24-week, multicenter, randomized, open-label study testing noninferiority of insulin lispro mix 50 TID to glargine + lispro treatment in patients with type 2 diabetes (T2D) failing glycemic control on oral antihyperglycemic drugs combined with insulin glargine [/p20/col 3/3rd paragraph].</a:t>
            </a: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Reference: 		</a:t>
            </a:r>
          </a:p>
          <a:p>
            <a:pPr>
              <a:spcBef>
                <a:spcPct val="0"/>
              </a:spcBef>
            </a:pPr>
            <a:r>
              <a:rPr lang="en-US" altLang="en-US" sz="8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p:txBody>
      </p:sp>
    </p:spTree>
    <p:extLst>
      <p:ext uri="{BB962C8B-B14F-4D97-AF65-F5344CB8AC3E}">
        <p14:creationId xmlns:p14="http://schemas.microsoft.com/office/powerpoint/2010/main" val="31775868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703263" y="4422775"/>
            <a:ext cx="561657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800" b="1">
                <a:latin typeface="Arial" panose="020B0604020202020204" pitchFamily="34" charset="0"/>
                <a:ea typeface="ヒラギノ角ゴ Pro W3"/>
              </a:rPr>
              <a:t>Insu-00056817</a:t>
            </a:r>
          </a:p>
          <a:p>
            <a:pPr>
              <a:spcBef>
                <a:spcPct val="0"/>
              </a:spcBef>
            </a:pPr>
            <a:r>
              <a:rPr lang="en-US" altLang="en-US" sz="800" b="1">
                <a:latin typeface="Arial" panose="020B0604020202020204" pitchFamily="34" charset="0"/>
                <a:ea typeface="ヒラギノ角ゴ Pro W3"/>
              </a:rPr>
              <a:t>Study Code: F3Z-US-IOOQ</a:t>
            </a:r>
          </a:p>
          <a:p>
            <a:pPr>
              <a:spcBef>
                <a:spcPct val="0"/>
              </a:spcBef>
            </a:pPr>
            <a:r>
              <a:rPr lang="en-US" altLang="en-US" sz="800" b="1">
                <a:latin typeface="Arial" panose="020B0604020202020204" pitchFamily="34" charset="0"/>
                <a:ea typeface="ヒラギノ角ゴ Pro W3"/>
              </a:rPr>
              <a:t>Clinicaltrials.gov identifier: NCT00110370</a:t>
            </a:r>
          </a:p>
          <a:p>
            <a:pPr>
              <a:spcBef>
                <a:spcPct val="0"/>
              </a:spcBef>
            </a:pPr>
            <a:r>
              <a:rPr lang="en-US" altLang="en-US" sz="800">
                <a:latin typeface="Arial" panose="020B0604020202020204" pitchFamily="34" charset="0"/>
                <a:ea typeface="ヒラギノ角ゴ Pro W3"/>
              </a:rPr>
              <a:t>[Source: Rosenstock J et al. Diabetes Care 2008;31:20-5.</a:t>
            </a:r>
            <a:r>
              <a:rPr lang="en-US" altLang="en-US" sz="800" b="1">
                <a:latin typeface="Arial" panose="020B0604020202020204" pitchFamily="34" charset="0"/>
                <a:ea typeface="ヒラギノ角ゴ Pro W3"/>
              </a:rPr>
              <a:t> </a:t>
            </a:r>
            <a:r>
              <a:rPr lang="en-US" altLang="en-US" sz="800">
                <a:latin typeface="Arial" panose="020B0604020202020204" pitchFamily="34" charset="0"/>
                <a:ea typeface="ヒラギノ角ゴ Pro W3"/>
              </a:rPr>
              <a:t>/p23/Figure 1 D; n values: Pg 21, Col 3, Para 4]</a:t>
            </a: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Abbreviations: </a:t>
            </a:r>
            <a:r>
              <a:rPr lang="en-US" altLang="en-US" sz="800">
                <a:latin typeface="Arial" panose="020B0604020202020204" pitchFamily="34" charset="0"/>
                <a:ea typeface="ヒラギノ角ゴ Pro W3"/>
              </a:rPr>
              <a:t>Glargine + lispro=Insulin glargine + insulin lispro; Insulin l</a:t>
            </a:r>
            <a:r>
              <a:rPr lang="en-US" altLang="en-US" sz="800">
                <a:solidFill>
                  <a:srgbClr val="000000"/>
                </a:solidFill>
                <a:latin typeface="Arial" panose="020B0604020202020204" pitchFamily="34" charset="0"/>
                <a:ea typeface="ヒラギノ角ゴ Pro W3"/>
              </a:rPr>
              <a:t>ispro mix 50=50% insulin lispro, 50% insulin lispro protamine suspension; </a:t>
            </a:r>
            <a:r>
              <a:rPr lang="en-US" altLang="en-US" sz="800">
                <a:latin typeface="Arial" panose="020B0604020202020204" pitchFamily="34" charset="0"/>
                <a:ea typeface="ヒラギノ角ゴ Pro W3"/>
              </a:rPr>
              <a:t>PP=Postprandial; SMBG=Self-monitoring blood glucose</a:t>
            </a: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Key Points:</a:t>
            </a:r>
          </a:p>
          <a:p>
            <a:pPr>
              <a:spcBef>
                <a:spcPct val="0"/>
              </a:spcBef>
              <a:buFontTx/>
              <a:buChar char="•"/>
            </a:pPr>
            <a:r>
              <a:rPr lang="en-US" altLang="en-US" sz="800">
                <a:latin typeface="Arial" panose="020B0604020202020204" pitchFamily="34" charset="0"/>
                <a:ea typeface="ヒラギノ角ゴ Pro W3"/>
              </a:rPr>
              <a:t>Patients were considered completers if they attained target HbA1c by the end of a phase and were then withdrawn from the study. [Pg 24, Col 2, Para 3]</a:t>
            </a:r>
          </a:p>
          <a:p>
            <a:pPr>
              <a:spcBef>
                <a:spcPct val="0"/>
              </a:spcBef>
              <a:buFontTx/>
              <a:buChar char="•"/>
            </a:pPr>
            <a:r>
              <a:rPr lang="en-US" altLang="en-US" sz="800">
                <a:latin typeface="Arial" panose="020B0604020202020204" pitchFamily="34" charset="0"/>
                <a:ea typeface="ヒラギノ角ゴ Pro W3"/>
              </a:rPr>
              <a:t>Subjects collected self monitored plasma glucose (PG) profiles at baseline and endpoint. [/p23/1</a:t>
            </a:r>
            <a:r>
              <a:rPr lang="en-US" altLang="en-US" sz="800" baseline="30000">
                <a:latin typeface="Arial" panose="020B0604020202020204" pitchFamily="34" charset="0"/>
                <a:ea typeface="ヒラギノ角ゴ Pro W3"/>
              </a:rPr>
              <a:t>st</a:t>
            </a:r>
            <a:r>
              <a:rPr lang="en-US" altLang="en-US" sz="800">
                <a:latin typeface="Arial" panose="020B0604020202020204" pitchFamily="34" charset="0"/>
                <a:ea typeface="ヒラギノ角ゴ Pro W3"/>
              </a:rPr>
              <a:t> paragraph]</a:t>
            </a:r>
          </a:p>
          <a:p>
            <a:pPr>
              <a:spcBef>
                <a:spcPct val="0"/>
              </a:spcBef>
              <a:buFontTx/>
              <a:buChar char="•"/>
            </a:pPr>
            <a:r>
              <a:rPr lang="en-US" altLang="en-US" sz="800">
                <a:latin typeface="Arial" panose="020B0604020202020204" pitchFamily="34" charset="0"/>
                <a:ea typeface="ヒラギノ角ゴ Pro W3"/>
              </a:rPr>
              <a:t>At 24 weeks, both therapies significantly reduced PG values from baseline at all time points. [/p23/1</a:t>
            </a:r>
            <a:r>
              <a:rPr lang="en-US" altLang="en-US" sz="800" baseline="30000">
                <a:latin typeface="Arial" panose="020B0604020202020204" pitchFamily="34" charset="0"/>
                <a:ea typeface="ヒラギノ角ゴ Pro W3"/>
              </a:rPr>
              <a:t>st</a:t>
            </a:r>
            <a:r>
              <a:rPr lang="en-US" altLang="en-US" sz="800">
                <a:latin typeface="Arial" panose="020B0604020202020204" pitchFamily="34" charset="0"/>
                <a:ea typeface="ヒラギノ角ゴ Pro W3"/>
              </a:rPr>
              <a:t> paragraph].</a:t>
            </a:r>
          </a:p>
          <a:p>
            <a:pPr>
              <a:spcBef>
                <a:spcPct val="0"/>
              </a:spcBef>
              <a:buFontTx/>
              <a:buChar char="•"/>
            </a:pPr>
            <a:r>
              <a:rPr lang="en-US" altLang="en-US" sz="800">
                <a:latin typeface="Arial" panose="020B0604020202020204" pitchFamily="34" charset="0"/>
                <a:ea typeface="ヒラギノ角ゴ Pro W3"/>
              </a:rPr>
              <a:t>Endpoint profiles were similar for both groups except for fasting and the morning 2-hour post prandial timepoints (both lower for glargine + lispro group).</a:t>
            </a:r>
          </a:p>
          <a:p>
            <a:pPr>
              <a:spcBef>
                <a:spcPct val="0"/>
              </a:spcBef>
              <a:buFontTx/>
              <a:buChar char="•"/>
            </a:pPr>
            <a:r>
              <a:rPr lang="en-US" altLang="en-US" sz="800">
                <a:latin typeface="Arial" panose="020B0604020202020204" pitchFamily="34" charset="0"/>
                <a:ea typeface="ヒラギノ角ゴ Pro W3"/>
              </a:rPr>
              <a:t>55% patients in the insulin lispro mix 50 group switched their dinner time injection to insulin lispro mix 25 because they were not achieving fasting PG targets. At endpoint there was no difference in fasting PG between patients who stayed on insulin lispro mix 50 and those who switched to insulin lispro mix 25 as their evening meal insulin dose (p=.862). [/p23/2</a:t>
            </a:r>
            <a:r>
              <a:rPr lang="en-US" altLang="en-US" sz="800" baseline="30000">
                <a:latin typeface="Arial" panose="020B0604020202020204" pitchFamily="34" charset="0"/>
                <a:ea typeface="ヒラギノ角ゴ Pro W3"/>
              </a:rPr>
              <a:t>nd</a:t>
            </a:r>
            <a:r>
              <a:rPr lang="en-US" altLang="en-US" sz="800">
                <a:latin typeface="Arial" panose="020B0604020202020204" pitchFamily="34" charset="0"/>
                <a:ea typeface="ヒラギノ角ゴ Pro W3"/>
              </a:rPr>
              <a:t> paragraph]</a:t>
            </a:r>
          </a:p>
          <a:p>
            <a:pPr>
              <a:spcBef>
                <a:spcPct val="0"/>
              </a:spcBef>
            </a:pPr>
            <a:endParaRPr lang="en-US" altLang="en-US" sz="800" b="1">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Background:</a:t>
            </a:r>
          </a:p>
          <a:p>
            <a:pPr>
              <a:spcBef>
                <a:spcPct val="0"/>
              </a:spcBef>
              <a:buFontTx/>
              <a:buChar char="•"/>
            </a:pPr>
            <a:r>
              <a:rPr lang="en-US" altLang="en-US" sz="800">
                <a:latin typeface="Arial" panose="020B0604020202020204" pitchFamily="34" charset="0"/>
                <a:ea typeface="ヒラギノ角ゴ Pro W3"/>
              </a:rPr>
              <a:t>24-week, multicenter, randomized, open-label study testing noninferiority of insulin lispro mix 50 TID to glargine + lispro treatment in patients with type 2 diabetes (T2D) failing glycemic control on oral antihyperglycemic drugs combined with insulin glargine. [/p20/col 3/3rd paragraph].</a:t>
            </a:r>
          </a:p>
          <a:p>
            <a:pPr>
              <a:spcBef>
                <a:spcPct val="0"/>
              </a:spcBef>
            </a:pPr>
            <a:endParaRPr lang="en-US" altLang="en-US" sz="800">
              <a:latin typeface="Arial" panose="020B0604020202020204" pitchFamily="34" charset="0"/>
              <a:ea typeface="ヒラギノ角ゴ Pro W3"/>
            </a:endParaRPr>
          </a:p>
          <a:p>
            <a:pPr>
              <a:spcBef>
                <a:spcPct val="0"/>
              </a:spcBef>
            </a:pPr>
            <a:r>
              <a:rPr lang="en-US" altLang="en-US" sz="800" b="1">
                <a:latin typeface="Arial" panose="020B0604020202020204" pitchFamily="34" charset="0"/>
                <a:ea typeface="ヒラギノ角ゴ Pro W3"/>
              </a:rPr>
              <a:t>Reference: 		</a:t>
            </a:r>
          </a:p>
          <a:p>
            <a:pPr>
              <a:spcBef>
                <a:spcPct val="0"/>
              </a:spcBef>
            </a:pPr>
            <a:r>
              <a:rPr lang="en-US" altLang="en-US" sz="8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p:txBody>
      </p:sp>
    </p:spTree>
    <p:extLst>
      <p:ext uri="{BB962C8B-B14F-4D97-AF65-F5344CB8AC3E}">
        <p14:creationId xmlns:p14="http://schemas.microsoft.com/office/powerpoint/2010/main" val="2449204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a:prstGeom prst="rect">
            <a:avLst/>
          </a:prstGeom>
          <a:noFill/>
          <a:ln w="12700">
            <a:solidFill>
              <a:prstClr val="black"/>
            </a:solidFill>
          </a:ln>
        </p:spPr>
      </p:sp>
      <p:sp>
        <p:nvSpPr>
          <p:cNvPr id="3" name="Notes Placeholder 2"/>
          <p:cNvSpPr>
            <a:spLocks noGrp="1"/>
          </p:cNvSpPr>
          <p:nvPr>
            <p:ph type="body" idx="1"/>
          </p:nvPr>
        </p:nvSpPr>
        <p:spPr>
          <a:xfrm>
            <a:off x="701041" y="4416395"/>
            <a:ext cx="5608320" cy="4182175"/>
          </a:xfrm>
          <a:prstGeom prst="rect">
            <a:avLst/>
          </a:prstGeom>
        </p:spPr>
        <p:txBody>
          <a:bodyPr>
            <a:normAutofit fontScale="92500" lnSpcReduction="10000"/>
          </a:bodyPr>
          <a:lstStyle/>
          <a:p>
            <a:pPr eaLnBrk="1" hangingPunct="1">
              <a:spcBef>
                <a:spcPct val="0"/>
              </a:spcBef>
            </a:pPr>
            <a:r>
              <a:rPr lang="en-US" altLang="en-US" b="0" dirty="0"/>
              <a:t>Diab-00070768</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sz="1000" b="0" kern="0" dirty="0">
                <a:solidFill>
                  <a:srgbClr val="000000"/>
                </a:solidFill>
                <a:latin typeface="Arial" panose="020B0604020202020204" pitchFamily="34" charset="0"/>
                <a:cs typeface="Arial" panose="020B0604020202020204" pitchFamily="34" charset="0"/>
              </a:rPr>
              <a:t>d</a:t>
            </a:r>
            <a:r>
              <a:rPr lang="en-US" altLang="en-US" b="0" kern="0" dirty="0">
                <a:solidFill>
                  <a:srgbClr val="000000"/>
                </a:solidFill>
                <a:ea typeface="ヒラギノ角ゴ Pro W3"/>
                <a:cs typeface="DIN-Regular" pitchFamily="34" charset="0"/>
              </a:rPr>
              <a:t>ata from </a:t>
            </a:r>
            <a:r>
              <a:rPr lang="en-US" dirty="0">
                <a:solidFill>
                  <a:prstClr val="black"/>
                </a:solidFill>
                <a:cs typeface="Arial" pitchFamily="34" charset="0"/>
              </a:rPr>
              <a:t>Kendall DM et al. </a:t>
            </a:r>
            <a:r>
              <a:rPr lang="en-US" i="0" dirty="0">
                <a:solidFill>
                  <a:prstClr val="black"/>
                </a:solidFill>
                <a:cs typeface="Arial" pitchFamily="34" charset="0"/>
              </a:rPr>
              <a:t>Am J Med </a:t>
            </a:r>
            <a:r>
              <a:rPr lang="en-US" dirty="0">
                <a:solidFill>
                  <a:prstClr val="black"/>
                </a:solidFill>
                <a:cs typeface="Arial" pitchFamily="34" charset="0"/>
              </a:rPr>
              <a:t>2009;122(Suppl 6):S37-50</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endParaRPr lang="en-US" b="1" dirty="0"/>
          </a:p>
          <a:p>
            <a:r>
              <a:rPr lang="en-US" b="1" dirty="0"/>
              <a:t>Key Points:</a:t>
            </a:r>
            <a:r>
              <a:rPr lang="en-US" dirty="0"/>
              <a:t> </a:t>
            </a:r>
          </a:p>
          <a:p>
            <a:pPr marL="174708" indent="-174708">
              <a:buFont typeface="Arial" panose="020B0604020202020204" pitchFamily="34" charset="0"/>
              <a:buChar char="•"/>
            </a:pPr>
            <a:r>
              <a:rPr lang="en-US" dirty="0"/>
              <a:t>Type 2 diabetes mellitus results from the combination of resistance to insulin action and inadequate insulin secretion.</a:t>
            </a:r>
            <a:r>
              <a:rPr lang="en-US" baseline="30000" dirty="0"/>
              <a:t>2</a:t>
            </a:r>
            <a:endParaRPr lang="en-US" dirty="0"/>
          </a:p>
          <a:p>
            <a:pPr marL="174708" indent="-174708">
              <a:buFont typeface="Arial" panose="020B0604020202020204" pitchFamily="34" charset="0"/>
              <a:buChar char="•"/>
            </a:pPr>
            <a:r>
              <a:rPr lang="en-US" dirty="0"/>
              <a:t>It is a progressive disease in which ß-cell function continually declines after diagnosis.</a:t>
            </a:r>
            <a:r>
              <a:rPr lang="en-US" baseline="30000" dirty="0"/>
              <a:t>3</a:t>
            </a:r>
            <a:endParaRPr lang="en-US" dirty="0"/>
          </a:p>
          <a:p>
            <a:pPr marL="174708" indent="-174708">
              <a:buFont typeface="Arial" panose="020B0604020202020204" pitchFamily="34" charset="0"/>
              <a:buChar char="•"/>
            </a:pPr>
            <a:r>
              <a:rPr lang="en-US" dirty="0"/>
              <a:t>Many patients eventually need insulin because of advanced insufficiency in insulin secretion.</a:t>
            </a:r>
            <a:r>
              <a:rPr lang="en-US" baseline="30000" dirty="0"/>
              <a:t>4</a:t>
            </a:r>
            <a:endParaRPr lang="en-US" dirty="0"/>
          </a:p>
          <a:p>
            <a:pPr marL="174708" indent="-174708">
              <a:buFont typeface="Arial" panose="020B0604020202020204" pitchFamily="34" charset="0"/>
              <a:buChar char="•"/>
            </a:pPr>
            <a:r>
              <a:rPr lang="en-US" dirty="0"/>
              <a:t>Treatment requires gradual intensification to compensate for increasing loss of insulin production.</a:t>
            </a:r>
            <a:r>
              <a:rPr lang="en-US" baseline="30000" dirty="0"/>
              <a:t>4</a:t>
            </a:r>
            <a:endParaRPr lang="en-US" dirty="0"/>
          </a:p>
          <a:p>
            <a:endParaRPr lang="en-US" b="1" dirty="0"/>
          </a:p>
          <a:p>
            <a:r>
              <a:rPr lang="en-US" b="1" dirty="0"/>
              <a:t>References:</a:t>
            </a:r>
          </a:p>
          <a:p>
            <a:pPr marL="232943" indent="-232943" defTabSz="949294">
              <a:buFont typeface="+mj-lt"/>
              <a:buAutoNum type="arabicPeriod"/>
              <a:defRPr/>
            </a:pPr>
            <a:r>
              <a:rPr lang="en-US" dirty="0">
                <a:solidFill>
                  <a:prstClr val="black"/>
                </a:solidFill>
              </a:rPr>
              <a:t>Kendall DM, Cuddihy RM, Bernenstal RM. Clinical application of incretin-based therapy: therapeutic potential, patient selection and clinical use. Am J Med 2009;122(Suppl 6):S37-50.</a:t>
            </a:r>
          </a:p>
          <a:p>
            <a:pPr marL="232943" indent="-232943" defTabSz="949294">
              <a:buFont typeface="+mj-lt"/>
              <a:buAutoNum type="arabicPeriod"/>
              <a:defRPr/>
            </a:pPr>
            <a:r>
              <a:rPr lang="pt-BR" dirty="0"/>
              <a:t>Khardori R. </a:t>
            </a:r>
            <a:r>
              <a:rPr lang="en-US" dirty="0"/>
              <a:t>Type 2 diabetes mellitus. 2015. http://emedicine.medscape.com/article/117853-overview. Last accessed: November 25, 2015.</a:t>
            </a:r>
            <a:endParaRPr lang="pt-BR" dirty="0"/>
          </a:p>
          <a:p>
            <a:pPr marL="232943" indent="-232943" defTabSz="949294">
              <a:buFont typeface="+mj-lt"/>
              <a:buAutoNum type="arabicPeriod"/>
              <a:defRPr/>
            </a:pPr>
            <a:r>
              <a:rPr lang="en-US" dirty="0"/>
              <a:t>U.K. prospective diabetes study 16. Overview of 6 years' therapy of type II diabetes: a progressive disease. U.K. Prospective Diabetes Study Group. Diabetes 1995;44(11):1249-58 (updated 45:1655).</a:t>
            </a:r>
            <a:endParaRPr lang="en-US" dirty="0">
              <a:solidFill>
                <a:prstClr val="black"/>
              </a:solidFill>
            </a:endParaRPr>
          </a:p>
          <a:p>
            <a:pPr marL="232943" indent="-232943" defTabSz="949294">
              <a:buFont typeface="+mj-lt"/>
              <a:buAutoNum type="arabicPeriod"/>
              <a:defRPr/>
            </a:pPr>
            <a:r>
              <a:rPr lang="en-US" dirty="0"/>
              <a:t>Christiansen JS, Liebl A, Davidson JA, Ligthelm RJ, Halimi S. Mid- and high-ratio premix insulin analogues: potential treatment options for patients with type 2 diabetes in need of greater postprandial blood glucose control. Diabetes Obes Metab 2010;12(2):105-14.</a:t>
            </a:r>
          </a:p>
        </p:txBody>
      </p:sp>
    </p:spTree>
    <p:extLst>
      <p:ext uri="{BB962C8B-B14F-4D97-AF65-F5344CB8AC3E}">
        <p14:creationId xmlns:p14="http://schemas.microsoft.com/office/powerpoint/2010/main" val="20853029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703263" y="4422775"/>
            <a:ext cx="561657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900" b="1">
                <a:latin typeface="Arial" panose="020B0604020202020204" pitchFamily="34" charset="0"/>
                <a:ea typeface="ヒラギノ角ゴ Pro W3"/>
              </a:rPr>
              <a:t>Insu-00056817</a:t>
            </a:r>
          </a:p>
          <a:p>
            <a:pPr>
              <a:spcBef>
                <a:spcPct val="0"/>
              </a:spcBef>
            </a:pPr>
            <a:r>
              <a:rPr lang="en-US" altLang="en-US" sz="900" b="1">
                <a:latin typeface="Arial" panose="020B0604020202020204" pitchFamily="34" charset="0"/>
                <a:ea typeface="ヒラギノ角ゴ Pro W3"/>
              </a:rPr>
              <a:t>Study Code: F3Z-US-IOOQ</a:t>
            </a:r>
          </a:p>
          <a:p>
            <a:pPr>
              <a:spcBef>
                <a:spcPct val="0"/>
              </a:spcBef>
            </a:pPr>
            <a:r>
              <a:rPr lang="en-US" altLang="en-US" sz="900" b="1">
                <a:latin typeface="Arial" panose="020B0604020202020204" pitchFamily="34" charset="0"/>
                <a:ea typeface="ヒラギノ角ゴ Pro W3"/>
              </a:rPr>
              <a:t>Clinicaltrials.gov identifier: NCT00110370</a:t>
            </a:r>
          </a:p>
          <a:p>
            <a:pPr>
              <a:spcBef>
                <a:spcPct val="0"/>
              </a:spcBef>
            </a:pPr>
            <a:r>
              <a:rPr lang="en-US" altLang="en-US" sz="900">
                <a:latin typeface="Arial" panose="020B0604020202020204" pitchFamily="34" charset="0"/>
                <a:ea typeface="ヒラギノ角ゴ Pro W3"/>
              </a:rPr>
              <a:t>[Source: Rosenstock J et al. Diabetes Care 2008;31:20-5.</a:t>
            </a:r>
            <a:r>
              <a:rPr lang="en-US" altLang="en-US" sz="900" b="1">
                <a:latin typeface="Arial" panose="020B0604020202020204" pitchFamily="34" charset="0"/>
                <a:ea typeface="ヒラギノ角ゴ Pro W3"/>
              </a:rPr>
              <a:t> </a:t>
            </a:r>
            <a:r>
              <a:rPr lang="en-US" altLang="en-US" sz="900">
                <a:latin typeface="Arial" panose="020B0604020202020204" pitchFamily="34" charset="0"/>
                <a:ea typeface="ヒラギノ角ゴ Pro W3"/>
              </a:rPr>
              <a:t>Baseline mean TDD, p-value from Pg 22, Table 1;</a:t>
            </a:r>
            <a:r>
              <a:rPr lang="en-US" altLang="en-US" sz="900" b="1">
                <a:latin typeface="Arial" panose="020B0604020202020204" pitchFamily="34" charset="0"/>
                <a:ea typeface="ヒラギノ角ゴ Pro W3"/>
              </a:rPr>
              <a:t> </a:t>
            </a:r>
            <a:r>
              <a:rPr lang="en-US" altLang="en-US" sz="900">
                <a:latin typeface="Arial" panose="020B0604020202020204" pitchFamily="34" charset="0"/>
                <a:ea typeface="ヒラギノ角ゴ Pro W3"/>
              </a:rPr>
              <a:t>Other values: /p23/2</a:t>
            </a:r>
            <a:r>
              <a:rPr lang="en-US" altLang="en-US" sz="900" baseline="30000">
                <a:latin typeface="Arial" panose="020B0604020202020204" pitchFamily="34" charset="0"/>
                <a:ea typeface="ヒラギノ角ゴ Pro W3"/>
              </a:rPr>
              <a:t>nd</a:t>
            </a:r>
            <a:r>
              <a:rPr lang="en-US" altLang="en-US" sz="900">
                <a:latin typeface="Arial" panose="020B0604020202020204" pitchFamily="34" charset="0"/>
                <a:ea typeface="ヒラギノ角ゴ Pro W3"/>
              </a:rPr>
              <a:t> paragraph; /p23/2</a:t>
            </a:r>
            <a:r>
              <a:rPr lang="en-US" altLang="en-US" sz="900" baseline="30000">
                <a:latin typeface="Arial" panose="020B0604020202020204" pitchFamily="34" charset="0"/>
                <a:ea typeface="ヒラギノ角ゴ Pro W3"/>
              </a:rPr>
              <a:t>nd</a:t>
            </a:r>
            <a:r>
              <a:rPr lang="en-US" altLang="en-US" sz="900">
                <a:latin typeface="Arial" panose="020B0604020202020204" pitchFamily="34" charset="0"/>
                <a:ea typeface="ヒラギノ角ゴ Pro W3"/>
              </a:rPr>
              <a:t> - 3rd column; n values: Pg 21, Col 3, Para 4</a:t>
            </a:r>
            <a:r>
              <a:rPr lang="en-US" altLang="en-US" sz="900" b="1">
                <a:latin typeface="Arial" panose="020B0604020202020204" pitchFamily="34" charset="0"/>
                <a:ea typeface="ヒラギノ角ゴ Pro W3"/>
              </a:rPr>
              <a:t>]</a:t>
            </a: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Abbreviations: </a:t>
            </a:r>
            <a:r>
              <a:rPr lang="en-US" altLang="en-US" sz="900">
                <a:latin typeface="Arial" panose="020B0604020202020204" pitchFamily="34" charset="0"/>
                <a:ea typeface="ヒラギノ角ゴ Pro W3"/>
              </a:rPr>
              <a:t>Glargine + lispro=Insulin glargine + insulin lispro; Insulin l</a:t>
            </a:r>
            <a:r>
              <a:rPr lang="en-US" altLang="en-US" sz="900">
                <a:solidFill>
                  <a:srgbClr val="000000"/>
                </a:solidFill>
                <a:latin typeface="Arial" panose="020B0604020202020204" pitchFamily="34" charset="0"/>
                <a:ea typeface="ヒラギノ角ゴ Pro W3"/>
              </a:rPr>
              <a:t>ispro mix 50=50% insulin lispro, 50% insulin lispro protamine suspension; </a:t>
            </a:r>
            <a:r>
              <a:rPr lang="en-US" altLang="en-US" sz="900">
                <a:latin typeface="Arial" panose="020B0604020202020204" pitchFamily="34" charset="0"/>
                <a:ea typeface="ヒラギノ角ゴ Pro W3"/>
              </a:rPr>
              <a:t>IU=International Unit; TDD=Total daily dose</a:t>
            </a:r>
            <a:endParaRPr lang="en-US" altLang="en-US" sz="900" b="1">
              <a:latin typeface="Arial" panose="020B0604020202020204" pitchFamily="34" charset="0"/>
              <a:ea typeface="ヒラギノ角ゴ Pro W3"/>
            </a:endParaRP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Key Points:</a:t>
            </a:r>
          </a:p>
          <a:p>
            <a:pPr>
              <a:spcBef>
                <a:spcPct val="0"/>
              </a:spcBef>
              <a:buFontTx/>
              <a:buChar char="•"/>
            </a:pPr>
            <a:r>
              <a:rPr lang="en-US" altLang="en-US" sz="900">
                <a:latin typeface="Arial" panose="020B0604020202020204" pitchFamily="34" charset="0"/>
                <a:ea typeface="ヒラギノ角ゴ Pro W3"/>
              </a:rPr>
              <a:t>At study end, the mean TDD was significantly greater for the glargine + lispro group (p=.002). In the glargine + lispro group, 48% of the TDD dose was administered as insulin glargine and the remainder was insulin lispro. [Pg 23, Col 2, Para 2]</a:t>
            </a:r>
          </a:p>
          <a:p>
            <a:pPr>
              <a:spcBef>
                <a:spcPct val="0"/>
              </a:spcBef>
              <a:buFontTx/>
              <a:buChar char="•"/>
            </a:pPr>
            <a:r>
              <a:rPr lang="en-US" altLang="en-US" sz="900">
                <a:latin typeface="Arial" panose="020B0604020202020204" pitchFamily="34" charset="0"/>
                <a:ea typeface="ヒラギノ角ゴ Pro W3"/>
              </a:rPr>
              <a:t>Patients in both groups experienced similar weight gains at study endpoint. [Pg 23, Col 3, Para 1]</a:t>
            </a: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Background:</a:t>
            </a:r>
          </a:p>
          <a:p>
            <a:pPr>
              <a:spcBef>
                <a:spcPct val="0"/>
              </a:spcBef>
              <a:buFontTx/>
              <a:buChar char="•"/>
            </a:pPr>
            <a:r>
              <a:rPr lang="en-US" altLang="en-US" sz="900">
                <a:latin typeface="Arial" panose="020B0604020202020204" pitchFamily="34" charset="0"/>
                <a:ea typeface="ヒラギノ角ゴ Pro W3"/>
              </a:rPr>
              <a:t>24-week, multicenter, randomized, open-label study testing noninferiority of insulin lispro mix 50 TID to glargine + lispro treatment in patients with type 2 diabetes (T2D) failing glycemic control on oral antihyperglycemic drugs combined with insulin glargine. [/p20/col 3/3rd paragraph].</a:t>
            </a:r>
          </a:p>
          <a:p>
            <a:pPr>
              <a:spcBef>
                <a:spcPct val="0"/>
              </a:spcBef>
              <a:buFontTx/>
              <a:buChar char="•"/>
            </a:pPr>
            <a:endParaRPr lang="en-US" altLang="en-US" sz="900">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Reference: 		</a:t>
            </a:r>
          </a:p>
          <a:p>
            <a:pPr>
              <a:spcBef>
                <a:spcPct val="0"/>
              </a:spcBef>
            </a:pPr>
            <a:r>
              <a:rPr lang="en-US" altLang="en-US" sz="9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p:txBody>
      </p:sp>
    </p:spTree>
    <p:extLst>
      <p:ext uri="{BB962C8B-B14F-4D97-AF65-F5344CB8AC3E}">
        <p14:creationId xmlns:p14="http://schemas.microsoft.com/office/powerpoint/2010/main" val="3647269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703263" y="4422775"/>
            <a:ext cx="561657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900" b="1">
                <a:latin typeface="Arial" panose="020B0604020202020204" pitchFamily="34" charset="0"/>
                <a:ea typeface="ヒラギノ角ゴ Pro W3"/>
              </a:rPr>
              <a:t>Insu-00056817</a:t>
            </a:r>
          </a:p>
          <a:p>
            <a:pPr>
              <a:spcBef>
                <a:spcPct val="0"/>
              </a:spcBef>
            </a:pPr>
            <a:r>
              <a:rPr lang="en-US" altLang="en-US" sz="900" b="1">
                <a:latin typeface="Arial" panose="020B0604020202020204" pitchFamily="34" charset="0"/>
                <a:ea typeface="ヒラギノ角ゴ Pro W3"/>
              </a:rPr>
              <a:t>Study Code: F3Z-US-IOOQ</a:t>
            </a:r>
          </a:p>
          <a:p>
            <a:pPr>
              <a:spcBef>
                <a:spcPct val="0"/>
              </a:spcBef>
            </a:pPr>
            <a:r>
              <a:rPr lang="en-US" altLang="en-US" sz="900" b="1">
                <a:latin typeface="Arial" panose="020B0604020202020204" pitchFamily="34" charset="0"/>
                <a:ea typeface="ヒラギノ角ゴ Pro W3"/>
              </a:rPr>
              <a:t>Clinicaltrials.gov identifier: NCT00110370</a:t>
            </a:r>
          </a:p>
          <a:p>
            <a:pPr>
              <a:spcBef>
                <a:spcPct val="0"/>
              </a:spcBef>
            </a:pPr>
            <a:r>
              <a:rPr lang="en-US" altLang="en-US" sz="900">
                <a:latin typeface="Arial" panose="020B0604020202020204" pitchFamily="34" charset="0"/>
                <a:ea typeface="ヒラギノ角ゴ Pro W3"/>
              </a:rPr>
              <a:t>[Source: Rosenstock J et al. Diabetes Care 2008;31:20-5. /p22/Table 2; n values: Pg 21, Col 3, Para 3 and Pg 22, Table 1]</a:t>
            </a: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Abbreviations: </a:t>
            </a:r>
            <a:r>
              <a:rPr lang="en-US" altLang="en-US" sz="900">
                <a:latin typeface="Arial" panose="020B0604020202020204" pitchFamily="34" charset="0"/>
                <a:ea typeface="ヒラギノ角ゴ Pro W3"/>
              </a:rPr>
              <a:t>Glargine + lispro=Insulin glargine + insulin lispro; Insulin l</a:t>
            </a:r>
            <a:r>
              <a:rPr lang="en-US" altLang="en-US" sz="900">
                <a:solidFill>
                  <a:srgbClr val="000000"/>
                </a:solidFill>
                <a:latin typeface="Arial" panose="020B0604020202020204" pitchFamily="34" charset="0"/>
                <a:ea typeface="ヒラギノ角ゴ Pro W3"/>
              </a:rPr>
              <a:t>ispro mix 50=50% insulin lispro, 50% insulin lispro protamine suspension;</a:t>
            </a:r>
            <a:r>
              <a:rPr lang="en-US" altLang="en-US" sz="900">
                <a:latin typeface="Arial" panose="020B0604020202020204" pitchFamily="34" charset="0"/>
                <a:ea typeface="ヒラギノ角ゴ Pro W3"/>
              </a:rPr>
              <a:t> TID=Thrice a day</a:t>
            </a:r>
            <a:endParaRPr lang="en-US" altLang="en-US" sz="900" b="1">
              <a:latin typeface="Arial" panose="020B0604020202020204" pitchFamily="34" charset="0"/>
              <a:ea typeface="ヒラギノ角ゴ Pro W3"/>
            </a:endParaRP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Key Points:</a:t>
            </a:r>
          </a:p>
          <a:p>
            <a:pPr>
              <a:spcBef>
                <a:spcPct val="0"/>
              </a:spcBef>
              <a:buFontTx/>
              <a:buChar char="•"/>
            </a:pPr>
            <a:r>
              <a:rPr lang="en-US" altLang="en-US" sz="900">
                <a:latin typeface="Arial" panose="020B0604020202020204" pitchFamily="34" charset="0"/>
                <a:ea typeface="ヒラギノ角ゴ Pro W3"/>
              </a:rPr>
              <a:t>Symptomatic hypoglycemia is defined as any event with classic cognitive and/or adrenergic signs with or without plasma glucose (PG) confirmation. [/p21/5</a:t>
            </a:r>
            <a:r>
              <a:rPr lang="en-US" altLang="en-US" sz="900" baseline="30000">
                <a:latin typeface="Arial" panose="020B0604020202020204" pitchFamily="34" charset="0"/>
                <a:ea typeface="ヒラギノ角ゴ Pro W3"/>
              </a:rPr>
              <a:t>th</a:t>
            </a:r>
            <a:r>
              <a:rPr lang="en-US" altLang="en-US" sz="900">
                <a:latin typeface="Arial" panose="020B0604020202020204" pitchFamily="34" charset="0"/>
                <a:ea typeface="ヒラギノ角ゴ Pro W3"/>
              </a:rPr>
              <a:t> paragraph]</a:t>
            </a:r>
          </a:p>
          <a:p>
            <a:pPr>
              <a:spcBef>
                <a:spcPct val="0"/>
              </a:spcBef>
              <a:buFontTx/>
              <a:buChar char="•"/>
            </a:pPr>
            <a:r>
              <a:rPr lang="en-US" altLang="en-US" sz="900">
                <a:latin typeface="Arial" panose="020B0604020202020204" pitchFamily="34" charset="0"/>
                <a:ea typeface="ヒラギノ角ゴ Pro W3"/>
              </a:rPr>
              <a:t>Severe hypoglycemia was defined as any symptomatic event requiring assistance by another person. [/p21/Col 2, Para 3)]</a:t>
            </a:r>
          </a:p>
          <a:p>
            <a:pPr>
              <a:spcBef>
                <a:spcPct val="0"/>
              </a:spcBef>
              <a:buFontTx/>
              <a:buChar char="•"/>
            </a:pPr>
            <a:r>
              <a:rPr lang="en-US" altLang="en-US" sz="900">
                <a:latin typeface="Arial" panose="020B0604020202020204" pitchFamily="34" charset="0"/>
                <a:ea typeface="ヒラギノ角ゴ Pro W3"/>
              </a:rPr>
              <a:t>Incidence and mean rate of overall, nocturnal, and severe hypoglycemia were similar between both treatment groups. [Pg 23, Col 3, last para cont. to Pg 24, Col 1, Para 1]</a:t>
            </a: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Background:</a:t>
            </a:r>
          </a:p>
          <a:p>
            <a:pPr>
              <a:spcBef>
                <a:spcPct val="0"/>
              </a:spcBef>
              <a:buFontTx/>
              <a:buChar char="•"/>
            </a:pPr>
            <a:r>
              <a:rPr lang="en-US" altLang="en-US" sz="900">
                <a:latin typeface="Arial" panose="020B0604020202020204" pitchFamily="34" charset="0"/>
                <a:ea typeface="ヒラギノ角ゴ Pro W3"/>
              </a:rPr>
              <a:t>24-week, multicenter, randomized, open-label study testing noninferiority of insulin lispro mix 50 TID to glargine + lispro treatment in patients with type 2 diabetes (T2D) failing glycemic control on oral antihyperglycemic drugs combined with insulin glargine. [/p20/col 3/3rd paragraph]</a:t>
            </a:r>
          </a:p>
          <a:p>
            <a:pPr>
              <a:spcBef>
                <a:spcPct val="0"/>
              </a:spcBef>
              <a:buClr>
                <a:srgbClr val="000000"/>
              </a:buClr>
              <a:buFontTx/>
              <a:buChar char="•"/>
            </a:pPr>
            <a:endParaRPr lang="en-US" altLang="en-US" sz="900">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Reference: 		</a:t>
            </a:r>
          </a:p>
          <a:p>
            <a:pPr>
              <a:spcBef>
                <a:spcPct val="0"/>
              </a:spcBef>
            </a:pPr>
            <a:r>
              <a:rPr lang="en-US" altLang="en-US" sz="9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p:txBody>
      </p:sp>
    </p:spTree>
    <p:extLst>
      <p:ext uri="{BB962C8B-B14F-4D97-AF65-F5344CB8AC3E}">
        <p14:creationId xmlns:p14="http://schemas.microsoft.com/office/powerpoint/2010/main" val="39797744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703263" y="4422775"/>
            <a:ext cx="561657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900" b="1">
                <a:latin typeface="Arial" panose="020B0604020202020204" pitchFamily="34" charset="0"/>
                <a:ea typeface="ヒラギノ角ゴ Pro W3"/>
              </a:rPr>
              <a:t>Insu-00056817</a:t>
            </a:r>
          </a:p>
          <a:p>
            <a:pPr>
              <a:spcBef>
                <a:spcPct val="0"/>
              </a:spcBef>
            </a:pPr>
            <a:r>
              <a:rPr lang="en-US" altLang="en-US" sz="900" b="1">
                <a:latin typeface="Arial" panose="020B0604020202020204" pitchFamily="34" charset="0"/>
                <a:ea typeface="ヒラギノ角ゴ Pro W3"/>
              </a:rPr>
              <a:t>Study Code: F3Z-US-IOOQ</a:t>
            </a:r>
          </a:p>
          <a:p>
            <a:pPr>
              <a:spcBef>
                <a:spcPct val="0"/>
              </a:spcBef>
            </a:pPr>
            <a:r>
              <a:rPr lang="en-US" altLang="en-US" sz="900" b="1">
                <a:latin typeface="Arial" panose="020B0604020202020204" pitchFamily="34" charset="0"/>
                <a:ea typeface="ヒラギノ角ゴ Pro W3"/>
              </a:rPr>
              <a:t>Clinicaltrials.gov identifier: NCT00110370</a:t>
            </a:r>
          </a:p>
          <a:p>
            <a:pPr>
              <a:spcBef>
                <a:spcPct val="0"/>
              </a:spcBef>
            </a:pPr>
            <a:r>
              <a:rPr lang="en-US" altLang="en-US" sz="900">
                <a:latin typeface="Arial" panose="020B0604020202020204" pitchFamily="34" charset="0"/>
                <a:ea typeface="ヒラギノ角ゴ Pro W3"/>
              </a:rPr>
              <a:t>[Source: Rosenstock J et al. Diabetes Care 2008;31:20-5 /p22/Table 2]</a:t>
            </a: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Abbreviations: </a:t>
            </a:r>
            <a:r>
              <a:rPr lang="en-US" altLang="en-US" sz="900">
                <a:latin typeface="Arial" panose="020B0604020202020204" pitchFamily="34" charset="0"/>
                <a:ea typeface="ヒラギノ角ゴ Pro W3"/>
              </a:rPr>
              <a:t>Glargine + lispro=Insulin glargine + insulin lispro; Insulin l</a:t>
            </a:r>
            <a:r>
              <a:rPr lang="en-US" altLang="en-US" sz="900">
                <a:solidFill>
                  <a:srgbClr val="000000"/>
                </a:solidFill>
                <a:latin typeface="Arial" panose="020B0604020202020204" pitchFamily="34" charset="0"/>
                <a:ea typeface="ヒラギノ角ゴ Pro W3"/>
              </a:rPr>
              <a:t>ispro mix 50=50% insulin lispro, 50% insulin lispro protamine suspension;</a:t>
            </a:r>
            <a:r>
              <a:rPr lang="en-US" altLang="en-US" sz="900">
                <a:latin typeface="Arial" panose="020B0604020202020204" pitchFamily="34" charset="0"/>
                <a:ea typeface="ヒラギノ角ゴ Pro W3"/>
              </a:rPr>
              <a:t> TID=Thrice a day</a:t>
            </a:r>
            <a:endParaRPr lang="en-US" altLang="en-US" sz="900">
              <a:solidFill>
                <a:srgbClr val="000000"/>
              </a:solidFill>
              <a:latin typeface="Arial" panose="020B0604020202020204" pitchFamily="34" charset="0"/>
              <a:ea typeface="ヒラギノ角ゴ Pro W3"/>
            </a:endParaRP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Key Points:</a:t>
            </a:r>
          </a:p>
          <a:p>
            <a:pPr>
              <a:spcBef>
                <a:spcPct val="0"/>
              </a:spcBef>
              <a:buFontTx/>
              <a:buChar char="•"/>
            </a:pPr>
            <a:r>
              <a:rPr lang="en-US" altLang="en-US" sz="900">
                <a:latin typeface="Arial" panose="020B0604020202020204" pitchFamily="34" charset="0"/>
                <a:ea typeface="ヒラギノ角ゴ Pro W3"/>
              </a:rPr>
              <a:t>Whenever possible, subjects confirmed hypoglycemia by measuring plasma glucose (PG). [Inferred]</a:t>
            </a:r>
          </a:p>
          <a:p>
            <a:pPr>
              <a:spcBef>
                <a:spcPct val="0"/>
              </a:spcBef>
              <a:buFontTx/>
              <a:buChar char="•"/>
            </a:pPr>
            <a:r>
              <a:rPr lang="en-US" altLang="en-US" sz="900">
                <a:latin typeface="Arial" panose="020B0604020202020204" pitchFamily="34" charset="0"/>
                <a:ea typeface="ヒラギノ角ゴ Pro W3"/>
              </a:rPr>
              <a:t>Symptomatic PG-confirmed hypoglycemia was reported as a symptomatic event with PG levels &lt;4 mM (72 mg/dL); &lt;3.3 mM (60 mg/dL); and &lt;2.8 mM (50 mg/dL). [Note: /p21/5</a:t>
            </a:r>
            <a:r>
              <a:rPr lang="en-US" altLang="en-US" sz="900" baseline="30000">
                <a:latin typeface="Arial" panose="020B0604020202020204" pitchFamily="34" charset="0"/>
                <a:ea typeface="ヒラギノ角ゴ Pro W3"/>
              </a:rPr>
              <a:t>th</a:t>
            </a:r>
            <a:r>
              <a:rPr lang="en-US" altLang="en-US" sz="900">
                <a:latin typeface="Arial" panose="020B0604020202020204" pitchFamily="34" charset="0"/>
                <a:ea typeface="ヒラギノ角ゴ Pro W3"/>
              </a:rPr>
              <a:t> paragraph, incorrectly uses ≤ instead of &lt; for the PG levels].</a:t>
            </a:r>
          </a:p>
          <a:p>
            <a:pPr>
              <a:spcBef>
                <a:spcPct val="0"/>
              </a:spcBef>
              <a:buFontTx/>
              <a:buChar char="•"/>
            </a:pPr>
            <a:r>
              <a:rPr lang="en-US" altLang="en-US" sz="900">
                <a:latin typeface="Arial" panose="020B0604020202020204" pitchFamily="34" charset="0"/>
                <a:ea typeface="ヒラギノ角ゴ Pro W3"/>
              </a:rPr>
              <a:t>Incidence and mean rate of PG-confirmed hypoglycemic events were similar between both treatment groups. [Pg 23, Col 3, last para cont. to Pg 24, Col 1, Para 1]</a:t>
            </a:r>
          </a:p>
          <a:p>
            <a:pPr>
              <a:spcBef>
                <a:spcPct val="0"/>
              </a:spcBef>
            </a:pPr>
            <a:endParaRPr lang="en-US" altLang="en-US" sz="900" b="1">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Background:</a:t>
            </a:r>
          </a:p>
          <a:p>
            <a:pPr>
              <a:spcBef>
                <a:spcPct val="0"/>
              </a:spcBef>
              <a:buFontTx/>
              <a:buChar char="•"/>
            </a:pPr>
            <a:r>
              <a:rPr lang="en-US" altLang="en-US" sz="900">
                <a:latin typeface="Arial" panose="020B0604020202020204" pitchFamily="34" charset="0"/>
                <a:ea typeface="ヒラギノ角ゴ Pro W3"/>
              </a:rPr>
              <a:t>24-week, multicenter, randomized, open-label study testing noninferiority of insulin lispro mix 50 TID to glargine + lispro treatment in patients with type 2 diabetes (T2D) failing glycemic control on oral antihyperglycemic drugs combined with insulin glargine [/p20/col 3/3rd paragraph].</a:t>
            </a:r>
          </a:p>
          <a:p>
            <a:pPr>
              <a:spcBef>
                <a:spcPct val="0"/>
              </a:spcBef>
            </a:pPr>
            <a:endParaRPr lang="en-US" altLang="en-US" sz="900">
              <a:latin typeface="Arial" panose="020B0604020202020204" pitchFamily="34" charset="0"/>
              <a:ea typeface="ヒラギノ角ゴ Pro W3"/>
            </a:endParaRPr>
          </a:p>
          <a:p>
            <a:pPr>
              <a:spcBef>
                <a:spcPct val="0"/>
              </a:spcBef>
            </a:pPr>
            <a:r>
              <a:rPr lang="en-US" altLang="en-US" sz="900" b="1">
                <a:latin typeface="Arial" panose="020B0604020202020204" pitchFamily="34" charset="0"/>
                <a:ea typeface="ヒラギノ角ゴ Pro W3"/>
              </a:rPr>
              <a:t>Reference: 		</a:t>
            </a:r>
          </a:p>
          <a:p>
            <a:pPr>
              <a:spcBef>
                <a:spcPct val="0"/>
              </a:spcBef>
            </a:pPr>
            <a:r>
              <a:rPr lang="en-US" altLang="en-US" sz="9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p:txBody>
      </p:sp>
    </p:spTree>
    <p:extLst>
      <p:ext uri="{BB962C8B-B14F-4D97-AF65-F5344CB8AC3E}">
        <p14:creationId xmlns:p14="http://schemas.microsoft.com/office/powerpoint/2010/main" val="22934842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000" b="1">
                <a:latin typeface="Arial" panose="020B0604020202020204" pitchFamily="34" charset="0"/>
                <a:ea typeface="ヒラギノ角ゴ Pro W3"/>
              </a:rPr>
              <a:t>Insu-00056817</a:t>
            </a:r>
          </a:p>
          <a:p>
            <a:pPr>
              <a:spcBef>
                <a:spcPct val="0"/>
              </a:spcBef>
            </a:pPr>
            <a:r>
              <a:rPr lang="en-US" altLang="en-US" sz="1000" b="1">
                <a:latin typeface="Arial" panose="020B0604020202020204" pitchFamily="34" charset="0"/>
                <a:ea typeface="ヒラギノ角ゴ Pro W3"/>
              </a:rPr>
              <a:t>Study Code: F3Z-US-IOOQ</a:t>
            </a:r>
          </a:p>
          <a:p>
            <a:pPr>
              <a:spcBef>
                <a:spcPct val="0"/>
              </a:spcBef>
            </a:pPr>
            <a:r>
              <a:rPr lang="en-US" altLang="en-US" sz="1000" b="1">
                <a:latin typeface="Arial" panose="020B0604020202020204" pitchFamily="34" charset="0"/>
                <a:ea typeface="ヒラギノ角ゴ Pro W3"/>
              </a:rPr>
              <a:t>Clinicaltrials.gov identifier: NCT00110370</a:t>
            </a:r>
          </a:p>
          <a:p>
            <a:pPr>
              <a:spcBef>
                <a:spcPct val="0"/>
              </a:spcBef>
            </a:pPr>
            <a:r>
              <a:rPr lang="en-US" altLang="en-US" sz="1000">
                <a:latin typeface="Arial" panose="020B0604020202020204" pitchFamily="34" charset="0"/>
                <a:ea typeface="ヒラギノ角ゴ Pro W3"/>
              </a:rPr>
              <a:t>[Source: Rosenstock J et al. Bullets #1,2 and sub-bullets: Pg 24, Col 1, Para 3; Bullet #3: Pg 23, Col 2, Para 2 cont to Col 3; Para 1: Abstract, Results; Bullets #4,5: Pg 23, Col 2 Para 2 cont to Col 3, Paras 1 and 2 cont to Pg 24, Col 1, Para 1]</a:t>
            </a:r>
          </a:p>
          <a:p>
            <a:pPr>
              <a:lnSpc>
                <a:spcPct val="80000"/>
              </a:lnSpc>
              <a:spcBef>
                <a:spcPct val="0"/>
              </a:spcBef>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Abbreviations: </a:t>
            </a:r>
            <a:r>
              <a:rPr lang="en-US" altLang="en-US" sz="1000">
                <a:latin typeface="Arial" panose="020B0604020202020204" pitchFamily="34" charset="0"/>
                <a:ea typeface="ヒラギノ角ゴ Pro W3"/>
              </a:rPr>
              <a:t>CI=Confidence interval; Glargine + lispro=Insulin glargine + insulin lispro; HbA1c=Hemoglobin HbA1c; Insulin l</a:t>
            </a:r>
            <a:r>
              <a:rPr lang="en-US" altLang="en-US" sz="1000">
                <a:solidFill>
                  <a:srgbClr val="000000"/>
                </a:solidFill>
                <a:latin typeface="Arial" panose="020B0604020202020204" pitchFamily="34" charset="0"/>
                <a:ea typeface="ヒラギノ角ゴ Pro W3"/>
              </a:rPr>
              <a:t>ispro mix 50=50% insulin lispro, 50% insulin lispro protamine suspension</a:t>
            </a:r>
            <a:r>
              <a:rPr lang="en-US" altLang="en-US" sz="1000">
                <a:latin typeface="Arial" panose="020B0604020202020204" pitchFamily="34" charset="0"/>
                <a:ea typeface="ヒラギノ角ゴ Pro W3"/>
              </a:rPr>
              <a:t>; TID=Thrice a day</a:t>
            </a:r>
            <a:endParaRPr lang="en-US" altLang="en-US" sz="1000" b="1">
              <a:latin typeface="Arial" panose="020B0604020202020204" pitchFamily="34" charset="0"/>
              <a:ea typeface="ヒラギノ角ゴ Pro W3"/>
            </a:endParaRPr>
          </a:p>
          <a:p>
            <a:pPr>
              <a:spcBef>
                <a:spcPct val="0"/>
              </a:spcBef>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Key Point:</a:t>
            </a:r>
          </a:p>
          <a:p>
            <a:pPr>
              <a:spcBef>
                <a:spcPct val="0"/>
              </a:spcBef>
              <a:buFontTx/>
              <a:buChar char="•"/>
            </a:pPr>
            <a:r>
              <a:rPr lang="en-US" altLang="en-US" sz="1000">
                <a:latin typeface="Arial" panose="020B0604020202020204" pitchFamily="34" charset="0"/>
                <a:ea typeface="ヒラギノ角ゴ Pro W3"/>
              </a:rPr>
              <a:t>Although noninferiority of lispro mix 50 to glargine + lispro was not demonstrated, results for HbA1c reduction, percentage of patients achieving HbA1c targets, and hypoglycemia should be considered in the individual decision-making process of advancing insulin replacement to insulin lispro mix 50 vs. glargine + lispro</a:t>
            </a:r>
            <a:r>
              <a:rPr lang="de-DE" altLang="en-US" sz="1000">
                <a:latin typeface="Arial" panose="020B0604020202020204" pitchFamily="34" charset="0"/>
                <a:ea typeface="ヒラギノ角ゴ Pro W3"/>
              </a:rPr>
              <a:t> in type 2 diabetes (T2D). [Pg 20, Abstract, Conclusions]</a:t>
            </a:r>
          </a:p>
          <a:p>
            <a:pPr>
              <a:spcBef>
                <a:spcPct val="0"/>
              </a:spcBef>
            </a:pPr>
            <a:endParaRPr lang="en-US" altLang="en-US" sz="1000">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Background:</a:t>
            </a:r>
          </a:p>
          <a:p>
            <a:pPr>
              <a:spcBef>
                <a:spcPct val="0"/>
              </a:spcBef>
              <a:buFontTx/>
              <a:buChar char="•"/>
            </a:pPr>
            <a:r>
              <a:rPr lang="en-US" altLang="en-US" sz="1000">
                <a:latin typeface="Arial" panose="020B0604020202020204" pitchFamily="34" charset="0"/>
                <a:ea typeface="ヒラギノ角ゴ Pro W3"/>
              </a:rPr>
              <a:t>24-week, multicenter, randomized, open-label study testing noninferiority of insulin lispro mix 50 TID to glargine + lispro treatment in patients with T2D failing glycemic control on oral antihyperglycemic drugs combined with insulin glargine [/p20/col 3/3rd paragraph].</a:t>
            </a:r>
          </a:p>
          <a:p>
            <a:pPr>
              <a:spcBef>
                <a:spcPct val="0"/>
              </a:spcBef>
              <a:buFontTx/>
              <a:buChar char="•"/>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Reference: 		</a:t>
            </a:r>
          </a:p>
          <a:p>
            <a:pPr>
              <a:spcBef>
                <a:spcPct val="0"/>
              </a:spcBef>
            </a:pPr>
            <a:r>
              <a:rPr lang="en-US" altLang="en-US" sz="10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a:p>
            <a:pPr>
              <a:lnSpc>
                <a:spcPct val="80000"/>
              </a:lnSpc>
              <a:spcBef>
                <a:spcPct val="0"/>
              </a:spcBef>
            </a:pPr>
            <a:endParaRPr lang="en-US" altLang="en-US" sz="1000" b="1">
              <a:latin typeface="Arial" panose="020B0604020202020204" pitchFamily="34" charset="0"/>
              <a:ea typeface="ヒラギノ角ゴ Pro W3"/>
            </a:endParaRPr>
          </a:p>
          <a:p>
            <a:pPr>
              <a:spcBef>
                <a:spcPct val="0"/>
              </a:spcBef>
            </a:pPr>
            <a:endParaRPr lang="en-US" altLang="en-US" sz="1000">
              <a:latin typeface="Arial" panose="020B0604020202020204" pitchFamily="34" charset="0"/>
              <a:ea typeface="ヒラギノ角ゴ Pro W3"/>
            </a:endParaRPr>
          </a:p>
          <a:p>
            <a:pPr>
              <a:spcBef>
                <a:spcPct val="0"/>
              </a:spcBef>
            </a:pPr>
            <a:endParaRPr lang="en-US" altLang="en-US" sz="1000">
              <a:latin typeface="Arial" panose="020B0604020202020204" pitchFamily="34" charset="0"/>
              <a:ea typeface="ヒラギノ角ゴ Pro W3"/>
            </a:endParaRPr>
          </a:p>
        </p:txBody>
      </p:sp>
    </p:spTree>
    <p:extLst>
      <p:ext uri="{BB962C8B-B14F-4D97-AF65-F5344CB8AC3E}">
        <p14:creationId xmlns:p14="http://schemas.microsoft.com/office/powerpoint/2010/main" val="38644355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000" b="1">
                <a:latin typeface="Arial" panose="020B0604020202020204" pitchFamily="34" charset="0"/>
                <a:ea typeface="ヒラギノ角ゴ Pro W3"/>
              </a:rPr>
              <a:t>Insu-00056817</a:t>
            </a:r>
          </a:p>
          <a:p>
            <a:pPr>
              <a:spcBef>
                <a:spcPct val="0"/>
              </a:spcBef>
            </a:pPr>
            <a:r>
              <a:rPr lang="en-US" altLang="en-US" sz="1000" b="1">
                <a:latin typeface="Arial" panose="020B0604020202020204" pitchFamily="34" charset="0"/>
                <a:ea typeface="ヒラギノ角ゴ Pro W3"/>
              </a:rPr>
              <a:t>Study Code: F3Z-US-IOOQ</a:t>
            </a:r>
          </a:p>
          <a:p>
            <a:pPr>
              <a:spcBef>
                <a:spcPct val="0"/>
              </a:spcBef>
            </a:pPr>
            <a:r>
              <a:rPr lang="en-US" altLang="en-US" sz="1000" b="1">
                <a:latin typeface="Arial" panose="020B0604020202020204" pitchFamily="34" charset="0"/>
                <a:ea typeface="ヒラギノ角ゴ Pro W3"/>
              </a:rPr>
              <a:t>Clinicaltrials.gov identifier: NCT00110370</a:t>
            </a:r>
          </a:p>
          <a:p>
            <a:pPr>
              <a:spcBef>
                <a:spcPct val="0"/>
              </a:spcBef>
            </a:pPr>
            <a:r>
              <a:rPr lang="en-US" altLang="en-US" sz="1000">
                <a:latin typeface="Arial" panose="020B0604020202020204" pitchFamily="34" charset="0"/>
                <a:ea typeface="ヒラギノ角ゴ Pro W3"/>
              </a:rPr>
              <a:t>[Source: Rosenstock J et al. Bullets #1,2 and sub-bullets: Pg 24, Col 1, Para 3; Bullet #3: Pg 23, Col 2, Para 2 cont to Col 3; Para 1: Abstract, Results; Bullets #4,5: Pg 23, Col 2 Para 2 cont to Col 3, Paras 1 and 2 cont to Pg 24, Col 1, Para 1]</a:t>
            </a:r>
          </a:p>
          <a:p>
            <a:pPr>
              <a:lnSpc>
                <a:spcPct val="80000"/>
              </a:lnSpc>
              <a:spcBef>
                <a:spcPct val="0"/>
              </a:spcBef>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Abbreviations: </a:t>
            </a:r>
            <a:r>
              <a:rPr lang="en-US" altLang="en-US" sz="1000">
                <a:latin typeface="Arial" panose="020B0604020202020204" pitchFamily="34" charset="0"/>
                <a:ea typeface="ヒラギノ角ゴ Pro W3"/>
              </a:rPr>
              <a:t>CI=Confidence interval; Glargine + lispro=Insulin glargine + insulin lispro; HbA1c=Hemoglobin HbA1c; Insulin l</a:t>
            </a:r>
            <a:r>
              <a:rPr lang="en-US" altLang="en-US" sz="1000">
                <a:solidFill>
                  <a:srgbClr val="000000"/>
                </a:solidFill>
                <a:latin typeface="Arial" panose="020B0604020202020204" pitchFamily="34" charset="0"/>
                <a:ea typeface="ヒラギノ角ゴ Pro W3"/>
              </a:rPr>
              <a:t>ispro mix 50=50% insulin lispro, 50% insulin lispro protamine suspension</a:t>
            </a:r>
            <a:r>
              <a:rPr lang="en-US" altLang="en-US" sz="1000">
                <a:latin typeface="Arial" panose="020B0604020202020204" pitchFamily="34" charset="0"/>
                <a:ea typeface="ヒラギノ角ゴ Pro W3"/>
              </a:rPr>
              <a:t>; TID=Thrice a day</a:t>
            </a:r>
            <a:endParaRPr lang="en-US" altLang="en-US" sz="1000" b="1">
              <a:latin typeface="Arial" panose="020B0604020202020204" pitchFamily="34" charset="0"/>
              <a:ea typeface="ヒラギノ角ゴ Pro W3"/>
            </a:endParaRPr>
          </a:p>
          <a:p>
            <a:pPr>
              <a:spcBef>
                <a:spcPct val="0"/>
              </a:spcBef>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Key Point:</a:t>
            </a:r>
          </a:p>
          <a:p>
            <a:pPr>
              <a:spcBef>
                <a:spcPct val="0"/>
              </a:spcBef>
              <a:buFontTx/>
              <a:buChar char="•"/>
            </a:pPr>
            <a:r>
              <a:rPr lang="en-US" altLang="en-US" sz="1000">
                <a:latin typeface="Arial" panose="020B0604020202020204" pitchFamily="34" charset="0"/>
                <a:ea typeface="ヒラギノ角ゴ Pro W3"/>
              </a:rPr>
              <a:t>Although noninferiority of lispro mix 50 to glargine + lispro was not demonstrated, results for HbA1c reduction, percentage of patients achieving HbA1c targets, and hypoglycemia should be considered in the individual decision-making process of advancing insulin replacement to insulin lispro mix 50 vs. glargine + lispro</a:t>
            </a:r>
            <a:r>
              <a:rPr lang="de-DE" altLang="en-US" sz="1000">
                <a:latin typeface="Arial" panose="020B0604020202020204" pitchFamily="34" charset="0"/>
                <a:ea typeface="ヒラギノ角ゴ Pro W3"/>
              </a:rPr>
              <a:t> in type 2 diabetes (T2D). [Pg 20, Abstract, Conclusions]</a:t>
            </a:r>
          </a:p>
          <a:p>
            <a:pPr>
              <a:spcBef>
                <a:spcPct val="0"/>
              </a:spcBef>
            </a:pPr>
            <a:endParaRPr lang="en-US" altLang="en-US" sz="1000">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Background:</a:t>
            </a:r>
          </a:p>
          <a:p>
            <a:pPr>
              <a:spcBef>
                <a:spcPct val="0"/>
              </a:spcBef>
              <a:buFontTx/>
              <a:buChar char="•"/>
            </a:pPr>
            <a:r>
              <a:rPr lang="en-US" altLang="en-US" sz="1000">
                <a:latin typeface="Arial" panose="020B0604020202020204" pitchFamily="34" charset="0"/>
                <a:ea typeface="ヒラギノ角ゴ Pro W3"/>
              </a:rPr>
              <a:t>24-week, multicenter, randomized, open-label study testing noninferiority of insulin lispro mix 50 TID to glargine + lispro treatment in patients with T2D failing glycemic control on oral antihyperglycemic drugs combined with insulin glargine [/p20/col 3/3rd paragraph].</a:t>
            </a:r>
          </a:p>
          <a:p>
            <a:pPr>
              <a:spcBef>
                <a:spcPct val="0"/>
              </a:spcBef>
              <a:buFontTx/>
              <a:buChar char="•"/>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Reference: 		</a:t>
            </a:r>
          </a:p>
          <a:p>
            <a:pPr>
              <a:spcBef>
                <a:spcPct val="0"/>
              </a:spcBef>
            </a:pPr>
            <a:r>
              <a:rPr lang="en-US" altLang="en-US" sz="10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a:p>
            <a:pPr>
              <a:lnSpc>
                <a:spcPct val="80000"/>
              </a:lnSpc>
              <a:spcBef>
                <a:spcPct val="0"/>
              </a:spcBef>
            </a:pPr>
            <a:endParaRPr lang="en-US" altLang="en-US" sz="1000" b="1">
              <a:latin typeface="Arial" panose="020B0604020202020204" pitchFamily="34" charset="0"/>
              <a:ea typeface="ヒラギノ角ゴ Pro W3"/>
            </a:endParaRPr>
          </a:p>
          <a:p>
            <a:pPr>
              <a:spcBef>
                <a:spcPct val="0"/>
              </a:spcBef>
            </a:pPr>
            <a:endParaRPr lang="en-US" altLang="en-US" sz="1000">
              <a:latin typeface="Arial" panose="020B0604020202020204" pitchFamily="34" charset="0"/>
              <a:ea typeface="ヒラギノ角ゴ Pro W3"/>
            </a:endParaRPr>
          </a:p>
          <a:p>
            <a:pPr>
              <a:spcBef>
                <a:spcPct val="0"/>
              </a:spcBef>
            </a:pPr>
            <a:endParaRPr lang="en-US" altLang="en-US" sz="1000">
              <a:latin typeface="Arial" panose="020B0604020202020204" pitchFamily="34" charset="0"/>
              <a:ea typeface="ヒラギノ角ゴ Pro W3"/>
            </a:endParaRPr>
          </a:p>
        </p:txBody>
      </p:sp>
    </p:spTree>
    <p:extLst>
      <p:ext uri="{BB962C8B-B14F-4D97-AF65-F5344CB8AC3E}">
        <p14:creationId xmlns:p14="http://schemas.microsoft.com/office/powerpoint/2010/main" val="38644355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000" b="1">
                <a:latin typeface="Arial" panose="020B0604020202020204" pitchFamily="34" charset="0"/>
                <a:ea typeface="ヒラギノ角ゴ Pro W3"/>
              </a:rPr>
              <a:t>Insu-00056817</a:t>
            </a:r>
          </a:p>
          <a:p>
            <a:pPr>
              <a:spcBef>
                <a:spcPct val="0"/>
              </a:spcBef>
            </a:pPr>
            <a:r>
              <a:rPr lang="en-US" altLang="en-US" sz="1000" b="1">
                <a:latin typeface="Arial" panose="020B0604020202020204" pitchFamily="34" charset="0"/>
                <a:ea typeface="ヒラギノ角ゴ Pro W3"/>
              </a:rPr>
              <a:t>Study Code: F3Z-US-IOOQ</a:t>
            </a:r>
          </a:p>
          <a:p>
            <a:pPr>
              <a:spcBef>
                <a:spcPct val="0"/>
              </a:spcBef>
            </a:pPr>
            <a:r>
              <a:rPr lang="en-US" altLang="en-US" sz="1000" b="1">
                <a:latin typeface="Arial" panose="020B0604020202020204" pitchFamily="34" charset="0"/>
                <a:ea typeface="ヒラギノ角ゴ Pro W3"/>
              </a:rPr>
              <a:t>Clinicaltrials.gov identifier: NCT00110370</a:t>
            </a:r>
          </a:p>
          <a:p>
            <a:pPr>
              <a:spcBef>
                <a:spcPct val="0"/>
              </a:spcBef>
            </a:pPr>
            <a:r>
              <a:rPr lang="en-US" altLang="en-US" sz="1000">
                <a:latin typeface="Arial" panose="020B0604020202020204" pitchFamily="34" charset="0"/>
                <a:ea typeface="ヒラギノ角ゴ Pro W3"/>
              </a:rPr>
              <a:t>[Source: Rosenstock J et al. Bullets #1,2 and sub-bullets: Pg 24, Col 1, Para 3; Bullet #3: Pg 23, Col 2, Para 2 cont to Col 3; Para 1: Abstract, Results; Bullets #4,5: Pg 23, Col 2 Para 2 cont to Col 3, Paras 1 and 2 cont to Pg 24, Col 1, Para 1]</a:t>
            </a:r>
          </a:p>
          <a:p>
            <a:pPr>
              <a:lnSpc>
                <a:spcPct val="80000"/>
              </a:lnSpc>
              <a:spcBef>
                <a:spcPct val="0"/>
              </a:spcBef>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Abbreviations: </a:t>
            </a:r>
            <a:r>
              <a:rPr lang="en-US" altLang="en-US" sz="1000">
                <a:latin typeface="Arial" panose="020B0604020202020204" pitchFamily="34" charset="0"/>
                <a:ea typeface="ヒラギノ角ゴ Pro W3"/>
              </a:rPr>
              <a:t>CI=Confidence interval; Glargine + lispro=Insulin glargine + insulin lispro; HbA1c=Hemoglobin HbA1c; Insulin l</a:t>
            </a:r>
            <a:r>
              <a:rPr lang="en-US" altLang="en-US" sz="1000">
                <a:solidFill>
                  <a:srgbClr val="000000"/>
                </a:solidFill>
                <a:latin typeface="Arial" panose="020B0604020202020204" pitchFamily="34" charset="0"/>
                <a:ea typeface="ヒラギノ角ゴ Pro W3"/>
              </a:rPr>
              <a:t>ispro mix 50=50% insulin lispro, 50% insulin lispro protamine suspension</a:t>
            </a:r>
            <a:r>
              <a:rPr lang="en-US" altLang="en-US" sz="1000">
                <a:latin typeface="Arial" panose="020B0604020202020204" pitchFamily="34" charset="0"/>
                <a:ea typeface="ヒラギノ角ゴ Pro W3"/>
              </a:rPr>
              <a:t>; TID=Thrice a day</a:t>
            </a:r>
            <a:endParaRPr lang="en-US" altLang="en-US" sz="1000" b="1">
              <a:latin typeface="Arial" panose="020B0604020202020204" pitchFamily="34" charset="0"/>
              <a:ea typeface="ヒラギノ角ゴ Pro W3"/>
            </a:endParaRPr>
          </a:p>
          <a:p>
            <a:pPr>
              <a:spcBef>
                <a:spcPct val="0"/>
              </a:spcBef>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Key Point:</a:t>
            </a:r>
          </a:p>
          <a:p>
            <a:pPr>
              <a:spcBef>
                <a:spcPct val="0"/>
              </a:spcBef>
              <a:buFontTx/>
              <a:buChar char="•"/>
            </a:pPr>
            <a:r>
              <a:rPr lang="en-US" altLang="en-US" sz="1000">
                <a:latin typeface="Arial" panose="020B0604020202020204" pitchFamily="34" charset="0"/>
                <a:ea typeface="ヒラギノ角ゴ Pro W3"/>
              </a:rPr>
              <a:t>Although noninferiority of lispro mix 50 to glargine + lispro was not demonstrated, results for HbA1c reduction, percentage of patients achieving HbA1c targets, and hypoglycemia should be considered in the individual decision-making process of advancing insulin replacement to insulin lispro mix 50 vs. glargine + lispro</a:t>
            </a:r>
            <a:r>
              <a:rPr lang="de-DE" altLang="en-US" sz="1000">
                <a:latin typeface="Arial" panose="020B0604020202020204" pitchFamily="34" charset="0"/>
                <a:ea typeface="ヒラギノ角ゴ Pro W3"/>
              </a:rPr>
              <a:t> in type 2 diabetes (T2D). [Pg 20, Abstract, Conclusions]</a:t>
            </a:r>
          </a:p>
          <a:p>
            <a:pPr>
              <a:spcBef>
                <a:spcPct val="0"/>
              </a:spcBef>
            </a:pPr>
            <a:endParaRPr lang="en-US" altLang="en-US" sz="1000">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Background:</a:t>
            </a:r>
          </a:p>
          <a:p>
            <a:pPr>
              <a:spcBef>
                <a:spcPct val="0"/>
              </a:spcBef>
              <a:buFontTx/>
              <a:buChar char="•"/>
            </a:pPr>
            <a:r>
              <a:rPr lang="en-US" altLang="en-US" sz="1000">
                <a:latin typeface="Arial" panose="020B0604020202020204" pitchFamily="34" charset="0"/>
                <a:ea typeface="ヒラギノ角ゴ Pro W3"/>
              </a:rPr>
              <a:t>24-week, multicenter, randomized, open-label study testing noninferiority of insulin lispro mix 50 TID to glargine + lispro treatment in patients with T2D failing glycemic control on oral antihyperglycemic drugs combined with insulin glargine [/p20/col 3/3rd paragraph].</a:t>
            </a:r>
          </a:p>
          <a:p>
            <a:pPr>
              <a:spcBef>
                <a:spcPct val="0"/>
              </a:spcBef>
              <a:buFontTx/>
              <a:buChar char="•"/>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Reference: 		</a:t>
            </a:r>
          </a:p>
          <a:p>
            <a:pPr>
              <a:spcBef>
                <a:spcPct val="0"/>
              </a:spcBef>
            </a:pPr>
            <a:r>
              <a:rPr lang="en-US" altLang="en-US" sz="10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a:p>
            <a:pPr>
              <a:lnSpc>
                <a:spcPct val="80000"/>
              </a:lnSpc>
              <a:spcBef>
                <a:spcPct val="0"/>
              </a:spcBef>
            </a:pPr>
            <a:endParaRPr lang="en-US" altLang="en-US" sz="1000" b="1">
              <a:latin typeface="Arial" panose="020B0604020202020204" pitchFamily="34" charset="0"/>
              <a:ea typeface="ヒラギノ角ゴ Pro W3"/>
            </a:endParaRPr>
          </a:p>
          <a:p>
            <a:pPr>
              <a:spcBef>
                <a:spcPct val="0"/>
              </a:spcBef>
            </a:pPr>
            <a:endParaRPr lang="en-US" altLang="en-US" sz="1000">
              <a:latin typeface="Arial" panose="020B0604020202020204" pitchFamily="34" charset="0"/>
              <a:ea typeface="ヒラギノ角ゴ Pro W3"/>
            </a:endParaRPr>
          </a:p>
          <a:p>
            <a:pPr>
              <a:spcBef>
                <a:spcPct val="0"/>
              </a:spcBef>
            </a:pPr>
            <a:endParaRPr lang="en-US" altLang="en-US" sz="1000">
              <a:latin typeface="Arial" panose="020B0604020202020204" pitchFamily="34" charset="0"/>
              <a:ea typeface="ヒラギノ角ゴ Pro W3"/>
            </a:endParaRPr>
          </a:p>
        </p:txBody>
      </p:sp>
    </p:spTree>
    <p:extLst>
      <p:ext uri="{BB962C8B-B14F-4D97-AF65-F5344CB8AC3E}">
        <p14:creationId xmlns:p14="http://schemas.microsoft.com/office/powerpoint/2010/main" val="38644355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000" b="1">
                <a:latin typeface="Arial" panose="020B0604020202020204" pitchFamily="34" charset="0"/>
                <a:ea typeface="ヒラギノ角ゴ Pro W3"/>
              </a:rPr>
              <a:t>Insu-00056817</a:t>
            </a:r>
          </a:p>
          <a:p>
            <a:pPr>
              <a:spcBef>
                <a:spcPct val="0"/>
              </a:spcBef>
            </a:pPr>
            <a:r>
              <a:rPr lang="en-US" altLang="en-US" sz="1000" b="1">
                <a:latin typeface="Arial" panose="020B0604020202020204" pitchFamily="34" charset="0"/>
                <a:ea typeface="ヒラギノ角ゴ Pro W3"/>
              </a:rPr>
              <a:t>Study Code: F3Z-US-IOOQ</a:t>
            </a:r>
          </a:p>
          <a:p>
            <a:pPr>
              <a:spcBef>
                <a:spcPct val="0"/>
              </a:spcBef>
            </a:pPr>
            <a:r>
              <a:rPr lang="en-US" altLang="en-US" sz="1000" b="1">
                <a:latin typeface="Arial" panose="020B0604020202020204" pitchFamily="34" charset="0"/>
                <a:ea typeface="ヒラギノ角ゴ Pro W3"/>
              </a:rPr>
              <a:t>Clinicaltrials.gov identifier: NCT00110370</a:t>
            </a:r>
          </a:p>
          <a:p>
            <a:pPr>
              <a:spcBef>
                <a:spcPct val="0"/>
              </a:spcBef>
            </a:pPr>
            <a:r>
              <a:rPr lang="en-US" altLang="en-US" sz="1000">
                <a:latin typeface="Arial" panose="020B0604020202020204" pitchFamily="34" charset="0"/>
                <a:ea typeface="ヒラギノ角ゴ Pro W3"/>
              </a:rPr>
              <a:t>[Source: Rosenstock J et al. Bullets #1,2 and sub-bullets: Pg 24, Col 1, Para 3; Bullet #3: Pg 23, Col 2, Para 2 cont to Col 3; Para 1: Abstract, Results; Bullets #4,5: Pg 23, Col 2 Para 2 cont to Col 3, Paras 1 and 2 cont to Pg 24, Col 1, Para 1]</a:t>
            </a:r>
          </a:p>
          <a:p>
            <a:pPr>
              <a:lnSpc>
                <a:spcPct val="80000"/>
              </a:lnSpc>
              <a:spcBef>
                <a:spcPct val="0"/>
              </a:spcBef>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Abbreviations: </a:t>
            </a:r>
            <a:r>
              <a:rPr lang="en-US" altLang="en-US" sz="1000">
                <a:latin typeface="Arial" panose="020B0604020202020204" pitchFamily="34" charset="0"/>
                <a:ea typeface="ヒラギノ角ゴ Pro W3"/>
              </a:rPr>
              <a:t>CI=Confidence interval; Glargine + lispro=Insulin glargine + insulin lispro; HbA1c=Hemoglobin HbA1c; Insulin l</a:t>
            </a:r>
            <a:r>
              <a:rPr lang="en-US" altLang="en-US" sz="1000">
                <a:solidFill>
                  <a:srgbClr val="000000"/>
                </a:solidFill>
                <a:latin typeface="Arial" panose="020B0604020202020204" pitchFamily="34" charset="0"/>
                <a:ea typeface="ヒラギノ角ゴ Pro W3"/>
              </a:rPr>
              <a:t>ispro mix 50=50% insulin lispro, 50% insulin lispro protamine suspension</a:t>
            </a:r>
            <a:r>
              <a:rPr lang="en-US" altLang="en-US" sz="1000">
                <a:latin typeface="Arial" panose="020B0604020202020204" pitchFamily="34" charset="0"/>
                <a:ea typeface="ヒラギノ角ゴ Pro W3"/>
              </a:rPr>
              <a:t>; TID=Thrice a day</a:t>
            </a:r>
            <a:endParaRPr lang="en-US" altLang="en-US" sz="1000" b="1">
              <a:latin typeface="Arial" panose="020B0604020202020204" pitchFamily="34" charset="0"/>
              <a:ea typeface="ヒラギノ角ゴ Pro W3"/>
            </a:endParaRPr>
          </a:p>
          <a:p>
            <a:pPr>
              <a:spcBef>
                <a:spcPct val="0"/>
              </a:spcBef>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Key Point:</a:t>
            </a:r>
          </a:p>
          <a:p>
            <a:pPr>
              <a:spcBef>
                <a:spcPct val="0"/>
              </a:spcBef>
              <a:buFontTx/>
              <a:buChar char="•"/>
            </a:pPr>
            <a:r>
              <a:rPr lang="en-US" altLang="en-US" sz="1000">
                <a:latin typeface="Arial" panose="020B0604020202020204" pitchFamily="34" charset="0"/>
                <a:ea typeface="ヒラギノ角ゴ Pro W3"/>
              </a:rPr>
              <a:t>Although noninferiority of lispro mix 50 to glargine + lispro was not demonstrated, results for HbA1c reduction, percentage of patients achieving HbA1c targets, and hypoglycemia should be considered in the individual decision-making process of advancing insulin replacement to insulin lispro mix 50 vs. glargine + lispro</a:t>
            </a:r>
            <a:r>
              <a:rPr lang="de-DE" altLang="en-US" sz="1000">
                <a:latin typeface="Arial" panose="020B0604020202020204" pitchFamily="34" charset="0"/>
                <a:ea typeface="ヒラギノ角ゴ Pro W3"/>
              </a:rPr>
              <a:t> in type 2 diabetes (T2D). [Pg 20, Abstract, Conclusions]</a:t>
            </a:r>
          </a:p>
          <a:p>
            <a:pPr>
              <a:spcBef>
                <a:spcPct val="0"/>
              </a:spcBef>
            </a:pPr>
            <a:endParaRPr lang="en-US" altLang="en-US" sz="1000">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Background:</a:t>
            </a:r>
          </a:p>
          <a:p>
            <a:pPr>
              <a:spcBef>
                <a:spcPct val="0"/>
              </a:spcBef>
              <a:buFontTx/>
              <a:buChar char="•"/>
            </a:pPr>
            <a:r>
              <a:rPr lang="en-US" altLang="en-US" sz="1000">
                <a:latin typeface="Arial" panose="020B0604020202020204" pitchFamily="34" charset="0"/>
                <a:ea typeface="ヒラギノ角ゴ Pro W3"/>
              </a:rPr>
              <a:t>24-week, multicenter, randomized, open-label study testing noninferiority of insulin lispro mix 50 TID to glargine + lispro treatment in patients with T2D failing glycemic control on oral antihyperglycemic drugs combined with insulin glargine [/p20/col 3/3rd paragraph].</a:t>
            </a:r>
          </a:p>
          <a:p>
            <a:pPr>
              <a:spcBef>
                <a:spcPct val="0"/>
              </a:spcBef>
              <a:buFontTx/>
              <a:buChar char="•"/>
            </a:pPr>
            <a:endParaRPr lang="en-US" altLang="en-US" sz="1000" b="1">
              <a:latin typeface="Arial" panose="020B0604020202020204" pitchFamily="34" charset="0"/>
              <a:ea typeface="ヒラギノ角ゴ Pro W3"/>
            </a:endParaRPr>
          </a:p>
          <a:p>
            <a:pPr>
              <a:spcBef>
                <a:spcPct val="0"/>
              </a:spcBef>
            </a:pPr>
            <a:r>
              <a:rPr lang="en-US" altLang="en-US" sz="1000" b="1">
                <a:latin typeface="Arial" panose="020B0604020202020204" pitchFamily="34" charset="0"/>
                <a:ea typeface="ヒラギノ角ゴ Pro W3"/>
              </a:rPr>
              <a:t>Reference: 		</a:t>
            </a:r>
          </a:p>
          <a:p>
            <a:pPr>
              <a:spcBef>
                <a:spcPct val="0"/>
              </a:spcBef>
            </a:pPr>
            <a:r>
              <a:rPr lang="en-US" altLang="en-US" sz="1000">
                <a:latin typeface="Arial" panose="020B0604020202020204" pitchFamily="34" charset="0"/>
                <a:ea typeface="ヒラギノ角ゴ Pro W3"/>
              </a:rPr>
              <a:t>Rosenstock J, Ahmann AJ, et al. Advancing insulin therapy in type 2 diabetes previously treated with glargine plus oral agents: prandial premixed (insulin lispro protamine suspension/lispro) versus basal/bolus (glargine/lispro) therapy. Diabetes Care 2008;31(1):20-5.</a:t>
            </a:r>
          </a:p>
          <a:p>
            <a:pPr>
              <a:lnSpc>
                <a:spcPct val="80000"/>
              </a:lnSpc>
              <a:spcBef>
                <a:spcPct val="0"/>
              </a:spcBef>
            </a:pPr>
            <a:endParaRPr lang="en-US" altLang="en-US" sz="1000" b="1">
              <a:latin typeface="Arial" panose="020B0604020202020204" pitchFamily="34" charset="0"/>
              <a:ea typeface="ヒラギノ角ゴ Pro W3"/>
            </a:endParaRPr>
          </a:p>
          <a:p>
            <a:pPr>
              <a:spcBef>
                <a:spcPct val="0"/>
              </a:spcBef>
            </a:pPr>
            <a:endParaRPr lang="en-US" altLang="en-US" sz="1000">
              <a:latin typeface="Arial" panose="020B0604020202020204" pitchFamily="34" charset="0"/>
              <a:ea typeface="ヒラギノ角ゴ Pro W3"/>
            </a:endParaRPr>
          </a:p>
          <a:p>
            <a:pPr>
              <a:spcBef>
                <a:spcPct val="0"/>
              </a:spcBef>
            </a:pPr>
            <a:endParaRPr lang="en-US" altLang="en-US" sz="1000">
              <a:latin typeface="Arial" panose="020B0604020202020204" pitchFamily="34" charset="0"/>
              <a:ea typeface="ヒラギノ角ゴ Pro W3"/>
            </a:endParaRPr>
          </a:p>
        </p:txBody>
      </p:sp>
    </p:spTree>
    <p:extLst>
      <p:ext uri="{BB962C8B-B14F-4D97-AF65-F5344CB8AC3E}">
        <p14:creationId xmlns:p14="http://schemas.microsoft.com/office/powerpoint/2010/main" val="38644355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43951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a:prstGeom prst="rect">
            <a:avLst/>
          </a:prstGeom>
          <a:noFill/>
          <a:ln w="12700">
            <a:solidFill>
              <a:prstClr val="black"/>
            </a:solidFill>
          </a:ln>
        </p:spPr>
      </p:sp>
      <p:sp>
        <p:nvSpPr>
          <p:cNvPr id="3" name="Notes Placeholder 2"/>
          <p:cNvSpPr>
            <a:spLocks noGrp="1"/>
          </p:cNvSpPr>
          <p:nvPr>
            <p:ph type="body" idx="1"/>
          </p:nvPr>
        </p:nvSpPr>
        <p:spPr>
          <a:xfrm>
            <a:off x="701041" y="4416395"/>
            <a:ext cx="5608320" cy="4182175"/>
          </a:xfrm>
          <a:prstGeom prst="rect">
            <a:avLst/>
          </a:prstGeom>
        </p:spPr>
        <p:txBody>
          <a:bodyPr>
            <a:normAutofit fontScale="92500" lnSpcReduction="10000"/>
          </a:bodyPr>
          <a:lstStyle/>
          <a:p>
            <a:pPr eaLnBrk="1" hangingPunct="1">
              <a:spcBef>
                <a:spcPct val="0"/>
              </a:spcBef>
            </a:pPr>
            <a:r>
              <a:rPr lang="en-US" altLang="en-US" b="0" dirty="0"/>
              <a:t>Diab-00070768</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sz="1000" b="0" kern="0" dirty="0">
                <a:solidFill>
                  <a:srgbClr val="000000"/>
                </a:solidFill>
                <a:latin typeface="Arial" panose="020B0604020202020204" pitchFamily="34" charset="0"/>
                <a:cs typeface="Arial" panose="020B0604020202020204" pitchFamily="34" charset="0"/>
              </a:rPr>
              <a:t>d</a:t>
            </a:r>
            <a:r>
              <a:rPr lang="en-US" altLang="en-US" b="0" kern="0" dirty="0">
                <a:solidFill>
                  <a:srgbClr val="000000"/>
                </a:solidFill>
                <a:ea typeface="ヒラギノ角ゴ Pro W3"/>
                <a:cs typeface="DIN-Regular" pitchFamily="34" charset="0"/>
              </a:rPr>
              <a:t>ata from </a:t>
            </a:r>
            <a:r>
              <a:rPr lang="en-US" dirty="0">
                <a:solidFill>
                  <a:prstClr val="black"/>
                </a:solidFill>
                <a:cs typeface="Arial" pitchFamily="34" charset="0"/>
              </a:rPr>
              <a:t>Kendall DM et al. </a:t>
            </a:r>
            <a:r>
              <a:rPr lang="en-US" i="0" dirty="0">
                <a:solidFill>
                  <a:prstClr val="black"/>
                </a:solidFill>
                <a:cs typeface="Arial" pitchFamily="34" charset="0"/>
              </a:rPr>
              <a:t>Am J Med </a:t>
            </a:r>
            <a:r>
              <a:rPr lang="en-US" dirty="0">
                <a:solidFill>
                  <a:prstClr val="black"/>
                </a:solidFill>
                <a:cs typeface="Arial" pitchFamily="34" charset="0"/>
              </a:rPr>
              <a:t>2009;122(Suppl 6):S37-50</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endParaRPr lang="en-US" b="1" dirty="0"/>
          </a:p>
          <a:p>
            <a:r>
              <a:rPr lang="en-US" b="1" dirty="0"/>
              <a:t>Key Points:</a:t>
            </a:r>
            <a:r>
              <a:rPr lang="en-US" dirty="0"/>
              <a:t> </a:t>
            </a:r>
          </a:p>
          <a:p>
            <a:pPr marL="174708" indent="-174708">
              <a:buFont typeface="Arial" panose="020B0604020202020204" pitchFamily="34" charset="0"/>
              <a:buChar char="•"/>
            </a:pPr>
            <a:r>
              <a:rPr lang="en-US" dirty="0"/>
              <a:t>Type 2 diabetes mellitus results from the combination of resistance to insulin action and inadequate insulin secretion.</a:t>
            </a:r>
            <a:r>
              <a:rPr lang="en-US" baseline="30000" dirty="0"/>
              <a:t>2</a:t>
            </a:r>
            <a:endParaRPr lang="en-US" dirty="0"/>
          </a:p>
          <a:p>
            <a:pPr marL="174708" indent="-174708">
              <a:buFont typeface="Arial" panose="020B0604020202020204" pitchFamily="34" charset="0"/>
              <a:buChar char="•"/>
            </a:pPr>
            <a:r>
              <a:rPr lang="en-US" dirty="0"/>
              <a:t>It is a progressive disease in which ß-cell function continually declines after diagnosis.</a:t>
            </a:r>
            <a:r>
              <a:rPr lang="en-US" baseline="30000" dirty="0"/>
              <a:t>3</a:t>
            </a:r>
            <a:endParaRPr lang="en-US" dirty="0"/>
          </a:p>
          <a:p>
            <a:pPr marL="174708" indent="-174708">
              <a:buFont typeface="Arial" panose="020B0604020202020204" pitchFamily="34" charset="0"/>
              <a:buChar char="•"/>
            </a:pPr>
            <a:r>
              <a:rPr lang="en-US" dirty="0"/>
              <a:t>Many patients eventually need insulin because of advanced insufficiency in insulin secretion.</a:t>
            </a:r>
            <a:r>
              <a:rPr lang="en-US" baseline="30000" dirty="0"/>
              <a:t>4</a:t>
            </a:r>
            <a:endParaRPr lang="en-US" dirty="0"/>
          </a:p>
          <a:p>
            <a:pPr marL="174708" indent="-174708">
              <a:buFont typeface="Arial" panose="020B0604020202020204" pitchFamily="34" charset="0"/>
              <a:buChar char="•"/>
            </a:pPr>
            <a:r>
              <a:rPr lang="en-US" dirty="0"/>
              <a:t>Treatment requires gradual intensification to compensate for increasing loss of insulin production.</a:t>
            </a:r>
            <a:r>
              <a:rPr lang="en-US" baseline="30000" dirty="0"/>
              <a:t>4</a:t>
            </a:r>
            <a:endParaRPr lang="en-US" dirty="0"/>
          </a:p>
          <a:p>
            <a:endParaRPr lang="en-US" b="1" dirty="0"/>
          </a:p>
          <a:p>
            <a:r>
              <a:rPr lang="en-US" b="1" dirty="0"/>
              <a:t>References:</a:t>
            </a:r>
          </a:p>
          <a:p>
            <a:pPr marL="232943" indent="-232943" defTabSz="949294">
              <a:buFont typeface="+mj-lt"/>
              <a:buAutoNum type="arabicPeriod"/>
              <a:defRPr/>
            </a:pPr>
            <a:r>
              <a:rPr lang="en-US" dirty="0">
                <a:solidFill>
                  <a:prstClr val="black"/>
                </a:solidFill>
              </a:rPr>
              <a:t>Kendall DM, Cuddihy RM, Bernenstal RM. Clinical application of incretin-based therapy: therapeutic potential, patient selection and clinical use. Am J Med 2009;122(Suppl 6):S37-50.</a:t>
            </a:r>
          </a:p>
          <a:p>
            <a:pPr marL="232943" indent="-232943" defTabSz="949294">
              <a:buFont typeface="+mj-lt"/>
              <a:buAutoNum type="arabicPeriod"/>
              <a:defRPr/>
            </a:pPr>
            <a:r>
              <a:rPr lang="pt-BR" dirty="0"/>
              <a:t>Khardori R. </a:t>
            </a:r>
            <a:r>
              <a:rPr lang="en-US" dirty="0"/>
              <a:t>Type 2 diabetes mellitus. 2015. http://emedicine.medscape.com/article/117853-overview. Last accessed: November 25, 2015.</a:t>
            </a:r>
            <a:endParaRPr lang="pt-BR" dirty="0"/>
          </a:p>
          <a:p>
            <a:pPr marL="232943" indent="-232943" defTabSz="949294">
              <a:buFont typeface="+mj-lt"/>
              <a:buAutoNum type="arabicPeriod"/>
              <a:defRPr/>
            </a:pPr>
            <a:r>
              <a:rPr lang="en-US" dirty="0"/>
              <a:t>U.K. prospective diabetes study 16. Overview of 6 years' therapy of type II diabetes: a progressive disease. U.K. Prospective Diabetes Study Group. Diabetes 1995;44(11):1249-58 (updated 45:1655).</a:t>
            </a:r>
            <a:endParaRPr lang="en-US" dirty="0">
              <a:solidFill>
                <a:prstClr val="black"/>
              </a:solidFill>
            </a:endParaRPr>
          </a:p>
          <a:p>
            <a:pPr marL="232943" indent="-232943" defTabSz="949294">
              <a:buFont typeface="+mj-lt"/>
              <a:buAutoNum type="arabicPeriod"/>
              <a:defRPr/>
            </a:pPr>
            <a:r>
              <a:rPr lang="en-US" dirty="0"/>
              <a:t>Christiansen JS, Liebl A, Davidson JA, Ligthelm RJ, Halimi S. Mid- and high-ratio premix insulin analogues: potential treatment options for patients with type 2 diabetes in need of greater postprandial blood glucose control. Diabetes Obes Metab 2010;12(2):105-14.</a:t>
            </a:r>
          </a:p>
        </p:txBody>
      </p:sp>
    </p:spTree>
    <p:extLst>
      <p:ext uri="{BB962C8B-B14F-4D97-AF65-F5344CB8AC3E}">
        <p14:creationId xmlns:p14="http://schemas.microsoft.com/office/powerpoint/2010/main" val="960197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a:prstGeom prst="rect">
            <a:avLst/>
          </a:prstGeom>
          <a:noFill/>
          <a:ln w="12700">
            <a:solidFill>
              <a:prstClr val="black"/>
            </a:solidFill>
          </a:ln>
        </p:spPr>
      </p:sp>
      <p:sp>
        <p:nvSpPr>
          <p:cNvPr id="3" name="Notes Placeholder 2"/>
          <p:cNvSpPr>
            <a:spLocks noGrp="1"/>
          </p:cNvSpPr>
          <p:nvPr>
            <p:ph type="body" idx="1"/>
          </p:nvPr>
        </p:nvSpPr>
        <p:spPr>
          <a:xfrm>
            <a:off x="701041" y="4416395"/>
            <a:ext cx="5608320" cy="4182175"/>
          </a:xfrm>
          <a:prstGeom prst="rect">
            <a:avLst/>
          </a:prstGeom>
        </p:spPr>
        <p:txBody>
          <a:bodyPr>
            <a:normAutofit fontScale="92500" lnSpcReduction="10000"/>
          </a:bodyPr>
          <a:lstStyle/>
          <a:p>
            <a:pPr eaLnBrk="1" hangingPunct="1">
              <a:spcBef>
                <a:spcPct val="0"/>
              </a:spcBef>
            </a:pPr>
            <a:r>
              <a:rPr lang="en-US" altLang="en-US" b="0" dirty="0"/>
              <a:t>Diab-00070768</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sz="1000" b="0" kern="0" dirty="0">
                <a:solidFill>
                  <a:srgbClr val="000000"/>
                </a:solidFill>
                <a:latin typeface="Arial" panose="020B0604020202020204" pitchFamily="34" charset="0"/>
                <a:cs typeface="Arial" panose="020B0604020202020204" pitchFamily="34" charset="0"/>
              </a:rPr>
              <a:t>d</a:t>
            </a:r>
            <a:r>
              <a:rPr lang="en-US" altLang="en-US" b="0" kern="0" dirty="0">
                <a:solidFill>
                  <a:srgbClr val="000000"/>
                </a:solidFill>
                <a:ea typeface="ヒラギノ角ゴ Pro W3"/>
                <a:cs typeface="DIN-Regular" pitchFamily="34" charset="0"/>
              </a:rPr>
              <a:t>ata from </a:t>
            </a:r>
            <a:r>
              <a:rPr lang="en-US" dirty="0">
                <a:solidFill>
                  <a:prstClr val="black"/>
                </a:solidFill>
                <a:cs typeface="Arial" pitchFamily="34" charset="0"/>
              </a:rPr>
              <a:t>Kendall DM et al. </a:t>
            </a:r>
            <a:r>
              <a:rPr lang="en-US" i="0" dirty="0">
                <a:solidFill>
                  <a:prstClr val="black"/>
                </a:solidFill>
                <a:cs typeface="Arial" pitchFamily="34" charset="0"/>
              </a:rPr>
              <a:t>Am J Med </a:t>
            </a:r>
            <a:r>
              <a:rPr lang="en-US" dirty="0">
                <a:solidFill>
                  <a:prstClr val="black"/>
                </a:solidFill>
                <a:cs typeface="Arial" pitchFamily="34" charset="0"/>
              </a:rPr>
              <a:t>2009;122(Suppl 6):S37-50</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endParaRPr lang="en-US" b="1" dirty="0"/>
          </a:p>
          <a:p>
            <a:r>
              <a:rPr lang="en-US" b="1" dirty="0"/>
              <a:t>Key Points:</a:t>
            </a:r>
            <a:r>
              <a:rPr lang="en-US" dirty="0"/>
              <a:t> </a:t>
            </a:r>
          </a:p>
          <a:p>
            <a:pPr marL="174708" indent="-174708">
              <a:buFont typeface="Arial" panose="020B0604020202020204" pitchFamily="34" charset="0"/>
              <a:buChar char="•"/>
            </a:pPr>
            <a:r>
              <a:rPr lang="en-US" dirty="0"/>
              <a:t>Type 2 diabetes mellitus results from the combination of resistance to insulin action and inadequate insulin secretion.</a:t>
            </a:r>
            <a:r>
              <a:rPr lang="en-US" baseline="30000" dirty="0"/>
              <a:t>2</a:t>
            </a:r>
            <a:endParaRPr lang="en-US" dirty="0"/>
          </a:p>
          <a:p>
            <a:pPr marL="174708" indent="-174708">
              <a:buFont typeface="Arial" panose="020B0604020202020204" pitchFamily="34" charset="0"/>
              <a:buChar char="•"/>
            </a:pPr>
            <a:r>
              <a:rPr lang="en-US" dirty="0"/>
              <a:t>It is a progressive disease in which ß-cell function continually declines after diagnosis.</a:t>
            </a:r>
            <a:r>
              <a:rPr lang="en-US" baseline="30000" dirty="0"/>
              <a:t>3</a:t>
            </a:r>
            <a:endParaRPr lang="en-US" dirty="0"/>
          </a:p>
          <a:p>
            <a:pPr marL="174708" indent="-174708">
              <a:buFont typeface="Arial" panose="020B0604020202020204" pitchFamily="34" charset="0"/>
              <a:buChar char="•"/>
            </a:pPr>
            <a:r>
              <a:rPr lang="en-US" dirty="0"/>
              <a:t>Many patients eventually need insulin because of advanced insufficiency in insulin secretion.</a:t>
            </a:r>
            <a:r>
              <a:rPr lang="en-US" baseline="30000" dirty="0"/>
              <a:t>4</a:t>
            </a:r>
            <a:endParaRPr lang="en-US" dirty="0"/>
          </a:p>
          <a:p>
            <a:pPr marL="174708" indent="-174708">
              <a:buFont typeface="Arial" panose="020B0604020202020204" pitchFamily="34" charset="0"/>
              <a:buChar char="•"/>
            </a:pPr>
            <a:r>
              <a:rPr lang="en-US" dirty="0"/>
              <a:t>Treatment requires gradual intensification to compensate for increasing loss of insulin production.</a:t>
            </a:r>
            <a:r>
              <a:rPr lang="en-US" baseline="30000" dirty="0"/>
              <a:t>4</a:t>
            </a:r>
            <a:endParaRPr lang="en-US" dirty="0"/>
          </a:p>
          <a:p>
            <a:endParaRPr lang="en-US" b="1" dirty="0"/>
          </a:p>
          <a:p>
            <a:r>
              <a:rPr lang="en-US" b="1" dirty="0"/>
              <a:t>References:</a:t>
            </a:r>
          </a:p>
          <a:p>
            <a:pPr marL="232943" indent="-232943" defTabSz="949294">
              <a:buFont typeface="+mj-lt"/>
              <a:buAutoNum type="arabicPeriod"/>
              <a:defRPr/>
            </a:pPr>
            <a:r>
              <a:rPr lang="en-US" dirty="0">
                <a:solidFill>
                  <a:prstClr val="black"/>
                </a:solidFill>
              </a:rPr>
              <a:t>Kendall DM, Cuddihy RM, Bernenstal RM. Clinical application of incretin-based therapy: therapeutic potential, patient selection and clinical use. Am J Med 2009;122(Suppl 6):S37-50.</a:t>
            </a:r>
          </a:p>
          <a:p>
            <a:pPr marL="232943" indent="-232943" defTabSz="949294">
              <a:buFont typeface="+mj-lt"/>
              <a:buAutoNum type="arabicPeriod"/>
              <a:defRPr/>
            </a:pPr>
            <a:r>
              <a:rPr lang="pt-BR" dirty="0"/>
              <a:t>Khardori R. </a:t>
            </a:r>
            <a:r>
              <a:rPr lang="en-US" dirty="0"/>
              <a:t>Type 2 diabetes mellitus. 2015. http://emedicine.medscape.com/article/117853-overview. Last accessed: November 25, 2015.</a:t>
            </a:r>
            <a:endParaRPr lang="pt-BR" dirty="0"/>
          </a:p>
          <a:p>
            <a:pPr marL="232943" indent="-232943" defTabSz="949294">
              <a:buFont typeface="+mj-lt"/>
              <a:buAutoNum type="arabicPeriod"/>
              <a:defRPr/>
            </a:pPr>
            <a:r>
              <a:rPr lang="en-US" dirty="0"/>
              <a:t>U.K. prospective diabetes study 16. Overview of 6 years' therapy of type II diabetes: a progressive disease. U.K. Prospective Diabetes Study Group. Diabetes 1995;44(11):1249-58 (updated 45:1655).</a:t>
            </a:r>
            <a:endParaRPr lang="en-US" dirty="0">
              <a:solidFill>
                <a:prstClr val="black"/>
              </a:solidFill>
            </a:endParaRPr>
          </a:p>
          <a:p>
            <a:pPr marL="232943" indent="-232943" defTabSz="949294">
              <a:buFont typeface="+mj-lt"/>
              <a:buAutoNum type="arabicPeriod"/>
              <a:defRPr/>
            </a:pPr>
            <a:r>
              <a:rPr lang="en-US" dirty="0"/>
              <a:t>Christiansen JS, Liebl A, Davidson JA, Ligthelm RJ, Halimi S. Mid- and high-ratio premix insulin analogues: potential treatment options for patients with type 2 diabetes in need of greater postprandial blood glucose control. Diabetes Obes Metab 2010;12(2):105-14.</a:t>
            </a:r>
          </a:p>
        </p:txBody>
      </p:sp>
    </p:spTree>
    <p:extLst>
      <p:ext uri="{BB962C8B-B14F-4D97-AF65-F5344CB8AC3E}">
        <p14:creationId xmlns:p14="http://schemas.microsoft.com/office/powerpoint/2010/main" val="3808902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655609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655609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655609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655609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65560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6049" name="Rectangle 2"/>
          <p:cNvSpPr>
            <a:spLocks noGrp="1" noRot="1" noChangeAspect="1" noTextEdit="1"/>
          </p:cNvSpPr>
          <p:nvPr>
            <p:ph type="sldImg"/>
          </p:nvPr>
        </p:nvSpPr>
        <p:spPr>
          <a:ln/>
        </p:spPr>
      </p:sp>
      <p:sp>
        <p:nvSpPr>
          <p:cNvPr id="6786050" name="Rectangle 3"/>
          <p:cNvSpPr>
            <a:spLocks noGrp="1"/>
          </p:cNvSpPr>
          <p:nvPr>
            <p:ph type="body" idx="1"/>
          </p:nvPr>
        </p:nvSpPr>
        <p:spPr>
          <a:noFill/>
          <a:ln/>
        </p:spPr>
        <p:txBody>
          <a:bodyPr/>
          <a:lstStyle/>
          <a:p>
            <a:endParaRPr lang="de-DE" dirty="0">
              <a:latin typeface="Arial" charset="0"/>
            </a:endParaRPr>
          </a:p>
        </p:txBody>
      </p:sp>
    </p:spTree>
    <p:extLst>
      <p:ext uri="{BB962C8B-B14F-4D97-AF65-F5344CB8AC3E}">
        <p14:creationId xmlns:p14="http://schemas.microsoft.com/office/powerpoint/2010/main" val="1115490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65560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655609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655609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65291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900" dirty="0"/>
              <a:t>Diab-00076618</a:t>
            </a:r>
          </a:p>
          <a:p>
            <a:pPr eaLnBrk="1" hangingPunct="1">
              <a:spcBef>
                <a:spcPct val="0"/>
              </a:spcBef>
            </a:pPr>
            <a:endParaRPr lang="en-US" altLang="en-US" sz="900" dirty="0">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Copyright Disclosure: </a:t>
            </a:r>
            <a:r>
              <a:rPr lang="en-US" altLang="en-US" sz="900" dirty="0"/>
              <a:t>Figure has been recreated for Eli Lilly and Company with </a:t>
            </a:r>
            <a:r>
              <a:rPr lang="en-US" altLang="en-US" sz="900" kern="0" dirty="0">
                <a:solidFill>
                  <a:srgbClr val="000000"/>
                </a:solidFill>
                <a:ea typeface="ヒラギノ角ゴ Pro W3"/>
                <a:cs typeface="DIN-Regular" pitchFamily="34" charset="0"/>
              </a:rPr>
              <a:t>Data from </a:t>
            </a:r>
            <a:r>
              <a:rPr lang="en-US" altLang="en-US" sz="900" kern="0" dirty="0">
                <a:solidFill>
                  <a:srgbClr val="000000"/>
                </a:solidFill>
                <a:ea typeface="ＭＳ Ｐゴシック" pitchFamily="34" charset="-128"/>
                <a:cs typeface="Arial" charset="0"/>
              </a:rPr>
              <a:t>DeFronzo RA. Diabetes 2009;58:773-95.</a:t>
            </a:r>
          </a:p>
          <a:p>
            <a:pPr eaLnBrk="1" hangingPunct="1">
              <a:spcBef>
                <a:spcPct val="0"/>
              </a:spcBef>
            </a:pPr>
            <a:endParaRPr lang="en-US" altLang="en-US" sz="900" b="1" kern="0" dirty="0">
              <a:solidFill>
                <a:srgbClr val="000000"/>
              </a:solidFill>
              <a:ea typeface="ＭＳ Ｐゴシック" pitchFamily="34" charset="-128"/>
              <a:cs typeface="Arial" charset="0"/>
            </a:endParaRPr>
          </a:p>
          <a:p>
            <a:pPr eaLnBrk="1" hangingPunct="1">
              <a:spcBef>
                <a:spcPct val="0"/>
              </a:spcBef>
            </a:pPr>
            <a:r>
              <a:rPr lang="en-US" altLang="en-US" sz="900" b="1" dirty="0">
                <a:ea typeface="ＭＳ Ｐゴシック" pitchFamily="34" charset="-128"/>
                <a:cs typeface="Arial" charset="0"/>
              </a:rPr>
              <a:t>Key Points:</a:t>
            </a:r>
          </a:p>
          <a:p>
            <a:pPr marL="171441" indent="-171441">
              <a:spcBef>
                <a:spcPct val="0"/>
              </a:spcBef>
              <a:buFont typeface="Arial" panose="020B0604020202020204" pitchFamily="34" charset="0"/>
              <a:buChar char="•"/>
            </a:pPr>
            <a:r>
              <a:rPr lang="en-GB" altLang="en-US" sz="900" dirty="0">
                <a:cs typeface="Arial" charset="0"/>
              </a:rPr>
              <a:t>There are a number of mechanisms that feed into the hyperglycemia of type 2 diabetes.</a:t>
            </a:r>
          </a:p>
          <a:p>
            <a:pPr marL="171441" indent="-171441">
              <a:buFont typeface="Arial" panose="020B0604020202020204" pitchFamily="34" charset="0"/>
              <a:buChar char="•"/>
            </a:pPr>
            <a:r>
              <a:rPr lang="en-GB" altLang="en-US" sz="900" dirty="0">
                <a:cs typeface="Arial" charset="0"/>
              </a:rPr>
              <a:t>The ‘traditional’ defects are in the liver and muscle uptake of glucose, and the decreased insulin secretion by the pancreas. </a:t>
            </a:r>
          </a:p>
          <a:p>
            <a:pPr marL="171441" indent="-171441">
              <a:buFont typeface="Arial" panose="020B0604020202020204" pitchFamily="34" charset="0"/>
              <a:buChar char="•"/>
            </a:pPr>
            <a:r>
              <a:rPr lang="en-GB" altLang="en-US" sz="900" dirty="0">
                <a:cs typeface="Arial" charset="0"/>
              </a:rPr>
              <a:t>There are a number of others that have emerged from more recent research:</a:t>
            </a:r>
          </a:p>
          <a:p>
            <a:pPr marL="628615" lvl="1" indent="-171441">
              <a:buFont typeface="Arial" panose="020B0604020202020204" pitchFamily="34" charset="0"/>
              <a:buChar char="•"/>
            </a:pPr>
            <a:r>
              <a:rPr lang="en-GB" altLang="en-US" sz="900" dirty="0">
                <a:cs typeface="Arial" charset="0"/>
              </a:rPr>
              <a:t>Decreased incretin effect leads to a failure of the tight coupling of insulin release with meals. </a:t>
            </a:r>
          </a:p>
          <a:p>
            <a:pPr marL="628615" lvl="1" indent="-171441">
              <a:buFont typeface="Arial" panose="020B0604020202020204" pitchFamily="34" charset="0"/>
              <a:buChar char="•"/>
            </a:pPr>
            <a:r>
              <a:rPr lang="en-GB" altLang="en-US" sz="900" dirty="0">
                <a:cs typeface="Arial" charset="0"/>
              </a:rPr>
              <a:t>Increased lipolysis increases the breakdown of fats, leading to higher levels of free fatty acids.</a:t>
            </a:r>
          </a:p>
          <a:p>
            <a:pPr marL="628615" lvl="1" indent="-171441">
              <a:buFont typeface="Arial" panose="020B0604020202020204" pitchFamily="34" charset="0"/>
              <a:buChar char="•"/>
            </a:pPr>
            <a:r>
              <a:rPr lang="en-GB" altLang="en-US" sz="900" dirty="0">
                <a:cs typeface="Arial" charset="0"/>
              </a:rPr>
              <a:t>The pancreatic </a:t>
            </a:r>
            <a:r>
              <a:rPr lang="el-GR" altLang="en-US" sz="900" dirty="0">
                <a:cs typeface="Arial" charset="0"/>
              </a:rPr>
              <a:t>α</a:t>
            </a:r>
            <a:r>
              <a:rPr lang="en-US" altLang="en-US" sz="900" dirty="0">
                <a:cs typeface="Arial" charset="0"/>
              </a:rPr>
              <a:t>-cells </a:t>
            </a:r>
            <a:r>
              <a:rPr lang="en-GB" altLang="en-US" sz="900" dirty="0">
                <a:cs typeface="Arial" charset="0"/>
              </a:rPr>
              <a:t>overwork, increasing the glucagon level and hence driving up blood glucose.</a:t>
            </a:r>
          </a:p>
          <a:p>
            <a:pPr marL="628615" lvl="1" indent="-171441">
              <a:buFont typeface="Arial" panose="020B0604020202020204" pitchFamily="34" charset="0"/>
              <a:buChar char="•"/>
            </a:pPr>
            <a:r>
              <a:rPr lang="en-GB" altLang="en-US" sz="900" dirty="0">
                <a:cs typeface="Arial" charset="0"/>
              </a:rPr>
              <a:t>The kidney reabsorbs glucose and so prevents its elimination via the urine; in diabetes, it appears to (maladaptively) increase its reuptake.</a:t>
            </a:r>
          </a:p>
          <a:p>
            <a:pPr marL="628615" lvl="1" indent="-171441">
              <a:buFont typeface="Arial" panose="020B0604020202020204" pitchFamily="34" charset="0"/>
              <a:buChar char="•"/>
            </a:pPr>
            <a:r>
              <a:rPr lang="en-GB" altLang="en-US" sz="900" dirty="0">
                <a:cs typeface="Arial" charset="0"/>
              </a:rPr>
              <a:t>The brain drives our behavior, and our propensity to eat when full, despite high insulin levels or obesity.</a:t>
            </a:r>
          </a:p>
          <a:p>
            <a:pPr marL="171441" indent="-171441" defTabSz="914350">
              <a:buFont typeface="Arial" panose="020B0604020202020204" pitchFamily="34" charset="0"/>
              <a:buChar char="•"/>
              <a:defRPr/>
            </a:pPr>
            <a:r>
              <a:rPr lang="en-GB" sz="900" dirty="0"/>
              <a:t>Effective treatment of type 2 diabetes mellitus (T2DM) will require multiple drugs used in combination to correct the multiple pathophysiologic defects, and should be started early in the natural history of T2DM if progressive </a:t>
            </a:r>
            <a:r>
              <a:rPr lang="el-GR" sz="900" dirty="0"/>
              <a:t>β</a:t>
            </a:r>
            <a:r>
              <a:rPr lang="en-GB" sz="900" dirty="0"/>
              <a:t>-cell failure is to be prevented.</a:t>
            </a:r>
            <a:endParaRPr lang="en-GB" altLang="en-US" sz="900" dirty="0">
              <a:cs typeface="Arial" charset="0"/>
            </a:endParaRPr>
          </a:p>
          <a:p>
            <a:endParaRPr lang="en-GB" altLang="en-US" sz="900" dirty="0">
              <a:cs typeface="Arial" charset="0"/>
            </a:endParaRPr>
          </a:p>
          <a:p>
            <a:pPr>
              <a:buFont typeface="Arial" charset="0"/>
              <a:buNone/>
            </a:pPr>
            <a:r>
              <a:rPr lang="en-GB" altLang="en-US" sz="900" b="1" dirty="0">
                <a:cs typeface="Arial" charset="0"/>
              </a:rPr>
              <a:t>Reference:</a:t>
            </a:r>
          </a:p>
          <a:p>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endParaRPr lang="en-GB" altLang="en-US" sz="900" dirty="0">
              <a:cs typeface="Arial" charset="0"/>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652914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500" dirty="0"/>
              <a:t>Diab-00076618</a:t>
            </a:r>
          </a:p>
          <a:p>
            <a:endParaRPr lang="en-GB" altLang="en-US" sz="500" b="1" dirty="0"/>
          </a:p>
          <a:p>
            <a:r>
              <a:rPr lang="en-GB" altLang="en-US" sz="500" b="1" dirty="0"/>
              <a:t>Abbreviations:</a:t>
            </a:r>
          </a:p>
          <a:p>
            <a:r>
              <a:rPr lang="en-GB" altLang="en-US" sz="500" dirty="0"/>
              <a:t>ACEi=angiotensin converting enzyme inhibitors; ARB=angiotensin receptor blocker; MET=metformin; SU=sulphonylurea; TZD=thiazolidindione</a:t>
            </a:r>
          </a:p>
          <a:p>
            <a:endParaRPr lang="en-GB" altLang="en-US" sz="500" b="1" dirty="0"/>
          </a:p>
          <a:p>
            <a:r>
              <a:rPr lang="en-GB" altLang="en-US" sz="500" b="1" dirty="0"/>
              <a:t>Key Points:</a:t>
            </a:r>
            <a:endParaRPr lang="en-GB" altLang="en-US" sz="500" dirty="0"/>
          </a:p>
          <a:p>
            <a:pPr marL="285734" indent="-285734">
              <a:buFont typeface="Arial" panose="020B0604020202020204" pitchFamily="34" charset="0"/>
              <a:buChar char="•"/>
            </a:pPr>
            <a:r>
              <a:rPr lang="en-GB" altLang="en-US" sz="500" dirty="0"/>
              <a:t>Several factors contribute to the progressive loss of pancreatic beta-cell function/mass in diabetics, including:</a:t>
            </a:r>
          </a:p>
          <a:p>
            <a:pPr marL="925779" lvl="1" indent="-285734">
              <a:buFont typeface="Arial" panose="020B0604020202020204" pitchFamily="34" charset="0"/>
              <a:buChar char="•"/>
            </a:pPr>
            <a:r>
              <a:rPr lang="en-GB" altLang="en-US" sz="500" b="1" dirty="0"/>
              <a:t>Hyperglycemia/glucotoxicity</a:t>
            </a:r>
            <a:r>
              <a:rPr lang="en-GB" altLang="en-US" sz="500" dirty="0"/>
              <a:t>: prolonged exposure to high blood glucose levels results is detrimental, toxic effects on insulin synthesis/secretion, cell survival and insulin sensitivity, which in turn lead to hyperglycemia and to the continuous deterioration of beta-cell function </a:t>
            </a:r>
          </a:p>
          <a:p>
            <a:pPr marL="1565823" lvl="2" indent="-285734">
              <a:buFont typeface="Arial" panose="020B0604020202020204" pitchFamily="34" charset="0"/>
              <a:buChar char="•"/>
            </a:pPr>
            <a:r>
              <a:rPr lang="en-US" altLang="en-US" sz="500" dirty="0"/>
              <a:t>Therapeutic intervention includes improvement of peripheral glucose uptake with metformin or TZD, reduction of hepatic glucose production with metformin, TZD, or incretins, improvement of insulin secretion with SU or incretins, or with exogenous administration of insulin</a:t>
            </a:r>
            <a:r>
              <a:rPr lang="en-US" altLang="en-US" sz="500" baseline="30000" dirty="0"/>
              <a:t>2</a:t>
            </a:r>
            <a:endParaRPr lang="en-GB" altLang="en-US" sz="500" baseline="30000" dirty="0"/>
          </a:p>
          <a:p>
            <a:pPr marL="925779" lvl="1" indent="-285734">
              <a:buFont typeface="Arial" panose="020B0604020202020204" pitchFamily="34" charset="0"/>
              <a:buChar char="•"/>
            </a:pPr>
            <a:r>
              <a:rPr lang="en-GB" altLang="en-US" sz="500" b="1" dirty="0"/>
              <a:t>Lipotoxicity</a:t>
            </a:r>
            <a:r>
              <a:rPr lang="en-GB" altLang="en-US" sz="500" dirty="0"/>
              <a:t>: prolonged exposure to increased free fatty acid levels leads to an accumulation of toxic fatty acid metabolites in the islet cells </a:t>
            </a:r>
          </a:p>
          <a:p>
            <a:pPr marL="1565823" lvl="2" indent="-285734">
              <a:buFont typeface="Arial" panose="020B0604020202020204" pitchFamily="34" charset="0"/>
              <a:buChar char="•"/>
            </a:pPr>
            <a:r>
              <a:rPr lang="en-US" altLang="en-US" sz="500" dirty="0"/>
              <a:t>Therapeutic intervention include suppression of lipolysis with TZDs and insulin, reduction of free fatty acids in the blood and removing the fat from beta-cells, liver and muscle with TZDs</a:t>
            </a:r>
            <a:r>
              <a:rPr lang="en-US" altLang="en-US" sz="500" baseline="30000" dirty="0"/>
              <a:t>2 </a:t>
            </a:r>
            <a:r>
              <a:rPr lang="en-US" altLang="en-US" sz="500" dirty="0"/>
              <a:t>and reduction of glucose and free fatty acid levels with incretins</a:t>
            </a:r>
            <a:r>
              <a:rPr lang="en-US" altLang="en-US" sz="500" baseline="30000" dirty="0"/>
              <a:t>3</a:t>
            </a:r>
            <a:endParaRPr lang="en-GB" altLang="en-US" sz="500" baseline="30000" dirty="0"/>
          </a:p>
          <a:p>
            <a:pPr marL="925779" lvl="1" indent="-285734">
              <a:buFont typeface="Arial" panose="020B0604020202020204" pitchFamily="34" charset="0"/>
              <a:buChar char="•"/>
            </a:pPr>
            <a:r>
              <a:rPr lang="en-GB" altLang="en-US" sz="500" b="1" dirty="0"/>
              <a:t>Autoimmunity</a:t>
            </a:r>
            <a:r>
              <a:rPr lang="en-GB" altLang="en-US" sz="500" dirty="0"/>
              <a:t>: approximately 10% of T2D patients have diabetes-specific autoantibodies. The incidence is higher in younger, leaner groups</a:t>
            </a:r>
            <a:r>
              <a:rPr lang="en-GB" altLang="en-US" sz="500" baseline="30000" dirty="0"/>
              <a:t>4</a:t>
            </a:r>
          </a:p>
          <a:p>
            <a:pPr marL="1565823" lvl="2" indent="-285734">
              <a:buFont typeface="Arial" panose="020B0604020202020204" pitchFamily="34" charset="0"/>
              <a:buChar char="•"/>
            </a:pPr>
            <a:r>
              <a:rPr lang="en-US" altLang="en-US" sz="500" dirty="0"/>
              <a:t>Data on the effects of immune modulators in T2D patients is limited; however, a recent study found that when combined with metformin, an interleukin-1</a:t>
            </a:r>
            <a:r>
              <a:rPr lang="el-GR" altLang="en-US" sz="500" dirty="0"/>
              <a:t>β</a:t>
            </a:r>
            <a:r>
              <a:rPr lang="en-US" altLang="en-US" sz="500" dirty="0"/>
              <a:t> antibody resulted in a numerical reduction in HbA1c vs. placebo, potentially by improving beta-cell function</a:t>
            </a:r>
            <a:r>
              <a:rPr lang="en-US" altLang="en-US" sz="500" baseline="30000" dirty="0"/>
              <a:t>5</a:t>
            </a:r>
            <a:endParaRPr lang="en-GB" altLang="en-US" sz="500" baseline="30000" dirty="0"/>
          </a:p>
          <a:p>
            <a:pPr marL="925779" lvl="1" indent="-285734">
              <a:buFont typeface="Arial" panose="020B0604020202020204" pitchFamily="34" charset="0"/>
              <a:buChar char="•"/>
            </a:pPr>
            <a:r>
              <a:rPr lang="en-GB" altLang="en-US" sz="500" b="1" dirty="0"/>
              <a:t>Inflammation</a:t>
            </a:r>
            <a:r>
              <a:rPr lang="en-GB" altLang="en-US" sz="500" dirty="0"/>
              <a:t>: increased blood glucose and free fatty acid levels induce an inflammatory response in pancreatic islet cells, which increases the production of cytokines and chemokines</a:t>
            </a:r>
            <a:r>
              <a:rPr lang="en-GB" altLang="en-US" sz="500" baseline="30000" dirty="0"/>
              <a:t>6</a:t>
            </a:r>
            <a:r>
              <a:rPr lang="en-GB" altLang="en-US" sz="500" dirty="0"/>
              <a:t>. Pro-inflammatory adipokines have local and systemic effects on metabolism, which contribute to the chronic inflammatory process</a:t>
            </a:r>
            <a:r>
              <a:rPr lang="en-GB" altLang="en-US" sz="500" baseline="30000" dirty="0"/>
              <a:t>7,8</a:t>
            </a:r>
          </a:p>
          <a:p>
            <a:pPr marL="1565823" lvl="2" indent="-285734">
              <a:buFont typeface="Arial" panose="020B0604020202020204" pitchFamily="34" charset="0"/>
              <a:buChar char="•"/>
            </a:pPr>
            <a:r>
              <a:rPr lang="en-US" altLang="en-US" sz="500" dirty="0"/>
              <a:t>Anti-inflammatory effects have been demonstrated with insulin, TZDs and metformin. Similar effects have been demonstrated with nonhypoglycemic drugs commonly used by diabetics, including statins, fibrates, angiotensin converting enzyme inhibitors, angiotensin, receptor blockers and even high-dose aspirin</a:t>
            </a:r>
            <a:r>
              <a:rPr lang="en-US" altLang="en-US" sz="500" baseline="30000" dirty="0"/>
              <a:t>9,10</a:t>
            </a:r>
            <a:endParaRPr lang="en-GB" altLang="en-US" sz="500" baseline="30000" dirty="0"/>
          </a:p>
          <a:p>
            <a:pPr marL="925779" lvl="1" indent="-285734">
              <a:buFont typeface="Arial" panose="020B0604020202020204" pitchFamily="34" charset="0"/>
              <a:buChar char="•"/>
            </a:pPr>
            <a:r>
              <a:rPr lang="en-GB" altLang="en-US" sz="500" b="1" dirty="0"/>
              <a:t>Islet amyloid</a:t>
            </a:r>
            <a:r>
              <a:rPr lang="en-GB" altLang="en-US" sz="500" dirty="0"/>
              <a:t>: while not yet fully understood, evidence suggests a relationship between amyloid formation and beta-cell dysfunction and death</a:t>
            </a:r>
            <a:r>
              <a:rPr lang="en-GB" altLang="en-US" sz="500" baseline="30000" dirty="0"/>
              <a:t>11 </a:t>
            </a:r>
          </a:p>
          <a:p>
            <a:pPr marL="1565823" lvl="2" indent="-285734">
              <a:buFont typeface="Arial" panose="020B0604020202020204" pitchFamily="34" charset="0"/>
              <a:buChar char="•"/>
            </a:pPr>
            <a:r>
              <a:rPr lang="en-US" altLang="en-US" sz="500" dirty="0"/>
              <a:t>The available literature regarding agents that would improve islet amyloid deposition and its toxic effects on beta cells is limited; however recent reports, suggest that a TZD and a GLP-1 receptor agonist may have protective effects via PI-3K/AKT pathway</a:t>
            </a:r>
            <a:r>
              <a:rPr lang="en-US" altLang="en-US" sz="500" baseline="30000" dirty="0"/>
              <a:t>12</a:t>
            </a:r>
            <a:endParaRPr lang="en-GB" altLang="en-US" sz="500" baseline="30000" dirty="0"/>
          </a:p>
          <a:p>
            <a:pPr marL="925779" lvl="1" indent="-285734">
              <a:buFont typeface="Arial" panose="020B0604020202020204" pitchFamily="34" charset="0"/>
              <a:buChar char="•"/>
            </a:pPr>
            <a:r>
              <a:rPr lang="en-GB" altLang="en-US" sz="500" b="1" dirty="0"/>
              <a:t>Incretins</a:t>
            </a:r>
            <a:r>
              <a:rPr lang="en-GB" altLang="en-US" sz="500" dirty="0"/>
              <a:t>: in T2D there is an impairment of insulin release and resistance to their action, contributing to beta-cell dysfunction</a:t>
            </a:r>
            <a:r>
              <a:rPr lang="en-GB" altLang="en-US" sz="500" baseline="30000" dirty="0"/>
              <a:t>13</a:t>
            </a:r>
            <a:endParaRPr lang="en-GB" altLang="en-US" sz="500" dirty="0"/>
          </a:p>
          <a:p>
            <a:pPr marL="1565823" lvl="2" indent="-285734">
              <a:buFont typeface="Arial" panose="020B0604020202020204" pitchFamily="34" charset="0"/>
              <a:buChar char="•"/>
            </a:pPr>
            <a:r>
              <a:rPr lang="en-US" altLang="en-US" sz="500" dirty="0"/>
              <a:t>The positive effects of incretins on beta-cell function is well known</a:t>
            </a:r>
            <a:r>
              <a:rPr lang="en-US" altLang="en-US" sz="500" baseline="30000" dirty="0"/>
              <a:t>2,14,15</a:t>
            </a:r>
            <a:endParaRPr lang="en-GB" altLang="en-US" sz="500" baseline="30000" dirty="0"/>
          </a:p>
          <a:p>
            <a:pPr marL="925779" lvl="1" indent="-285734">
              <a:buFont typeface="Arial" panose="020B0604020202020204" pitchFamily="34" charset="0"/>
              <a:buChar char="•"/>
            </a:pPr>
            <a:r>
              <a:rPr lang="en-GB" altLang="en-US" sz="500" b="1" dirty="0"/>
              <a:t>Insulin resistance</a:t>
            </a:r>
            <a:r>
              <a:rPr lang="en-GB" altLang="en-US" sz="500" dirty="0"/>
              <a:t>: While the role of insulin resistance in T2D is well known, the mechanisms by which insulin resistance contributes to beta-cell failure are not fully understood. Hypotheses include exhaustion of the beta-cell as a result of insulin hyper-secretion or that factors that contribute to insulin resistance also cause beta-cell dysfunction</a:t>
            </a:r>
            <a:r>
              <a:rPr lang="en-GB" altLang="en-US" sz="500" baseline="30000" dirty="0"/>
              <a:t>2</a:t>
            </a:r>
          </a:p>
          <a:p>
            <a:pPr marL="1565823" lvl="2" indent="-285734">
              <a:buFont typeface="Arial" panose="020B0604020202020204" pitchFamily="34" charset="0"/>
              <a:buChar char="•"/>
            </a:pPr>
            <a:r>
              <a:rPr lang="en-US" altLang="en-US" sz="500" dirty="0"/>
              <a:t>Metformin and TZD have demonstrated positive effects on insulin resistance, due to their potent insulin sensitizing effects as well as their effects on reducing hyperglycemia</a:t>
            </a:r>
            <a:r>
              <a:rPr lang="en-US" altLang="en-US" sz="500" baseline="30000" dirty="0"/>
              <a:t>2</a:t>
            </a:r>
            <a:endParaRPr lang="en-GB" altLang="en-US" sz="500" baseline="30000" dirty="0"/>
          </a:p>
          <a:p>
            <a:endParaRPr lang="en-GB" altLang="en-US" sz="500" dirty="0"/>
          </a:p>
          <a:p>
            <a:pPr>
              <a:buFont typeface="Arial" pitchFamily="34" charset="0"/>
              <a:buNone/>
            </a:pPr>
            <a:r>
              <a:rPr lang="en-GB" altLang="en-US" sz="500" b="1" dirty="0"/>
              <a:t>References:</a:t>
            </a:r>
          </a:p>
          <a:p>
            <a:pPr marL="228587" indent="-228587">
              <a:buFont typeface="+mj-lt"/>
              <a:buAutoNum type="arabicPeriod"/>
            </a:pPr>
            <a:r>
              <a:rPr lang="en-GB" altLang="en-US" sz="500" dirty="0"/>
              <a:t>Cernea S, Dobreanu M. Diabetes and beta cell function: from mechanisms to evaluation and clinical implications. Biochemia Medica 2013;23(3):266-80.</a:t>
            </a:r>
          </a:p>
          <a:p>
            <a:pPr marL="228587" indent="-228587">
              <a:buFont typeface="+mj-lt"/>
              <a:buAutoNum type="arabicPeriod"/>
            </a:pPr>
            <a:r>
              <a:rPr lang="en-US" altLang="en-US" sz="500" dirty="0"/>
              <a:t>DeFronzo RA. Banting Lecture. From the triumvirate to the ominous octet: a new paradigm for the treatment of type 2 diabetes mellitus. Diabetes 2009;58(4):773-95. </a:t>
            </a:r>
          </a:p>
          <a:p>
            <a:pPr marL="228587" indent="-228587">
              <a:buFont typeface="+mj-lt"/>
              <a:buAutoNum type="arabicPeriod"/>
            </a:pPr>
            <a:r>
              <a:rPr lang="en-GB" altLang="en-US" sz="500" dirty="0"/>
              <a:t>Buteau J, El-Assaad W, et al. Glucagon-like peptide-1 prevents beta cell glucolipotoxicity. Diabetologia 2004;47:806-15.</a:t>
            </a:r>
          </a:p>
          <a:p>
            <a:pPr marL="228587" indent="-228587">
              <a:buFont typeface="+mj-lt"/>
              <a:buAutoNum type="arabicPeriod"/>
            </a:pPr>
            <a:r>
              <a:rPr lang="en-GB" altLang="en-US" sz="500" dirty="0"/>
              <a:t>Genovese S, Bazzigaluppi E, et al. Clinical phenotype and beta-cell autoimmunity in Italian patients with adult-onset diabetes. Eur J Endocrinol 2006;154:441-7.</a:t>
            </a:r>
          </a:p>
          <a:p>
            <a:pPr marL="228587" indent="-228587" defTabSz="914350" eaLnBrk="0" fontAlgn="base" hangingPunct="0">
              <a:spcBef>
                <a:spcPct val="30000"/>
              </a:spcBef>
              <a:spcAft>
                <a:spcPct val="0"/>
              </a:spcAft>
              <a:buFont typeface="+mj-lt"/>
              <a:buAutoNum type="arabicPeriod"/>
              <a:defRPr/>
            </a:pPr>
            <a:r>
              <a:rPr lang="en-GB" altLang="en-US" sz="500" dirty="0"/>
              <a:t>Hensen J, Howard CP, et al. Impact of interleukin-1</a:t>
            </a:r>
            <a:r>
              <a:rPr lang="el-GR" altLang="en-US" sz="500" dirty="0"/>
              <a:t>β </a:t>
            </a:r>
            <a:r>
              <a:rPr lang="en-GB" altLang="en-US" sz="500" dirty="0"/>
              <a:t>antibody (canakinumab) on glycaemic indicators in patients with type 2 diabetes mellitus: results of secondary endpoints from a randomized, placebo-controlled trial. Diabetes Metab 2013;39(6):524-31.</a:t>
            </a:r>
          </a:p>
          <a:p>
            <a:pPr marL="228587" indent="-228587">
              <a:buFont typeface="+mj-lt"/>
              <a:buAutoNum type="arabicPeriod"/>
            </a:pPr>
            <a:r>
              <a:rPr lang="en-GB" altLang="en-US" sz="500" dirty="0"/>
              <a:t>Donath MY, Böni-Schnetzler M, Ellingsgaard H, Ehses JA. Islet inflammation impairs the pancreatic beta-cell in type 2 diabetes. Physiology (Bethesda) 2009;24:325-31.</a:t>
            </a:r>
          </a:p>
          <a:p>
            <a:pPr marL="228587" indent="-228587">
              <a:buFont typeface="+mj-lt"/>
              <a:buAutoNum type="arabicPeriod"/>
            </a:pPr>
            <a:r>
              <a:rPr lang="en-GB" altLang="en-US" sz="500" dirty="0"/>
              <a:t>Goldberg RB. Cytokine and cytokine-like inflammation markers, endothelial dysfunction, and imbalanced coagulation in development of diabetes and its complications. J Clin Endocrinol Metab 2009;94:3171-82.</a:t>
            </a:r>
          </a:p>
          <a:p>
            <a:pPr marL="228587" indent="-228587">
              <a:buFont typeface="+mj-lt"/>
              <a:buAutoNum type="arabicPeriod"/>
            </a:pPr>
            <a:r>
              <a:rPr lang="en-GB" altLang="en-US" sz="500" dirty="0"/>
              <a:t>Dunmore SJ, Brown JE. The role of adipokines in </a:t>
            </a:r>
            <a:r>
              <a:rPr lang="el-GR" altLang="en-US" sz="500" dirty="0"/>
              <a:t>β-</a:t>
            </a:r>
            <a:r>
              <a:rPr lang="en-GB" altLang="en-US" sz="500" dirty="0"/>
              <a:t>cell failure of type 2 diabetes. J Endocrinol 2013;216:T37-45.</a:t>
            </a:r>
          </a:p>
          <a:p>
            <a:pPr marL="228587" indent="-228587">
              <a:buFont typeface="+mj-lt"/>
              <a:buAutoNum type="arabicPeriod"/>
            </a:pPr>
            <a:r>
              <a:rPr lang="en-GB" altLang="en-US" sz="500" dirty="0"/>
              <a:t>Molavi B, Rassouli N, et al. A review of thiazolidinediones and metformin in the treatment of type 2 diabetes with focus on cardiovascular complications. Vasc Health Risk Manag 2007;3:967-73.</a:t>
            </a:r>
          </a:p>
          <a:p>
            <a:pPr marL="228587" indent="-228587">
              <a:buFont typeface="+mj-lt"/>
              <a:buAutoNum type="arabicPeriod"/>
            </a:pPr>
            <a:r>
              <a:rPr lang="en-GB" altLang="en-US" sz="500" dirty="0"/>
              <a:t>Deans KA, Sattar N. “Anti-inflammatory” drugs and their effects on type 2 diabetes. </a:t>
            </a:r>
            <a:r>
              <a:rPr lang="en-US" altLang="en-US" sz="500" dirty="0"/>
              <a:t>Diabetes Technol Ther 2006;8:18-27.</a:t>
            </a:r>
          </a:p>
          <a:p>
            <a:pPr marL="228587" indent="-228587">
              <a:buFont typeface="+mj-lt"/>
              <a:buAutoNum type="arabicPeriod"/>
            </a:pPr>
            <a:r>
              <a:rPr lang="en-GB" altLang="en-US" sz="500" dirty="0"/>
              <a:t>Jurgens CA, Toukatly MN, et al. </a:t>
            </a:r>
            <a:r>
              <a:rPr lang="el-GR" altLang="en-US" sz="500" dirty="0"/>
              <a:t>β-</a:t>
            </a:r>
            <a:r>
              <a:rPr lang="en-GB" altLang="en-US" sz="500" dirty="0"/>
              <a:t>cell loss and </a:t>
            </a:r>
            <a:r>
              <a:rPr lang="el-GR" altLang="en-US" sz="500" dirty="0"/>
              <a:t>β-</a:t>
            </a:r>
            <a:r>
              <a:rPr lang="en-GB" altLang="en-US" sz="500" dirty="0"/>
              <a:t>cell apoptosis in human type 2 diabetes are related to islet amyloid deposition. Am J Pathol 2011;178:2632-40.</a:t>
            </a:r>
          </a:p>
          <a:p>
            <a:pPr marL="228587" indent="-228587">
              <a:buFont typeface="+mj-lt"/>
              <a:buAutoNum type="arabicPeriod"/>
            </a:pPr>
            <a:r>
              <a:rPr lang="en-GB" altLang="en-US" sz="500" dirty="0"/>
              <a:t>Aston-Mourney K, Hull RL, et al. Exendin-4 increases islet amyloid deposition but offsets the resultant beta cell toxicity in human islet amyloid polypeptide transgenic mouse islets. Diabetologia 2011;54:1756-65.</a:t>
            </a:r>
          </a:p>
          <a:p>
            <a:pPr marL="228587" indent="-228587">
              <a:buFont typeface="+mj-lt"/>
              <a:buAutoNum type="arabicPeriod"/>
            </a:pPr>
            <a:r>
              <a:rPr lang="en-US" altLang="en-US" sz="500" dirty="0"/>
              <a:t>Meier JJ, Nauck MA. Is the diminished incretin effect in type 2 diabetes just an epi-phenomenon of impaired beta-cell function? Diabetes 2010;59:1117-25.</a:t>
            </a:r>
          </a:p>
          <a:p>
            <a:pPr marL="228587" indent="-228587">
              <a:buFont typeface="+mj-lt"/>
              <a:buAutoNum type="arabicPeriod"/>
            </a:pPr>
            <a:r>
              <a:rPr lang="en-US" altLang="en-US" sz="500" dirty="0"/>
              <a:t>Cernea S, Raz I. Therapy in the early stage: incretins. Diabetes Care 2011;34 Suppl 2:S264-71.</a:t>
            </a:r>
          </a:p>
          <a:p>
            <a:pPr marL="228587" indent="-228587">
              <a:buFont typeface="+mj-lt"/>
              <a:buAutoNum type="arabicPeriod"/>
            </a:pPr>
            <a:r>
              <a:rPr lang="en-US" altLang="en-US" sz="500" dirty="0"/>
              <a:t>Cernea S. The role of incretin therapy at different stages of diabetes. Rev Diabet Stud 2011;8:323-38.</a:t>
            </a:r>
            <a:endParaRPr lang="en-GB" altLang="en-US" sz="500" dirty="0"/>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3288377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500" dirty="0"/>
              <a:t>Diab-00076618</a:t>
            </a:r>
          </a:p>
          <a:p>
            <a:endParaRPr lang="en-GB" altLang="en-US" sz="500" b="1" dirty="0"/>
          </a:p>
          <a:p>
            <a:r>
              <a:rPr lang="en-GB" altLang="en-US" sz="500" b="1" dirty="0"/>
              <a:t>Abbreviations:</a:t>
            </a:r>
          </a:p>
          <a:p>
            <a:r>
              <a:rPr lang="en-GB" altLang="en-US" sz="500" dirty="0"/>
              <a:t>ACEi=angiotensin converting enzyme inhibitors; ARB=angiotensin receptor blocker; MET=metformin; SU=sulphonylurea; TZD=thiazolidindione</a:t>
            </a:r>
          </a:p>
          <a:p>
            <a:endParaRPr lang="en-GB" altLang="en-US" sz="500" b="1" dirty="0"/>
          </a:p>
          <a:p>
            <a:r>
              <a:rPr lang="en-GB" altLang="en-US" sz="500" b="1" dirty="0"/>
              <a:t>Key Points:</a:t>
            </a:r>
            <a:endParaRPr lang="en-GB" altLang="en-US" sz="500" dirty="0"/>
          </a:p>
          <a:p>
            <a:pPr marL="285734" indent="-285734">
              <a:buFont typeface="Arial" panose="020B0604020202020204" pitchFamily="34" charset="0"/>
              <a:buChar char="•"/>
            </a:pPr>
            <a:r>
              <a:rPr lang="en-GB" altLang="en-US" sz="500" dirty="0"/>
              <a:t>Several factors contribute to the progressive loss of pancreatic beta-cell function/mass in diabetics, including:</a:t>
            </a:r>
          </a:p>
          <a:p>
            <a:pPr marL="925779" lvl="1" indent="-285734">
              <a:buFont typeface="Arial" panose="020B0604020202020204" pitchFamily="34" charset="0"/>
              <a:buChar char="•"/>
            </a:pPr>
            <a:r>
              <a:rPr lang="en-GB" altLang="en-US" sz="500" b="1" dirty="0"/>
              <a:t>Hyperglycemia/glucotoxicity</a:t>
            </a:r>
            <a:r>
              <a:rPr lang="en-GB" altLang="en-US" sz="500" dirty="0"/>
              <a:t>: prolonged exposure to high blood glucose levels results is detrimental, toxic effects on insulin synthesis/secretion, cell survival and insulin sensitivity, which in turn lead to hyperglycemia and to the continuous deterioration of beta-cell function </a:t>
            </a:r>
          </a:p>
          <a:p>
            <a:pPr marL="1565823" lvl="2" indent="-285734">
              <a:buFont typeface="Arial" panose="020B0604020202020204" pitchFamily="34" charset="0"/>
              <a:buChar char="•"/>
            </a:pPr>
            <a:r>
              <a:rPr lang="en-US" altLang="en-US" sz="500" dirty="0"/>
              <a:t>Therapeutic intervention includes improvement of peripheral glucose uptake with metformin or TZD, reduction of hepatic glucose production with metformin, TZD, or incretins, improvement of insulin secretion with SU or incretins, or with exogenous administration of insulin</a:t>
            </a:r>
            <a:r>
              <a:rPr lang="en-US" altLang="en-US" sz="500" baseline="30000" dirty="0"/>
              <a:t>2</a:t>
            </a:r>
            <a:endParaRPr lang="en-GB" altLang="en-US" sz="500" baseline="30000" dirty="0"/>
          </a:p>
          <a:p>
            <a:pPr marL="925779" lvl="1" indent="-285734">
              <a:buFont typeface="Arial" panose="020B0604020202020204" pitchFamily="34" charset="0"/>
              <a:buChar char="•"/>
            </a:pPr>
            <a:r>
              <a:rPr lang="en-GB" altLang="en-US" sz="500" b="1" dirty="0"/>
              <a:t>Lipotoxicity</a:t>
            </a:r>
            <a:r>
              <a:rPr lang="en-GB" altLang="en-US" sz="500" dirty="0"/>
              <a:t>: prolonged exposure to increased free fatty acid levels leads to an accumulation of toxic fatty acid metabolites in the islet cells </a:t>
            </a:r>
          </a:p>
          <a:p>
            <a:pPr marL="1565823" lvl="2" indent="-285734">
              <a:buFont typeface="Arial" panose="020B0604020202020204" pitchFamily="34" charset="0"/>
              <a:buChar char="•"/>
            </a:pPr>
            <a:r>
              <a:rPr lang="en-US" altLang="en-US" sz="500" dirty="0"/>
              <a:t>Therapeutic intervention include suppression of lipolysis with TZDs and insulin, reduction of free fatty acids in the blood and removing the fat from beta-cells, liver and muscle with TZDs</a:t>
            </a:r>
            <a:r>
              <a:rPr lang="en-US" altLang="en-US" sz="500" baseline="30000" dirty="0"/>
              <a:t>2 </a:t>
            </a:r>
            <a:r>
              <a:rPr lang="en-US" altLang="en-US" sz="500" dirty="0"/>
              <a:t>and reduction of glucose and free fatty acid levels with incretins</a:t>
            </a:r>
            <a:r>
              <a:rPr lang="en-US" altLang="en-US" sz="500" baseline="30000" dirty="0"/>
              <a:t>3</a:t>
            </a:r>
            <a:endParaRPr lang="en-GB" altLang="en-US" sz="500" baseline="30000" dirty="0"/>
          </a:p>
          <a:p>
            <a:pPr marL="925779" lvl="1" indent="-285734">
              <a:buFont typeface="Arial" panose="020B0604020202020204" pitchFamily="34" charset="0"/>
              <a:buChar char="•"/>
            </a:pPr>
            <a:r>
              <a:rPr lang="en-GB" altLang="en-US" sz="500" b="1" dirty="0"/>
              <a:t>Autoimmunity</a:t>
            </a:r>
            <a:r>
              <a:rPr lang="en-GB" altLang="en-US" sz="500" dirty="0"/>
              <a:t>: approximately 10% of T2D patients have diabetes-specific autoantibodies. The incidence is higher in younger, leaner groups</a:t>
            </a:r>
            <a:r>
              <a:rPr lang="en-GB" altLang="en-US" sz="500" baseline="30000" dirty="0"/>
              <a:t>4</a:t>
            </a:r>
          </a:p>
          <a:p>
            <a:pPr marL="1565823" lvl="2" indent="-285734">
              <a:buFont typeface="Arial" panose="020B0604020202020204" pitchFamily="34" charset="0"/>
              <a:buChar char="•"/>
            </a:pPr>
            <a:r>
              <a:rPr lang="en-US" altLang="en-US" sz="500" dirty="0"/>
              <a:t>Data on the effects of immune modulators in T2D patients is limited; however, a recent study found that when combined with metformin, an interleukin-1</a:t>
            </a:r>
            <a:r>
              <a:rPr lang="el-GR" altLang="en-US" sz="500" dirty="0"/>
              <a:t>β</a:t>
            </a:r>
            <a:r>
              <a:rPr lang="en-US" altLang="en-US" sz="500" dirty="0"/>
              <a:t> antibody resulted in a numerical reduction in HbA1c vs. placebo, potentially by improving beta-cell function</a:t>
            </a:r>
            <a:r>
              <a:rPr lang="en-US" altLang="en-US" sz="500" baseline="30000" dirty="0"/>
              <a:t>5</a:t>
            </a:r>
            <a:endParaRPr lang="en-GB" altLang="en-US" sz="500" baseline="30000" dirty="0"/>
          </a:p>
          <a:p>
            <a:pPr marL="925779" lvl="1" indent="-285734">
              <a:buFont typeface="Arial" panose="020B0604020202020204" pitchFamily="34" charset="0"/>
              <a:buChar char="•"/>
            </a:pPr>
            <a:r>
              <a:rPr lang="en-GB" altLang="en-US" sz="500" b="1" dirty="0"/>
              <a:t>Inflammation</a:t>
            </a:r>
            <a:r>
              <a:rPr lang="en-GB" altLang="en-US" sz="500" dirty="0"/>
              <a:t>: increased blood glucose and free fatty acid levels induce an inflammatory response in pancreatic islet cells, which increases the production of cytokines and chemokines</a:t>
            </a:r>
            <a:r>
              <a:rPr lang="en-GB" altLang="en-US" sz="500" baseline="30000" dirty="0"/>
              <a:t>6</a:t>
            </a:r>
            <a:r>
              <a:rPr lang="en-GB" altLang="en-US" sz="500" dirty="0"/>
              <a:t>. Pro-inflammatory adipokines have local and systemic effects on metabolism, which contribute to the chronic inflammatory process</a:t>
            </a:r>
            <a:r>
              <a:rPr lang="en-GB" altLang="en-US" sz="500" baseline="30000" dirty="0"/>
              <a:t>7,8</a:t>
            </a:r>
          </a:p>
          <a:p>
            <a:pPr marL="1565823" lvl="2" indent="-285734">
              <a:buFont typeface="Arial" panose="020B0604020202020204" pitchFamily="34" charset="0"/>
              <a:buChar char="•"/>
            </a:pPr>
            <a:r>
              <a:rPr lang="en-US" altLang="en-US" sz="500" dirty="0"/>
              <a:t>Anti-inflammatory effects have been demonstrated with insulin, TZDs and metformin. Similar effects have been demonstrated with nonhypoglycemic drugs commonly used by diabetics, including statins, fibrates, angiotensin converting enzyme inhibitors, angiotensin, receptor blockers and even high-dose aspirin</a:t>
            </a:r>
            <a:r>
              <a:rPr lang="en-US" altLang="en-US" sz="500" baseline="30000" dirty="0"/>
              <a:t>9,10</a:t>
            </a:r>
            <a:endParaRPr lang="en-GB" altLang="en-US" sz="500" baseline="30000" dirty="0"/>
          </a:p>
          <a:p>
            <a:pPr marL="925779" lvl="1" indent="-285734">
              <a:buFont typeface="Arial" panose="020B0604020202020204" pitchFamily="34" charset="0"/>
              <a:buChar char="•"/>
            </a:pPr>
            <a:r>
              <a:rPr lang="en-GB" altLang="en-US" sz="500" b="1" dirty="0"/>
              <a:t>Islet amyloid</a:t>
            </a:r>
            <a:r>
              <a:rPr lang="en-GB" altLang="en-US" sz="500" dirty="0"/>
              <a:t>: while not yet fully understood, evidence suggests a relationship between amyloid formation and beta-cell dysfunction and death</a:t>
            </a:r>
            <a:r>
              <a:rPr lang="en-GB" altLang="en-US" sz="500" baseline="30000" dirty="0"/>
              <a:t>11 </a:t>
            </a:r>
          </a:p>
          <a:p>
            <a:pPr marL="1565823" lvl="2" indent="-285734">
              <a:buFont typeface="Arial" panose="020B0604020202020204" pitchFamily="34" charset="0"/>
              <a:buChar char="•"/>
            </a:pPr>
            <a:r>
              <a:rPr lang="en-US" altLang="en-US" sz="500" dirty="0"/>
              <a:t>The available literature regarding agents that would improve islet amyloid deposition and its toxic effects on beta cells is limited; however recent reports, suggest that a TZD and a GLP-1 receptor agonist may have protective effects via PI-3K/AKT pathway</a:t>
            </a:r>
            <a:r>
              <a:rPr lang="en-US" altLang="en-US" sz="500" baseline="30000" dirty="0"/>
              <a:t>12</a:t>
            </a:r>
            <a:endParaRPr lang="en-GB" altLang="en-US" sz="500" baseline="30000" dirty="0"/>
          </a:p>
          <a:p>
            <a:pPr marL="925779" lvl="1" indent="-285734">
              <a:buFont typeface="Arial" panose="020B0604020202020204" pitchFamily="34" charset="0"/>
              <a:buChar char="•"/>
            </a:pPr>
            <a:r>
              <a:rPr lang="en-GB" altLang="en-US" sz="500" b="1" dirty="0"/>
              <a:t>Incretins</a:t>
            </a:r>
            <a:r>
              <a:rPr lang="en-GB" altLang="en-US" sz="500" dirty="0"/>
              <a:t>: in T2D there is an impairment of insulin release and resistance to their action, contributing to beta-cell dysfunction</a:t>
            </a:r>
            <a:r>
              <a:rPr lang="en-GB" altLang="en-US" sz="500" baseline="30000" dirty="0"/>
              <a:t>13</a:t>
            </a:r>
            <a:endParaRPr lang="en-GB" altLang="en-US" sz="500" dirty="0"/>
          </a:p>
          <a:p>
            <a:pPr marL="1565823" lvl="2" indent="-285734">
              <a:buFont typeface="Arial" panose="020B0604020202020204" pitchFamily="34" charset="0"/>
              <a:buChar char="•"/>
            </a:pPr>
            <a:r>
              <a:rPr lang="en-US" altLang="en-US" sz="500" dirty="0"/>
              <a:t>The positive effects of incretins on beta-cell function is well known</a:t>
            </a:r>
            <a:r>
              <a:rPr lang="en-US" altLang="en-US" sz="500" baseline="30000" dirty="0"/>
              <a:t>2,14,15</a:t>
            </a:r>
            <a:endParaRPr lang="en-GB" altLang="en-US" sz="500" baseline="30000" dirty="0"/>
          </a:p>
          <a:p>
            <a:pPr marL="925779" lvl="1" indent="-285734">
              <a:buFont typeface="Arial" panose="020B0604020202020204" pitchFamily="34" charset="0"/>
              <a:buChar char="•"/>
            </a:pPr>
            <a:r>
              <a:rPr lang="en-GB" altLang="en-US" sz="500" b="1" dirty="0"/>
              <a:t>Insulin resistance</a:t>
            </a:r>
            <a:r>
              <a:rPr lang="en-GB" altLang="en-US" sz="500" dirty="0"/>
              <a:t>: While the role of insulin resistance in T2D is well known, the mechanisms by which insulin resistance contributes to beta-cell failure are not fully understood. Hypotheses include exhaustion of the beta-cell as a result of insulin hyper-secretion or that factors that contribute to insulin resistance also cause beta-cell dysfunction</a:t>
            </a:r>
            <a:r>
              <a:rPr lang="en-GB" altLang="en-US" sz="500" baseline="30000" dirty="0"/>
              <a:t>2</a:t>
            </a:r>
          </a:p>
          <a:p>
            <a:pPr marL="1565823" lvl="2" indent="-285734">
              <a:buFont typeface="Arial" panose="020B0604020202020204" pitchFamily="34" charset="0"/>
              <a:buChar char="•"/>
            </a:pPr>
            <a:r>
              <a:rPr lang="en-US" altLang="en-US" sz="500" dirty="0"/>
              <a:t>Metformin and TZD have demonstrated positive effects on insulin resistance, due to their potent insulin sensitizing effects as well as their effects on reducing hyperglycemia</a:t>
            </a:r>
            <a:r>
              <a:rPr lang="en-US" altLang="en-US" sz="500" baseline="30000" dirty="0"/>
              <a:t>2</a:t>
            </a:r>
            <a:endParaRPr lang="en-GB" altLang="en-US" sz="500" baseline="30000" dirty="0"/>
          </a:p>
          <a:p>
            <a:endParaRPr lang="en-GB" altLang="en-US" sz="500" dirty="0"/>
          </a:p>
          <a:p>
            <a:pPr>
              <a:buFont typeface="Arial" pitchFamily="34" charset="0"/>
              <a:buNone/>
            </a:pPr>
            <a:r>
              <a:rPr lang="en-GB" altLang="en-US" sz="500" b="1" dirty="0"/>
              <a:t>References:</a:t>
            </a:r>
          </a:p>
          <a:p>
            <a:pPr marL="228587" indent="-228587">
              <a:buFont typeface="+mj-lt"/>
              <a:buAutoNum type="arabicPeriod"/>
            </a:pPr>
            <a:r>
              <a:rPr lang="en-GB" altLang="en-US" sz="500" dirty="0"/>
              <a:t>Cernea S, Dobreanu M. Diabetes and beta cell function: from mechanisms to evaluation and clinical implications. Biochemia Medica 2013;23(3):266-80.</a:t>
            </a:r>
          </a:p>
          <a:p>
            <a:pPr marL="228587" indent="-228587">
              <a:buFont typeface="+mj-lt"/>
              <a:buAutoNum type="arabicPeriod"/>
            </a:pPr>
            <a:r>
              <a:rPr lang="en-US" altLang="en-US" sz="500" dirty="0"/>
              <a:t>DeFronzo RA. Banting Lecture. From the triumvirate to the ominous octet: a new paradigm for the treatment of type 2 diabetes mellitus. Diabetes 2009;58(4):773-95. </a:t>
            </a:r>
          </a:p>
          <a:p>
            <a:pPr marL="228587" indent="-228587">
              <a:buFont typeface="+mj-lt"/>
              <a:buAutoNum type="arabicPeriod"/>
            </a:pPr>
            <a:r>
              <a:rPr lang="en-GB" altLang="en-US" sz="500" dirty="0"/>
              <a:t>Buteau J, El-Assaad W, et al. Glucagon-like peptide-1 prevents beta cell glucolipotoxicity. Diabetologia 2004;47:806-15.</a:t>
            </a:r>
          </a:p>
          <a:p>
            <a:pPr marL="228587" indent="-228587">
              <a:buFont typeface="+mj-lt"/>
              <a:buAutoNum type="arabicPeriod"/>
            </a:pPr>
            <a:r>
              <a:rPr lang="en-GB" altLang="en-US" sz="500" dirty="0"/>
              <a:t>Genovese S, Bazzigaluppi E, et al. Clinical phenotype and beta-cell autoimmunity in Italian patients with adult-onset diabetes. Eur J Endocrinol 2006;154:441-7.</a:t>
            </a:r>
          </a:p>
          <a:p>
            <a:pPr marL="228587" indent="-228587" defTabSz="914350" eaLnBrk="0" fontAlgn="base" hangingPunct="0">
              <a:spcBef>
                <a:spcPct val="30000"/>
              </a:spcBef>
              <a:spcAft>
                <a:spcPct val="0"/>
              </a:spcAft>
              <a:buFont typeface="+mj-lt"/>
              <a:buAutoNum type="arabicPeriod"/>
              <a:defRPr/>
            </a:pPr>
            <a:r>
              <a:rPr lang="en-GB" altLang="en-US" sz="500" dirty="0"/>
              <a:t>Hensen J, Howard CP, et al. Impact of interleukin-1</a:t>
            </a:r>
            <a:r>
              <a:rPr lang="el-GR" altLang="en-US" sz="500" dirty="0"/>
              <a:t>β </a:t>
            </a:r>
            <a:r>
              <a:rPr lang="en-GB" altLang="en-US" sz="500" dirty="0"/>
              <a:t>antibody (canakinumab) on glycaemic indicators in patients with type 2 diabetes mellitus: results of secondary endpoints from a randomized, placebo-controlled trial. Diabetes Metab 2013;39(6):524-31.</a:t>
            </a:r>
          </a:p>
          <a:p>
            <a:pPr marL="228587" indent="-228587">
              <a:buFont typeface="+mj-lt"/>
              <a:buAutoNum type="arabicPeriod"/>
            </a:pPr>
            <a:r>
              <a:rPr lang="en-GB" altLang="en-US" sz="500" dirty="0"/>
              <a:t>Donath MY, Böni-Schnetzler M, Ellingsgaard H, Ehses JA. Islet inflammation impairs the pancreatic beta-cell in type 2 diabetes. Physiology (Bethesda) 2009;24:325-31.</a:t>
            </a:r>
          </a:p>
          <a:p>
            <a:pPr marL="228587" indent="-228587">
              <a:buFont typeface="+mj-lt"/>
              <a:buAutoNum type="arabicPeriod"/>
            </a:pPr>
            <a:r>
              <a:rPr lang="en-GB" altLang="en-US" sz="500" dirty="0"/>
              <a:t>Goldberg RB. Cytokine and cytokine-like inflammation markers, endothelial dysfunction, and imbalanced coagulation in development of diabetes and its complications. J Clin Endocrinol Metab 2009;94:3171-82.</a:t>
            </a:r>
          </a:p>
          <a:p>
            <a:pPr marL="228587" indent="-228587">
              <a:buFont typeface="+mj-lt"/>
              <a:buAutoNum type="arabicPeriod"/>
            </a:pPr>
            <a:r>
              <a:rPr lang="en-GB" altLang="en-US" sz="500" dirty="0"/>
              <a:t>Dunmore SJ, Brown JE. The role of adipokines in </a:t>
            </a:r>
            <a:r>
              <a:rPr lang="el-GR" altLang="en-US" sz="500" dirty="0"/>
              <a:t>β-</a:t>
            </a:r>
            <a:r>
              <a:rPr lang="en-GB" altLang="en-US" sz="500" dirty="0"/>
              <a:t>cell failure of type 2 diabetes. J Endocrinol 2013;216:T37-45.</a:t>
            </a:r>
          </a:p>
          <a:p>
            <a:pPr marL="228587" indent="-228587">
              <a:buFont typeface="+mj-lt"/>
              <a:buAutoNum type="arabicPeriod"/>
            </a:pPr>
            <a:r>
              <a:rPr lang="en-GB" altLang="en-US" sz="500" dirty="0"/>
              <a:t>Molavi B, Rassouli N, et al. A review of thiazolidinediones and metformin in the treatment of type 2 diabetes with focus on cardiovascular complications. Vasc Health Risk Manag 2007;3:967-73.</a:t>
            </a:r>
          </a:p>
          <a:p>
            <a:pPr marL="228587" indent="-228587">
              <a:buFont typeface="+mj-lt"/>
              <a:buAutoNum type="arabicPeriod"/>
            </a:pPr>
            <a:r>
              <a:rPr lang="en-GB" altLang="en-US" sz="500" dirty="0"/>
              <a:t>Deans KA, Sattar N. “Anti-inflammatory” drugs and their effects on type 2 diabetes. </a:t>
            </a:r>
            <a:r>
              <a:rPr lang="en-US" altLang="en-US" sz="500" dirty="0"/>
              <a:t>Diabetes Technol Ther 2006;8:18-27.</a:t>
            </a:r>
          </a:p>
          <a:p>
            <a:pPr marL="228587" indent="-228587">
              <a:buFont typeface="+mj-lt"/>
              <a:buAutoNum type="arabicPeriod"/>
            </a:pPr>
            <a:r>
              <a:rPr lang="en-GB" altLang="en-US" sz="500" dirty="0"/>
              <a:t>Jurgens CA, Toukatly MN, et al. </a:t>
            </a:r>
            <a:r>
              <a:rPr lang="el-GR" altLang="en-US" sz="500" dirty="0"/>
              <a:t>β-</a:t>
            </a:r>
            <a:r>
              <a:rPr lang="en-GB" altLang="en-US" sz="500" dirty="0"/>
              <a:t>cell loss and </a:t>
            </a:r>
            <a:r>
              <a:rPr lang="el-GR" altLang="en-US" sz="500" dirty="0"/>
              <a:t>β-</a:t>
            </a:r>
            <a:r>
              <a:rPr lang="en-GB" altLang="en-US" sz="500" dirty="0"/>
              <a:t>cell apoptosis in human type 2 diabetes are related to islet amyloid deposition. Am J Pathol 2011;178:2632-40.</a:t>
            </a:r>
          </a:p>
          <a:p>
            <a:pPr marL="228587" indent="-228587">
              <a:buFont typeface="+mj-lt"/>
              <a:buAutoNum type="arabicPeriod"/>
            </a:pPr>
            <a:r>
              <a:rPr lang="en-GB" altLang="en-US" sz="500" dirty="0"/>
              <a:t>Aston-Mourney K, Hull RL, et al. Exendin-4 increases islet amyloid deposition but offsets the resultant beta cell toxicity in human islet amyloid polypeptide transgenic mouse islets. Diabetologia 2011;54:1756-65.</a:t>
            </a:r>
          </a:p>
          <a:p>
            <a:pPr marL="228587" indent="-228587">
              <a:buFont typeface="+mj-lt"/>
              <a:buAutoNum type="arabicPeriod"/>
            </a:pPr>
            <a:r>
              <a:rPr lang="en-US" altLang="en-US" sz="500" dirty="0"/>
              <a:t>Meier JJ, Nauck MA. Is the diminished incretin effect in type 2 diabetes just an epi-phenomenon of impaired beta-cell function? Diabetes 2010;59:1117-25.</a:t>
            </a:r>
          </a:p>
          <a:p>
            <a:pPr marL="228587" indent="-228587">
              <a:buFont typeface="+mj-lt"/>
              <a:buAutoNum type="arabicPeriod"/>
            </a:pPr>
            <a:r>
              <a:rPr lang="en-US" altLang="en-US" sz="500" dirty="0"/>
              <a:t>Cernea S, Raz I. Therapy in the early stage: incretins. Diabetes Care 2011;34 Suppl 2:S264-71.</a:t>
            </a:r>
          </a:p>
          <a:p>
            <a:pPr marL="228587" indent="-228587">
              <a:buFont typeface="+mj-lt"/>
              <a:buAutoNum type="arabicPeriod"/>
            </a:pPr>
            <a:r>
              <a:rPr lang="en-US" altLang="en-US" sz="500" dirty="0"/>
              <a:t>Cernea S. The role of incretin therapy at different stages of diabetes. Rev Diabet Stud 2011;8:323-38.</a:t>
            </a:r>
            <a:endParaRPr lang="en-GB" altLang="en-US" sz="500" dirty="0"/>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3323942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500" dirty="0"/>
              <a:t>Diab-00076618</a:t>
            </a:r>
          </a:p>
          <a:p>
            <a:endParaRPr lang="en-GB" altLang="en-US" sz="500" b="1" dirty="0"/>
          </a:p>
          <a:p>
            <a:r>
              <a:rPr lang="en-GB" altLang="en-US" sz="500" b="1" dirty="0"/>
              <a:t>Abbreviations:</a:t>
            </a:r>
          </a:p>
          <a:p>
            <a:r>
              <a:rPr lang="en-GB" altLang="en-US" sz="500" dirty="0"/>
              <a:t>ACEi=angiotensin converting enzyme inhibitors; ARB=angiotensin receptor blocker; MET=metformin; SU=sulphonylurea; TZD=thiazolidindione</a:t>
            </a:r>
          </a:p>
          <a:p>
            <a:endParaRPr lang="en-GB" altLang="en-US" sz="500" b="1" dirty="0"/>
          </a:p>
          <a:p>
            <a:r>
              <a:rPr lang="en-GB" altLang="en-US" sz="500" b="1" dirty="0"/>
              <a:t>Key Points:</a:t>
            </a:r>
            <a:endParaRPr lang="en-GB" altLang="en-US" sz="500" dirty="0"/>
          </a:p>
          <a:p>
            <a:pPr marL="285734" indent="-285734">
              <a:buFont typeface="Arial" panose="020B0604020202020204" pitchFamily="34" charset="0"/>
              <a:buChar char="•"/>
            </a:pPr>
            <a:r>
              <a:rPr lang="en-GB" altLang="en-US" sz="500" dirty="0"/>
              <a:t>Several factors contribute to the progressive loss of pancreatic beta-cell function/mass in diabetics, including:</a:t>
            </a:r>
          </a:p>
          <a:p>
            <a:pPr marL="925779" lvl="1" indent="-285734">
              <a:buFont typeface="Arial" panose="020B0604020202020204" pitchFamily="34" charset="0"/>
              <a:buChar char="•"/>
            </a:pPr>
            <a:r>
              <a:rPr lang="en-GB" altLang="en-US" sz="500" b="1" dirty="0"/>
              <a:t>Hyperglycemia/glucotoxicity</a:t>
            </a:r>
            <a:r>
              <a:rPr lang="en-GB" altLang="en-US" sz="500" dirty="0"/>
              <a:t>: prolonged exposure to high blood glucose levels results is detrimental, toxic effects on insulin synthesis/secretion, cell survival and insulin sensitivity, which in turn lead to hyperglycemia and to the continuous deterioration of beta-cell function </a:t>
            </a:r>
          </a:p>
          <a:p>
            <a:pPr marL="1565823" lvl="2" indent="-285734">
              <a:buFont typeface="Arial" panose="020B0604020202020204" pitchFamily="34" charset="0"/>
              <a:buChar char="•"/>
            </a:pPr>
            <a:r>
              <a:rPr lang="en-US" altLang="en-US" sz="500" dirty="0"/>
              <a:t>Therapeutic intervention includes improvement of peripheral glucose uptake with metformin or TZD, reduction of hepatic glucose production with metformin, TZD, or incretins, improvement of insulin secretion with SU or incretins, or with exogenous administration of insulin</a:t>
            </a:r>
            <a:r>
              <a:rPr lang="en-US" altLang="en-US" sz="500" baseline="30000" dirty="0"/>
              <a:t>2</a:t>
            </a:r>
            <a:endParaRPr lang="en-GB" altLang="en-US" sz="500" baseline="30000" dirty="0"/>
          </a:p>
          <a:p>
            <a:pPr marL="925779" lvl="1" indent="-285734">
              <a:buFont typeface="Arial" panose="020B0604020202020204" pitchFamily="34" charset="0"/>
              <a:buChar char="•"/>
            </a:pPr>
            <a:r>
              <a:rPr lang="en-GB" altLang="en-US" sz="500" b="1" dirty="0"/>
              <a:t>Lipotoxicity</a:t>
            </a:r>
            <a:r>
              <a:rPr lang="en-GB" altLang="en-US" sz="500" dirty="0"/>
              <a:t>: prolonged exposure to increased free fatty acid levels leads to an accumulation of toxic fatty acid metabolites in the islet cells </a:t>
            </a:r>
          </a:p>
          <a:p>
            <a:pPr marL="1565823" lvl="2" indent="-285734">
              <a:buFont typeface="Arial" panose="020B0604020202020204" pitchFamily="34" charset="0"/>
              <a:buChar char="•"/>
            </a:pPr>
            <a:r>
              <a:rPr lang="en-US" altLang="en-US" sz="500" dirty="0"/>
              <a:t>Therapeutic intervention include suppression of lipolysis with TZDs and insulin, reduction of free fatty acids in the blood and removing the fat from beta-cells, liver and muscle with TZDs</a:t>
            </a:r>
            <a:r>
              <a:rPr lang="en-US" altLang="en-US" sz="500" baseline="30000" dirty="0"/>
              <a:t>2 </a:t>
            </a:r>
            <a:r>
              <a:rPr lang="en-US" altLang="en-US" sz="500" dirty="0"/>
              <a:t>and reduction of glucose and free fatty acid levels with incretins</a:t>
            </a:r>
            <a:r>
              <a:rPr lang="en-US" altLang="en-US" sz="500" baseline="30000" dirty="0"/>
              <a:t>3</a:t>
            </a:r>
            <a:endParaRPr lang="en-GB" altLang="en-US" sz="500" baseline="30000" dirty="0"/>
          </a:p>
          <a:p>
            <a:pPr marL="925779" lvl="1" indent="-285734">
              <a:buFont typeface="Arial" panose="020B0604020202020204" pitchFamily="34" charset="0"/>
              <a:buChar char="•"/>
            </a:pPr>
            <a:r>
              <a:rPr lang="en-GB" altLang="en-US" sz="500" b="1" dirty="0"/>
              <a:t>Autoimmunity</a:t>
            </a:r>
            <a:r>
              <a:rPr lang="en-GB" altLang="en-US" sz="500" dirty="0"/>
              <a:t>: approximately 10% of T2D patients have diabetes-specific autoantibodies. The incidence is higher in younger, leaner groups</a:t>
            </a:r>
            <a:r>
              <a:rPr lang="en-GB" altLang="en-US" sz="500" baseline="30000" dirty="0"/>
              <a:t>4</a:t>
            </a:r>
          </a:p>
          <a:p>
            <a:pPr marL="1565823" lvl="2" indent="-285734">
              <a:buFont typeface="Arial" panose="020B0604020202020204" pitchFamily="34" charset="0"/>
              <a:buChar char="•"/>
            </a:pPr>
            <a:r>
              <a:rPr lang="en-US" altLang="en-US" sz="500" dirty="0"/>
              <a:t>Data on the effects of immune modulators in T2D patients is limited; however, a recent study found that when combined with metformin, an interleukin-1</a:t>
            </a:r>
            <a:r>
              <a:rPr lang="el-GR" altLang="en-US" sz="500" dirty="0"/>
              <a:t>β</a:t>
            </a:r>
            <a:r>
              <a:rPr lang="en-US" altLang="en-US" sz="500" dirty="0"/>
              <a:t> antibody resulted in a numerical reduction in HbA1c vs. placebo, potentially by improving beta-cell function</a:t>
            </a:r>
            <a:r>
              <a:rPr lang="en-US" altLang="en-US" sz="500" baseline="30000" dirty="0"/>
              <a:t>5</a:t>
            </a:r>
            <a:endParaRPr lang="en-GB" altLang="en-US" sz="500" baseline="30000" dirty="0"/>
          </a:p>
          <a:p>
            <a:pPr marL="925779" lvl="1" indent="-285734">
              <a:buFont typeface="Arial" panose="020B0604020202020204" pitchFamily="34" charset="0"/>
              <a:buChar char="•"/>
            </a:pPr>
            <a:r>
              <a:rPr lang="en-GB" altLang="en-US" sz="500" b="1" dirty="0"/>
              <a:t>Inflammation</a:t>
            </a:r>
            <a:r>
              <a:rPr lang="en-GB" altLang="en-US" sz="500" dirty="0"/>
              <a:t>: increased blood glucose and free fatty acid levels induce an inflammatory response in pancreatic islet cells, which increases the production of cytokines and chemokines</a:t>
            </a:r>
            <a:r>
              <a:rPr lang="en-GB" altLang="en-US" sz="500" baseline="30000" dirty="0"/>
              <a:t>6</a:t>
            </a:r>
            <a:r>
              <a:rPr lang="en-GB" altLang="en-US" sz="500" dirty="0"/>
              <a:t>. Pro-inflammatory adipokines have local and systemic effects on metabolism, which contribute to the chronic inflammatory process</a:t>
            </a:r>
            <a:r>
              <a:rPr lang="en-GB" altLang="en-US" sz="500" baseline="30000" dirty="0"/>
              <a:t>7,8</a:t>
            </a:r>
          </a:p>
          <a:p>
            <a:pPr marL="1565823" lvl="2" indent="-285734">
              <a:buFont typeface="Arial" panose="020B0604020202020204" pitchFamily="34" charset="0"/>
              <a:buChar char="•"/>
            </a:pPr>
            <a:r>
              <a:rPr lang="en-US" altLang="en-US" sz="500" dirty="0"/>
              <a:t>Anti-inflammatory effects have been demonstrated with insulin, TZDs and metformin. Similar effects have been demonstrated with nonhypoglycemic drugs commonly used by diabetics, including statins, fibrates, angiotensin converting enzyme inhibitors, angiotensin, receptor blockers and even high-dose aspirin</a:t>
            </a:r>
            <a:r>
              <a:rPr lang="en-US" altLang="en-US" sz="500" baseline="30000" dirty="0"/>
              <a:t>9,10</a:t>
            </a:r>
            <a:endParaRPr lang="en-GB" altLang="en-US" sz="500" baseline="30000" dirty="0"/>
          </a:p>
          <a:p>
            <a:pPr marL="925779" lvl="1" indent="-285734">
              <a:buFont typeface="Arial" panose="020B0604020202020204" pitchFamily="34" charset="0"/>
              <a:buChar char="•"/>
            </a:pPr>
            <a:r>
              <a:rPr lang="en-GB" altLang="en-US" sz="500" b="1" dirty="0"/>
              <a:t>Islet amyloid</a:t>
            </a:r>
            <a:r>
              <a:rPr lang="en-GB" altLang="en-US" sz="500" dirty="0"/>
              <a:t>: while not yet fully understood, evidence suggests a relationship between amyloid formation and beta-cell dysfunction and death</a:t>
            </a:r>
            <a:r>
              <a:rPr lang="en-GB" altLang="en-US" sz="500" baseline="30000" dirty="0"/>
              <a:t>11 </a:t>
            </a:r>
          </a:p>
          <a:p>
            <a:pPr marL="1565823" lvl="2" indent="-285734">
              <a:buFont typeface="Arial" panose="020B0604020202020204" pitchFamily="34" charset="0"/>
              <a:buChar char="•"/>
            </a:pPr>
            <a:r>
              <a:rPr lang="en-US" altLang="en-US" sz="500" dirty="0"/>
              <a:t>The available literature regarding agents that would improve islet amyloid deposition and its toxic effects on beta cells is limited; however recent reports, suggest that a TZD and a GLP-1 receptor agonist may have protective effects via PI-3K/AKT pathway</a:t>
            </a:r>
            <a:r>
              <a:rPr lang="en-US" altLang="en-US" sz="500" baseline="30000" dirty="0"/>
              <a:t>12</a:t>
            </a:r>
            <a:endParaRPr lang="en-GB" altLang="en-US" sz="500" baseline="30000" dirty="0"/>
          </a:p>
          <a:p>
            <a:pPr marL="925779" lvl="1" indent="-285734">
              <a:buFont typeface="Arial" panose="020B0604020202020204" pitchFamily="34" charset="0"/>
              <a:buChar char="•"/>
            </a:pPr>
            <a:r>
              <a:rPr lang="en-GB" altLang="en-US" sz="500" b="1" dirty="0"/>
              <a:t>Incretins</a:t>
            </a:r>
            <a:r>
              <a:rPr lang="en-GB" altLang="en-US" sz="500" dirty="0"/>
              <a:t>: in T2D there is an impairment of insulin release and resistance to their action, contributing to beta-cell dysfunction</a:t>
            </a:r>
            <a:r>
              <a:rPr lang="en-GB" altLang="en-US" sz="500" baseline="30000" dirty="0"/>
              <a:t>13</a:t>
            </a:r>
            <a:endParaRPr lang="en-GB" altLang="en-US" sz="500" dirty="0"/>
          </a:p>
          <a:p>
            <a:pPr marL="1565823" lvl="2" indent="-285734">
              <a:buFont typeface="Arial" panose="020B0604020202020204" pitchFamily="34" charset="0"/>
              <a:buChar char="•"/>
            </a:pPr>
            <a:r>
              <a:rPr lang="en-US" altLang="en-US" sz="500" dirty="0"/>
              <a:t>The positive effects of incretins on beta-cell function is well known</a:t>
            </a:r>
            <a:r>
              <a:rPr lang="en-US" altLang="en-US" sz="500" baseline="30000" dirty="0"/>
              <a:t>2,14,15</a:t>
            </a:r>
            <a:endParaRPr lang="en-GB" altLang="en-US" sz="500" baseline="30000" dirty="0"/>
          </a:p>
          <a:p>
            <a:pPr marL="925779" lvl="1" indent="-285734">
              <a:buFont typeface="Arial" panose="020B0604020202020204" pitchFamily="34" charset="0"/>
              <a:buChar char="•"/>
            </a:pPr>
            <a:r>
              <a:rPr lang="en-GB" altLang="en-US" sz="500" b="1" dirty="0"/>
              <a:t>Insulin resistance</a:t>
            </a:r>
            <a:r>
              <a:rPr lang="en-GB" altLang="en-US" sz="500" dirty="0"/>
              <a:t>: While the role of insulin resistance in T2D is well known, the mechanisms by which insulin resistance contributes to beta-cell failure are not fully understood. Hypotheses include exhaustion of the beta-cell as a result of insulin hyper-secretion or that factors that contribute to insulin resistance also cause beta-cell dysfunction</a:t>
            </a:r>
            <a:r>
              <a:rPr lang="en-GB" altLang="en-US" sz="500" baseline="30000" dirty="0"/>
              <a:t>2</a:t>
            </a:r>
          </a:p>
          <a:p>
            <a:pPr marL="1565823" lvl="2" indent="-285734">
              <a:buFont typeface="Arial" panose="020B0604020202020204" pitchFamily="34" charset="0"/>
              <a:buChar char="•"/>
            </a:pPr>
            <a:r>
              <a:rPr lang="en-US" altLang="en-US" sz="500" dirty="0"/>
              <a:t>Metformin and TZD have demonstrated positive effects on insulin resistance, due to their potent insulin sensitizing effects as well as their effects on reducing hyperglycemia</a:t>
            </a:r>
            <a:r>
              <a:rPr lang="en-US" altLang="en-US" sz="500" baseline="30000" dirty="0"/>
              <a:t>2</a:t>
            </a:r>
            <a:endParaRPr lang="en-GB" altLang="en-US" sz="500" baseline="30000" dirty="0"/>
          </a:p>
          <a:p>
            <a:endParaRPr lang="en-GB" altLang="en-US" sz="500" dirty="0"/>
          </a:p>
          <a:p>
            <a:pPr>
              <a:buFont typeface="Arial" pitchFamily="34" charset="0"/>
              <a:buNone/>
            </a:pPr>
            <a:r>
              <a:rPr lang="en-GB" altLang="en-US" sz="500" b="1" dirty="0"/>
              <a:t>References:</a:t>
            </a:r>
          </a:p>
          <a:p>
            <a:pPr marL="228587" indent="-228587">
              <a:buFont typeface="+mj-lt"/>
              <a:buAutoNum type="arabicPeriod"/>
            </a:pPr>
            <a:r>
              <a:rPr lang="en-GB" altLang="en-US" sz="500" dirty="0"/>
              <a:t>Cernea S, Dobreanu M. Diabetes and beta cell function: from mechanisms to evaluation and clinical implications. Biochemia Medica 2013;23(3):266-80.</a:t>
            </a:r>
          </a:p>
          <a:p>
            <a:pPr marL="228587" indent="-228587">
              <a:buFont typeface="+mj-lt"/>
              <a:buAutoNum type="arabicPeriod"/>
            </a:pPr>
            <a:r>
              <a:rPr lang="en-US" altLang="en-US" sz="500" dirty="0"/>
              <a:t>DeFronzo RA. Banting Lecture. From the triumvirate to the ominous octet: a new paradigm for the treatment of type 2 diabetes mellitus. Diabetes 2009;58(4):773-95. </a:t>
            </a:r>
          </a:p>
          <a:p>
            <a:pPr marL="228587" indent="-228587">
              <a:buFont typeface="+mj-lt"/>
              <a:buAutoNum type="arabicPeriod"/>
            </a:pPr>
            <a:r>
              <a:rPr lang="en-GB" altLang="en-US" sz="500" dirty="0"/>
              <a:t>Buteau J, El-Assaad W, et al. Glucagon-like peptide-1 prevents beta cell glucolipotoxicity. Diabetologia 2004;47:806-15.</a:t>
            </a:r>
          </a:p>
          <a:p>
            <a:pPr marL="228587" indent="-228587">
              <a:buFont typeface="+mj-lt"/>
              <a:buAutoNum type="arabicPeriod"/>
            </a:pPr>
            <a:r>
              <a:rPr lang="en-GB" altLang="en-US" sz="500" dirty="0"/>
              <a:t>Genovese S, Bazzigaluppi E, et al. Clinical phenotype and beta-cell autoimmunity in Italian patients with adult-onset diabetes. Eur J Endocrinol 2006;154:441-7.</a:t>
            </a:r>
          </a:p>
          <a:p>
            <a:pPr marL="228587" indent="-228587" defTabSz="914350" eaLnBrk="0" fontAlgn="base" hangingPunct="0">
              <a:spcBef>
                <a:spcPct val="30000"/>
              </a:spcBef>
              <a:spcAft>
                <a:spcPct val="0"/>
              </a:spcAft>
              <a:buFont typeface="+mj-lt"/>
              <a:buAutoNum type="arabicPeriod"/>
              <a:defRPr/>
            </a:pPr>
            <a:r>
              <a:rPr lang="en-GB" altLang="en-US" sz="500" dirty="0"/>
              <a:t>Hensen J, Howard CP, et al. Impact of interleukin-1</a:t>
            </a:r>
            <a:r>
              <a:rPr lang="el-GR" altLang="en-US" sz="500" dirty="0"/>
              <a:t>β </a:t>
            </a:r>
            <a:r>
              <a:rPr lang="en-GB" altLang="en-US" sz="500" dirty="0"/>
              <a:t>antibody (canakinumab) on glycaemic indicators in patients with type 2 diabetes mellitus: results of secondary endpoints from a randomized, placebo-controlled trial. Diabetes Metab 2013;39(6):524-31.</a:t>
            </a:r>
          </a:p>
          <a:p>
            <a:pPr marL="228587" indent="-228587">
              <a:buFont typeface="+mj-lt"/>
              <a:buAutoNum type="arabicPeriod"/>
            </a:pPr>
            <a:r>
              <a:rPr lang="en-GB" altLang="en-US" sz="500" dirty="0"/>
              <a:t>Donath MY, Böni-Schnetzler M, Ellingsgaard H, Ehses JA. Islet inflammation impairs the pancreatic beta-cell in type 2 diabetes. Physiology (Bethesda) 2009;24:325-31.</a:t>
            </a:r>
          </a:p>
          <a:p>
            <a:pPr marL="228587" indent="-228587">
              <a:buFont typeface="+mj-lt"/>
              <a:buAutoNum type="arabicPeriod"/>
            </a:pPr>
            <a:r>
              <a:rPr lang="en-GB" altLang="en-US" sz="500" dirty="0"/>
              <a:t>Goldberg RB. Cytokine and cytokine-like inflammation markers, endothelial dysfunction, and imbalanced coagulation in development of diabetes and its complications. J Clin Endocrinol Metab 2009;94:3171-82.</a:t>
            </a:r>
          </a:p>
          <a:p>
            <a:pPr marL="228587" indent="-228587">
              <a:buFont typeface="+mj-lt"/>
              <a:buAutoNum type="arabicPeriod"/>
            </a:pPr>
            <a:r>
              <a:rPr lang="en-GB" altLang="en-US" sz="500" dirty="0"/>
              <a:t>Dunmore SJ, Brown JE. The role of adipokines in </a:t>
            </a:r>
            <a:r>
              <a:rPr lang="el-GR" altLang="en-US" sz="500" dirty="0"/>
              <a:t>β-</a:t>
            </a:r>
            <a:r>
              <a:rPr lang="en-GB" altLang="en-US" sz="500" dirty="0"/>
              <a:t>cell failure of type 2 diabetes. J Endocrinol 2013;216:T37-45.</a:t>
            </a:r>
          </a:p>
          <a:p>
            <a:pPr marL="228587" indent="-228587">
              <a:buFont typeface="+mj-lt"/>
              <a:buAutoNum type="arabicPeriod"/>
            </a:pPr>
            <a:r>
              <a:rPr lang="en-GB" altLang="en-US" sz="500" dirty="0"/>
              <a:t>Molavi B, Rassouli N, et al. A review of thiazolidinediones and metformin in the treatment of type 2 diabetes with focus on cardiovascular complications. Vasc Health Risk Manag 2007;3:967-73.</a:t>
            </a:r>
          </a:p>
          <a:p>
            <a:pPr marL="228587" indent="-228587">
              <a:buFont typeface="+mj-lt"/>
              <a:buAutoNum type="arabicPeriod"/>
            </a:pPr>
            <a:r>
              <a:rPr lang="en-GB" altLang="en-US" sz="500" dirty="0"/>
              <a:t>Deans KA, Sattar N. “Anti-inflammatory” drugs and their effects on type 2 diabetes. </a:t>
            </a:r>
            <a:r>
              <a:rPr lang="en-US" altLang="en-US" sz="500" dirty="0"/>
              <a:t>Diabetes Technol Ther 2006;8:18-27.</a:t>
            </a:r>
          </a:p>
          <a:p>
            <a:pPr marL="228587" indent="-228587">
              <a:buFont typeface="+mj-lt"/>
              <a:buAutoNum type="arabicPeriod"/>
            </a:pPr>
            <a:r>
              <a:rPr lang="en-GB" altLang="en-US" sz="500" dirty="0"/>
              <a:t>Jurgens CA, Toukatly MN, et al. </a:t>
            </a:r>
            <a:r>
              <a:rPr lang="el-GR" altLang="en-US" sz="500" dirty="0"/>
              <a:t>β-</a:t>
            </a:r>
            <a:r>
              <a:rPr lang="en-GB" altLang="en-US" sz="500" dirty="0"/>
              <a:t>cell loss and </a:t>
            </a:r>
            <a:r>
              <a:rPr lang="el-GR" altLang="en-US" sz="500" dirty="0"/>
              <a:t>β-</a:t>
            </a:r>
            <a:r>
              <a:rPr lang="en-GB" altLang="en-US" sz="500" dirty="0"/>
              <a:t>cell apoptosis in human type 2 diabetes are related to islet amyloid deposition. Am J Pathol 2011;178:2632-40.</a:t>
            </a:r>
          </a:p>
          <a:p>
            <a:pPr marL="228587" indent="-228587">
              <a:buFont typeface="+mj-lt"/>
              <a:buAutoNum type="arabicPeriod"/>
            </a:pPr>
            <a:r>
              <a:rPr lang="en-GB" altLang="en-US" sz="500" dirty="0"/>
              <a:t>Aston-Mourney K, Hull RL, et al. Exendin-4 increases islet amyloid deposition but offsets the resultant beta cell toxicity in human islet amyloid polypeptide transgenic mouse islets. Diabetologia 2011;54:1756-65.</a:t>
            </a:r>
          </a:p>
          <a:p>
            <a:pPr marL="228587" indent="-228587">
              <a:buFont typeface="+mj-lt"/>
              <a:buAutoNum type="arabicPeriod"/>
            </a:pPr>
            <a:r>
              <a:rPr lang="en-US" altLang="en-US" sz="500" dirty="0"/>
              <a:t>Meier JJ, Nauck MA. Is the diminished incretin effect in type 2 diabetes just an epi-phenomenon of impaired beta-cell function? Diabetes 2010;59:1117-25.</a:t>
            </a:r>
          </a:p>
          <a:p>
            <a:pPr marL="228587" indent="-228587">
              <a:buFont typeface="+mj-lt"/>
              <a:buAutoNum type="arabicPeriod"/>
            </a:pPr>
            <a:r>
              <a:rPr lang="en-US" altLang="en-US" sz="500" dirty="0"/>
              <a:t>Cernea S, Raz I. Therapy in the early stage: incretins. Diabetes Care 2011;34 Suppl 2:S264-71.</a:t>
            </a:r>
          </a:p>
          <a:p>
            <a:pPr marL="228587" indent="-228587">
              <a:buFont typeface="+mj-lt"/>
              <a:buAutoNum type="arabicPeriod"/>
            </a:pPr>
            <a:r>
              <a:rPr lang="en-US" altLang="en-US" sz="500" dirty="0"/>
              <a:t>Cernea S. The role of incretin therapy at different stages of diabetes. Rev Diabet Stud 2011;8:323-38.</a:t>
            </a:r>
            <a:endParaRPr lang="en-GB" altLang="en-US" sz="500" dirty="0"/>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2585887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500" dirty="0"/>
              <a:t>Diab-00076618</a:t>
            </a:r>
          </a:p>
          <a:p>
            <a:endParaRPr lang="en-GB" altLang="en-US" sz="500" b="1" dirty="0"/>
          </a:p>
          <a:p>
            <a:r>
              <a:rPr lang="en-GB" altLang="en-US" sz="500" b="1" dirty="0"/>
              <a:t>Abbreviations:</a:t>
            </a:r>
          </a:p>
          <a:p>
            <a:r>
              <a:rPr lang="en-GB" altLang="en-US" sz="500" dirty="0"/>
              <a:t>ACEi=angiotensin converting enzyme inhibitors; ARB=angiotensin receptor blocker; MET=metformin; SU=sulphonylurea; TZD=thiazolidindione</a:t>
            </a:r>
          </a:p>
          <a:p>
            <a:endParaRPr lang="en-GB" altLang="en-US" sz="500" b="1" dirty="0"/>
          </a:p>
          <a:p>
            <a:r>
              <a:rPr lang="en-GB" altLang="en-US" sz="500" b="1" dirty="0"/>
              <a:t>Key Points:</a:t>
            </a:r>
            <a:endParaRPr lang="en-GB" altLang="en-US" sz="500" dirty="0"/>
          </a:p>
          <a:p>
            <a:pPr marL="285734" indent="-285734">
              <a:buFont typeface="Arial" panose="020B0604020202020204" pitchFamily="34" charset="0"/>
              <a:buChar char="•"/>
            </a:pPr>
            <a:r>
              <a:rPr lang="en-GB" altLang="en-US" sz="500" dirty="0"/>
              <a:t>Several factors contribute to the progressive loss of pancreatic beta-cell function/mass in diabetics, including:</a:t>
            </a:r>
          </a:p>
          <a:p>
            <a:pPr marL="925779" lvl="1" indent="-285734">
              <a:buFont typeface="Arial" panose="020B0604020202020204" pitchFamily="34" charset="0"/>
              <a:buChar char="•"/>
            </a:pPr>
            <a:r>
              <a:rPr lang="en-GB" altLang="en-US" sz="500" b="1" dirty="0"/>
              <a:t>Hyperglycemia/glucotoxicity</a:t>
            </a:r>
            <a:r>
              <a:rPr lang="en-GB" altLang="en-US" sz="500" dirty="0"/>
              <a:t>: prolonged exposure to high blood glucose levels results is detrimental, toxic effects on insulin synthesis/secretion, cell survival and insulin sensitivity, which in turn lead to hyperglycemia and to the continuous deterioration of beta-cell function </a:t>
            </a:r>
          </a:p>
          <a:p>
            <a:pPr marL="1565823" lvl="2" indent="-285734">
              <a:buFont typeface="Arial" panose="020B0604020202020204" pitchFamily="34" charset="0"/>
              <a:buChar char="•"/>
            </a:pPr>
            <a:r>
              <a:rPr lang="en-US" altLang="en-US" sz="500" dirty="0"/>
              <a:t>Therapeutic intervention includes improvement of peripheral glucose uptake with metformin or TZD, reduction of hepatic glucose production with metformin, TZD, or incretins, improvement of insulin secretion with SU or incretins, or with exogenous administration of insulin</a:t>
            </a:r>
            <a:r>
              <a:rPr lang="en-US" altLang="en-US" sz="500" baseline="30000" dirty="0"/>
              <a:t>2</a:t>
            </a:r>
            <a:endParaRPr lang="en-GB" altLang="en-US" sz="500" baseline="30000" dirty="0"/>
          </a:p>
          <a:p>
            <a:pPr marL="925779" lvl="1" indent="-285734">
              <a:buFont typeface="Arial" panose="020B0604020202020204" pitchFamily="34" charset="0"/>
              <a:buChar char="•"/>
            </a:pPr>
            <a:r>
              <a:rPr lang="en-GB" altLang="en-US" sz="500" b="1" dirty="0"/>
              <a:t>Lipotoxicity</a:t>
            </a:r>
            <a:r>
              <a:rPr lang="en-GB" altLang="en-US" sz="500" dirty="0"/>
              <a:t>: prolonged exposure to increased free fatty acid levels leads to an accumulation of toxic fatty acid metabolites in the islet cells </a:t>
            </a:r>
          </a:p>
          <a:p>
            <a:pPr marL="1565823" lvl="2" indent="-285734">
              <a:buFont typeface="Arial" panose="020B0604020202020204" pitchFamily="34" charset="0"/>
              <a:buChar char="•"/>
            </a:pPr>
            <a:r>
              <a:rPr lang="en-US" altLang="en-US" sz="500" dirty="0"/>
              <a:t>Therapeutic intervention include suppression of lipolysis with TZDs and insulin, reduction of free fatty acids in the blood and removing the fat from beta-cells, liver and muscle with TZDs</a:t>
            </a:r>
            <a:r>
              <a:rPr lang="en-US" altLang="en-US" sz="500" baseline="30000" dirty="0"/>
              <a:t>2 </a:t>
            </a:r>
            <a:r>
              <a:rPr lang="en-US" altLang="en-US" sz="500" dirty="0"/>
              <a:t>and reduction of glucose and free fatty acid levels with incretins</a:t>
            </a:r>
            <a:r>
              <a:rPr lang="en-US" altLang="en-US" sz="500" baseline="30000" dirty="0"/>
              <a:t>3</a:t>
            </a:r>
            <a:endParaRPr lang="en-GB" altLang="en-US" sz="500" baseline="30000" dirty="0"/>
          </a:p>
          <a:p>
            <a:pPr marL="925779" lvl="1" indent="-285734">
              <a:buFont typeface="Arial" panose="020B0604020202020204" pitchFamily="34" charset="0"/>
              <a:buChar char="•"/>
            </a:pPr>
            <a:r>
              <a:rPr lang="en-GB" altLang="en-US" sz="500" b="1" dirty="0"/>
              <a:t>Autoimmunity</a:t>
            </a:r>
            <a:r>
              <a:rPr lang="en-GB" altLang="en-US" sz="500" dirty="0"/>
              <a:t>: approximately 10% of T2D patients have diabetes-specific autoantibodies. The incidence is higher in younger, leaner groups</a:t>
            </a:r>
            <a:r>
              <a:rPr lang="en-GB" altLang="en-US" sz="500" baseline="30000" dirty="0"/>
              <a:t>4</a:t>
            </a:r>
          </a:p>
          <a:p>
            <a:pPr marL="1565823" lvl="2" indent="-285734">
              <a:buFont typeface="Arial" panose="020B0604020202020204" pitchFamily="34" charset="0"/>
              <a:buChar char="•"/>
            </a:pPr>
            <a:r>
              <a:rPr lang="en-US" altLang="en-US" sz="500" dirty="0"/>
              <a:t>Data on the effects of immune modulators in T2D patients is limited; however, a recent study found that when combined with metformin, an interleukin-1</a:t>
            </a:r>
            <a:r>
              <a:rPr lang="el-GR" altLang="en-US" sz="500" dirty="0"/>
              <a:t>β</a:t>
            </a:r>
            <a:r>
              <a:rPr lang="en-US" altLang="en-US" sz="500" dirty="0"/>
              <a:t> antibody resulted in a numerical reduction in HbA1c vs. placebo, potentially by improving beta-cell function</a:t>
            </a:r>
            <a:r>
              <a:rPr lang="en-US" altLang="en-US" sz="500" baseline="30000" dirty="0"/>
              <a:t>5</a:t>
            </a:r>
            <a:endParaRPr lang="en-GB" altLang="en-US" sz="500" baseline="30000" dirty="0"/>
          </a:p>
          <a:p>
            <a:pPr marL="925779" lvl="1" indent="-285734">
              <a:buFont typeface="Arial" panose="020B0604020202020204" pitchFamily="34" charset="0"/>
              <a:buChar char="•"/>
            </a:pPr>
            <a:r>
              <a:rPr lang="en-GB" altLang="en-US" sz="500" b="1" dirty="0"/>
              <a:t>Inflammation</a:t>
            </a:r>
            <a:r>
              <a:rPr lang="en-GB" altLang="en-US" sz="500" dirty="0"/>
              <a:t>: increased blood glucose and free fatty acid levels induce an inflammatory response in pancreatic islet cells, which increases the production of cytokines and chemokines</a:t>
            </a:r>
            <a:r>
              <a:rPr lang="en-GB" altLang="en-US" sz="500" baseline="30000" dirty="0"/>
              <a:t>6</a:t>
            </a:r>
            <a:r>
              <a:rPr lang="en-GB" altLang="en-US" sz="500" dirty="0"/>
              <a:t>. Pro-inflammatory adipokines have local and systemic effects on metabolism, which contribute to the chronic inflammatory process</a:t>
            </a:r>
            <a:r>
              <a:rPr lang="en-GB" altLang="en-US" sz="500" baseline="30000" dirty="0"/>
              <a:t>7,8</a:t>
            </a:r>
          </a:p>
          <a:p>
            <a:pPr marL="1565823" lvl="2" indent="-285734">
              <a:buFont typeface="Arial" panose="020B0604020202020204" pitchFamily="34" charset="0"/>
              <a:buChar char="•"/>
            </a:pPr>
            <a:r>
              <a:rPr lang="en-US" altLang="en-US" sz="500" dirty="0"/>
              <a:t>Anti-inflammatory effects have been demonstrated with insulin, TZDs and metformin. Similar effects have been demonstrated with nonhypoglycemic drugs commonly used by diabetics, including statins, fibrates, angiotensin converting enzyme inhibitors, angiotensin, receptor blockers and even high-dose aspirin</a:t>
            </a:r>
            <a:r>
              <a:rPr lang="en-US" altLang="en-US" sz="500" baseline="30000" dirty="0"/>
              <a:t>9,10</a:t>
            </a:r>
            <a:endParaRPr lang="en-GB" altLang="en-US" sz="500" baseline="30000" dirty="0"/>
          </a:p>
          <a:p>
            <a:pPr marL="925779" lvl="1" indent="-285734">
              <a:buFont typeface="Arial" panose="020B0604020202020204" pitchFamily="34" charset="0"/>
              <a:buChar char="•"/>
            </a:pPr>
            <a:r>
              <a:rPr lang="en-GB" altLang="en-US" sz="500" b="1" dirty="0"/>
              <a:t>Islet amyloid</a:t>
            </a:r>
            <a:r>
              <a:rPr lang="en-GB" altLang="en-US" sz="500" dirty="0"/>
              <a:t>: while not yet fully understood, evidence suggests a relationship between amyloid formation and beta-cell dysfunction and death</a:t>
            </a:r>
            <a:r>
              <a:rPr lang="en-GB" altLang="en-US" sz="500" baseline="30000" dirty="0"/>
              <a:t>11 </a:t>
            </a:r>
          </a:p>
          <a:p>
            <a:pPr marL="1565823" lvl="2" indent="-285734">
              <a:buFont typeface="Arial" panose="020B0604020202020204" pitchFamily="34" charset="0"/>
              <a:buChar char="•"/>
            </a:pPr>
            <a:r>
              <a:rPr lang="en-US" altLang="en-US" sz="500" dirty="0"/>
              <a:t>The available literature regarding agents that would improve islet amyloid deposition and its toxic effects on beta cells is limited; however recent reports, suggest that a TZD and a GLP-1 receptor agonist may have protective effects via PI-3K/AKT pathway</a:t>
            </a:r>
            <a:r>
              <a:rPr lang="en-US" altLang="en-US" sz="500" baseline="30000" dirty="0"/>
              <a:t>12</a:t>
            </a:r>
            <a:endParaRPr lang="en-GB" altLang="en-US" sz="500" baseline="30000" dirty="0"/>
          </a:p>
          <a:p>
            <a:pPr marL="925779" lvl="1" indent="-285734">
              <a:buFont typeface="Arial" panose="020B0604020202020204" pitchFamily="34" charset="0"/>
              <a:buChar char="•"/>
            </a:pPr>
            <a:r>
              <a:rPr lang="en-GB" altLang="en-US" sz="500" b="1" dirty="0"/>
              <a:t>Incretins</a:t>
            </a:r>
            <a:r>
              <a:rPr lang="en-GB" altLang="en-US" sz="500" dirty="0"/>
              <a:t>: in T2D there is an impairment of insulin release and resistance to their action, contributing to beta-cell dysfunction</a:t>
            </a:r>
            <a:r>
              <a:rPr lang="en-GB" altLang="en-US" sz="500" baseline="30000" dirty="0"/>
              <a:t>13</a:t>
            </a:r>
            <a:endParaRPr lang="en-GB" altLang="en-US" sz="500" dirty="0"/>
          </a:p>
          <a:p>
            <a:pPr marL="1565823" lvl="2" indent="-285734">
              <a:buFont typeface="Arial" panose="020B0604020202020204" pitchFamily="34" charset="0"/>
              <a:buChar char="•"/>
            </a:pPr>
            <a:r>
              <a:rPr lang="en-US" altLang="en-US" sz="500" dirty="0"/>
              <a:t>The positive effects of incretins on beta-cell function is well known</a:t>
            </a:r>
            <a:r>
              <a:rPr lang="en-US" altLang="en-US" sz="500" baseline="30000" dirty="0"/>
              <a:t>2,14,15</a:t>
            </a:r>
            <a:endParaRPr lang="en-GB" altLang="en-US" sz="500" baseline="30000" dirty="0"/>
          </a:p>
          <a:p>
            <a:pPr marL="925779" lvl="1" indent="-285734">
              <a:buFont typeface="Arial" panose="020B0604020202020204" pitchFamily="34" charset="0"/>
              <a:buChar char="•"/>
            </a:pPr>
            <a:r>
              <a:rPr lang="en-GB" altLang="en-US" sz="500" b="1" dirty="0"/>
              <a:t>Insulin resistance</a:t>
            </a:r>
            <a:r>
              <a:rPr lang="en-GB" altLang="en-US" sz="500" dirty="0"/>
              <a:t>: While the role of insulin resistance in T2D is well known, the mechanisms by which insulin resistance contributes to beta-cell failure are not fully understood. Hypotheses include exhaustion of the beta-cell as a result of insulin hyper-secretion or that factors that contribute to insulin resistance also cause beta-cell dysfunction</a:t>
            </a:r>
            <a:r>
              <a:rPr lang="en-GB" altLang="en-US" sz="500" baseline="30000" dirty="0"/>
              <a:t>2</a:t>
            </a:r>
          </a:p>
          <a:p>
            <a:pPr marL="1565823" lvl="2" indent="-285734">
              <a:buFont typeface="Arial" panose="020B0604020202020204" pitchFamily="34" charset="0"/>
              <a:buChar char="•"/>
            </a:pPr>
            <a:r>
              <a:rPr lang="en-US" altLang="en-US" sz="500" dirty="0"/>
              <a:t>Metformin and TZD have demonstrated positive effects on insulin resistance, due to their potent insulin sensitizing effects as well as their effects on reducing hyperglycemia</a:t>
            </a:r>
            <a:r>
              <a:rPr lang="en-US" altLang="en-US" sz="500" baseline="30000" dirty="0"/>
              <a:t>2</a:t>
            </a:r>
            <a:endParaRPr lang="en-GB" altLang="en-US" sz="500" baseline="30000" dirty="0"/>
          </a:p>
          <a:p>
            <a:endParaRPr lang="en-GB" altLang="en-US" sz="500" dirty="0"/>
          </a:p>
          <a:p>
            <a:pPr>
              <a:buFont typeface="Arial" pitchFamily="34" charset="0"/>
              <a:buNone/>
            </a:pPr>
            <a:r>
              <a:rPr lang="en-GB" altLang="en-US" sz="500" b="1" dirty="0"/>
              <a:t>References:</a:t>
            </a:r>
          </a:p>
          <a:p>
            <a:pPr marL="228587" indent="-228587">
              <a:buFont typeface="+mj-lt"/>
              <a:buAutoNum type="arabicPeriod"/>
            </a:pPr>
            <a:r>
              <a:rPr lang="en-GB" altLang="en-US" sz="500" dirty="0"/>
              <a:t>Cernea S, Dobreanu M. Diabetes and beta cell function: from mechanisms to evaluation and clinical implications. Biochemia Medica 2013;23(3):266-80.</a:t>
            </a:r>
          </a:p>
          <a:p>
            <a:pPr marL="228587" indent="-228587">
              <a:buFont typeface="+mj-lt"/>
              <a:buAutoNum type="arabicPeriod"/>
            </a:pPr>
            <a:r>
              <a:rPr lang="en-US" altLang="en-US" sz="500" dirty="0"/>
              <a:t>DeFronzo RA. Banting Lecture. From the triumvirate to the ominous octet: a new paradigm for the treatment of type 2 diabetes mellitus. Diabetes 2009;58(4):773-95. </a:t>
            </a:r>
          </a:p>
          <a:p>
            <a:pPr marL="228587" indent="-228587">
              <a:buFont typeface="+mj-lt"/>
              <a:buAutoNum type="arabicPeriod"/>
            </a:pPr>
            <a:r>
              <a:rPr lang="en-GB" altLang="en-US" sz="500" dirty="0"/>
              <a:t>Buteau J, El-Assaad W, et al. Glucagon-like peptide-1 prevents beta cell glucolipotoxicity. Diabetologia 2004;47:806-15.</a:t>
            </a:r>
          </a:p>
          <a:p>
            <a:pPr marL="228587" indent="-228587">
              <a:buFont typeface="+mj-lt"/>
              <a:buAutoNum type="arabicPeriod"/>
            </a:pPr>
            <a:r>
              <a:rPr lang="en-GB" altLang="en-US" sz="500" dirty="0"/>
              <a:t>Genovese S, Bazzigaluppi E, et al. Clinical phenotype and beta-cell autoimmunity in Italian patients with adult-onset diabetes. Eur J Endocrinol 2006;154:441-7.</a:t>
            </a:r>
          </a:p>
          <a:p>
            <a:pPr marL="228587" indent="-228587" defTabSz="914350" eaLnBrk="0" fontAlgn="base" hangingPunct="0">
              <a:spcBef>
                <a:spcPct val="30000"/>
              </a:spcBef>
              <a:spcAft>
                <a:spcPct val="0"/>
              </a:spcAft>
              <a:buFont typeface="+mj-lt"/>
              <a:buAutoNum type="arabicPeriod"/>
              <a:defRPr/>
            </a:pPr>
            <a:r>
              <a:rPr lang="en-GB" altLang="en-US" sz="500" dirty="0"/>
              <a:t>Hensen J, Howard CP, et al. Impact of interleukin-1</a:t>
            </a:r>
            <a:r>
              <a:rPr lang="el-GR" altLang="en-US" sz="500" dirty="0"/>
              <a:t>β </a:t>
            </a:r>
            <a:r>
              <a:rPr lang="en-GB" altLang="en-US" sz="500" dirty="0"/>
              <a:t>antibody (canakinumab) on glycaemic indicators in patients with type 2 diabetes mellitus: results of secondary endpoints from a randomized, placebo-controlled trial. Diabetes Metab 2013;39(6):524-31.</a:t>
            </a:r>
          </a:p>
          <a:p>
            <a:pPr marL="228587" indent="-228587">
              <a:buFont typeface="+mj-lt"/>
              <a:buAutoNum type="arabicPeriod"/>
            </a:pPr>
            <a:r>
              <a:rPr lang="en-GB" altLang="en-US" sz="500" dirty="0"/>
              <a:t>Donath MY, Böni-Schnetzler M, Ellingsgaard H, Ehses JA. Islet inflammation impairs the pancreatic beta-cell in type 2 diabetes. Physiology (Bethesda) 2009;24:325-31.</a:t>
            </a:r>
          </a:p>
          <a:p>
            <a:pPr marL="228587" indent="-228587">
              <a:buFont typeface="+mj-lt"/>
              <a:buAutoNum type="arabicPeriod"/>
            </a:pPr>
            <a:r>
              <a:rPr lang="en-GB" altLang="en-US" sz="500" dirty="0"/>
              <a:t>Goldberg RB. Cytokine and cytokine-like inflammation markers, endothelial dysfunction, and imbalanced coagulation in development of diabetes and its complications. J Clin Endocrinol Metab 2009;94:3171-82.</a:t>
            </a:r>
          </a:p>
          <a:p>
            <a:pPr marL="228587" indent="-228587">
              <a:buFont typeface="+mj-lt"/>
              <a:buAutoNum type="arabicPeriod"/>
            </a:pPr>
            <a:r>
              <a:rPr lang="en-GB" altLang="en-US" sz="500" dirty="0"/>
              <a:t>Dunmore SJ, Brown JE. The role of adipokines in </a:t>
            </a:r>
            <a:r>
              <a:rPr lang="el-GR" altLang="en-US" sz="500" dirty="0"/>
              <a:t>β-</a:t>
            </a:r>
            <a:r>
              <a:rPr lang="en-GB" altLang="en-US" sz="500" dirty="0"/>
              <a:t>cell failure of type 2 diabetes. J Endocrinol 2013;216:T37-45.</a:t>
            </a:r>
          </a:p>
          <a:p>
            <a:pPr marL="228587" indent="-228587">
              <a:buFont typeface="+mj-lt"/>
              <a:buAutoNum type="arabicPeriod"/>
            </a:pPr>
            <a:r>
              <a:rPr lang="en-GB" altLang="en-US" sz="500" dirty="0"/>
              <a:t>Molavi B, Rassouli N, et al. A review of thiazolidinediones and metformin in the treatment of type 2 diabetes with focus on cardiovascular complications. Vasc Health Risk Manag 2007;3:967-73.</a:t>
            </a:r>
          </a:p>
          <a:p>
            <a:pPr marL="228587" indent="-228587">
              <a:buFont typeface="+mj-lt"/>
              <a:buAutoNum type="arabicPeriod"/>
            </a:pPr>
            <a:r>
              <a:rPr lang="en-GB" altLang="en-US" sz="500" dirty="0"/>
              <a:t>Deans KA, Sattar N. “Anti-inflammatory” drugs and their effects on type 2 diabetes. </a:t>
            </a:r>
            <a:r>
              <a:rPr lang="en-US" altLang="en-US" sz="500" dirty="0"/>
              <a:t>Diabetes Technol Ther 2006;8:18-27.</a:t>
            </a:r>
          </a:p>
          <a:p>
            <a:pPr marL="228587" indent="-228587">
              <a:buFont typeface="+mj-lt"/>
              <a:buAutoNum type="arabicPeriod"/>
            </a:pPr>
            <a:r>
              <a:rPr lang="en-GB" altLang="en-US" sz="500" dirty="0"/>
              <a:t>Jurgens CA, Toukatly MN, et al. </a:t>
            </a:r>
            <a:r>
              <a:rPr lang="el-GR" altLang="en-US" sz="500" dirty="0"/>
              <a:t>β-</a:t>
            </a:r>
            <a:r>
              <a:rPr lang="en-GB" altLang="en-US" sz="500" dirty="0"/>
              <a:t>cell loss and </a:t>
            </a:r>
            <a:r>
              <a:rPr lang="el-GR" altLang="en-US" sz="500" dirty="0"/>
              <a:t>β-</a:t>
            </a:r>
            <a:r>
              <a:rPr lang="en-GB" altLang="en-US" sz="500" dirty="0"/>
              <a:t>cell apoptosis in human type 2 diabetes are related to islet amyloid deposition. Am J Pathol 2011;178:2632-40.</a:t>
            </a:r>
          </a:p>
          <a:p>
            <a:pPr marL="228587" indent="-228587">
              <a:buFont typeface="+mj-lt"/>
              <a:buAutoNum type="arabicPeriod"/>
            </a:pPr>
            <a:r>
              <a:rPr lang="en-GB" altLang="en-US" sz="500" dirty="0"/>
              <a:t>Aston-Mourney K, Hull RL, et al. Exendin-4 increases islet amyloid deposition but offsets the resultant beta cell toxicity in human islet amyloid polypeptide transgenic mouse islets. Diabetologia 2011;54:1756-65.</a:t>
            </a:r>
          </a:p>
          <a:p>
            <a:pPr marL="228587" indent="-228587">
              <a:buFont typeface="+mj-lt"/>
              <a:buAutoNum type="arabicPeriod"/>
            </a:pPr>
            <a:r>
              <a:rPr lang="en-US" altLang="en-US" sz="500" dirty="0"/>
              <a:t>Meier JJ, Nauck MA. Is the diminished incretin effect in type 2 diabetes just an epi-phenomenon of impaired beta-cell function? Diabetes 2010;59:1117-25.</a:t>
            </a:r>
          </a:p>
          <a:p>
            <a:pPr marL="228587" indent="-228587">
              <a:buFont typeface="+mj-lt"/>
              <a:buAutoNum type="arabicPeriod"/>
            </a:pPr>
            <a:r>
              <a:rPr lang="en-US" altLang="en-US" sz="500" dirty="0"/>
              <a:t>Cernea S, Raz I. Therapy in the early stage: incretins. Diabetes Care 2011;34 Suppl 2:S264-71.</a:t>
            </a:r>
          </a:p>
          <a:p>
            <a:pPr marL="228587" indent="-228587">
              <a:buFont typeface="+mj-lt"/>
              <a:buAutoNum type="arabicPeriod"/>
            </a:pPr>
            <a:r>
              <a:rPr lang="en-US" altLang="en-US" sz="500" dirty="0"/>
              <a:t>Cernea S. The role of incretin therapy at different stages of diabetes. Rev Diabet Stud 2011;8:323-38.</a:t>
            </a:r>
            <a:endParaRPr lang="en-GB" altLang="en-US" sz="500" dirty="0"/>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2012874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500" dirty="0"/>
              <a:t>Diab-00076618</a:t>
            </a:r>
          </a:p>
          <a:p>
            <a:endParaRPr lang="en-GB" altLang="en-US" sz="500" b="1" dirty="0"/>
          </a:p>
          <a:p>
            <a:r>
              <a:rPr lang="en-GB" altLang="en-US" sz="500" b="1" dirty="0"/>
              <a:t>Abbreviations:</a:t>
            </a:r>
          </a:p>
          <a:p>
            <a:r>
              <a:rPr lang="en-GB" altLang="en-US" sz="500" dirty="0"/>
              <a:t>ACEi=angiotensin converting enzyme inhibitors; ARB=angiotensin receptor blocker; MET=metformin; SU=sulphonylurea; TZD=thiazolidindione</a:t>
            </a:r>
          </a:p>
          <a:p>
            <a:endParaRPr lang="en-GB" altLang="en-US" sz="500" b="1" dirty="0"/>
          </a:p>
          <a:p>
            <a:r>
              <a:rPr lang="en-GB" altLang="en-US" sz="500" b="1" dirty="0"/>
              <a:t>Key Points:</a:t>
            </a:r>
            <a:endParaRPr lang="en-GB" altLang="en-US" sz="500" dirty="0"/>
          </a:p>
          <a:p>
            <a:pPr marL="285734" indent="-285734">
              <a:buFont typeface="Arial" panose="020B0604020202020204" pitchFamily="34" charset="0"/>
              <a:buChar char="•"/>
            </a:pPr>
            <a:r>
              <a:rPr lang="en-GB" altLang="en-US" sz="500" dirty="0"/>
              <a:t>Several factors contribute to the progressive loss of pancreatic beta-cell function/mass in diabetics, including:</a:t>
            </a:r>
          </a:p>
          <a:p>
            <a:pPr marL="925779" lvl="1" indent="-285734">
              <a:buFont typeface="Arial" panose="020B0604020202020204" pitchFamily="34" charset="0"/>
              <a:buChar char="•"/>
            </a:pPr>
            <a:r>
              <a:rPr lang="en-GB" altLang="en-US" sz="500" b="1" dirty="0"/>
              <a:t>Hyperglycemia/glucotoxicity</a:t>
            </a:r>
            <a:r>
              <a:rPr lang="en-GB" altLang="en-US" sz="500" dirty="0"/>
              <a:t>: prolonged exposure to high blood glucose levels results is detrimental, toxic effects on insulin synthesis/secretion, cell survival and insulin sensitivity, which in turn lead to hyperglycemia and to the continuous deterioration of beta-cell function </a:t>
            </a:r>
          </a:p>
          <a:p>
            <a:pPr marL="1565823" lvl="2" indent="-285734">
              <a:buFont typeface="Arial" panose="020B0604020202020204" pitchFamily="34" charset="0"/>
              <a:buChar char="•"/>
            </a:pPr>
            <a:r>
              <a:rPr lang="en-US" altLang="en-US" sz="500" dirty="0"/>
              <a:t>Therapeutic intervention includes improvement of peripheral glucose uptake with metformin or TZD, reduction of hepatic glucose production with metformin, TZD, or incretins, improvement of insulin secretion with SU or incretins, or with exogenous administration of insulin</a:t>
            </a:r>
            <a:r>
              <a:rPr lang="en-US" altLang="en-US" sz="500" baseline="30000" dirty="0"/>
              <a:t>2</a:t>
            </a:r>
            <a:endParaRPr lang="en-GB" altLang="en-US" sz="500" baseline="30000" dirty="0"/>
          </a:p>
          <a:p>
            <a:pPr marL="925779" lvl="1" indent="-285734">
              <a:buFont typeface="Arial" panose="020B0604020202020204" pitchFamily="34" charset="0"/>
              <a:buChar char="•"/>
            </a:pPr>
            <a:r>
              <a:rPr lang="en-GB" altLang="en-US" sz="500" b="1" dirty="0"/>
              <a:t>Lipotoxicity</a:t>
            </a:r>
            <a:r>
              <a:rPr lang="en-GB" altLang="en-US" sz="500" dirty="0"/>
              <a:t>: prolonged exposure to increased free fatty acid levels leads to an accumulation of toxic fatty acid metabolites in the islet cells </a:t>
            </a:r>
          </a:p>
          <a:p>
            <a:pPr marL="1565823" lvl="2" indent="-285734">
              <a:buFont typeface="Arial" panose="020B0604020202020204" pitchFamily="34" charset="0"/>
              <a:buChar char="•"/>
            </a:pPr>
            <a:r>
              <a:rPr lang="en-US" altLang="en-US" sz="500" dirty="0"/>
              <a:t>Therapeutic intervention include suppression of lipolysis with TZDs and insulin, reduction of free fatty acids in the blood and removing the fat from beta-cells, liver and muscle with TZDs</a:t>
            </a:r>
            <a:r>
              <a:rPr lang="en-US" altLang="en-US" sz="500" baseline="30000" dirty="0"/>
              <a:t>2 </a:t>
            </a:r>
            <a:r>
              <a:rPr lang="en-US" altLang="en-US" sz="500" dirty="0"/>
              <a:t>and reduction of glucose and free fatty acid levels with incretins</a:t>
            </a:r>
            <a:r>
              <a:rPr lang="en-US" altLang="en-US" sz="500" baseline="30000" dirty="0"/>
              <a:t>3</a:t>
            </a:r>
            <a:endParaRPr lang="en-GB" altLang="en-US" sz="500" baseline="30000" dirty="0"/>
          </a:p>
          <a:p>
            <a:pPr marL="925779" lvl="1" indent="-285734">
              <a:buFont typeface="Arial" panose="020B0604020202020204" pitchFamily="34" charset="0"/>
              <a:buChar char="•"/>
            </a:pPr>
            <a:r>
              <a:rPr lang="en-GB" altLang="en-US" sz="500" b="1" dirty="0"/>
              <a:t>Autoimmunity</a:t>
            </a:r>
            <a:r>
              <a:rPr lang="en-GB" altLang="en-US" sz="500" dirty="0"/>
              <a:t>: approximately 10% of T2D patients have diabetes-specific autoantibodies. The incidence is higher in younger, leaner groups</a:t>
            </a:r>
            <a:r>
              <a:rPr lang="en-GB" altLang="en-US" sz="500" baseline="30000" dirty="0"/>
              <a:t>4</a:t>
            </a:r>
          </a:p>
          <a:p>
            <a:pPr marL="1565823" lvl="2" indent="-285734">
              <a:buFont typeface="Arial" panose="020B0604020202020204" pitchFamily="34" charset="0"/>
              <a:buChar char="•"/>
            </a:pPr>
            <a:r>
              <a:rPr lang="en-US" altLang="en-US" sz="500" dirty="0"/>
              <a:t>Data on the effects of immune modulators in T2D patients is limited; however, a recent study found that when combined with metformin, an interleukin-1</a:t>
            </a:r>
            <a:r>
              <a:rPr lang="el-GR" altLang="en-US" sz="500" dirty="0"/>
              <a:t>β</a:t>
            </a:r>
            <a:r>
              <a:rPr lang="en-US" altLang="en-US" sz="500" dirty="0"/>
              <a:t> antibody resulted in a numerical reduction in HbA1c vs. placebo, potentially by improving beta-cell function</a:t>
            </a:r>
            <a:r>
              <a:rPr lang="en-US" altLang="en-US" sz="500" baseline="30000" dirty="0"/>
              <a:t>5</a:t>
            </a:r>
            <a:endParaRPr lang="en-GB" altLang="en-US" sz="500" baseline="30000" dirty="0"/>
          </a:p>
          <a:p>
            <a:pPr marL="925779" lvl="1" indent="-285734">
              <a:buFont typeface="Arial" panose="020B0604020202020204" pitchFamily="34" charset="0"/>
              <a:buChar char="•"/>
            </a:pPr>
            <a:r>
              <a:rPr lang="en-GB" altLang="en-US" sz="500" b="1" dirty="0"/>
              <a:t>Inflammation</a:t>
            </a:r>
            <a:r>
              <a:rPr lang="en-GB" altLang="en-US" sz="500" dirty="0"/>
              <a:t>: increased blood glucose and free fatty acid levels induce an inflammatory response in pancreatic islet cells, which increases the production of cytokines and chemokines</a:t>
            </a:r>
            <a:r>
              <a:rPr lang="en-GB" altLang="en-US" sz="500" baseline="30000" dirty="0"/>
              <a:t>6</a:t>
            </a:r>
            <a:r>
              <a:rPr lang="en-GB" altLang="en-US" sz="500" dirty="0"/>
              <a:t>. Pro-inflammatory adipokines have local and systemic effects on metabolism, which contribute to the chronic inflammatory process</a:t>
            </a:r>
            <a:r>
              <a:rPr lang="en-GB" altLang="en-US" sz="500" baseline="30000" dirty="0"/>
              <a:t>7,8</a:t>
            </a:r>
          </a:p>
          <a:p>
            <a:pPr marL="1565823" lvl="2" indent="-285734">
              <a:buFont typeface="Arial" panose="020B0604020202020204" pitchFamily="34" charset="0"/>
              <a:buChar char="•"/>
            </a:pPr>
            <a:r>
              <a:rPr lang="en-US" altLang="en-US" sz="500" dirty="0"/>
              <a:t>Anti-inflammatory effects have been demonstrated with insulin, TZDs and metformin. Similar effects have been demonstrated with nonhypoglycemic drugs commonly used by diabetics, including statins, fibrates, angiotensin converting enzyme inhibitors, angiotensin, receptor blockers and even high-dose aspirin</a:t>
            </a:r>
            <a:r>
              <a:rPr lang="en-US" altLang="en-US" sz="500" baseline="30000" dirty="0"/>
              <a:t>9,10</a:t>
            </a:r>
            <a:endParaRPr lang="en-GB" altLang="en-US" sz="500" baseline="30000" dirty="0"/>
          </a:p>
          <a:p>
            <a:pPr marL="925779" lvl="1" indent="-285734">
              <a:buFont typeface="Arial" panose="020B0604020202020204" pitchFamily="34" charset="0"/>
              <a:buChar char="•"/>
            </a:pPr>
            <a:r>
              <a:rPr lang="en-GB" altLang="en-US" sz="500" b="1" dirty="0"/>
              <a:t>Islet amyloid</a:t>
            </a:r>
            <a:r>
              <a:rPr lang="en-GB" altLang="en-US" sz="500" dirty="0"/>
              <a:t>: while not yet fully understood, evidence suggests a relationship between amyloid formation and beta-cell dysfunction and death</a:t>
            </a:r>
            <a:r>
              <a:rPr lang="en-GB" altLang="en-US" sz="500" baseline="30000" dirty="0"/>
              <a:t>11 </a:t>
            </a:r>
          </a:p>
          <a:p>
            <a:pPr marL="1565823" lvl="2" indent="-285734">
              <a:buFont typeface="Arial" panose="020B0604020202020204" pitchFamily="34" charset="0"/>
              <a:buChar char="•"/>
            </a:pPr>
            <a:r>
              <a:rPr lang="en-US" altLang="en-US" sz="500" dirty="0"/>
              <a:t>The available literature regarding agents that would improve islet amyloid deposition and its toxic effects on beta cells is limited; however recent reports, suggest that a TZD and a GLP-1 receptor agonist may have protective effects via PI-3K/AKT pathway</a:t>
            </a:r>
            <a:r>
              <a:rPr lang="en-US" altLang="en-US" sz="500" baseline="30000" dirty="0"/>
              <a:t>12</a:t>
            </a:r>
            <a:endParaRPr lang="en-GB" altLang="en-US" sz="500" baseline="30000" dirty="0"/>
          </a:p>
          <a:p>
            <a:pPr marL="925779" lvl="1" indent="-285734">
              <a:buFont typeface="Arial" panose="020B0604020202020204" pitchFamily="34" charset="0"/>
              <a:buChar char="•"/>
            </a:pPr>
            <a:r>
              <a:rPr lang="en-GB" altLang="en-US" sz="500" b="1" dirty="0"/>
              <a:t>Incretins</a:t>
            </a:r>
            <a:r>
              <a:rPr lang="en-GB" altLang="en-US" sz="500" dirty="0"/>
              <a:t>: in T2D there is an impairment of insulin release and resistance to their action, contributing to beta-cell dysfunction</a:t>
            </a:r>
            <a:r>
              <a:rPr lang="en-GB" altLang="en-US" sz="500" baseline="30000" dirty="0"/>
              <a:t>13</a:t>
            </a:r>
            <a:endParaRPr lang="en-GB" altLang="en-US" sz="500" dirty="0"/>
          </a:p>
          <a:p>
            <a:pPr marL="1565823" lvl="2" indent="-285734">
              <a:buFont typeface="Arial" panose="020B0604020202020204" pitchFamily="34" charset="0"/>
              <a:buChar char="•"/>
            </a:pPr>
            <a:r>
              <a:rPr lang="en-US" altLang="en-US" sz="500" dirty="0"/>
              <a:t>The positive effects of incretins on beta-cell function is well known</a:t>
            </a:r>
            <a:r>
              <a:rPr lang="en-US" altLang="en-US" sz="500" baseline="30000" dirty="0"/>
              <a:t>2,14,15</a:t>
            </a:r>
            <a:endParaRPr lang="en-GB" altLang="en-US" sz="500" baseline="30000" dirty="0"/>
          </a:p>
          <a:p>
            <a:pPr marL="925779" lvl="1" indent="-285734">
              <a:buFont typeface="Arial" panose="020B0604020202020204" pitchFamily="34" charset="0"/>
              <a:buChar char="•"/>
            </a:pPr>
            <a:r>
              <a:rPr lang="en-GB" altLang="en-US" sz="500" b="1" dirty="0"/>
              <a:t>Insulin resistance</a:t>
            </a:r>
            <a:r>
              <a:rPr lang="en-GB" altLang="en-US" sz="500" dirty="0"/>
              <a:t>: While the role of insulin resistance in T2D is well known, the mechanisms by which insulin resistance contributes to beta-cell failure are not fully understood. Hypotheses include exhaustion of the beta-cell as a result of insulin hyper-secretion or that factors that contribute to insulin resistance also cause beta-cell dysfunction</a:t>
            </a:r>
            <a:r>
              <a:rPr lang="en-GB" altLang="en-US" sz="500" baseline="30000" dirty="0"/>
              <a:t>2</a:t>
            </a:r>
          </a:p>
          <a:p>
            <a:pPr marL="1565823" lvl="2" indent="-285734">
              <a:buFont typeface="Arial" panose="020B0604020202020204" pitchFamily="34" charset="0"/>
              <a:buChar char="•"/>
            </a:pPr>
            <a:r>
              <a:rPr lang="en-US" altLang="en-US" sz="500" dirty="0"/>
              <a:t>Metformin and TZD have demonstrated positive effects on insulin resistance, due to their potent insulin sensitizing effects as well as their effects on reducing hyperglycemia</a:t>
            </a:r>
            <a:r>
              <a:rPr lang="en-US" altLang="en-US" sz="500" baseline="30000" dirty="0"/>
              <a:t>2</a:t>
            </a:r>
            <a:endParaRPr lang="en-GB" altLang="en-US" sz="500" baseline="30000" dirty="0"/>
          </a:p>
          <a:p>
            <a:endParaRPr lang="en-GB" altLang="en-US" sz="500" dirty="0"/>
          </a:p>
          <a:p>
            <a:pPr>
              <a:buFont typeface="Arial" pitchFamily="34" charset="0"/>
              <a:buNone/>
            </a:pPr>
            <a:r>
              <a:rPr lang="en-GB" altLang="en-US" sz="500" b="1" dirty="0"/>
              <a:t>References:</a:t>
            </a:r>
          </a:p>
          <a:p>
            <a:pPr marL="228587" indent="-228587">
              <a:buFont typeface="+mj-lt"/>
              <a:buAutoNum type="arabicPeriod"/>
            </a:pPr>
            <a:r>
              <a:rPr lang="en-GB" altLang="en-US" sz="500" dirty="0"/>
              <a:t>Cernea S, Dobreanu M. Diabetes and beta cell function: from mechanisms to evaluation and clinical implications. Biochemia Medica 2013;23(3):266-80.</a:t>
            </a:r>
          </a:p>
          <a:p>
            <a:pPr marL="228587" indent="-228587">
              <a:buFont typeface="+mj-lt"/>
              <a:buAutoNum type="arabicPeriod"/>
            </a:pPr>
            <a:r>
              <a:rPr lang="en-US" altLang="en-US" sz="500" dirty="0"/>
              <a:t>DeFronzo RA. Banting Lecture. From the triumvirate to the ominous octet: a new paradigm for the treatment of type 2 diabetes mellitus. Diabetes 2009;58(4):773-95. </a:t>
            </a:r>
          </a:p>
          <a:p>
            <a:pPr marL="228587" indent="-228587">
              <a:buFont typeface="+mj-lt"/>
              <a:buAutoNum type="arabicPeriod"/>
            </a:pPr>
            <a:r>
              <a:rPr lang="en-GB" altLang="en-US" sz="500" dirty="0"/>
              <a:t>Buteau J, El-Assaad W, et al. Glucagon-like peptide-1 prevents beta cell glucolipotoxicity. Diabetologia 2004;47:806-15.</a:t>
            </a:r>
          </a:p>
          <a:p>
            <a:pPr marL="228587" indent="-228587">
              <a:buFont typeface="+mj-lt"/>
              <a:buAutoNum type="arabicPeriod"/>
            </a:pPr>
            <a:r>
              <a:rPr lang="en-GB" altLang="en-US" sz="500" dirty="0"/>
              <a:t>Genovese S, Bazzigaluppi E, et al. Clinical phenotype and beta-cell autoimmunity in Italian patients with adult-onset diabetes. Eur J Endocrinol 2006;154:441-7.</a:t>
            </a:r>
          </a:p>
          <a:p>
            <a:pPr marL="228587" indent="-228587" defTabSz="914350" eaLnBrk="0" fontAlgn="base" hangingPunct="0">
              <a:spcBef>
                <a:spcPct val="30000"/>
              </a:spcBef>
              <a:spcAft>
                <a:spcPct val="0"/>
              </a:spcAft>
              <a:buFont typeface="+mj-lt"/>
              <a:buAutoNum type="arabicPeriod"/>
              <a:defRPr/>
            </a:pPr>
            <a:r>
              <a:rPr lang="en-GB" altLang="en-US" sz="500" dirty="0"/>
              <a:t>Hensen J, Howard CP, et al. Impact of interleukin-1</a:t>
            </a:r>
            <a:r>
              <a:rPr lang="el-GR" altLang="en-US" sz="500" dirty="0"/>
              <a:t>β </a:t>
            </a:r>
            <a:r>
              <a:rPr lang="en-GB" altLang="en-US" sz="500" dirty="0"/>
              <a:t>antibody (canakinumab) on glycaemic indicators in patients with type 2 diabetes mellitus: results of secondary endpoints from a randomized, placebo-controlled trial. Diabetes Metab 2013;39(6):524-31.</a:t>
            </a:r>
          </a:p>
          <a:p>
            <a:pPr marL="228587" indent="-228587">
              <a:buFont typeface="+mj-lt"/>
              <a:buAutoNum type="arabicPeriod"/>
            </a:pPr>
            <a:r>
              <a:rPr lang="en-GB" altLang="en-US" sz="500" dirty="0"/>
              <a:t>Donath MY, Böni-Schnetzler M, Ellingsgaard H, Ehses JA. Islet inflammation impairs the pancreatic beta-cell in type 2 diabetes. Physiology (Bethesda) 2009;24:325-31.</a:t>
            </a:r>
          </a:p>
          <a:p>
            <a:pPr marL="228587" indent="-228587">
              <a:buFont typeface="+mj-lt"/>
              <a:buAutoNum type="arabicPeriod"/>
            </a:pPr>
            <a:r>
              <a:rPr lang="en-GB" altLang="en-US" sz="500" dirty="0"/>
              <a:t>Goldberg RB. Cytokine and cytokine-like inflammation markers, endothelial dysfunction, and imbalanced coagulation in development of diabetes and its complications. J Clin Endocrinol Metab 2009;94:3171-82.</a:t>
            </a:r>
          </a:p>
          <a:p>
            <a:pPr marL="228587" indent="-228587">
              <a:buFont typeface="+mj-lt"/>
              <a:buAutoNum type="arabicPeriod"/>
            </a:pPr>
            <a:r>
              <a:rPr lang="en-GB" altLang="en-US" sz="500" dirty="0"/>
              <a:t>Dunmore SJ, Brown JE. The role of adipokines in </a:t>
            </a:r>
            <a:r>
              <a:rPr lang="el-GR" altLang="en-US" sz="500" dirty="0"/>
              <a:t>β-</a:t>
            </a:r>
            <a:r>
              <a:rPr lang="en-GB" altLang="en-US" sz="500" dirty="0"/>
              <a:t>cell failure of type 2 diabetes. J Endocrinol 2013;216:T37-45.</a:t>
            </a:r>
          </a:p>
          <a:p>
            <a:pPr marL="228587" indent="-228587">
              <a:buFont typeface="+mj-lt"/>
              <a:buAutoNum type="arabicPeriod"/>
            </a:pPr>
            <a:r>
              <a:rPr lang="en-GB" altLang="en-US" sz="500" dirty="0"/>
              <a:t>Molavi B, Rassouli N, et al. A review of thiazolidinediones and metformin in the treatment of type 2 diabetes with focus on cardiovascular complications. Vasc Health Risk Manag 2007;3:967-73.</a:t>
            </a:r>
          </a:p>
          <a:p>
            <a:pPr marL="228587" indent="-228587">
              <a:buFont typeface="+mj-lt"/>
              <a:buAutoNum type="arabicPeriod"/>
            </a:pPr>
            <a:r>
              <a:rPr lang="en-GB" altLang="en-US" sz="500" dirty="0"/>
              <a:t>Deans KA, Sattar N. “Anti-inflammatory” drugs and their effects on type 2 diabetes. </a:t>
            </a:r>
            <a:r>
              <a:rPr lang="en-US" altLang="en-US" sz="500" dirty="0"/>
              <a:t>Diabetes Technol Ther 2006;8:18-27.</a:t>
            </a:r>
          </a:p>
          <a:p>
            <a:pPr marL="228587" indent="-228587">
              <a:buFont typeface="+mj-lt"/>
              <a:buAutoNum type="arabicPeriod"/>
            </a:pPr>
            <a:r>
              <a:rPr lang="en-GB" altLang="en-US" sz="500" dirty="0"/>
              <a:t>Jurgens CA, Toukatly MN, et al. </a:t>
            </a:r>
            <a:r>
              <a:rPr lang="el-GR" altLang="en-US" sz="500" dirty="0"/>
              <a:t>β-</a:t>
            </a:r>
            <a:r>
              <a:rPr lang="en-GB" altLang="en-US" sz="500" dirty="0"/>
              <a:t>cell loss and </a:t>
            </a:r>
            <a:r>
              <a:rPr lang="el-GR" altLang="en-US" sz="500" dirty="0"/>
              <a:t>β-</a:t>
            </a:r>
            <a:r>
              <a:rPr lang="en-GB" altLang="en-US" sz="500" dirty="0"/>
              <a:t>cell apoptosis in human type 2 diabetes are related to islet amyloid deposition. Am J Pathol 2011;178:2632-40.</a:t>
            </a:r>
          </a:p>
          <a:p>
            <a:pPr marL="228587" indent="-228587">
              <a:buFont typeface="+mj-lt"/>
              <a:buAutoNum type="arabicPeriod"/>
            </a:pPr>
            <a:r>
              <a:rPr lang="en-GB" altLang="en-US" sz="500" dirty="0"/>
              <a:t>Aston-Mourney K, Hull RL, et al. Exendin-4 increases islet amyloid deposition but offsets the resultant beta cell toxicity in human islet amyloid polypeptide transgenic mouse islets. Diabetologia 2011;54:1756-65.</a:t>
            </a:r>
          </a:p>
          <a:p>
            <a:pPr marL="228587" indent="-228587">
              <a:buFont typeface="+mj-lt"/>
              <a:buAutoNum type="arabicPeriod"/>
            </a:pPr>
            <a:r>
              <a:rPr lang="en-US" altLang="en-US" sz="500" dirty="0"/>
              <a:t>Meier JJ, Nauck MA. Is the diminished incretin effect in type 2 diabetes just an epi-phenomenon of impaired beta-cell function? Diabetes 2010;59:1117-25.</a:t>
            </a:r>
          </a:p>
          <a:p>
            <a:pPr marL="228587" indent="-228587">
              <a:buFont typeface="+mj-lt"/>
              <a:buAutoNum type="arabicPeriod"/>
            </a:pPr>
            <a:r>
              <a:rPr lang="en-US" altLang="en-US" sz="500" dirty="0"/>
              <a:t>Cernea S, Raz I. Therapy in the early stage: incretins. Diabetes Care 2011;34 Suppl 2:S264-71.</a:t>
            </a:r>
          </a:p>
          <a:p>
            <a:pPr marL="228587" indent="-228587">
              <a:buFont typeface="+mj-lt"/>
              <a:buAutoNum type="arabicPeriod"/>
            </a:pPr>
            <a:r>
              <a:rPr lang="en-US" altLang="en-US" sz="500" dirty="0"/>
              <a:t>Cernea S. The role of incretin therapy at different stages of diabetes. Rev Diabet Stud 2011;8:323-38.</a:t>
            </a:r>
            <a:endParaRPr lang="en-GB" altLang="en-US" sz="500" dirty="0"/>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3302918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6049" name="Rectangle 2"/>
          <p:cNvSpPr>
            <a:spLocks noGrp="1" noRot="1" noChangeAspect="1" noTextEdit="1"/>
          </p:cNvSpPr>
          <p:nvPr>
            <p:ph type="sldImg"/>
          </p:nvPr>
        </p:nvSpPr>
        <p:spPr>
          <a:ln/>
        </p:spPr>
      </p:sp>
      <p:sp>
        <p:nvSpPr>
          <p:cNvPr id="6786050" name="Rectangle 3"/>
          <p:cNvSpPr>
            <a:spLocks noGrp="1"/>
          </p:cNvSpPr>
          <p:nvPr>
            <p:ph type="body" idx="1"/>
          </p:nvPr>
        </p:nvSpPr>
        <p:spPr>
          <a:noFill/>
          <a:ln/>
        </p:spPr>
        <p:txBody>
          <a:bodyPr/>
          <a:lstStyle/>
          <a:p>
            <a:endParaRPr lang="de-DE" dirty="0">
              <a:latin typeface="Arial" charset="0"/>
            </a:endParaRPr>
          </a:p>
        </p:txBody>
      </p:sp>
    </p:spTree>
    <p:extLst>
      <p:ext uri="{BB962C8B-B14F-4D97-AF65-F5344CB8AC3E}">
        <p14:creationId xmlns:p14="http://schemas.microsoft.com/office/powerpoint/2010/main" val="1115490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500" dirty="0"/>
              <a:t>Diab-00076618</a:t>
            </a:r>
          </a:p>
          <a:p>
            <a:endParaRPr lang="en-GB" altLang="en-US" sz="500" b="1" dirty="0"/>
          </a:p>
          <a:p>
            <a:r>
              <a:rPr lang="en-GB" altLang="en-US" sz="500" b="1" dirty="0"/>
              <a:t>Abbreviations:</a:t>
            </a:r>
          </a:p>
          <a:p>
            <a:r>
              <a:rPr lang="en-GB" altLang="en-US" sz="500" dirty="0"/>
              <a:t>ACEi=angiotensin converting enzyme inhibitors; ARB=angiotensin receptor blocker; MET=metformin; SU=sulphonylurea; TZD=thiazolidindione</a:t>
            </a:r>
          </a:p>
          <a:p>
            <a:endParaRPr lang="en-GB" altLang="en-US" sz="500" b="1" dirty="0"/>
          </a:p>
          <a:p>
            <a:r>
              <a:rPr lang="en-GB" altLang="en-US" sz="500" b="1" dirty="0"/>
              <a:t>Key Points:</a:t>
            </a:r>
            <a:endParaRPr lang="en-GB" altLang="en-US" sz="500" dirty="0"/>
          </a:p>
          <a:p>
            <a:pPr marL="285734" indent="-285734">
              <a:buFont typeface="Arial" panose="020B0604020202020204" pitchFamily="34" charset="0"/>
              <a:buChar char="•"/>
            </a:pPr>
            <a:r>
              <a:rPr lang="en-GB" altLang="en-US" sz="500" dirty="0"/>
              <a:t>Several factors contribute to the progressive loss of pancreatic beta-cell function/mass in diabetics, including:</a:t>
            </a:r>
          </a:p>
          <a:p>
            <a:pPr marL="925779" lvl="1" indent="-285734">
              <a:buFont typeface="Arial" panose="020B0604020202020204" pitchFamily="34" charset="0"/>
              <a:buChar char="•"/>
            </a:pPr>
            <a:r>
              <a:rPr lang="en-GB" altLang="en-US" sz="500" b="1" dirty="0"/>
              <a:t>Hyperglycemia/glucotoxicity</a:t>
            </a:r>
            <a:r>
              <a:rPr lang="en-GB" altLang="en-US" sz="500" dirty="0"/>
              <a:t>: prolonged exposure to high blood glucose levels results is detrimental, toxic effects on insulin synthesis/secretion, cell survival and insulin sensitivity, which in turn lead to hyperglycemia and to the continuous deterioration of beta-cell function </a:t>
            </a:r>
          </a:p>
          <a:p>
            <a:pPr marL="1565823" lvl="2" indent="-285734">
              <a:buFont typeface="Arial" panose="020B0604020202020204" pitchFamily="34" charset="0"/>
              <a:buChar char="•"/>
            </a:pPr>
            <a:r>
              <a:rPr lang="en-US" altLang="en-US" sz="500" dirty="0"/>
              <a:t>Therapeutic intervention includes improvement of peripheral glucose uptake with metformin or TZD, reduction of hepatic glucose production with metformin, TZD, or incretins, improvement of insulin secretion with SU or incretins, or with exogenous administration of insulin</a:t>
            </a:r>
            <a:r>
              <a:rPr lang="en-US" altLang="en-US" sz="500" baseline="30000" dirty="0"/>
              <a:t>2</a:t>
            </a:r>
            <a:endParaRPr lang="en-GB" altLang="en-US" sz="500" baseline="30000" dirty="0"/>
          </a:p>
          <a:p>
            <a:pPr marL="925779" lvl="1" indent="-285734">
              <a:buFont typeface="Arial" panose="020B0604020202020204" pitchFamily="34" charset="0"/>
              <a:buChar char="•"/>
            </a:pPr>
            <a:r>
              <a:rPr lang="en-GB" altLang="en-US" sz="500" b="1" dirty="0"/>
              <a:t>Lipotoxicity</a:t>
            </a:r>
            <a:r>
              <a:rPr lang="en-GB" altLang="en-US" sz="500" dirty="0"/>
              <a:t>: prolonged exposure to increased free fatty acid levels leads to an accumulation of toxic fatty acid metabolites in the islet cells </a:t>
            </a:r>
          </a:p>
          <a:p>
            <a:pPr marL="1565823" lvl="2" indent="-285734">
              <a:buFont typeface="Arial" panose="020B0604020202020204" pitchFamily="34" charset="0"/>
              <a:buChar char="•"/>
            </a:pPr>
            <a:r>
              <a:rPr lang="en-US" altLang="en-US" sz="500" dirty="0"/>
              <a:t>Therapeutic intervention include suppression of lipolysis with TZDs and insulin, reduction of free fatty acids in the blood and removing the fat from beta-cells, liver and muscle with TZDs</a:t>
            </a:r>
            <a:r>
              <a:rPr lang="en-US" altLang="en-US" sz="500" baseline="30000" dirty="0"/>
              <a:t>2 </a:t>
            </a:r>
            <a:r>
              <a:rPr lang="en-US" altLang="en-US" sz="500" dirty="0"/>
              <a:t>and reduction of glucose and free fatty acid levels with incretins</a:t>
            </a:r>
            <a:r>
              <a:rPr lang="en-US" altLang="en-US" sz="500" baseline="30000" dirty="0"/>
              <a:t>3</a:t>
            </a:r>
            <a:endParaRPr lang="en-GB" altLang="en-US" sz="500" baseline="30000" dirty="0"/>
          </a:p>
          <a:p>
            <a:pPr marL="925779" lvl="1" indent="-285734">
              <a:buFont typeface="Arial" panose="020B0604020202020204" pitchFamily="34" charset="0"/>
              <a:buChar char="•"/>
            </a:pPr>
            <a:r>
              <a:rPr lang="en-GB" altLang="en-US" sz="500" b="1" dirty="0"/>
              <a:t>Autoimmunity</a:t>
            </a:r>
            <a:r>
              <a:rPr lang="en-GB" altLang="en-US" sz="500" dirty="0"/>
              <a:t>: approximately 10% of T2D patients have diabetes-specific autoantibodies. The incidence is higher in younger, leaner groups</a:t>
            </a:r>
            <a:r>
              <a:rPr lang="en-GB" altLang="en-US" sz="500" baseline="30000" dirty="0"/>
              <a:t>4</a:t>
            </a:r>
          </a:p>
          <a:p>
            <a:pPr marL="1565823" lvl="2" indent="-285734">
              <a:buFont typeface="Arial" panose="020B0604020202020204" pitchFamily="34" charset="0"/>
              <a:buChar char="•"/>
            </a:pPr>
            <a:r>
              <a:rPr lang="en-US" altLang="en-US" sz="500" dirty="0"/>
              <a:t>Data on the effects of immune modulators in T2D patients is limited; however, a recent study found that when combined with metformin, an interleukin-1</a:t>
            </a:r>
            <a:r>
              <a:rPr lang="el-GR" altLang="en-US" sz="500" dirty="0"/>
              <a:t>β</a:t>
            </a:r>
            <a:r>
              <a:rPr lang="en-US" altLang="en-US" sz="500" dirty="0"/>
              <a:t> antibody resulted in a numerical reduction in HbA1c vs. placebo, potentially by improving beta-cell function</a:t>
            </a:r>
            <a:r>
              <a:rPr lang="en-US" altLang="en-US" sz="500" baseline="30000" dirty="0"/>
              <a:t>5</a:t>
            </a:r>
            <a:endParaRPr lang="en-GB" altLang="en-US" sz="500" baseline="30000" dirty="0"/>
          </a:p>
          <a:p>
            <a:pPr marL="925779" lvl="1" indent="-285734">
              <a:buFont typeface="Arial" panose="020B0604020202020204" pitchFamily="34" charset="0"/>
              <a:buChar char="•"/>
            </a:pPr>
            <a:r>
              <a:rPr lang="en-GB" altLang="en-US" sz="500" b="1" dirty="0"/>
              <a:t>Inflammation</a:t>
            </a:r>
            <a:r>
              <a:rPr lang="en-GB" altLang="en-US" sz="500" dirty="0"/>
              <a:t>: increased blood glucose and free fatty acid levels induce an inflammatory response in pancreatic islet cells, which increases the production of cytokines and chemokines</a:t>
            </a:r>
            <a:r>
              <a:rPr lang="en-GB" altLang="en-US" sz="500" baseline="30000" dirty="0"/>
              <a:t>6</a:t>
            </a:r>
            <a:r>
              <a:rPr lang="en-GB" altLang="en-US" sz="500" dirty="0"/>
              <a:t>. Pro-inflammatory adipokines have local and systemic effects on metabolism, which contribute to the chronic inflammatory process</a:t>
            </a:r>
            <a:r>
              <a:rPr lang="en-GB" altLang="en-US" sz="500" baseline="30000" dirty="0"/>
              <a:t>7,8</a:t>
            </a:r>
          </a:p>
          <a:p>
            <a:pPr marL="1565823" lvl="2" indent="-285734">
              <a:buFont typeface="Arial" panose="020B0604020202020204" pitchFamily="34" charset="0"/>
              <a:buChar char="•"/>
            </a:pPr>
            <a:r>
              <a:rPr lang="en-US" altLang="en-US" sz="500" dirty="0"/>
              <a:t>Anti-inflammatory effects have been demonstrated with insulin, TZDs and metformin. Similar effects have been demonstrated with nonhypoglycemic drugs commonly used by diabetics, including statins, fibrates, angiotensin converting enzyme inhibitors, angiotensin, receptor blockers and even high-dose aspirin</a:t>
            </a:r>
            <a:r>
              <a:rPr lang="en-US" altLang="en-US" sz="500" baseline="30000" dirty="0"/>
              <a:t>9,10</a:t>
            </a:r>
            <a:endParaRPr lang="en-GB" altLang="en-US" sz="500" baseline="30000" dirty="0"/>
          </a:p>
          <a:p>
            <a:pPr marL="925779" lvl="1" indent="-285734">
              <a:buFont typeface="Arial" panose="020B0604020202020204" pitchFamily="34" charset="0"/>
              <a:buChar char="•"/>
            </a:pPr>
            <a:r>
              <a:rPr lang="en-GB" altLang="en-US" sz="500" b="1" dirty="0"/>
              <a:t>Islet amyloid</a:t>
            </a:r>
            <a:r>
              <a:rPr lang="en-GB" altLang="en-US" sz="500" dirty="0"/>
              <a:t>: while not yet fully understood, evidence suggests a relationship between amyloid formation and beta-cell dysfunction and death</a:t>
            </a:r>
            <a:r>
              <a:rPr lang="en-GB" altLang="en-US" sz="500" baseline="30000" dirty="0"/>
              <a:t>11 </a:t>
            </a:r>
          </a:p>
          <a:p>
            <a:pPr marL="1565823" lvl="2" indent="-285734">
              <a:buFont typeface="Arial" panose="020B0604020202020204" pitchFamily="34" charset="0"/>
              <a:buChar char="•"/>
            </a:pPr>
            <a:r>
              <a:rPr lang="en-US" altLang="en-US" sz="500" dirty="0"/>
              <a:t>The available literature regarding agents that would improve islet amyloid deposition and its toxic effects on beta cells is limited; however recent reports, suggest that a TZD and a GLP-1 receptor agonist may have protective effects via PI-3K/AKT pathway</a:t>
            </a:r>
            <a:r>
              <a:rPr lang="en-US" altLang="en-US" sz="500" baseline="30000" dirty="0"/>
              <a:t>12</a:t>
            </a:r>
            <a:endParaRPr lang="en-GB" altLang="en-US" sz="500" baseline="30000" dirty="0"/>
          </a:p>
          <a:p>
            <a:pPr marL="925779" lvl="1" indent="-285734">
              <a:buFont typeface="Arial" panose="020B0604020202020204" pitchFamily="34" charset="0"/>
              <a:buChar char="•"/>
            </a:pPr>
            <a:r>
              <a:rPr lang="en-GB" altLang="en-US" sz="500" b="1" dirty="0"/>
              <a:t>Incretins</a:t>
            </a:r>
            <a:r>
              <a:rPr lang="en-GB" altLang="en-US" sz="500" dirty="0"/>
              <a:t>: in T2D there is an impairment of insulin release and resistance to their action, contributing to beta-cell dysfunction</a:t>
            </a:r>
            <a:r>
              <a:rPr lang="en-GB" altLang="en-US" sz="500" baseline="30000" dirty="0"/>
              <a:t>13</a:t>
            </a:r>
            <a:endParaRPr lang="en-GB" altLang="en-US" sz="500" dirty="0"/>
          </a:p>
          <a:p>
            <a:pPr marL="1565823" lvl="2" indent="-285734">
              <a:buFont typeface="Arial" panose="020B0604020202020204" pitchFamily="34" charset="0"/>
              <a:buChar char="•"/>
            </a:pPr>
            <a:r>
              <a:rPr lang="en-US" altLang="en-US" sz="500" dirty="0"/>
              <a:t>The positive effects of incretins on beta-cell function is well known</a:t>
            </a:r>
            <a:r>
              <a:rPr lang="en-US" altLang="en-US" sz="500" baseline="30000" dirty="0"/>
              <a:t>2,14,15</a:t>
            </a:r>
            <a:endParaRPr lang="en-GB" altLang="en-US" sz="500" baseline="30000" dirty="0"/>
          </a:p>
          <a:p>
            <a:pPr marL="925779" lvl="1" indent="-285734">
              <a:buFont typeface="Arial" panose="020B0604020202020204" pitchFamily="34" charset="0"/>
              <a:buChar char="•"/>
            </a:pPr>
            <a:r>
              <a:rPr lang="en-GB" altLang="en-US" sz="500" b="1" dirty="0"/>
              <a:t>Insulin resistance</a:t>
            </a:r>
            <a:r>
              <a:rPr lang="en-GB" altLang="en-US" sz="500" dirty="0"/>
              <a:t>: While the role of insulin resistance in T2D is well known, the mechanisms by which insulin resistance contributes to beta-cell failure are not fully understood. Hypotheses include exhaustion of the beta-cell as a result of insulin hyper-secretion or that factors that contribute to insulin resistance also cause beta-cell dysfunction</a:t>
            </a:r>
            <a:r>
              <a:rPr lang="en-GB" altLang="en-US" sz="500" baseline="30000" dirty="0"/>
              <a:t>2</a:t>
            </a:r>
          </a:p>
          <a:p>
            <a:pPr marL="1565823" lvl="2" indent="-285734">
              <a:buFont typeface="Arial" panose="020B0604020202020204" pitchFamily="34" charset="0"/>
              <a:buChar char="•"/>
            </a:pPr>
            <a:r>
              <a:rPr lang="en-US" altLang="en-US" sz="500" dirty="0"/>
              <a:t>Metformin and TZD have demonstrated positive effects on insulin resistance, due to their potent insulin sensitizing effects as well as their effects on reducing hyperglycemia</a:t>
            </a:r>
            <a:r>
              <a:rPr lang="en-US" altLang="en-US" sz="500" baseline="30000" dirty="0"/>
              <a:t>2</a:t>
            </a:r>
            <a:endParaRPr lang="en-GB" altLang="en-US" sz="500" baseline="30000" dirty="0"/>
          </a:p>
          <a:p>
            <a:endParaRPr lang="en-GB" altLang="en-US" sz="500" dirty="0"/>
          </a:p>
          <a:p>
            <a:pPr>
              <a:buFont typeface="Arial" pitchFamily="34" charset="0"/>
              <a:buNone/>
            </a:pPr>
            <a:r>
              <a:rPr lang="en-GB" altLang="en-US" sz="500" b="1" dirty="0"/>
              <a:t>References:</a:t>
            </a:r>
          </a:p>
          <a:p>
            <a:pPr marL="228587" indent="-228587">
              <a:buFont typeface="+mj-lt"/>
              <a:buAutoNum type="arabicPeriod"/>
            </a:pPr>
            <a:r>
              <a:rPr lang="en-GB" altLang="en-US" sz="500" dirty="0"/>
              <a:t>Cernea S, Dobreanu M. Diabetes and beta cell function: from mechanisms to evaluation and clinical implications. Biochemia Medica 2013;23(3):266-80.</a:t>
            </a:r>
          </a:p>
          <a:p>
            <a:pPr marL="228587" indent="-228587">
              <a:buFont typeface="+mj-lt"/>
              <a:buAutoNum type="arabicPeriod"/>
            </a:pPr>
            <a:r>
              <a:rPr lang="en-US" altLang="en-US" sz="500" dirty="0"/>
              <a:t>DeFronzo RA. Banting Lecture. From the triumvirate to the ominous octet: a new paradigm for the treatment of type 2 diabetes mellitus. Diabetes 2009;58(4):773-95. </a:t>
            </a:r>
          </a:p>
          <a:p>
            <a:pPr marL="228587" indent="-228587">
              <a:buFont typeface="+mj-lt"/>
              <a:buAutoNum type="arabicPeriod"/>
            </a:pPr>
            <a:r>
              <a:rPr lang="en-GB" altLang="en-US" sz="500" dirty="0"/>
              <a:t>Buteau J, El-Assaad W, et al. Glucagon-like peptide-1 prevents beta cell glucolipotoxicity. Diabetologia 2004;47:806-15.</a:t>
            </a:r>
          </a:p>
          <a:p>
            <a:pPr marL="228587" indent="-228587">
              <a:buFont typeface="+mj-lt"/>
              <a:buAutoNum type="arabicPeriod"/>
            </a:pPr>
            <a:r>
              <a:rPr lang="en-GB" altLang="en-US" sz="500" dirty="0"/>
              <a:t>Genovese S, Bazzigaluppi E, et al. Clinical phenotype and beta-cell autoimmunity in Italian patients with adult-onset diabetes. Eur J Endocrinol 2006;154:441-7.</a:t>
            </a:r>
          </a:p>
          <a:p>
            <a:pPr marL="228587" indent="-228587" defTabSz="914350" eaLnBrk="0" fontAlgn="base" hangingPunct="0">
              <a:spcBef>
                <a:spcPct val="30000"/>
              </a:spcBef>
              <a:spcAft>
                <a:spcPct val="0"/>
              </a:spcAft>
              <a:buFont typeface="+mj-lt"/>
              <a:buAutoNum type="arabicPeriod"/>
              <a:defRPr/>
            </a:pPr>
            <a:r>
              <a:rPr lang="en-GB" altLang="en-US" sz="500" dirty="0"/>
              <a:t>Hensen J, Howard CP, et al. Impact of interleukin-1</a:t>
            </a:r>
            <a:r>
              <a:rPr lang="el-GR" altLang="en-US" sz="500" dirty="0"/>
              <a:t>β </a:t>
            </a:r>
            <a:r>
              <a:rPr lang="en-GB" altLang="en-US" sz="500" dirty="0"/>
              <a:t>antibody (canakinumab) on glycaemic indicators in patients with type 2 diabetes mellitus: results of secondary endpoints from a randomized, placebo-controlled trial. Diabetes Metab 2013;39(6):524-31.</a:t>
            </a:r>
          </a:p>
          <a:p>
            <a:pPr marL="228587" indent="-228587">
              <a:buFont typeface="+mj-lt"/>
              <a:buAutoNum type="arabicPeriod"/>
            </a:pPr>
            <a:r>
              <a:rPr lang="en-GB" altLang="en-US" sz="500" dirty="0"/>
              <a:t>Donath MY, Böni-Schnetzler M, Ellingsgaard H, Ehses JA. Islet inflammation impairs the pancreatic beta-cell in type 2 diabetes. Physiology (Bethesda) 2009;24:325-31.</a:t>
            </a:r>
          </a:p>
          <a:p>
            <a:pPr marL="228587" indent="-228587">
              <a:buFont typeface="+mj-lt"/>
              <a:buAutoNum type="arabicPeriod"/>
            </a:pPr>
            <a:r>
              <a:rPr lang="en-GB" altLang="en-US" sz="500" dirty="0"/>
              <a:t>Goldberg RB. Cytokine and cytokine-like inflammation markers, endothelial dysfunction, and imbalanced coagulation in development of diabetes and its complications. J Clin Endocrinol Metab 2009;94:3171-82.</a:t>
            </a:r>
          </a:p>
          <a:p>
            <a:pPr marL="228587" indent="-228587">
              <a:buFont typeface="+mj-lt"/>
              <a:buAutoNum type="arabicPeriod"/>
            </a:pPr>
            <a:r>
              <a:rPr lang="en-GB" altLang="en-US" sz="500" dirty="0"/>
              <a:t>Dunmore SJ, Brown JE. The role of adipokines in </a:t>
            </a:r>
            <a:r>
              <a:rPr lang="el-GR" altLang="en-US" sz="500" dirty="0"/>
              <a:t>β-</a:t>
            </a:r>
            <a:r>
              <a:rPr lang="en-GB" altLang="en-US" sz="500" dirty="0"/>
              <a:t>cell failure of type 2 diabetes. J Endocrinol 2013;216:T37-45.</a:t>
            </a:r>
          </a:p>
          <a:p>
            <a:pPr marL="228587" indent="-228587">
              <a:buFont typeface="+mj-lt"/>
              <a:buAutoNum type="arabicPeriod"/>
            </a:pPr>
            <a:r>
              <a:rPr lang="en-GB" altLang="en-US" sz="500" dirty="0"/>
              <a:t>Molavi B, Rassouli N, et al. A review of thiazolidinediones and metformin in the treatment of type 2 diabetes with focus on cardiovascular complications. Vasc Health Risk Manag 2007;3:967-73.</a:t>
            </a:r>
          </a:p>
          <a:p>
            <a:pPr marL="228587" indent="-228587">
              <a:buFont typeface="+mj-lt"/>
              <a:buAutoNum type="arabicPeriod"/>
            </a:pPr>
            <a:r>
              <a:rPr lang="en-GB" altLang="en-US" sz="500" dirty="0"/>
              <a:t>Deans KA, Sattar N. “Anti-inflammatory” drugs and their effects on type 2 diabetes. </a:t>
            </a:r>
            <a:r>
              <a:rPr lang="en-US" altLang="en-US" sz="500" dirty="0"/>
              <a:t>Diabetes Technol Ther 2006;8:18-27.</a:t>
            </a:r>
          </a:p>
          <a:p>
            <a:pPr marL="228587" indent="-228587">
              <a:buFont typeface="+mj-lt"/>
              <a:buAutoNum type="arabicPeriod"/>
            </a:pPr>
            <a:r>
              <a:rPr lang="en-GB" altLang="en-US" sz="500" dirty="0"/>
              <a:t>Jurgens CA, Toukatly MN, et al. </a:t>
            </a:r>
            <a:r>
              <a:rPr lang="el-GR" altLang="en-US" sz="500" dirty="0"/>
              <a:t>β-</a:t>
            </a:r>
            <a:r>
              <a:rPr lang="en-GB" altLang="en-US" sz="500" dirty="0"/>
              <a:t>cell loss and </a:t>
            </a:r>
            <a:r>
              <a:rPr lang="el-GR" altLang="en-US" sz="500" dirty="0"/>
              <a:t>β-</a:t>
            </a:r>
            <a:r>
              <a:rPr lang="en-GB" altLang="en-US" sz="500" dirty="0"/>
              <a:t>cell apoptosis in human type 2 diabetes are related to islet amyloid deposition. Am J Pathol 2011;178:2632-40.</a:t>
            </a:r>
          </a:p>
          <a:p>
            <a:pPr marL="228587" indent="-228587">
              <a:buFont typeface="+mj-lt"/>
              <a:buAutoNum type="arabicPeriod"/>
            </a:pPr>
            <a:r>
              <a:rPr lang="en-GB" altLang="en-US" sz="500" dirty="0"/>
              <a:t>Aston-Mourney K, Hull RL, et al. Exendin-4 increases islet amyloid deposition but offsets the resultant beta cell toxicity in human islet amyloid polypeptide transgenic mouse islets. Diabetologia 2011;54:1756-65.</a:t>
            </a:r>
          </a:p>
          <a:p>
            <a:pPr marL="228587" indent="-228587">
              <a:buFont typeface="+mj-lt"/>
              <a:buAutoNum type="arabicPeriod"/>
            </a:pPr>
            <a:r>
              <a:rPr lang="en-US" altLang="en-US" sz="500" dirty="0"/>
              <a:t>Meier JJ, Nauck MA. Is the diminished incretin effect in type 2 diabetes just an epi-phenomenon of impaired beta-cell function? Diabetes 2010;59:1117-25.</a:t>
            </a:r>
          </a:p>
          <a:p>
            <a:pPr marL="228587" indent="-228587">
              <a:buFont typeface="+mj-lt"/>
              <a:buAutoNum type="arabicPeriod"/>
            </a:pPr>
            <a:r>
              <a:rPr lang="en-US" altLang="en-US" sz="500" dirty="0"/>
              <a:t>Cernea S, Raz I. Therapy in the early stage: incretins. Diabetes Care 2011;34 Suppl 2:S264-71.</a:t>
            </a:r>
          </a:p>
          <a:p>
            <a:pPr marL="228587" indent="-228587">
              <a:buFont typeface="+mj-lt"/>
              <a:buAutoNum type="arabicPeriod"/>
            </a:pPr>
            <a:r>
              <a:rPr lang="en-US" altLang="en-US" sz="500" dirty="0"/>
              <a:t>Cernea S. The role of incretin therapy at different stages of diabetes. Rev Diabet Stud 2011;8:323-38.</a:t>
            </a:r>
            <a:endParaRPr lang="en-GB" altLang="en-US" sz="500" dirty="0"/>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562232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500" dirty="0"/>
              <a:t>Diab-00076618</a:t>
            </a:r>
          </a:p>
          <a:p>
            <a:endParaRPr lang="en-GB" altLang="en-US" sz="500" b="1" dirty="0"/>
          </a:p>
          <a:p>
            <a:r>
              <a:rPr lang="en-GB" altLang="en-US" sz="500" b="1" dirty="0"/>
              <a:t>Abbreviations:</a:t>
            </a:r>
          </a:p>
          <a:p>
            <a:r>
              <a:rPr lang="en-GB" altLang="en-US" sz="500" dirty="0"/>
              <a:t>ACEi=angiotensin converting enzyme inhibitors; ARB=angiotensin receptor blocker; MET=metformin; SU=sulphonylurea; TZD=thiazolidindione</a:t>
            </a:r>
          </a:p>
          <a:p>
            <a:endParaRPr lang="en-GB" altLang="en-US" sz="500" b="1" dirty="0"/>
          </a:p>
          <a:p>
            <a:r>
              <a:rPr lang="en-GB" altLang="en-US" sz="500" b="1" dirty="0"/>
              <a:t>Key Points:</a:t>
            </a:r>
            <a:endParaRPr lang="en-GB" altLang="en-US" sz="500" dirty="0"/>
          </a:p>
          <a:p>
            <a:pPr marL="285734" indent="-285734">
              <a:buFont typeface="Arial" panose="020B0604020202020204" pitchFamily="34" charset="0"/>
              <a:buChar char="•"/>
            </a:pPr>
            <a:r>
              <a:rPr lang="en-GB" altLang="en-US" sz="500" dirty="0"/>
              <a:t>Several factors contribute to the progressive loss of pancreatic beta-cell function/mass in diabetics, including:</a:t>
            </a:r>
          </a:p>
          <a:p>
            <a:pPr marL="925779" lvl="1" indent="-285734">
              <a:buFont typeface="Arial" panose="020B0604020202020204" pitchFamily="34" charset="0"/>
              <a:buChar char="•"/>
            </a:pPr>
            <a:r>
              <a:rPr lang="en-GB" altLang="en-US" sz="500" b="1" dirty="0"/>
              <a:t>Hyperglycemia/glucotoxicity</a:t>
            </a:r>
            <a:r>
              <a:rPr lang="en-GB" altLang="en-US" sz="500" dirty="0"/>
              <a:t>: prolonged exposure to high blood glucose levels results is detrimental, toxic effects on insulin synthesis/secretion, cell survival and insulin sensitivity, which in turn lead to hyperglycemia and to the continuous deterioration of beta-cell function </a:t>
            </a:r>
          </a:p>
          <a:p>
            <a:pPr marL="1565823" lvl="2" indent="-285734">
              <a:buFont typeface="Arial" panose="020B0604020202020204" pitchFamily="34" charset="0"/>
              <a:buChar char="•"/>
            </a:pPr>
            <a:r>
              <a:rPr lang="en-US" altLang="en-US" sz="500" dirty="0"/>
              <a:t>Therapeutic intervention includes improvement of peripheral glucose uptake with metformin or TZD, reduction of hepatic glucose production with metformin, TZD, or incretins, improvement of insulin secretion with SU or incretins, or with exogenous administration of insulin</a:t>
            </a:r>
            <a:r>
              <a:rPr lang="en-US" altLang="en-US" sz="500" baseline="30000" dirty="0"/>
              <a:t>2</a:t>
            </a:r>
            <a:endParaRPr lang="en-GB" altLang="en-US" sz="500" baseline="30000" dirty="0"/>
          </a:p>
          <a:p>
            <a:pPr marL="925779" lvl="1" indent="-285734">
              <a:buFont typeface="Arial" panose="020B0604020202020204" pitchFamily="34" charset="0"/>
              <a:buChar char="•"/>
            </a:pPr>
            <a:r>
              <a:rPr lang="en-GB" altLang="en-US" sz="500" b="1" dirty="0"/>
              <a:t>Lipotoxicity</a:t>
            </a:r>
            <a:r>
              <a:rPr lang="en-GB" altLang="en-US" sz="500" dirty="0"/>
              <a:t>: prolonged exposure to increased free fatty acid levels leads to an accumulation of toxic fatty acid metabolites in the islet cells </a:t>
            </a:r>
          </a:p>
          <a:p>
            <a:pPr marL="1565823" lvl="2" indent="-285734">
              <a:buFont typeface="Arial" panose="020B0604020202020204" pitchFamily="34" charset="0"/>
              <a:buChar char="•"/>
            </a:pPr>
            <a:r>
              <a:rPr lang="en-US" altLang="en-US" sz="500" dirty="0"/>
              <a:t>Therapeutic intervention include suppression of lipolysis with TZDs and insulin, reduction of free fatty acids in the blood and removing the fat from beta-cells, liver and muscle with TZDs</a:t>
            </a:r>
            <a:r>
              <a:rPr lang="en-US" altLang="en-US" sz="500" baseline="30000" dirty="0"/>
              <a:t>2 </a:t>
            </a:r>
            <a:r>
              <a:rPr lang="en-US" altLang="en-US" sz="500" dirty="0"/>
              <a:t>and reduction of glucose and free fatty acid levels with incretins</a:t>
            </a:r>
            <a:r>
              <a:rPr lang="en-US" altLang="en-US" sz="500" baseline="30000" dirty="0"/>
              <a:t>3</a:t>
            </a:r>
            <a:endParaRPr lang="en-GB" altLang="en-US" sz="500" baseline="30000" dirty="0"/>
          </a:p>
          <a:p>
            <a:pPr marL="925779" lvl="1" indent="-285734">
              <a:buFont typeface="Arial" panose="020B0604020202020204" pitchFamily="34" charset="0"/>
              <a:buChar char="•"/>
            </a:pPr>
            <a:r>
              <a:rPr lang="en-GB" altLang="en-US" sz="500" b="1" dirty="0"/>
              <a:t>Autoimmunity</a:t>
            </a:r>
            <a:r>
              <a:rPr lang="en-GB" altLang="en-US" sz="500" dirty="0"/>
              <a:t>: approximately 10% of T2D patients have diabetes-specific autoantibodies. The incidence is higher in younger, leaner groups</a:t>
            </a:r>
            <a:r>
              <a:rPr lang="en-GB" altLang="en-US" sz="500" baseline="30000" dirty="0"/>
              <a:t>4</a:t>
            </a:r>
          </a:p>
          <a:p>
            <a:pPr marL="1565823" lvl="2" indent="-285734">
              <a:buFont typeface="Arial" panose="020B0604020202020204" pitchFamily="34" charset="0"/>
              <a:buChar char="•"/>
            </a:pPr>
            <a:r>
              <a:rPr lang="en-US" altLang="en-US" sz="500" dirty="0"/>
              <a:t>Data on the effects of immune modulators in T2D patients is limited; however, a recent study found that when combined with metformin, an interleukin-1</a:t>
            </a:r>
            <a:r>
              <a:rPr lang="el-GR" altLang="en-US" sz="500" dirty="0"/>
              <a:t>β</a:t>
            </a:r>
            <a:r>
              <a:rPr lang="en-US" altLang="en-US" sz="500" dirty="0"/>
              <a:t> antibody resulted in a numerical reduction in HbA1c vs. placebo, potentially by improving beta-cell function</a:t>
            </a:r>
            <a:r>
              <a:rPr lang="en-US" altLang="en-US" sz="500" baseline="30000" dirty="0"/>
              <a:t>5</a:t>
            </a:r>
            <a:endParaRPr lang="en-GB" altLang="en-US" sz="500" baseline="30000" dirty="0"/>
          </a:p>
          <a:p>
            <a:pPr marL="925779" lvl="1" indent="-285734">
              <a:buFont typeface="Arial" panose="020B0604020202020204" pitchFamily="34" charset="0"/>
              <a:buChar char="•"/>
            </a:pPr>
            <a:r>
              <a:rPr lang="en-GB" altLang="en-US" sz="500" b="1" dirty="0"/>
              <a:t>Inflammation</a:t>
            </a:r>
            <a:r>
              <a:rPr lang="en-GB" altLang="en-US" sz="500" dirty="0"/>
              <a:t>: increased blood glucose and free fatty acid levels induce an inflammatory response in pancreatic islet cells, which increases the production of cytokines and chemokines</a:t>
            </a:r>
            <a:r>
              <a:rPr lang="en-GB" altLang="en-US" sz="500" baseline="30000" dirty="0"/>
              <a:t>6</a:t>
            </a:r>
            <a:r>
              <a:rPr lang="en-GB" altLang="en-US" sz="500" dirty="0"/>
              <a:t>. Pro-inflammatory adipokines have local and systemic effects on metabolism, which contribute to the chronic inflammatory process</a:t>
            </a:r>
            <a:r>
              <a:rPr lang="en-GB" altLang="en-US" sz="500" baseline="30000" dirty="0"/>
              <a:t>7,8</a:t>
            </a:r>
          </a:p>
          <a:p>
            <a:pPr marL="1565823" lvl="2" indent="-285734">
              <a:buFont typeface="Arial" panose="020B0604020202020204" pitchFamily="34" charset="0"/>
              <a:buChar char="•"/>
            </a:pPr>
            <a:r>
              <a:rPr lang="en-US" altLang="en-US" sz="500" dirty="0"/>
              <a:t>Anti-inflammatory effects have been demonstrated with insulin, TZDs and metformin. Similar effects have been demonstrated with nonhypoglycemic drugs commonly used by diabetics, including statins, fibrates, angiotensin converting enzyme inhibitors, angiotensin, receptor blockers and even high-dose aspirin</a:t>
            </a:r>
            <a:r>
              <a:rPr lang="en-US" altLang="en-US" sz="500" baseline="30000" dirty="0"/>
              <a:t>9,10</a:t>
            </a:r>
            <a:endParaRPr lang="en-GB" altLang="en-US" sz="500" baseline="30000" dirty="0"/>
          </a:p>
          <a:p>
            <a:pPr marL="925779" lvl="1" indent="-285734">
              <a:buFont typeface="Arial" panose="020B0604020202020204" pitchFamily="34" charset="0"/>
              <a:buChar char="•"/>
            </a:pPr>
            <a:r>
              <a:rPr lang="en-GB" altLang="en-US" sz="500" b="1" dirty="0"/>
              <a:t>Islet amyloid</a:t>
            </a:r>
            <a:r>
              <a:rPr lang="en-GB" altLang="en-US" sz="500" dirty="0"/>
              <a:t>: while not yet fully understood, evidence suggests a relationship between amyloid formation and beta-cell dysfunction and death</a:t>
            </a:r>
            <a:r>
              <a:rPr lang="en-GB" altLang="en-US" sz="500" baseline="30000" dirty="0"/>
              <a:t>11 </a:t>
            </a:r>
          </a:p>
          <a:p>
            <a:pPr marL="1565823" lvl="2" indent="-285734">
              <a:buFont typeface="Arial" panose="020B0604020202020204" pitchFamily="34" charset="0"/>
              <a:buChar char="•"/>
            </a:pPr>
            <a:r>
              <a:rPr lang="en-US" altLang="en-US" sz="500" dirty="0"/>
              <a:t>The available literature regarding agents that would improve islet amyloid deposition and its toxic effects on beta cells is limited; however recent reports, suggest that a TZD and a GLP-1 receptor agonist may have protective effects via PI-3K/AKT pathway</a:t>
            </a:r>
            <a:r>
              <a:rPr lang="en-US" altLang="en-US" sz="500" baseline="30000" dirty="0"/>
              <a:t>12</a:t>
            </a:r>
            <a:endParaRPr lang="en-GB" altLang="en-US" sz="500" baseline="30000" dirty="0"/>
          </a:p>
          <a:p>
            <a:pPr marL="925779" lvl="1" indent="-285734">
              <a:buFont typeface="Arial" panose="020B0604020202020204" pitchFamily="34" charset="0"/>
              <a:buChar char="•"/>
            </a:pPr>
            <a:r>
              <a:rPr lang="en-GB" altLang="en-US" sz="500" b="1" dirty="0"/>
              <a:t>Incretins</a:t>
            </a:r>
            <a:r>
              <a:rPr lang="en-GB" altLang="en-US" sz="500" dirty="0"/>
              <a:t>: in T2D there is an impairment of insulin release and resistance to their action, contributing to beta-cell dysfunction</a:t>
            </a:r>
            <a:r>
              <a:rPr lang="en-GB" altLang="en-US" sz="500" baseline="30000" dirty="0"/>
              <a:t>13</a:t>
            </a:r>
            <a:endParaRPr lang="en-GB" altLang="en-US" sz="500" dirty="0"/>
          </a:p>
          <a:p>
            <a:pPr marL="1565823" lvl="2" indent="-285734">
              <a:buFont typeface="Arial" panose="020B0604020202020204" pitchFamily="34" charset="0"/>
              <a:buChar char="•"/>
            </a:pPr>
            <a:r>
              <a:rPr lang="en-US" altLang="en-US" sz="500" dirty="0"/>
              <a:t>The positive effects of incretins on beta-cell function is well known</a:t>
            </a:r>
            <a:r>
              <a:rPr lang="en-US" altLang="en-US" sz="500" baseline="30000" dirty="0"/>
              <a:t>2,14,15</a:t>
            </a:r>
            <a:endParaRPr lang="en-GB" altLang="en-US" sz="500" baseline="30000" dirty="0"/>
          </a:p>
          <a:p>
            <a:pPr marL="925779" lvl="1" indent="-285734">
              <a:buFont typeface="Arial" panose="020B0604020202020204" pitchFamily="34" charset="0"/>
              <a:buChar char="•"/>
            </a:pPr>
            <a:r>
              <a:rPr lang="en-GB" altLang="en-US" sz="500" b="1" dirty="0"/>
              <a:t>Insulin resistance</a:t>
            </a:r>
            <a:r>
              <a:rPr lang="en-GB" altLang="en-US" sz="500" dirty="0"/>
              <a:t>: While the role of insulin resistance in T2D is well known, the mechanisms by which insulin resistance contributes to beta-cell failure are not fully understood. Hypotheses include exhaustion of the beta-cell as a result of insulin hyper-secretion or that factors that contribute to insulin resistance also cause beta-cell dysfunction</a:t>
            </a:r>
            <a:r>
              <a:rPr lang="en-GB" altLang="en-US" sz="500" baseline="30000" dirty="0"/>
              <a:t>2</a:t>
            </a:r>
          </a:p>
          <a:p>
            <a:pPr marL="1565823" lvl="2" indent="-285734">
              <a:buFont typeface="Arial" panose="020B0604020202020204" pitchFamily="34" charset="0"/>
              <a:buChar char="•"/>
            </a:pPr>
            <a:r>
              <a:rPr lang="en-US" altLang="en-US" sz="500" dirty="0"/>
              <a:t>Metformin and TZD have demonstrated positive effects on insulin resistance, due to their potent insulin sensitizing effects as well as their effects on reducing hyperglycemia</a:t>
            </a:r>
            <a:r>
              <a:rPr lang="en-US" altLang="en-US" sz="500" baseline="30000" dirty="0"/>
              <a:t>2</a:t>
            </a:r>
            <a:endParaRPr lang="en-GB" altLang="en-US" sz="500" baseline="30000" dirty="0"/>
          </a:p>
          <a:p>
            <a:endParaRPr lang="en-GB" altLang="en-US" sz="500" dirty="0"/>
          </a:p>
          <a:p>
            <a:pPr>
              <a:buFont typeface="Arial" pitchFamily="34" charset="0"/>
              <a:buNone/>
            </a:pPr>
            <a:r>
              <a:rPr lang="en-GB" altLang="en-US" sz="500" b="1" dirty="0"/>
              <a:t>References:</a:t>
            </a:r>
          </a:p>
          <a:p>
            <a:pPr marL="228587" indent="-228587">
              <a:buFont typeface="+mj-lt"/>
              <a:buAutoNum type="arabicPeriod"/>
            </a:pPr>
            <a:r>
              <a:rPr lang="en-GB" altLang="en-US" sz="500" dirty="0"/>
              <a:t>Cernea S, Dobreanu M. Diabetes and beta cell function: from mechanisms to evaluation and clinical implications. Biochemia Medica 2013;23(3):266-80.</a:t>
            </a:r>
          </a:p>
          <a:p>
            <a:pPr marL="228587" indent="-228587">
              <a:buFont typeface="+mj-lt"/>
              <a:buAutoNum type="arabicPeriod"/>
            </a:pPr>
            <a:r>
              <a:rPr lang="en-US" altLang="en-US" sz="500" dirty="0"/>
              <a:t>DeFronzo RA. Banting Lecture. From the triumvirate to the ominous octet: a new paradigm for the treatment of type 2 diabetes mellitus. Diabetes 2009;58(4):773-95. </a:t>
            </a:r>
          </a:p>
          <a:p>
            <a:pPr marL="228587" indent="-228587">
              <a:buFont typeface="+mj-lt"/>
              <a:buAutoNum type="arabicPeriod"/>
            </a:pPr>
            <a:r>
              <a:rPr lang="en-GB" altLang="en-US" sz="500" dirty="0"/>
              <a:t>Buteau J, El-Assaad W, et al. Glucagon-like peptide-1 prevents beta cell glucolipotoxicity. Diabetologia 2004;47:806-15.</a:t>
            </a:r>
          </a:p>
          <a:p>
            <a:pPr marL="228587" indent="-228587">
              <a:buFont typeface="+mj-lt"/>
              <a:buAutoNum type="arabicPeriod"/>
            </a:pPr>
            <a:r>
              <a:rPr lang="en-GB" altLang="en-US" sz="500" dirty="0"/>
              <a:t>Genovese S, Bazzigaluppi E, et al. Clinical phenotype and beta-cell autoimmunity in Italian patients with adult-onset diabetes. Eur J Endocrinol 2006;154:441-7.</a:t>
            </a:r>
          </a:p>
          <a:p>
            <a:pPr marL="228587" indent="-228587" defTabSz="914350" eaLnBrk="0" fontAlgn="base" hangingPunct="0">
              <a:spcBef>
                <a:spcPct val="30000"/>
              </a:spcBef>
              <a:spcAft>
                <a:spcPct val="0"/>
              </a:spcAft>
              <a:buFont typeface="+mj-lt"/>
              <a:buAutoNum type="arabicPeriod"/>
              <a:defRPr/>
            </a:pPr>
            <a:r>
              <a:rPr lang="en-GB" altLang="en-US" sz="500" dirty="0"/>
              <a:t>Hensen J, Howard CP, et al. Impact of interleukin-1</a:t>
            </a:r>
            <a:r>
              <a:rPr lang="el-GR" altLang="en-US" sz="500" dirty="0"/>
              <a:t>β </a:t>
            </a:r>
            <a:r>
              <a:rPr lang="en-GB" altLang="en-US" sz="500" dirty="0"/>
              <a:t>antibody (canakinumab) on glycaemic indicators in patients with type 2 diabetes mellitus: results of secondary endpoints from a randomized, placebo-controlled trial. Diabetes Metab 2013;39(6):524-31.</a:t>
            </a:r>
          </a:p>
          <a:p>
            <a:pPr marL="228587" indent="-228587">
              <a:buFont typeface="+mj-lt"/>
              <a:buAutoNum type="arabicPeriod"/>
            </a:pPr>
            <a:r>
              <a:rPr lang="en-GB" altLang="en-US" sz="500" dirty="0"/>
              <a:t>Donath MY, Böni-Schnetzler M, Ellingsgaard H, Ehses JA. Islet inflammation impairs the pancreatic beta-cell in type 2 diabetes. Physiology (Bethesda) 2009;24:325-31.</a:t>
            </a:r>
          </a:p>
          <a:p>
            <a:pPr marL="228587" indent="-228587">
              <a:buFont typeface="+mj-lt"/>
              <a:buAutoNum type="arabicPeriod"/>
            </a:pPr>
            <a:r>
              <a:rPr lang="en-GB" altLang="en-US" sz="500" dirty="0"/>
              <a:t>Goldberg RB. Cytokine and cytokine-like inflammation markers, endothelial dysfunction, and imbalanced coagulation in development of diabetes and its complications. J Clin Endocrinol Metab 2009;94:3171-82.</a:t>
            </a:r>
          </a:p>
          <a:p>
            <a:pPr marL="228587" indent="-228587">
              <a:buFont typeface="+mj-lt"/>
              <a:buAutoNum type="arabicPeriod"/>
            </a:pPr>
            <a:r>
              <a:rPr lang="en-GB" altLang="en-US" sz="500" dirty="0"/>
              <a:t>Dunmore SJ, Brown JE. The role of adipokines in </a:t>
            </a:r>
            <a:r>
              <a:rPr lang="el-GR" altLang="en-US" sz="500" dirty="0"/>
              <a:t>β-</a:t>
            </a:r>
            <a:r>
              <a:rPr lang="en-GB" altLang="en-US" sz="500" dirty="0"/>
              <a:t>cell failure of type 2 diabetes. J Endocrinol 2013;216:T37-45.</a:t>
            </a:r>
          </a:p>
          <a:p>
            <a:pPr marL="228587" indent="-228587">
              <a:buFont typeface="+mj-lt"/>
              <a:buAutoNum type="arabicPeriod"/>
            </a:pPr>
            <a:r>
              <a:rPr lang="en-GB" altLang="en-US" sz="500" dirty="0"/>
              <a:t>Molavi B, Rassouli N, et al. A review of thiazolidinediones and metformin in the treatment of type 2 diabetes with focus on cardiovascular complications. Vasc Health Risk Manag 2007;3:967-73.</a:t>
            </a:r>
          </a:p>
          <a:p>
            <a:pPr marL="228587" indent="-228587">
              <a:buFont typeface="+mj-lt"/>
              <a:buAutoNum type="arabicPeriod"/>
            </a:pPr>
            <a:r>
              <a:rPr lang="en-GB" altLang="en-US" sz="500" dirty="0"/>
              <a:t>Deans KA, Sattar N. “Anti-inflammatory” drugs and their effects on type 2 diabetes. </a:t>
            </a:r>
            <a:r>
              <a:rPr lang="en-US" altLang="en-US" sz="500" dirty="0"/>
              <a:t>Diabetes Technol Ther 2006;8:18-27.</a:t>
            </a:r>
          </a:p>
          <a:p>
            <a:pPr marL="228587" indent="-228587">
              <a:buFont typeface="+mj-lt"/>
              <a:buAutoNum type="arabicPeriod"/>
            </a:pPr>
            <a:r>
              <a:rPr lang="en-GB" altLang="en-US" sz="500" dirty="0"/>
              <a:t>Jurgens CA, Toukatly MN, et al. </a:t>
            </a:r>
            <a:r>
              <a:rPr lang="el-GR" altLang="en-US" sz="500" dirty="0"/>
              <a:t>β-</a:t>
            </a:r>
            <a:r>
              <a:rPr lang="en-GB" altLang="en-US" sz="500" dirty="0"/>
              <a:t>cell loss and </a:t>
            </a:r>
            <a:r>
              <a:rPr lang="el-GR" altLang="en-US" sz="500" dirty="0"/>
              <a:t>β-</a:t>
            </a:r>
            <a:r>
              <a:rPr lang="en-GB" altLang="en-US" sz="500" dirty="0"/>
              <a:t>cell apoptosis in human type 2 diabetes are related to islet amyloid deposition. Am J Pathol 2011;178:2632-40.</a:t>
            </a:r>
          </a:p>
          <a:p>
            <a:pPr marL="228587" indent="-228587">
              <a:buFont typeface="+mj-lt"/>
              <a:buAutoNum type="arabicPeriod"/>
            </a:pPr>
            <a:r>
              <a:rPr lang="en-GB" altLang="en-US" sz="500" dirty="0"/>
              <a:t>Aston-Mourney K, Hull RL, et al. Exendin-4 increases islet amyloid deposition but offsets the resultant beta cell toxicity in human islet amyloid polypeptide transgenic mouse islets. Diabetologia 2011;54:1756-65.</a:t>
            </a:r>
          </a:p>
          <a:p>
            <a:pPr marL="228587" indent="-228587">
              <a:buFont typeface="+mj-lt"/>
              <a:buAutoNum type="arabicPeriod"/>
            </a:pPr>
            <a:r>
              <a:rPr lang="en-US" altLang="en-US" sz="500" dirty="0"/>
              <a:t>Meier JJ, Nauck MA. Is the diminished incretin effect in type 2 diabetes just an epi-phenomenon of impaired beta-cell function? Diabetes 2010;59:1117-25.</a:t>
            </a:r>
          </a:p>
          <a:p>
            <a:pPr marL="228587" indent="-228587">
              <a:buFont typeface="+mj-lt"/>
              <a:buAutoNum type="arabicPeriod"/>
            </a:pPr>
            <a:r>
              <a:rPr lang="en-US" altLang="en-US" sz="500" dirty="0"/>
              <a:t>Cernea S, Raz I. Therapy in the early stage: incretins. Diabetes Care 2011;34 Suppl 2:S264-71.</a:t>
            </a:r>
          </a:p>
          <a:p>
            <a:pPr marL="228587" indent="-228587">
              <a:buFont typeface="+mj-lt"/>
              <a:buAutoNum type="arabicPeriod"/>
            </a:pPr>
            <a:r>
              <a:rPr lang="en-US" altLang="en-US" sz="500" dirty="0"/>
              <a:t>Cernea S. The role of incretin therapy at different stages of diabetes. Rev Diabet Stud 2011;8:323-38.</a:t>
            </a:r>
            <a:endParaRPr lang="en-GB" altLang="en-US" sz="500" dirty="0"/>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259161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500" dirty="0"/>
              <a:t>Diab-00076618</a:t>
            </a:r>
          </a:p>
          <a:p>
            <a:endParaRPr lang="en-GB" altLang="en-US" sz="500" b="1" dirty="0"/>
          </a:p>
          <a:p>
            <a:r>
              <a:rPr lang="en-GB" altLang="en-US" sz="500" b="1" dirty="0"/>
              <a:t>Abbreviations:</a:t>
            </a:r>
          </a:p>
          <a:p>
            <a:r>
              <a:rPr lang="en-GB" altLang="en-US" sz="500" dirty="0"/>
              <a:t>ACEi=angiotensin converting enzyme inhibitors; ARB=angiotensin receptor blocker; MET=metformin; SU=sulphonylurea; TZD=thiazolidindione</a:t>
            </a:r>
          </a:p>
          <a:p>
            <a:endParaRPr lang="en-GB" altLang="en-US" sz="500" b="1" dirty="0"/>
          </a:p>
          <a:p>
            <a:r>
              <a:rPr lang="en-GB" altLang="en-US" sz="500" b="1" dirty="0"/>
              <a:t>Key Points:</a:t>
            </a:r>
            <a:endParaRPr lang="en-GB" altLang="en-US" sz="500" dirty="0"/>
          </a:p>
          <a:p>
            <a:pPr marL="285734" indent="-285734">
              <a:buFont typeface="Arial" panose="020B0604020202020204" pitchFamily="34" charset="0"/>
              <a:buChar char="•"/>
            </a:pPr>
            <a:r>
              <a:rPr lang="en-GB" altLang="en-US" sz="500" dirty="0"/>
              <a:t>Several factors contribute to the progressive loss of pancreatic beta-cell function/mass in diabetics, including:</a:t>
            </a:r>
          </a:p>
          <a:p>
            <a:pPr marL="925779" lvl="1" indent="-285734">
              <a:buFont typeface="Arial" panose="020B0604020202020204" pitchFamily="34" charset="0"/>
              <a:buChar char="•"/>
            </a:pPr>
            <a:r>
              <a:rPr lang="en-GB" altLang="en-US" sz="500" b="1" dirty="0"/>
              <a:t>Hyperglycemia/glucotoxicity</a:t>
            </a:r>
            <a:r>
              <a:rPr lang="en-GB" altLang="en-US" sz="500" dirty="0"/>
              <a:t>: prolonged exposure to high blood glucose levels results is detrimental, toxic effects on insulin synthesis/secretion, cell survival and insulin sensitivity, which in turn lead to hyperglycemia and to the continuous deterioration of beta-cell function </a:t>
            </a:r>
          </a:p>
          <a:p>
            <a:pPr marL="1565823" lvl="2" indent="-285734">
              <a:buFont typeface="Arial" panose="020B0604020202020204" pitchFamily="34" charset="0"/>
              <a:buChar char="•"/>
            </a:pPr>
            <a:r>
              <a:rPr lang="en-US" altLang="en-US" sz="500" dirty="0"/>
              <a:t>Therapeutic intervention includes improvement of peripheral glucose uptake with metformin or TZD, reduction of hepatic glucose production with metformin, TZD, or incretins, improvement of insulin secretion with SU or incretins, or with exogenous administration of insulin</a:t>
            </a:r>
            <a:r>
              <a:rPr lang="en-US" altLang="en-US" sz="500" baseline="30000" dirty="0"/>
              <a:t>2</a:t>
            </a:r>
            <a:endParaRPr lang="en-GB" altLang="en-US" sz="500" baseline="30000" dirty="0"/>
          </a:p>
          <a:p>
            <a:pPr marL="925779" lvl="1" indent="-285734">
              <a:buFont typeface="Arial" panose="020B0604020202020204" pitchFamily="34" charset="0"/>
              <a:buChar char="•"/>
            </a:pPr>
            <a:r>
              <a:rPr lang="en-GB" altLang="en-US" sz="500" b="1" dirty="0"/>
              <a:t>Lipotoxicity</a:t>
            </a:r>
            <a:r>
              <a:rPr lang="en-GB" altLang="en-US" sz="500" dirty="0"/>
              <a:t>: prolonged exposure to increased free fatty acid levels leads to an accumulation of toxic fatty acid metabolites in the islet cells </a:t>
            </a:r>
          </a:p>
          <a:p>
            <a:pPr marL="1565823" lvl="2" indent="-285734">
              <a:buFont typeface="Arial" panose="020B0604020202020204" pitchFamily="34" charset="0"/>
              <a:buChar char="•"/>
            </a:pPr>
            <a:r>
              <a:rPr lang="en-US" altLang="en-US" sz="500" dirty="0"/>
              <a:t>Therapeutic intervention include suppression of lipolysis with TZDs and insulin, reduction of free fatty acids in the blood and removing the fat from beta-cells, liver and muscle with TZDs</a:t>
            </a:r>
            <a:r>
              <a:rPr lang="en-US" altLang="en-US" sz="500" baseline="30000" dirty="0"/>
              <a:t>2 </a:t>
            </a:r>
            <a:r>
              <a:rPr lang="en-US" altLang="en-US" sz="500" dirty="0"/>
              <a:t>and reduction of glucose and free fatty acid levels with incretins</a:t>
            </a:r>
            <a:r>
              <a:rPr lang="en-US" altLang="en-US" sz="500" baseline="30000" dirty="0"/>
              <a:t>3</a:t>
            </a:r>
            <a:endParaRPr lang="en-GB" altLang="en-US" sz="500" baseline="30000" dirty="0"/>
          </a:p>
          <a:p>
            <a:pPr marL="925779" lvl="1" indent="-285734">
              <a:buFont typeface="Arial" panose="020B0604020202020204" pitchFamily="34" charset="0"/>
              <a:buChar char="•"/>
            </a:pPr>
            <a:r>
              <a:rPr lang="en-GB" altLang="en-US" sz="500" b="1" dirty="0"/>
              <a:t>Autoimmunity</a:t>
            </a:r>
            <a:r>
              <a:rPr lang="en-GB" altLang="en-US" sz="500" dirty="0"/>
              <a:t>: approximately 10% of T2D patients have diabetes-specific autoantibodies. The incidence is higher in younger, leaner groups</a:t>
            </a:r>
            <a:r>
              <a:rPr lang="en-GB" altLang="en-US" sz="500" baseline="30000" dirty="0"/>
              <a:t>4</a:t>
            </a:r>
          </a:p>
          <a:p>
            <a:pPr marL="1565823" lvl="2" indent="-285734">
              <a:buFont typeface="Arial" panose="020B0604020202020204" pitchFamily="34" charset="0"/>
              <a:buChar char="•"/>
            </a:pPr>
            <a:r>
              <a:rPr lang="en-US" altLang="en-US" sz="500" dirty="0"/>
              <a:t>Data on the effects of immune modulators in T2D patients is limited; however, a recent study found that when combined with metformin, an interleukin-1</a:t>
            </a:r>
            <a:r>
              <a:rPr lang="el-GR" altLang="en-US" sz="500" dirty="0"/>
              <a:t>β</a:t>
            </a:r>
            <a:r>
              <a:rPr lang="en-US" altLang="en-US" sz="500" dirty="0"/>
              <a:t> antibody resulted in a numerical reduction in HbA1c vs. placebo, potentially by improving beta-cell function</a:t>
            </a:r>
            <a:r>
              <a:rPr lang="en-US" altLang="en-US" sz="500" baseline="30000" dirty="0"/>
              <a:t>5</a:t>
            </a:r>
            <a:endParaRPr lang="en-GB" altLang="en-US" sz="500" baseline="30000" dirty="0"/>
          </a:p>
          <a:p>
            <a:pPr marL="925779" lvl="1" indent="-285734">
              <a:buFont typeface="Arial" panose="020B0604020202020204" pitchFamily="34" charset="0"/>
              <a:buChar char="•"/>
            </a:pPr>
            <a:r>
              <a:rPr lang="en-GB" altLang="en-US" sz="500" b="1" dirty="0"/>
              <a:t>Inflammation</a:t>
            </a:r>
            <a:r>
              <a:rPr lang="en-GB" altLang="en-US" sz="500" dirty="0"/>
              <a:t>: increased blood glucose and free fatty acid levels induce an inflammatory response in pancreatic islet cells, which increases the production of cytokines and chemokines</a:t>
            </a:r>
            <a:r>
              <a:rPr lang="en-GB" altLang="en-US" sz="500" baseline="30000" dirty="0"/>
              <a:t>6</a:t>
            </a:r>
            <a:r>
              <a:rPr lang="en-GB" altLang="en-US" sz="500" dirty="0"/>
              <a:t>. Pro-inflammatory adipokines have local and systemic effects on metabolism, which contribute to the chronic inflammatory process</a:t>
            </a:r>
            <a:r>
              <a:rPr lang="en-GB" altLang="en-US" sz="500" baseline="30000" dirty="0"/>
              <a:t>7,8</a:t>
            </a:r>
          </a:p>
          <a:p>
            <a:pPr marL="1565823" lvl="2" indent="-285734">
              <a:buFont typeface="Arial" panose="020B0604020202020204" pitchFamily="34" charset="0"/>
              <a:buChar char="•"/>
            </a:pPr>
            <a:r>
              <a:rPr lang="en-US" altLang="en-US" sz="500" dirty="0"/>
              <a:t>Anti-inflammatory effects have been demonstrated with insulin, TZDs and metformin. Similar effects have been demonstrated with nonhypoglycemic drugs commonly used by diabetics, including statins, fibrates, angiotensin converting enzyme inhibitors, angiotensin, receptor blockers and even high-dose aspirin</a:t>
            </a:r>
            <a:r>
              <a:rPr lang="en-US" altLang="en-US" sz="500" baseline="30000" dirty="0"/>
              <a:t>9,10</a:t>
            </a:r>
            <a:endParaRPr lang="en-GB" altLang="en-US" sz="500" baseline="30000" dirty="0"/>
          </a:p>
          <a:p>
            <a:pPr marL="925779" lvl="1" indent="-285734">
              <a:buFont typeface="Arial" panose="020B0604020202020204" pitchFamily="34" charset="0"/>
              <a:buChar char="•"/>
            </a:pPr>
            <a:r>
              <a:rPr lang="en-GB" altLang="en-US" sz="500" b="1" dirty="0"/>
              <a:t>Islet amyloid</a:t>
            </a:r>
            <a:r>
              <a:rPr lang="en-GB" altLang="en-US" sz="500" dirty="0"/>
              <a:t>: while not yet fully understood, evidence suggests a relationship between amyloid formation and beta-cell dysfunction and death</a:t>
            </a:r>
            <a:r>
              <a:rPr lang="en-GB" altLang="en-US" sz="500" baseline="30000" dirty="0"/>
              <a:t>11 </a:t>
            </a:r>
          </a:p>
          <a:p>
            <a:pPr marL="1565823" lvl="2" indent="-285734">
              <a:buFont typeface="Arial" panose="020B0604020202020204" pitchFamily="34" charset="0"/>
              <a:buChar char="•"/>
            </a:pPr>
            <a:r>
              <a:rPr lang="en-US" altLang="en-US" sz="500" dirty="0"/>
              <a:t>The available literature regarding agents that would improve islet amyloid deposition and its toxic effects on beta cells is limited; however recent reports, suggest that a TZD and a GLP-1 receptor agonist may have protective effects via PI-3K/AKT pathway</a:t>
            </a:r>
            <a:r>
              <a:rPr lang="en-US" altLang="en-US" sz="500" baseline="30000" dirty="0"/>
              <a:t>12</a:t>
            </a:r>
            <a:endParaRPr lang="en-GB" altLang="en-US" sz="500" baseline="30000" dirty="0"/>
          </a:p>
          <a:p>
            <a:pPr marL="925779" lvl="1" indent="-285734">
              <a:buFont typeface="Arial" panose="020B0604020202020204" pitchFamily="34" charset="0"/>
              <a:buChar char="•"/>
            </a:pPr>
            <a:r>
              <a:rPr lang="en-GB" altLang="en-US" sz="500" b="1" dirty="0"/>
              <a:t>Incretins</a:t>
            </a:r>
            <a:r>
              <a:rPr lang="en-GB" altLang="en-US" sz="500" dirty="0"/>
              <a:t>: in T2D there is an impairment of insulin release and resistance to their action, contributing to beta-cell dysfunction</a:t>
            </a:r>
            <a:r>
              <a:rPr lang="en-GB" altLang="en-US" sz="500" baseline="30000" dirty="0"/>
              <a:t>13</a:t>
            </a:r>
            <a:endParaRPr lang="en-GB" altLang="en-US" sz="500" dirty="0"/>
          </a:p>
          <a:p>
            <a:pPr marL="1565823" lvl="2" indent="-285734">
              <a:buFont typeface="Arial" panose="020B0604020202020204" pitchFamily="34" charset="0"/>
              <a:buChar char="•"/>
            </a:pPr>
            <a:r>
              <a:rPr lang="en-US" altLang="en-US" sz="500" dirty="0"/>
              <a:t>The positive effects of incretins on beta-cell function is well known</a:t>
            </a:r>
            <a:r>
              <a:rPr lang="en-US" altLang="en-US" sz="500" baseline="30000" dirty="0"/>
              <a:t>2,14,15</a:t>
            </a:r>
            <a:endParaRPr lang="en-GB" altLang="en-US" sz="500" baseline="30000" dirty="0"/>
          </a:p>
          <a:p>
            <a:pPr marL="925779" lvl="1" indent="-285734">
              <a:buFont typeface="Arial" panose="020B0604020202020204" pitchFamily="34" charset="0"/>
              <a:buChar char="•"/>
            </a:pPr>
            <a:r>
              <a:rPr lang="en-GB" altLang="en-US" sz="500" b="1" dirty="0"/>
              <a:t>Insulin resistance</a:t>
            </a:r>
            <a:r>
              <a:rPr lang="en-GB" altLang="en-US" sz="500" dirty="0"/>
              <a:t>: While the role of insulin resistance in T2D is well known, the mechanisms by which insulin resistance contributes to beta-cell failure are not fully understood. Hypotheses include exhaustion of the beta-cell as a result of insulin hyper-secretion or that factors that contribute to insulin resistance also cause beta-cell dysfunction</a:t>
            </a:r>
            <a:r>
              <a:rPr lang="en-GB" altLang="en-US" sz="500" baseline="30000" dirty="0"/>
              <a:t>2</a:t>
            </a:r>
          </a:p>
          <a:p>
            <a:pPr marL="1565823" lvl="2" indent="-285734">
              <a:buFont typeface="Arial" panose="020B0604020202020204" pitchFamily="34" charset="0"/>
              <a:buChar char="•"/>
            </a:pPr>
            <a:r>
              <a:rPr lang="en-US" altLang="en-US" sz="500" dirty="0"/>
              <a:t>Metformin and TZD have demonstrated positive effects on insulin resistance, due to their potent insulin sensitizing effects as well as their effects on reducing hyperglycemia</a:t>
            </a:r>
            <a:r>
              <a:rPr lang="en-US" altLang="en-US" sz="500" baseline="30000" dirty="0"/>
              <a:t>2</a:t>
            </a:r>
            <a:endParaRPr lang="en-GB" altLang="en-US" sz="500" baseline="30000" dirty="0"/>
          </a:p>
          <a:p>
            <a:endParaRPr lang="en-GB" altLang="en-US" sz="500" dirty="0"/>
          </a:p>
          <a:p>
            <a:pPr>
              <a:buFont typeface="Arial" pitchFamily="34" charset="0"/>
              <a:buNone/>
            </a:pPr>
            <a:r>
              <a:rPr lang="en-GB" altLang="en-US" sz="500" b="1" dirty="0"/>
              <a:t>References:</a:t>
            </a:r>
          </a:p>
          <a:p>
            <a:pPr marL="228587" indent="-228587">
              <a:buFont typeface="+mj-lt"/>
              <a:buAutoNum type="arabicPeriod"/>
            </a:pPr>
            <a:r>
              <a:rPr lang="en-GB" altLang="en-US" sz="500" dirty="0"/>
              <a:t>Cernea S, Dobreanu M. Diabetes and beta cell function: from mechanisms to evaluation and clinical implications. Biochemia Medica 2013;23(3):266-80.</a:t>
            </a:r>
          </a:p>
          <a:p>
            <a:pPr marL="228587" indent="-228587">
              <a:buFont typeface="+mj-lt"/>
              <a:buAutoNum type="arabicPeriod"/>
            </a:pPr>
            <a:r>
              <a:rPr lang="en-US" altLang="en-US" sz="500" dirty="0"/>
              <a:t>DeFronzo RA. Banting Lecture. From the triumvirate to the ominous octet: a new paradigm for the treatment of type 2 diabetes mellitus. Diabetes 2009;58(4):773-95. </a:t>
            </a:r>
          </a:p>
          <a:p>
            <a:pPr marL="228587" indent="-228587">
              <a:buFont typeface="+mj-lt"/>
              <a:buAutoNum type="arabicPeriod"/>
            </a:pPr>
            <a:r>
              <a:rPr lang="en-GB" altLang="en-US" sz="500" dirty="0"/>
              <a:t>Buteau J, El-Assaad W, et al. Glucagon-like peptide-1 prevents beta cell glucolipotoxicity. Diabetologia 2004;47:806-15.</a:t>
            </a:r>
          </a:p>
          <a:p>
            <a:pPr marL="228587" indent="-228587">
              <a:buFont typeface="+mj-lt"/>
              <a:buAutoNum type="arabicPeriod"/>
            </a:pPr>
            <a:r>
              <a:rPr lang="en-GB" altLang="en-US" sz="500" dirty="0"/>
              <a:t>Genovese S, Bazzigaluppi E, et al. Clinical phenotype and beta-cell autoimmunity in Italian patients with adult-onset diabetes. Eur J Endocrinol 2006;154:441-7.</a:t>
            </a:r>
          </a:p>
          <a:p>
            <a:pPr marL="228587" indent="-228587" defTabSz="914350" eaLnBrk="0" fontAlgn="base" hangingPunct="0">
              <a:spcBef>
                <a:spcPct val="30000"/>
              </a:spcBef>
              <a:spcAft>
                <a:spcPct val="0"/>
              </a:spcAft>
              <a:buFont typeface="+mj-lt"/>
              <a:buAutoNum type="arabicPeriod"/>
              <a:defRPr/>
            </a:pPr>
            <a:r>
              <a:rPr lang="en-GB" altLang="en-US" sz="500" dirty="0"/>
              <a:t>Hensen J, Howard CP, et al. Impact of interleukin-1</a:t>
            </a:r>
            <a:r>
              <a:rPr lang="el-GR" altLang="en-US" sz="500" dirty="0"/>
              <a:t>β </a:t>
            </a:r>
            <a:r>
              <a:rPr lang="en-GB" altLang="en-US" sz="500" dirty="0"/>
              <a:t>antibody (canakinumab) on glycaemic indicators in patients with type 2 diabetes mellitus: results of secondary endpoints from a randomized, placebo-controlled trial. Diabetes Metab 2013;39(6):524-31.</a:t>
            </a:r>
          </a:p>
          <a:p>
            <a:pPr marL="228587" indent="-228587">
              <a:buFont typeface="+mj-lt"/>
              <a:buAutoNum type="arabicPeriod"/>
            </a:pPr>
            <a:r>
              <a:rPr lang="en-GB" altLang="en-US" sz="500" dirty="0"/>
              <a:t>Donath MY, Böni-Schnetzler M, Ellingsgaard H, Ehses JA. Islet inflammation impairs the pancreatic beta-cell in type 2 diabetes. Physiology (Bethesda) 2009;24:325-31.</a:t>
            </a:r>
          </a:p>
          <a:p>
            <a:pPr marL="228587" indent="-228587">
              <a:buFont typeface="+mj-lt"/>
              <a:buAutoNum type="arabicPeriod"/>
            </a:pPr>
            <a:r>
              <a:rPr lang="en-GB" altLang="en-US" sz="500" dirty="0"/>
              <a:t>Goldberg RB. Cytokine and cytokine-like inflammation markers, endothelial dysfunction, and imbalanced coagulation in development of diabetes and its complications. J Clin Endocrinol Metab 2009;94:3171-82.</a:t>
            </a:r>
          </a:p>
          <a:p>
            <a:pPr marL="228587" indent="-228587">
              <a:buFont typeface="+mj-lt"/>
              <a:buAutoNum type="arabicPeriod"/>
            </a:pPr>
            <a:r>
              <a:rPr lang="en-GB" altLang="en-US" sz="500" dirty="0"/>
              <a:t>Dunmore SJ, Brown JE. The role of adipokines in </a:t>
            </a:r>
            <a:r>
              <a:rPr lang="el-GR" altLang="en-US" sz="500" dirty="0"/>
              <a:t>β-</a:t>
            </a:r>
            <a:r>
              <a:rPr lang="en-GB" altLang="en-US" sz="500" dirty="0"/>
              <a:t>cell failure of type 2 diabetes. J Endocrinol 2013;216:T37-45.</a:t>
            </a:r>
          </a:p>
          <a:p>
            <a:pPr marL="228587" indent="-228587">
              <a:buFont typeface="+mj-lt"/>
              <a:buAutoNum type="arabicPeriod"/>
            </a:pPr>
            <a:r>
              <a:rPr lang="en-GB" altLang="en-US" sz="500" dirty="0"/>
              <a:t>Molavi B, Rassouli N, et al. A review of thiazolidinediones and metformin in the treatment of type 2 diabetes with focus on cardiovascular complications. Vasc Health Risk Manag 2007;3:967-73.</a:t>
            </a:r>
          </a:p>
          <a:p>
            <a:pPr marL="228587" indent="-228587">
              <a:buFont typeface="+mj-lt"/>
              <a:buAutoNum type="arabicPeriod"/>
            </a:pPr>
            <a:r>
              <a:rPr lang="en-GB" altLang="en-US" sz="500" dirty="0"/>
              <a:t>Deans KA, Sattar N. “Anti-inflammatory” drugs and their effects on type 2 diabetes. </a:t>
            </a:r>
            <a:r>
              <a:rPr lang="en-US" altLang="en-US" sz="500" dirty="0"/>
              <a:t>Diabetes Technol Ther 2006;8:18-27.</a:t>
            </a:r>
          </a:p>
          <a:p>
            <a:pPr marL="228587" indent="-228587">
              <a:buFont typeface="+mj-lt"/>
              <a:buAutoNum type="arabicPeriod"/>
            </a:pPr>
            <a:r>
              <a:rPr lang="en-GB" altLang="en-US" sz="500" dirty="0"/>
              <a:t>Jurgens CA, Toukatly MN, et al. </a:t>
            </a:r>
            <a:r>
              <a:rPr lang="el-GR" altLang="en-US" sz="500" dirty="0"/>
              <a:t>β-</a:t>
            </a:r>
            <a:r>
              <a:rPr lang="en-GB" altLang="en-US" sz="500" dirty="0"/>
              <a:t>cell loss and </a:t>
            </a:r>
            <a:r>
              <a:rPr lang="el-GR" altLang="en-US" sz="500" dirty="0"/>
              <a:t>β-</a:t>
            </a:r>
            <a:r>
              <a:rPr lang="en-GB" altLang="en-US" sz="500" dirty="0"/>
              <a:t>cell apoptosis in human type 2 diabetes are related to islet amyloid deposition. Am J Pathol 2011;178:2632-40.</a:t>
            </a:r>
          </a:p>
          <a:p>
            <a:pPr marL="228587" indent="-228587">
              <a:buFont typeface="+mj-lt"/>
              <a:buAutoNum type="arabicPeriod"/>
            </a:pPr>
            <a:r>
              <a:rPr lang="en-GB" altLang="en-US" sz="500" dirty="0"/>
              <a:t>Aston-Mourney K, Hull RL, et al. Exendin-4 increases islet amyloid deposition but offsets the resultant beta cell toxicity in human islet amyloid polypeptide transgenic mouse islets. Diabetologia 2011;54:1756-65.</a:t>
            </a:r>
          </a:p>
          <a:p>
            <a:pPr marL="228587" indent="-228587">
              <a:buFont typeface="+mj-lt"/>
              <a:buAutoNum type="arabicPeriod"/>
            </a:pPr>
            <a:r>
              <a:rPr lang="en-US" altLang="en-US" sz="500" dirty="0"/>
              <a:t>Meier JJ, Nauck MA. Is the diminished incretin effect in type 2 diabetes just an epi-phenomenon of impaired beta-cell function? Diabetes 2010;59:1117-25.</a:t>
            </a:r>
          </a:p>
          <a:p>
            <a:pPr marL="228587" indent="-228587">
              <a:buFont typeface="+mj-lt"/>
              <a:buAutoNum type="arabicPeriod"/>
            </a:pPr>
            <a:r>
              <a:rPr lang="en-US" altLang="en-US" sz="500" dirty="0"/>
              <a:t>Cernea S, Raz I. Therapy in the early stage: incretins. Diabetes Care 2011;34 Suppl 2:S264-71.</a:t>
            </a:r>
          </a:p>
          <a:p>
            <a:pPr marL="228587" indent="-228587">
              <a:buFont typeface="+mj-lt"/>
              <a:buAutoNum type="arabicPeriod"/>
            </a:pPr>
            <a:r>
              <a:rPr lang="en-US" altLang="en-US" sz="500" dirty="0"/>
              <a:t>Cernea S. The role of incretin therapy at different stages of diabetes. Rev Diabet Stud 2011;8:323-38.</a:t>
            </a:r>
            <a:endParaRPr lang="en-GB" altLang="en-US" sz="500" dirty="0"/>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1841207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sz="500" dirty="0"/>
              <a:t>Diab-00076618</a:t>
            </a:r>
          </a:p>
          <a:p>
            <a:endParaRPr lang="en-GB" altLang="en-US" sz="500" b="1" dirty="0"/>
          </a:p>
          <a:p>
            <a:r>
              <a:rPr lang="en-GB" altLang="en-US" sz="500" b="1" dirty="0"/>
              <a:t>Abbreviations:</a:t>
            </a:r>
          </a:p>
          <a:p>
            <a:r>
              <a:rPr lang="en-GB" altLang="en-US" sz="500" dirty="0"/>
              <a:t>ACEi=angiotensin converting enzyme inhibitors; ARB=angiotensin receptor blocker; MET=metformin; SU=sulphonylurea; TZD=thiazolidindione</a:t>
            </a:r>
          </a:p>
          <a:p>
            <a:endParaRPr lang="en-GB" altLang="en-US" sz="500" b="1" dirty="0"/>
          </a:p>
          <a:p>
            <a:r>
              <a:rPr lang="en-GB" altLang="en-US" sz="500" b="1" dirty="0"/>
              <a:t>Key Points:</a:t>
            </a:r>
            <a:endParaRPr lang="en-GB" altLang="en-US" sz="500" dirty="0"/>
          </a:p>
          <a:p>
            <a:pPr marL="285734" indent="-285734">
              <a:buFont typeface="Arial" panose="020B0604020202020204" pitchFamily="34" charset="0"/>
              <a:buChar char="•"/>
            </a:pPr>
            <a:r>
              <a:rPr lang="en-GB" altLang="en-US" sz="500" dirty="0"/>
              <a:t>Several factors contribute to the progressive loss of pancreatic beta-cell function/mass in diabetics, including:</a:t>
            </a:r>
          </a:p>
          <a:p>
            <a:pPr marL="925779" lvl="1" indent="-285734">
              <a:buFont typeface="Arial" panose="020B0604020202020204" pitchFamily="34" charset="0"/>
              <a:buChar char="•"/>
            </a:pPr>
            <a:r>
              <a:rPr lang="en-GB" altLang="en-US" sz="500" b="1" dirty="0"/>
              <a:t>Hyperglycemia/glucotoxicity</a:t>
            </a:r>
            <a:r>
              <a:rPr lang="en-GB" altLang="en-US" sz="500" dirty="0"/>
              <a:t>: prolonged exposure to high blood glucose levels results is detrimental, toxic effects on insulin synthesis/secretion, cell survival and insulin sensitivity, which in turn lead to hyperglycemia and to the continuous deterioration of beta-cell function </a:t>
            </a:r>
          </a:p>
          <a:p>
            <a:pPr marL="1565823" lvl="2" indent="-285734">
              <a:buFont typeface="Arial" panose="020B0604020202020204" pitchFamily="34" charset="0"/>
              <a:buChar char="•"/>
            </a:pPr>
            <a:r>
              <a:rPr lang="en-US" altLang="en-US" sz="500" dirty="0"/>
              <a:t>Therapeutic intervention includes improvement of peripheral glucose uptake with metformin or TZD, reduction of hepatic glucose production with metformin, TZD, or incretins, improvement of insulin secretion with SU or incretins, or with exogenous administration of insulin</a:t>
            </a:r>
            <a:r>
              <a:rPr lang="en-US" altLang="en-US" sz="500" baseline="30000" dirty="0"/>
              <a:t>2</a:t>
            </a:r>
            <a:endParaRPr lang="en-GB" altLang="en-US" sz="500" baseline="30000" dirty="0"/>
          </a:p>
          <a:p>
            <a:pPr marL="925779" lvl="1" indent="-285734">
              <a:buFont typeface="Arial" panose="020B0604020202020204" pitchFamily="34" charset="0"/>
              <a:buChar char="•"/>
            </a:pPr>
            <a:r>
              <a:rPr lang="en-GB" altLang="en-US" sz="500" b="1" dirty="0"/>
              <a:t>Lipotoxicity</a:t>
            </a:r>
            <a:r>
              <a:rPr lang="en-GB" altLang="en-US" sz="500" dirty="0"/>
              <a:t>: prolonged exposure to increased free fatty acid levels leads to an accumulation of toxic fatty acid metabolites in the islet cells </a:t>
            </a:r>
          </a:p>
          <a:p>
            <a:pPr marL="1565823" lvl="2" indent="-285734">
              <a:buFont typeface="Arial" panose="020B0604020202020204" pitchFamily="34" charset="0"/>
              <a:buChar char="•"/>
            </a:pPr>
            <a:r>
              <a:rPr lang="en-US" altLang="en-US" sz="500" dirty="0"/>
              <a:t>Therapeutic intervention include suppression of lipolysis with TZDs and insulin, reduction of free fatty acids in the blood and removing the fat from beta-cells, liver and muscle with TZDs</a:t>
            </a:r>
            <a:r>
              <a:rPr lang="en-US" altLang="en-US" sz="500" baseline="30000" dirty="0"/>
              <a:t>2 </a:t>
            </a:r>
            <a:r>
              <a:rPr lang="en-US" altLang="en-US" sz="500" dirty="0"/>
              <a:t>and reduction of glucose and free fatty acid levels with incretins</a:t>
            </a:r>
            <a:r>
              <a:rPr lang="en-US" altLang="en-US" sz="500" baseline="30000" dirty="0"/>
              <a:t>3</a:t>
            </a:r>
            <a:endParaRPr lang="en-GB" altLang="en-US" sz="500" baseline="30000" dirty="0"/>
          </a:p>
          <a:p>
            <a:pPr marL="925779" lvl="1" indent="-285734">
              <a:buFont typeface="Arial" panose="020B0604020202020204" pitchFamily="34" charset="0"/>
              <a:buChar char="•"/>
            </a:pPr>
            <a:r>
              <a:rPr lang="en-GB" altLang="en-US" sz="500" b="1" dirty="0"/>
              <a:t>Autoimmunity</a:t>
            </a:r>
            <a:r>
              <a:rPr lang="en-GB" altLang="en-US" sz="500" dirty="0"/>
              <a:t>: approximately 10% of T2D patients have diabetes-specific autoantibodies. The incidence is higher in younger, leaner groups</a:t>
            </a:r>
            <a:r>
              <a:rPr lang="en-GB" altLang="en-US" sz="500" baseline="30000" dirty="0"/>
              <a:t>4</a:t>
            </a:r>
          </a:p>
          <a:p>
            <a:pPr marL="1565823" lvl="2" indent="-285734">
              <a:buFont typeface="Arial" panose="020B0604020202020204" pitchFamily="34" charset="0"/>
              <a:buChar char="•"/>
            </a:pPr>
            <a:r>
              <a:rPr lang="en-US" altLang="en-US" sz="500" dirty="0"/>
              <a:t>Data on the effects of immune modulators in T2D patients is limited; however, a recent study found that when combined with metformin, an interleukin-1</a:t>
            </a:r>
            <a:r>
              <a:rPr lang="el-GR" altLang="en-US" sz="500" dirty="0"/>
              <a:t>β</a:t>
            </a:r>
            <a:r>
              <a:rPr lang="en-US" altLang="en-US" sz="500" dirty="0"/>
              <a:t> antibody resulted in a numerical reduction in HbA1c vs. placebo, potentially by improving beta-cell function</a:t>
            </a:r>
            <a:r>
              <a:rPr lang="en-US" altLang="en-US" sz="500" baseline="30000" dirty="0"/>
              <a:t>5</a:t>
            </a:r>
            <a:endParaRPr lang="en-GB" altLang="en-US" sz="500" baseline="30000" dirty="0"/>
          </a:p>
          <a:p>
            <a:pPr marL="925779" lvl="1" indent="-285734">
              <a:buFont typeface="Arial" panose="020B0604020202020204" pitchFamily="34" charset="0"/>
              <a:buChar char="•"/>
            </a:pPr>
            <a:r>
              <a:rPr lang="en-GB" altLang="en-US" sz="500" b="1" dirty="0"/>
              <a:t>Inflammation</a:t>
            </a:r>
            <a:r>
              <a:rPr lang="en-GB" altLang="en-US" sz="500" dirty="0"/>
              <a:t>: increased blood glucose and free fatty acid levels induce an inflammatory response in pancreatic islet cells, which increases the production of cytokines and chemokines</a:t>
            </a:r>
            <a:r>
              <a:rPr lang="en-GB" altLang="en-US" sz="500" baseline="30000" dirty="0"/>
              <a:t>6</a:t>
            </a:r>
            <a:r>
              <a:rPr lang="en-GB" altLang="en-US" sz="500" dirty="0"/>
              <a:t>. Pro-inflammatory adipokines have local and systemic effects on metabolism, which contribute to the chronic inflammatory process</a:t>
            </a:r>
            <a:r>
              <a:rPr lang="en-GB" altLang="en-US" sz="500" baseline="30000" dirty="0"/>
              <a:t>7,8</a:t>
            </a:r>
          </a:p>
          <a:p>
            <a:pPr marL="1565823" lvl="2" indent="-285734">
              <a:buFont typeface="Arial" panose="020B0604020202020204" pitchFamily="34" charset="0"/>
              <a:buChar char="•"/>
            </a:pPr>
            <a:r>
              <a:rPr lang="en-US" altLang="en-US" sz="500" dirty="0"/>
              <a:t>Anti-inflammatory effects have been demonstrated with insulin, TZDs and metformin. Similar effects have been demonstrated with nonhypoglycemic drugs commonly used by diabetics, including statins, fibrates, angiotensin converting enzyme inhibitors, angiotensin, receptor blockers and even high-dose aspirin</a:t>
            </a:r>
            <a:r>
              <a:rPr lang="en-US" altLang="en-US" sz="500" baseline="30000" dirty="0"/>
              <a:t>9,10</a:t>
            </a:r>
            <a:endParaRPr lang="en-GB" altLang="en-US" sz="500" baseline="30000" dirty="0"/>
          </a:p>
          <a:p>
            <a:pPr marL="925779" lvl="1" indent="-285734">
              <a:buFont typeface="Arial" panose="020B0604020202020204" pitchFamily="34" charset="0"/>
              <a:buChar char="•"/>
            </a:pPr>
            <a:r>
              <a:rPr lang="en-GB" altLang="en-US" sz="500" b="1" dirty="0"/>
              <a:t>Islet amyloid</a:t>
            </a:r>
            <a:r>
              <a:rPr lang="en-GB" altLang="en-US" sz="500" dirty="0"/>
              <a:t>: while not yet fully understood, evidence suggests a relationship between amyloid formation and beta-cell dysfunction and death</a:t>
            </a:r>
            <a:r>
              <a:rPr lang="en-GB" altLang="en-US" sz="500" baseline="30000" dirty="0"/>
              <a:t>11 </a:t>
            </a:r>
          </a:p>
          <a:p>
            <a:pPr marL="1565823" lvl="2" indent="-285734">
              <a:buFont typeface="Arial" panose="020B0604020202020204" pitchFamily="34" charset="0"/>
              <a:buChar char="•"/>
            </a:pPr>
            <a:r>
              <a:rPr lang="en-US" altLang="en-US" sz="500" dirty="0"/>
              <a:t>The available literature regarding agents that would improve islet amyloid deposition and its toxic effects on beta cells is limited; however recent reports, suggest that a TZD and a GLP-1 receptor agonist may have protective effects via PI-3K/AKT pathway</a:t>
            </a:r>
            <a:r>
              <a:rPr lang="en-US" altLang="en-US" sz="500" baseline="30000" dirty="0"/>
              <a:t>12</a:t>
            </a:r>
            <a:endParaRPr lang="en-GB" altLang="en-US" sz="500" baseline="30000" dirty="0"/>
          </a:p>
          <a:p>
            <a:pPr marL="925779" lvl="1" indent="-285734">
              <a:buFont typeface="Arial" panose="020B0604020202020204" pitchFamily="34" charset="0"/>
              <a:buChar char="•"/>
            </a:pPr>
            <a:r>
              <a:rPr lang="en-GB" altLang="en-US" sz="500" b="1" dirty="0"/>
              <a:t>Incretins</a:t>
            </a:r>
            <a:r>
              <a:rPr lang="en-GB" altLang="en-US" sz="500" dirty="0"/>
              <a:t>: in T2D there is an impairment of insulin release and resistance to their action, contributing to beta-cell dysfunction</a:t>
            </a:r>
            <a:r>
              <a:rPr lang="en-GB" altLang="en-US" sz="500" baseline="30000" dirty="0"/>
              <a:t>13</a:t>
            </a:r>
            <a:endParaRPr lang="en-GB" altLang="en-US" sz="500" dirty="0"/>
          </a:p>
          <a:p>
            <a:pPr marL="1565823" lvl="2" indent="-285734">
              <a:buFont typeface="Arial" panose="020B0604020202020204" pitchFamily="34" charset="0"/>
              <a:buChar char="•"/>
            </a:pPr>
            <a:r>
              <a:rPr lang="en-US" altLang="en-US" sz="500" dirty="0"/>
              <a:t>The positive effects of incretins on beta-cell function is well known</a:t>
            </a:r>
            <a:r>
              <a:rPr lang="en-US" altLang="en-US" sz="500" baseline="30000" dirty="0"/>
              <a:t>2,14,15</a:t>
            </a:r>
            <a:endParaRPr lang="en-GB" altLang="en-US" sz="500" baseline="30000" dirty="0"/>
          </a:p>
          <a:p>
            <a:pPr marL="925779" lvl="1" indent="-285734">
              <a:buFont typeface="Arial" panose="020B0604020202020204" pitchFamily="34" charset="0"/>
              <a:buChar char="•"/>
            </a:pPr>
            <a:r>
              <a:rPr lang="en-GB" altLang="en-US" sz="500" b="1" dirty="0"/>
              <a:t>Insulin resistance</a:t>
            </a:r>
            <a:r>
              <a:rPr lang="en-GB" altLang="en-US" sz="500" dirty="0"/>
              <a:t>: While the role of insulin resistance in T2D is well known, the mechanisms by which insulin resistance contributes to beta-cell failure are not fully understood. Hypotheses include exhaustion of the beta-cell as a result of insulin hyper-secretion or that factors that contribute to insulin resistance also cause beta-cell dysfunction</a:t>
            </a:r>
            <a:r>
              <a:rPr lang="en-GB" altLang="en-US" sz="500" baseline="30000" dirty="0"/>
              <a:t>2</a:t>
            </a:r>
          </a:p>
          <a:p>
            <a:pPr marL="1565823" lvl="2" indent="-285734">
              <a:buFont typeface="Arial" panose="020B0604020202020204" pitchFamily="34" charset="0"/>
              <a:buChar char="•"/>
            </a:pPr>
            <a:r>
              <a:rPr lang="en-US" altLang="en-US" sz="500" dirty="0"/>
              <a:t>Metformin and TZD have demonstrated positive effects on insulin resistance, due to their potent insulin sensitizing effects as well as their effects on reducing hyperglycemia</a:t>
            </a:r>
            <a:r>
              <a:rPr lang="en-US" altLang="en-US" sz="500" baseline="30000" dirty="0"/>
              <a:t>2</a:t>
            </a:r>
            <a:endParaRPr lang="en-GB" altLang="en-US" sz="500" baseline="30000" dirty="0"/>
          </a:p>
          <a:p>
            <a:endParaRPr lang="en-GB" altLang="en-US" sz="500" dirty="0"/>
          </a:p>
          <a:p>
            <a:pPr>
              <a:buFont typeface="Arial" pitchFamily="34" charset="0"/>
              <a:buNone/>
            </a:pPr>
            <a:r>
              <a:rPr lang="en-GB" altLang="en-US" sz="500" b="1" dirty="0"/>
              <a:t>References:</a:t>
            </a:r>
          </a:p>
          <a:p>
            <a:pPr marL="228587" indent="-228587">
              <a:buFont typeface="+mj-lt"/>
              <a:buAutoNum type="arabicPeriod"/>
            </a:pPr>
            <a:r>
              <a:rPr lang="en-GB" altLang="en-US" sz="500" dirty="0"/>
              <a:t>Cernea S, Dobreanu M. Diabetes and beta cell function: from mechanisms to evaluation and clinical implications. Biochemia Medica 2013;23(3):266-80.</a:t>
            </a:r>
          </a:p>
          <a:p>
            <a:pPr marL="228587" indent="-228587">
              <a:buFont typeface="+mj-lt"/>
              <a:buAutoNum type="arabicPeriod"/>
            </a:pPr>
            <a:r>
              <a:rPr lang="en-US" altLang="en-US" sz="500" dirty="0"/>
              <a:t>DeFronzo RA. Banting Lecture. From the triumvirate to the ominous octet: a new paradigm for the treatment of type 2 diabetes mellitus. Diabetes 2009;58(4):773-95. </a:t>
            </a:r>
          </a:p>
          <a:p>
            <a:pPr marL="228587" indent="-228587">
              <a:buFont typeface="+mj-lt"/>
              <a:buAutoNum type="arabicPeriod"/>
            </a:pPr>
            <a:r>
              <a:rPr lang="en-GB" altLang="en-US" sz="500" dirty="0"/>
              <a:t>Buteau J, El-Assaad W, et al. Glucagon-like peptide-1 prevents beta cell glucolipotoxicity. Diabetologia 2004;47:806-15.</a:t>
            </a:r>
          </a:p>
          <a:p>
            <a:pPr marL="228587" indent="-228587">
              <a:buFont typeface="+mj-lt"/>
              <a:buAutoNum type="arabicPeriod"/>
            </a:pPr>
            <a:r>
              <a:rPr lang="en-GB" altLang="en-US" sz="500" dirty="0"/>
              <a:t>Genovese S, Bazzigaluppi E, et al. Clinical phenotype and beta-cell autoimmunity in Italian patients with adult-onset diabetes. Eur J Endocrinol 2006;154:441-7.</a:t>
            </a:r>
          </a:p>
          <a:p>
            <a:pPr marL="228587" indent="-228587" defTabSz="914350" eaLnBrk="0" fontAlgn="base" hangingPunct="0">
              <a:spcBef>
                <a:spcPct val="30000"/>
              </a:spcBef>
              <a:spcAft>
                <a:spcPct val="0"/>
              </a:spcAft>
              <a:buFont typeface="+mj-lt"/>
              <a:buAutoNum type="arabicPeriod"/>
              <a:defRPr/>
            </a:pPr>
            <a:r>
              <a:rPr lang="en-GB" altLang="en-US" sz="500" dirty="0"/>
              <a:t>Hensen J, Howard CP, et al. Impact of interleukin-1</a:t>
            </a:r>
            <a:r>
              <a:rPr lang="el-GR" altLang="en-US" sz="500" dirty="0"/>
              <a:t>β </a:t>
            </a:r>
            <a:r>
              <a:rPr lang="en-GB" altLang="en-US" sz="500" dirty="0"/>
              <a:t>antibody (canakinumab) on glycaemic indicators in patients with type 2 diabetes mellitus: results of secondary endpoints from a randomized, placebo-controlled trial. Diabetes Metab 2013;39(6):524-31.</a:t>
            </a:r>
          </a:p>
          <a:p>
            <a:pPr marL="228587" indent="-228587">
              <a:buFont typeface="+mj-lt"/>
              <a:buAutoNum type="arabicPeriod"/>
            </a:pPr>
            <a:r>
              <a:rPr lang="en-GB" altLang="en-US" sz="500" dirty="0"/>
              <a:t>Donath MY, Böni-Schnetzler M, Ellingsgaard H, Ehses JA. Islet inflammation impairs the pancreatic beta-cell in type 2 diabetes. Physiology (Bethesda) 2009;24:325-31.</a:t>
            </a:r>
          </a:p>
          <a:p>
            <a:pPr marL="228587" indent="-228587">
              <a:buFont typeface="+mj-lt"/>
              <a:buAutoNum type="arabicPeriod"/>
            </a:pPr>
            <a:r>
              <a:rPr lang="en-GB" altLang="en-US" sz="500" dirty="0"/>
              <a:t>Goldberg RB. Cytokine and cytokine-like inflammation markers, endothelial dysfunction, and imbalanced coagulation in development of diabetes and its complications. J Clin Endocrinol Metab 2009;94:3171-82.</a:t>
            </a:r>
          </a:p>
          <a:p>
            <a:pPr marL="228587" indent="-228587">
              <a:buFont typeface="+mj-lt"/>
              <a:buAutoNum type="arabicPeriod"/>
            </a:pPr>
            <a:r>
              <a:rPr lang="en-GB" altLang="en-US" sz="500" dirty="0"/>
              <a:t>Dunmore SJ, Brown JE. The role of adipokines in </a:t>
            </a:r>
            <a:r>
              <a:rPr lang="el-GR" altLang="en-US" sz="500" dirty="0"/>
              <a:t>β-</a:t>
            </a:r>
            <a:r>
              <a:rPr lang="en-GB" altLang="en-US" sz="500" dirty="0"/>
              <a:t>cell failure of type 2 diabetes. J Endocrinol 2013;216:T37-45.</a:t>
            </a:r>
          </a:p>
          <a:p>
            <a:pPr marL="228587" indent="-228587">
              <a:buFont typeface="+mj-lt"/>
              <a:buAutoNum type="arabicPeriod"/>
            </a:pPr>
            <a:r>
              <a:rPr lang="en-GB" altLang="en-US" sz="500" dirty="0"/>
              <a:t>Molavi B, Rassouli N, et al. A review of thiazolidinediones and metformin in the treatment of type 2 diabetes with focus on cardiovascular complications. Vasc Health Risk Manag 2007;3:967-73.</a:t>
            </a:r>
          </a:p>
          <a:p>
            <a:pPr marL="228587" indent="-228587">
              <a:buFont typeface="+mj-lt"/>
              <a:buAutoNum type="arabicPeriod"/>
            </a:pPr>
            <a:r>
              <a:rPr lang="en-GB" altLang="en-US" sz="500" dirty="0"/>
              <a:t>Deans KA, Sattar N. “Anti-inflammatory” drugs and their effects on type 2 diabetes. </a:t>
            </a:r>
            <a:r>
              <a:rPr lang="en-US" altLang="en-US" sz="500" dirty="0"/>
              <a:t>Diabetes Technol Ther 2006;8:18-27.</a:t>
            </a:r>
          </a:p>
          <a:p>
            <a:pPr marL="228587" indent="-228587">
              <a:buFont typeface="+mj-lt"/>
              <a:buAutoNum type="arabicPeriod"/>
            </a:pPr>
            <a:r>
              <a:rPr lang="en-GB" altLang="en-US" sz="500" dirty="0"/>
              <a:t>Jurgens CA, Toukatly MN, et al. </a:t>
            </a:r>
            <a:r>
              <a:rPr lang="el-GR" altLang="en-US" sz="500" dirty="0"/>
              <a:t>β-</a:t>
            </a:r>
            <a:r>
              <a:rPr lang="en-GB" altLang="en-US" sz="500" dirty="0"/>
              <a:t>cell loss and </a:t>
            </a:r>
            <a:r>
              <a:rPr lang="el-GR" altLang="en-US" sz="500" dirty="0"/>
              <a:t>β-</a:t>
            </a:r>
            <a:r>
              <a:rPr lang="en-GB" altLang="en-US" sz="500" dirty="0"/>
              <a:t>cell apoptosis in human type 2 diabetes are related to islet amyloid deposition. Am J Pathol 2011;178:2632-40.</a:t>
            </a:r>
          </a:p>
          <a:p>
            <a:pPr marL="228587" indent="-228587">
              <a:buFont typeface="+mj-lt"/>
              <a:buAutoNum type="arabicPeriod"/>
            </a:pPr>
            <a:r>
              <a:rPr lang="en-GB" altLang="en-US" sz="500" dirty="0"/>
              <a:t>Aston-Mourney K, Hull RL, et al. Exendin-4 increases islet amyloid deposition but offsets the resultant beta cell toxicity in human islet amyloid polypeptide transgenic mouse islets. Diabetologia 2011;54:1756-65.</a:t>
            </a:r>
          </a:p>
          <a:p>
            <a:pPr marL="228587" indent="-228587">
              <a:buFont typeface="+mj-lt"/>
              <a:buAutoNum type="arabicPeriod"/>
            </a:pPr>
            <a:r>
              <a:rPr lang="en-US" altLang="en-US" sz="500" dirty="0"/>
              <a:t>Meier JJ, Nauck MA. Is the diminished incretin effect in type 2 diabetes just an epi-phenomenon of impaired beta-cell function? Diabetes 2010;59:1117-25.</a:t>
            </a:r>
          </a:p>
          <a:p>
            <a:pPr marL="228587" indent="-228587">
              <a:buFont typeface="+mj-lt"/>
              <a:buAutoNum type="arabicPeriod"/>
            </a:pPr>
            <a:r>
              <a:rPr lang="en-US" altLang="en-US" sz="500" dirty="0"/>
              <a:t>Cernea S, Raz I. Therapy in the early stage: incretins. Diabetes Care 2011;34 Suppl 2:S264-71.</a:t>
            </a:r>
          </a:p>
          <a:p>
            <a:pPr marL="228587" indent="-228587">
              <a:buFont typeface="+mj-lt"/>
              <a:buAutoNum type="arabicPeriod"/>
            </a:pPr>
            <a:r>
              <a:rPr lang="en-US" altLang="en-US" sz="500" dirty="0"/>
              <a:t>Cernea S. The role of incretin therapy at different stages of diabetes. Rev Diabet Stud 2011;8:323-38.</a:t>
            </a:r>
            <a:endParaRPr lang="en-GB" altLang="en-US" sz="500" dirty="0"/>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2368388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ChangeArrowheads="1"/>
          </p:cNvSpPr>
          <p:nvPr>
            <p:ph type="body" idx="1"/>
          </p:nvPr>
        </p:nvSpPr>
        <p:spPr>
          <a:xfrm>
            <a:off x="915523" y="4345985"/>
            <a:ext cx="5026957" cy="4113026"/>
          </a:xfrm>
          <a:ln/>
        </p:spPr>
        <p:txBody>
          <a:bodyPr lIns="90535" tIns="45268" rIns="90535" bIns="45268"/>
          <a:lstStyle/>
          <a:p>
            <a:pPr defTabSz="914350">
              <a:defRPr/>
            </a:pPr>
            <a:r>
              <a:rPr lang="en-US" dirty="0"/>
              <a:t>Diab-00076618</a:t>
            </a:r>
          </a:p>
          <a:p>
            <a:endParaRPr lang="en-US" b="0" baseline="0" dirty="0"/>
          </a:p>
          <a:p>
            <a:r>
              <a:rPr lang="en-US" b="1" baseline="0" dirty="0"/>
              <a:t>Copyright Disclosure: </a:t>
            </a:r>
            <a:r>
              <a:rPr lang="en-US" b="0" baseline="0" dirty="0"/>
              <a:t>Image of toy truck purchased for Lilly from CanStock Photo Inc in June 2016. </a:t>
            </a:r>
            <a:endParaRPr lang="en-US" b="0" dirty="0"/>
          </a:p>
          <a:p>
            <a:endParaRPr lang="en-US" b="1" dirty="0"/>
          </a:p>
          <a:p>
            <a:r>
              <a:rPr lang="en-US" b="1" dirty="0"/>
              <a:t>Key Points:</a:t>
            </a:r>
            <a:endParaRPr lang="en-US" b="0" dirty="0"/>
          </a:p>
          <a:p>
            <a:pPr marL="171441" indent="-171441">
              <a:buFont typeface="Arial" panose="020B0604020202020204" pitchFamily="34" charset="0"/>
              <a:buChar char="•"/>
            </a:pPr>
            <a:r>
              <a:rPr lang="en-US" dirty="0"/>
              <a:t>In healthy individuals, there is a balance between secretion and insulin action such that insulin secretion x insulin sensitivity = constant. </a:t>
            </a:r>
          </a:p>
          <a:p>
            <a:pPr marL="171441" indent="-171441">
              <a:buFont typeface="Arial" panose="020B0604020202020204" pitchFamily="34" charset="0"/>
              <a:buChar char="•"/>
            </a:pPr>
            <a:r>
              <a:rPr lang="en-US" dirty="0"/>
              <a:t>Thus, with insulin resistance, it is proposed that a normal </a:t>
            </a:r>
            <a:r>
              <a:rPr lang="el-GR" dirty="0"/>
              <a:t>β</a:t>
            </a:r>
            <a:r>
              <a:rPr lang="en-US" dirty="0"/>
              <a:t>-cell will increase its production appropriately, staving off impairment of glucose tolerance. </a:t>
            </a:r>
          </a:p>
          <a:p>
            <a:pPr marL="171441" indent="-171441">
              <a:buFont typeface="Arial" panose="020B0604020202020204" pitchFamily="34" charset="0"/>
              <a:buChar char="•"/>
            </a:pPr>
            <a:r>
              <a:rPr lang="en-US" dirty="0"/>
              <a:t>This concept is supported by data in healthy pregnant women, in whom the reciprocal relationship is shown to exist and impaired glucose tolerance is not observed despite substantial insulin resistance.</a:t>
            </a:r>
          </a:p>
          <a:p>
            <a:endParaRPr lang="en-US" b="0" dirty="0"/>
          </a:p>
          <a:p>
            <a:r>
              <a:rPr lang="en-US" b="1" dirty="0"/>
              <a:t>Reference:</a:t>
            </a:r>
          </a:p>
          <a:p>
            <a:r>
              <a:rPr lang="en-US" dirty="0"/>
              <a:t>Bergman RN. Lilly lecture 1989. Toward physiological understanding of glucose tolerance. Minimal-model approach. Diabetes 1989;38(12):1512-27.</a:t>
            </a:r>
          </a:p>
        </p:txBody>
      </p:sp>
      <p:sp>
        <p:nvSpPr>
          <p:cNvPr id="1487875" name="Rectangle 3"/>
          <p:cNvSpPr>
            <a:spLocks noGrp="1" noRot="1" noChangeAspect="1" noChangeArrowheads="1" noTextEdit="1"/>
          </p:cNvSpPr>
          <p:nvPr>
            <p:ph type="sldImg"/>
          </p:nvPr>
        </p:nvSpPr>
        <p:spPr>
          <a:xfrm>
            <a:off x="1303338" y="774700"/>
            <a:ext cx="4254500" cy="3190875"/>
          </a:xfrm>
          <a:ln w="12700" cap="flat">
            <a:solidFill>
              <a:schemeClr val="tx1"/>
            </a:solidFill>
          </a:ln>
        </p:spPr>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3216672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2"/>
          <p:cNvSpPr>
            <a:spLocks noGrp="1" noRot="1" noChangeAspect="1" noChangeArrowheads="1" noTextEdit="1"/>
          </p:cNvSpPr>
          <p:nvPr>
            <p:ph type="sldImg"/>
          </p:nvPr>
        </p:nvSpPr>
        <p:spPr bwMode="auto">
          <a:xfrm>
            <a:off x="1144588" y="687388"/>
            <a:ext cx="4570412" cy="3429000"/>
          </a:xfrm>
          <a:noFill/>
          <a:ln>
            <a:solidFill>
              <a:srgbClr val="000000"/>
            </a:solidFill>
            <a:miter lim="800000"/>
            <a:headEnd/>
            <a:tailEnd/>
          </a:ln>
        </p:spPr>
      </p:sp>
      <p:sp>
        <p:nvSpPr>
          <p:cNvPr id="207877" name="Rectangle 3"/>
          <p:cNvSpPr>
            <a:spLocks noGrp="1" noChangeArrowheads="1"/>
          </p:cNvSpPr>
          <p:nvPr>
            <p:ph type="body" idx="1"/>
          </p:nvPr>
        </p:nvSpPr>
        <p:spPr bwMode="auto">
          <a:xfrm>
            <a:off x="912819" y="4314828"/>
            <a:ext cx="5121273" cy="4114800"/>
          </a:xfrm>
          <a:noFill/>
        </p:spPr>
        <p:txBody>
          <a:bodyPr lIns="94927" rIns="94927"/>
          <a:lstStyle/>
          <a:p>
            <a:pPr eaLnBrk="1" hangingPunct="1">
              <a:spcBef>
                <a:spcPct val="0"/>
              </a:spcBef>
            </a:pPr>
            <a:r>
              <a:rPr lang="en-US" dirty="0"/>
              <a:t>Diab-00076618</a:t>
            </a:r>
          </a:p>
          <a:p>
            <a:pPr eaLnBrk="1" hangingPunct="1">
              <a:spcBef>
                <a:spcPct val="0"/>
              </a:spcBef>
            </a:pPr>
            <a:endParaRPr lang="en-US" dirty="0"/>
          </a:p>
          <a:p>
            <a:pPr eaLnBrk="1" hangingPunct="1">
              <a:spcBef>
                <a:spcPct val="0"/>
              </a:spcBef>
            </a:pPr>
            <a:r>
              <a:rPr lang="en-US" altLang="en-US" b="1" dirty="0"/>
              <a:t>Copyright Disclosure: </a:t>
            </a:r>
            <a:r>
              <a:rPr lang="en-US" altLang="en-US" dirty="0"/>
              <a:t>Figure has been recreated for Eli Lilly and Company with </a:t>
            </a:r>
            <a:r>
              <a:rPr lang="en-US" altLang="en-US" kern="0" dirty="0">
                <a:solidFill>
                  <a:srgbClr val="000000"/>
                </a:solidFill>
              </a:rPr>
              <a:t>d</a:t>
            </a:r>
            <a:r>
              <a:rPr lang="en-US" altLang="en-US" b="0" kern="0" dirty="0">
                <a:solidFill>
                  <a:srgbClr val="000000"/>
                </a:solidFill>
                <a:ea typeface="ヒラギノ角ゴ Pro W3"/>
                <a:cs typeface="DIN-Regular" pitchFamily="34" charset="0"/>
              </a:rPr>
              <a:t>ata from Holman RR. Diabetes Res Clin Pract 1998;40:S21-25 and </a:t>
            </a:r>
            <a:r>
              <a:rPr lang="da-DK" altLang="en-US" b="0" kern="0" dirty="0">
                <a:solidFill>
                  <a:srgbClr val="000000"/>
                </a:solidFill>
                <a:ea typeface="ヒラギノ角ゴ Pro W3"/>
                <a:cs typeface="DIN-Regular" pitchFamily="34" charset="0"/>
              </a:rPr>
              <a:t>UKPDS 16. Diabetes 1995;44:1249-58. Updated 45:1655. </a:t>
            </a:r>
            <a:r>
              <a:rPr lang="en-US" b="0" baseline="0" dirty="0"/>
              <a:t>Image of toy truck purchased for Lilly from CanStock Photo Inc in June 2016.</a:t>
            </a:r>
            <a:r>
              <a:rPr lang="en-US" dirty="0"/>
              <a:t/>
            </a:r>
            <a:br>
              <a:rPr lang="en-US" dirty="0"/>
            </a:br>
            <a:endParaRPr lang="en-GB" dirty="0">
              <a:ea typeface="MS PGothic" pitchFamily="34" charset="-128"/>
            </a:endParaRPr>
          </a:p>
          <a:p>
            <a:pPr marL="192823" indent="-192823">
              <a:spcBef>
                <a:spcPct val="0"/>
              </a:spcBef>
            </a:pPr>
            <a:r>
              <a:rPr lang="en-GB" b="1" dirty="0">
                <a:ea typeface="MS PGothic" pitchFamily="34" charset="-128"/>
              </a:rPr>
              <a:t>Key Points:</a:t>
            </a:r>
          </a:p>
          <a:p>
            <a:pPr marL="192823" indent="-192823">
              <a:spcBef>
                <a:spcPct val="0"/>
              </a:spcBef>
              <a:buFont typeface="Arial" panose="020B0604020202020204" pitchFamily="34" charset="0"/>
              <a:buChar char="•"/>
            </a:pPr>
            <a:r>
              <a:rPr lang="en-US" dirty="0">
                <a:ea typeface="MS PGothic" pitchFamily="34" charset="-128"/>
              </a:rPr>
              <a:t>Insulin resistance, by placing an</a:t>
            </a:r>
            <a:r>
              <a:rPr lang="en-US" baseline="0" dirty="0">
                <a:ea typeface="MS PGothic" pitchFamily="34" charset="-128"/>
              </a:rPr>
              <a:t> </a:t>
            </a:r>
            <a:r>
              <a:rPr lang="en-US" dirty="0">
                <a:ea typeface="MS PGothic" pitchFamily="34" charset="-128"/>
              </a:rPr>
              <a:t>increased demand on the </a:t>
            </a:r>
            <a:r>
              <a:rPr lang="el-GR" dirty="0">
                <a:solidFill>
                  <a:schemeClr val="tx1"/>
                </a:solidFill>
                <a:ea typeface="MS PGothic" pitchFamily="34" charset="-128"/>
              </a:rPr>
              <a:t>β</a:t>
            </a:r>
            <a:r>
              <a:rPr lang="en-US" dirty="0">
                <a:ea typeface="MS PGothic" pitchFamily="34" charset="-128"/>
              </a:rPr>
              <a:t>-cell to hypersecrete insulin,</a:t>
            </a:r>
            <a:r>
              <a:rPr lang="en-US" baseline="0" dirty="0">
                <a:ea typeface="MS PGothic" pitchFamily="34" charset="-128"/>
              </a:rPr>
              <a:t> </a:t>
            </a:r>
            <a:r>
              <a:rPr lang="en-US" dirty="0">
                <a:ea typeface="MS PGothic" pitchFamily="34" charset="-128"/>
              </a:rPr>
              <a:t>also plays an important role in the progressive </a:t>
            </a:r>
            <a:r>
              <a:rPr lang="el-GR" dirty="0">
                <a:ea typeface="MS PGothic" pitchFamily="34" charset="-128"/>
              </a:rPr>
              <a:t>β</a:t>
            </a:r>
            <a:r>
              <a:rPr lang="en-US" dirty="0">
                <a:ea typeface="MS PGothic" pitchFamily="34" charset="-128"/>
              </a:rPr>
              <a:t>-cell failure of type 2 diabetes.</a:t>
            </a:r>
            <a:r>
              <a:rPr lang="en-US" baseline="30000" dirty="0">
                <a:ea typeface="MS PGothic" pitchFamily="34" charset="-128"/>
              </a:rPr>
              <a:t>1</a:t>
            </a:r>
            <a:endParaRPr lang="en-US" dirty="0">
              <a:ea typeface="MS PGothic" pitchFamily="34" charset="-128"/>
            </a:endParaRPr>
          </a:p>
          <a:p>
            <a:pPr marL="192823" indent="-192823">
              <a:spcBef>
                <a:spcPct val="0"/>
              </a:spcBef>
              <a:buFont typeface="Arial" panose="020B0604020202020204" pitchFamily="34" charset="0"/>
              <a:buChar char="•"/>
            </a:pPr>
            <a:r>
              <a:rPr lang="en-GB" dirty="0">
                <a:ea typeface="MS PGothic" pitchFamily="34" charset="-128"/>
              </a:rPr>
              <a:t>As diabetes progresses, </a:t>
            </a:r>
            <a:r>
              <a:rPr lang="el-GR" dirty="0">
                <a:ea typeface="MS PGothic" pitchFamily="34" charset="-128"/>
              </a:rPr>
              <a:t>β</a:t>
            </a:r>
            <a:r>
              <a:rPr lang="en-GB" dirty="0">
                <a:ea typeface="MS PGothic" pitchFamily="34" charset="-128"/>
              </a:rPr>
              <a:t>-cell function declines, contributing to glycemic deterioration.</a:t>
            </a:r>
            <a:r>
              <a:rPr lang="en-US" baseline="30000" dirty="0">
                <a:ea typeface="MS PGothic" pitchFamily="34" charset="-128"/>
              </a:rPr>
              <a:t>2</a:t>
            </a:r>
            <a:endParaRPr lang="en-GB" b="1" dirty="0">
              <a:ea typeface="MS PGothic" pitchFamily="34" charset="-128"/>
            </a:endParaRPr>
          </a:p>
          <a:p>
            <a:pPr marL="174698" indent="-174698">
              <a:spcBef>
                <a:spcPct val="0"/>
              </a:spcBef>
              <a:buFont typeface="Arial" panose="020B0604020202020204" pitchFamily="34" charset="0"/>
              <a:buChar char="•"/>
            </a:pPr>
            <a:r>
              <a:rPr lang="en-US" dirty="0">
                <a:ea typeface="MS PGothic" pitchFamily="34" charset="-128"/>
              </a:rPr>
              <a:t>Type 2 diabetes is characterized by insulin resistance and the progressive loss of islet </a:t>
            </a:r>
            <a:r>
              <a:rPr lang="el-GR" dirty="0">
                <a:ea typeface="MS PGothic" pitchFamily="34" charset="-128"/>
              </a:rPr>
              <a:t>β</a:t>
            </a:r>
            <a:r>
              <a:rPr lang="en-US" dirty="0">
                <a:ea typeface="MS PGothic" pitchFamily="34" charset="-128"/>
              </a:rPr>
              <a:t>-cell function. Although the former is already established at diagnosis and changes little thereafter, </a:t>
            </a:r>
            <a:r>
              <a:rPr lang="el-GR" dirty="0">
                <a:ea typeface="MS PGothic" pitchFamily="34" charset="-128"/>
              </a:rPr>
              <a:t>β</a:t>
            </a:r>
            <a:r>
              <a:rPr lang="en-US" dirty="0">
                <a:ea typeface="MS PGothic" pitchFamily="34" charset="-128"/>
              </a:rPr>
              <a:t>-cell function continues to decline, leading to secondary failure of antihyperglycemic therapies.</a:t>
            </a:r>
            <a:r>
              <a:rPr lang="en-US" baseline="30000" dirty="0">
                <a:ea typeface="MS PGothic" pitchFamily="34" charset="-128"/>
              </a:rPr>
              <a:t>2</a:t>
            </a:r>
            <a:endParaRPr lang="en-US" dirty="0">
              <a:ea typeface="MS PGothic" pitchFamily="34" charset="-128"/>
            </a:endParaRPr>
          </a:p>
          <a:p>
            <a:pPr marL="174698" indent="-174698">
              <a:spcBef>
                <a:spcPct val="0"/>
              </a:spcBef>
              <a:buFont typeface="Arial" panose="020B0604020202020204" pitchFamily="34" charset="0"/>
              <a:buChar char="•"/>
            </a:pPr>
            <a:r>
              <a:rPr lang="en-US" dirty="0">
                <a:ea typeface="MS PGothic" pitchFamily="34" charset="-128"/>
              </a:rPr>
              <a:t>In the UK Prospective Diabetes Study (UKPDS), glycemic deterioration was associated with progressive loss of </a:t>
            </a:r>
            <a:r>
              <a:rPr lang="el-GR" dirty="0">
                <a:ea typeface="MS PGothic" pitchFamily="34" charset="-128"/>
              </a:rPr>
              <a:t>β</a:t>
            </a:r>
            <a:r>
              <a:rPr lang="en-US" dirty="0">
                <a:ea typeface="MS PGothic" pitchFamily="34" charset="-128"/>
              </a:rPr>
              <a:t>-cell function.</a:t>
            </a:r>
            <a:r>
              <a:rPr lang="en-US" baseline="30000" dirty="0">
                <a:ea typeface="MS PGothic" pitchFamily="34" charset="-128"/>
              </a:rPr>
              <a:t>3-5</a:t>
            </a:r>
            <a:endParaRPr lang="en-US" dirty="0">
              <a:ea typeface="MS PGothic" pitchFamily="34" charset="-128"/>
            </a:endParaRPr>
          </a:p>
          <a:p>
            <a:pPr>
              <a:spcBef>
                <a:spcPct val="0"/>
              </a:spcBef>
            </a:pPr>
            <a:endParaRPr lang="en-US" dirty="0">
              <a:ea typeface="MS PGothic" pitchFamily="34" charset="-128"/>
            </a:endParaRPr>
          </a:p>
          <a:p>
            <a:pPr>
              <a:spcBef>
                <a:spcPct val="0"/>
              </a:spcBef>
            </a:pPr>
            <a:r>
              <a:rPr lang="en-US" b="1" dirty="0">
                <a:ea typeface="MS PGothic" pitchFamily="34" charset="-128"/>
              </a:rPr>
              <a:t>References:</a:t>
            </a:r>
            <a:endParaRPr lang="en-US" dirty="0">
              <a:ea typeface="MS PGothic" pitchFamily="34" charset="-128"/>
            </a:endParaRPr>
          </a:p>
          <a:p>
            <a:pPr marL="237356" indent="-237356" defTabSz="914350">
              <a:spcBef>
                <a:spcPct val="0"/>
              </a:spcBef>
              <a:buFont typeface="+mj-lt"/>
              <a:buAutoNum type="arabicPeriod"/>
              <a:defRPr/>
            </a:pPr>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pPr marL="237356" indent="-237356" defTabSz="914350">
              <a:spcBef>
                <a:spcPct val="0"/>
              </a:spcBef>
              <a:buFont typeface="+mj-lt"/>
              <a:buAutoNum type="arabicPeriod"/>
              <a:defRPr/>
            </a:pPr>
            <a:r>
              <a:rPr lang="en-US" sz="900" dirty="0"/>
              <a:t>Bergman RN. Lilly lecture 1989. Toward physiological understanding of glucose tolerance. Minimal-model approach. Diabetes 1989;38(12):1512-27.</a:t>
            </a:r>
          </a:p>
          <a:p>
            <a:pPr marL="237356" indent="-237356">
              <a:spcBef>
                <a:spcPct val="0"/>
              </a:spcBef>
              <a:buFont typeface="+mj-lt"/>
              <a:buAutoNum type="arabicPeriod"/>
            </a:pPr>
            <a:r>
              <a:rPr lang="en-US" sz="900" dirty="0"/>
              <a:t>Holman RR. Assessing the potential for </a:t>
            </a:r>
            <a:r>
              <a:rPr lang="el-GR" sz="900" dirty="0"/>
              <a:t>α</a:t>
            </a:r>
            <a:r>
              <a:rPr lang="en-US" sz="900" dirty="0"/>
              <a:t>-glucosidase inhibitors in prediabetic states. Diabetes Res Clin Pract 1998;40(Suppl):S21-5.</a:t>
            </a:r>
          </a:p>
          <a:p>
            <a:pPr marL="237356" indent="-237356" defTabSz="931723">
              <a:spcBef>
                <a:spcPct val="0"/>
              </a:spcBef>
              <a:buFont typeface="+mj-lt"/>
              <a:buAutoNum type="arabicPeriod"/>
              <a:defRPr/>
            </a:pPr>
            <a:r>
              <a:rPr lang="en-US" sz="900" dirty="0"/>
              <a:t>UK prospective diabetes study 16. Overview of 6 years' therapy of type II diabetes: a progressive disease. UK Prospective Diabetes Study Group. Diabetes 1995;44(11):1249-58 (updated 45:1655).</a:t>
            </a:r>
          </a:p>
          <a:p>
            <a:pPr marL="237356" indent="-237356" defTabSz="930121">
              <a:spcBef>
                <a:spcPct val="0"/>
              </a:spcBef>
              <a:buFont typeface="+mj-lt"/>
              <a:buAutoNum type="arabicPeriod"/>
              <a:defRPr/>
            </a:pPr>
            <a:r>
              <a:rPr lang="en-GB" sz="900" dirty="0"/>
              <a:t>Kahn SE, Haffner SM, et al. Glycemic durability of rosiglitazone, metformin, or glyburide monotherapy. N Engl J Med 2006;355(23):2427-43.</a:t>
            </a:r>
          </a:p>
          <a:p>
            <a:pPr marL="237356" indent="-237356" defTabSz="930121">
              <a:spcBef>
                <a:spcPct val="0"/>
              </a:spcBef>
              <a:buFont typeface="+mj-lt"/>
              <a:buAutoNum type="arabicPeriod"/>
              <a:defRPr/>
            </a:pPr>
            <a:r>
              <a:rPr lang="en-US" sz="900" dirty="0"/>
              <a:t>Gallwitz B. The fate of Beta-cells in type 2 diabetes and the possible role of pharmacological interventions. Rev Diabet Stud 2006;3(4):208-16.</a:t>
            </a:r>
            <a:endParaRPr lang="en-US" dirty="0">
              <a:ea typeface="MS PGothic" pitchFamily="34" charset="-128"/>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2740604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2"/>
          <p:cNvSpPr>
            <a:spLocks noGrp="1" noRot="1" noChangeAspect="1" noChangeArrowheads="1" noTextEdit="1"/>
          </p:cNvSpPr>
          <p:nvPr>
            <p:ph type="sldImg"/>
          </p:nvPr>
        </p:nvSpPr>
        <p:spPr bwMode="auto">
          <a:xfrm>
            <a:off x="1144588" y="687388"/>
            <a:ext cx="4570412" cy="3429000"/>
          </a:xfrm>
          <a:noFill/>
          <a:ln>
            <a:solidFill>
              <a:srgbClr val="000000"/>
            </a:solidFill>
            <a:miter lim="800000"/>
            <a:headEnd/>
            <a:tailEnd/>
          </a:ln>
        </p:spPr>
      </p:sp>
      <p:sp>
        <p:nvSpPr>
          <p:cNvPr id="207877" name="Rectangle 3"/>
          <p:cNvSpPr>
            <a:spLocks noGrp="1" noChangeArrowheads="1"/>
          </p:cNvSpPr>
          <p:nvPr>
            <p:ph type="body" idx="1"/>
          </p:nvPr>
        </p:nvSpPr>
        <p:spPr bwMode="auto">
          <a:xfrm>
            <a:off x="912819" y="4314828"/>
            <a:ext cx="5121273" cy="4114800"/>
          </a:xfrm>
          <a:noFill/>
        </p:spPr>
        <p:txBody>
          <a:bodyPr lIns="94927" rIns="94927"/>
          <a:lstStyle/>
          <a:p>
            <a:pPr eaLnBrk="1" hangingPunct="1">
              <a:spcBef>
                <a:spcPct val="0"/>
              </a:spcBef>
            </a:pPr>
            <a:r>
              <a:rPr lang="en-US" dirty="0"/>
              <a:t>Diab-00076618</a:t>
            </a:r>
          </a:p>
          <a:p>
            <a:pPr eaLnBrk="1" hangingPunct="1">
              <a:spcBef>
                <a:spcPct val="0"/>
              </a:spcBef>
            </a:pPr>
            <a:endParaRPr lang="en-US" dirty="0"/>
          </a:p>
          <a:p>
            <a:pPr eaLnBrk="1" hangingPunct="1">
              <a:spcBef>
                <a:spcPct val="0"/>
              </a:spcBef>
            </a:pPr>
            <a:r>
              <a:rPr lang="en-US" altLang="en-US" b="1" dirty="0"/>
              <a:t>Copyright Disclosure: </a:t>
            </a:r>
            <a:r>
              <a:rPr lang="en-US" altLang="en-US" dirty="0"/>
              <a:t>Figure has been recreated for Eli Lilly and Company with </a:t>
            </a:r>
            <a:r>
              <a:rPr lang="en-US" altLang="en-US" kern="0" dirty="0">
                <a:solidFill>
                  <a:srgbClr val="000000"/>
                </a:solidFill>
              </a:rPr>
              <a:t>d</a:t>
            </a:r>
            <a:r>
              <a:rPr lang="en-US" altLang="en-US" b="0" kern="0" dirty="0">
                <a:solidFill>
                  <a:srgbClr val="000000"/>
                </a:solidFill>
                <a:ea typeface="ヒラギノ角ゴ Pro W3"/>
                <a:cs typeface="DIN-Regular" pitchFamily="34" charset="0"/>
              </a:rPr>
              <a:t>ata from Holman RR. Diabetes Res Clin Pract 1998;40:S21-25 and </a:t>
            </a:r>
            <a:r>
              <a:rPr lang="da-DK" altLang="en-US" b="0" kern="0" dirty="0">
                <a:solidFill>
                  <a:srgbClr val="000000"/>
                </a:solidFill>
                <a:ea typeface="ヒラギノ角ゴ Pro W3"/>
                <a:cs typeface="DIN-Regular" pitchFamily="34" charset="0"/>
              </a:rPr>
              <a:t>UKPDS 16. Diabetes 1995;44:1249-58. Updated 45:1655. </a:t>
            </a:r>
            <a:r>
              <a:rPr lang="en-US" b="0" baseline="0" dirty="0"/>
              <a:t>Image of toy truck purchased for Lilly from CanStock Photo Inc in June 2016. </a:t>
            </a:r>
            <a:r>
              <a:rPr lang="en-US" dirty="0"/>
              <a:t/>
            </a:r>
            <a:br>
              <a:rPr lang="en-US" dirty="0"/>
            </a:br>
            <a:endParaRPr lang="en-GB" dirty="0">
              <a:ea typeface="MS PGothic" pitchFamily="34" charset="-128"/>
            </a:endParaRPr>
          </a:p>
          <a:p>
            <a:pPr marL="192823" indent="-192823">
              <a:spcBef>
                <a:spcPct val="0"/>
              </a:spcBef>
            </a:pPr>
            <a:r>
              <a:rPr lang="en-GB" b="1" dirty="0">
                <a:ea typeface="MS PGothic" pitchFamily="34" charset="-128"/>
              </a:rPr>
              <a:t>Key Points:</a:t>
            </a:r>
          </a:p>
          <a:p>
            <a:pPr marL="192823" indent="-192823" defTabSz="897301">
              <a:spcBef>
                <a:spcPct val="0"/>
              </a:spcBef>
              <a:buFont typeface="Arial" panose="020B0604020202020204" pitchFamily="34" charset="0"/>
              <a:buChar char="•"/>
              <a:defRPr/>
            </a:pPr>
            <a:r>
              <a:rPr lang="en-US" dirty="0">
                <a:ea typeface="MS PGothic" pitchFamily="34" charset="-128"/>
              </a:rPr>
              <a:t>Insulin resistance, by placing an</a:t>
            </a:r>
            <a:r>
              <a:rPr lang="en-US" baseline="0" dirty="0">
                <a:ea typeface="MS PGothic" pitchFamily="34" charset="-128"/>
              </a:rPr>
              <a:t> </a:t>
            </a:r>
            <a:r>
              <a:rPr lang="en-US" dirty="0">
                <a:ea typeface="MS PGothic" pitchFamily="34" charset="-128"/>
              </a:rPr>
              <a:t>increased demand on the </a:t>
            </a:r>
            <a:r>
              <a:rPr lang="el-GR" dirty="0">
                <a:solidFill>
                  <a:schemeClr val="tx1"/>
                </a:solidFill>
                <a:ea typeface="MS PGothic" pitchFamily="34" charset="-128"/>
              </a:rPr>
              <a:t>β</a:t>
            </a:r>
            <a:r>
              <a:rPr lang="en-US" dirty="0">
                <a:ea typeface="MS PGothic" pitchFamily="34" charset="-128"/>
              </a:rPr>
              <a:t>-cell to hypersecrete insulin,</a:t>
            </a:r>
            <a:r>
              <a:rPr lang="en-US" baseline="0" dirty="0">
                <a:ea typeface="MS PGothic" pitchFamily="34" charset="-128"/>
              </a:rPr>
              <a:t> </a:t>
            </a:r>
            <a:r>
              <a:rPr lang="en-US" dirty="0">
                <a:ea typeface="MS PGothic" pitchFamily="34" charset="-128"/>
              </a:rPr>
              <a:t>also plays an important role in the progressive </a:t>
            </a:r>
            <a:r>
              <a:rPr lang="el-GR" dirty="0">
                <a:ea typeface="MS PGothic" pitchFamily="34" charset="-128"/>
              </a:rPr>
              <a:t>β</a:t>
            </a:r>
            <a:r>
              <a:rPr lang="en-US" dirty="0">
                <a:ea typeface="MS PGothic" pitchFamily="34" charset="-128"/>
              </a:rPr>
              <a:t>-cell failure of type 2 diabetes.</a:t>
            </a:r>
            <a:r>
              <a:rPr lang="en-US" baseline="30000" dirty="0">
                <a:ea typeface="MS PGothic" pitchFamily="34" charset="-128"/>
              </a:rPr>
              <a:t>1</a:t>
            </a:r>
            <a:endParaRPr lang="en-US" dirty="0">
              <a:ea typeface="MS PGothic" pitchFamily="34" charset="-128"/>
            </a:endParaRPr>
          </a:p>
          <a:p>
            <a:pPr marL="192823" indent="-192823">
              <a:spcBef>
                <a:spcPct val="0"/>
              </a:spcBef>
              <a:buFont typeface="Arial" panose="020B0604020202020204" pitchFamily="34" charset="0"/>
              <a:buChar char="•"/>
            </a:pPr>
            <a:r>
              <a:rPr lang="en-GB" dirty="0">
                <a:ea typeface="MS PGothic" pitchFamily="34" charset="-128"/>
              </a:rPr>
              <a:t>As diabetes progresses, </a:t>
            </a:r>
            <a:r>
              <a:rPr lang="el-GR" dirty="0">
                <a:ea typeface="MS PGothic" pitchFamily="34" charset="-128"/>
              </a:rPr>
              <a:t>β</a:t>
            </a:r>
            <a:r>
              <a:rPr lang="en-GB" dirty="0">
                <a:ea typeface="MS PGothic" pitchFamily="34" charset="-128"/>
              </a:rPr>
              <a:t>-cell function declines, contributing to glycemic deterioration.</a:t>
            </a:r>
            <a:r>
              <a:rPr lang="en-US" baseline="30000" dirty="0">
                <a:ea typeface="MS PGothic" pitchFamily="34" charset="-128"/>
              </a:rPr>
              <a:t>2</a:t>
            </a:r>
            <a:endParaRPr lang="en-GB" b="1" dirty="0">
              <a:ea typeface="MS PGothic" pitchFamily="34" charset="-128"/>
            </a:endParaRPr>
          </a:p>
          <a:p>
            <a:pPr marL="174698" indent="-174698">
              <a:spcBef>
                <a:spcPct val="0"/>
              </a:spcBef>
              <a:buFont typeface="Arial" panose="020B0604020202020204" pitchFamily="34" charset="0"/>
              <a:buChar char="•"/>
            </a:pPr>
            <a:r>
              <a:rPr lang="en-US" dirty="0">
                <a:ea typeface="MS PGothic" pitchFamily="34" charset="-128"/>
              </a:rPr>
              <a:t>Type 2 diabetes is characterized by insulin resistance and the progressive loss of islet </a:t>
            </a:r>
            <a:r>
              <a:rPr lang="el-GR" dirty="0">
                <a:ea typeface="MS PGothic" pitchFamily="34" charset="-128"/>
              </a:rPr>
              <a:t>β</a:t>
            </a:r>
            <a:r>
              <a:rPr lang="en-US" dirty="0">
                <a:ea typeface="MS PGothic" pitchFamily="34" charset="-128"/>
              </a:rPr>
              <a:t>-cell function. Although the former is already established at diagnosis and changes little thereafter, </a:t>
            </a:r>
            <a:r>
              <a:rPr lang="el-GR" dirty="0">
                <a:ea typeface="MS PGothic" pitchFamily="34" charset="-128"/>
              </a:rPr>
              <a:t>β</a:t>
            </a:r>
            <a:r>
              <a:rPr lang="en-US" dirty="0">
                <a:ea typeface="MS PGothic" pitchFamily="34" charset="-128"/>
              </a:rPr>
              <a:t>-cell function continues to decline, leading to secondary failure of antihyperglycemic therapies.</a:t>
            </a:r>
            <a:r>
              <a:rPr lang="en-US" baseline="30000" dirty="0">
                <a:ea typeface="MS PGothic" pitchFamily="34" charset="-128"/>
              </a:rPr>
              <a:t>2</a:t>
            </a:r>
            <a:endParaRPr lang="en-US" dirty="0">
              <a:ea typeface="MS PGothic" pitchFamily="34" charset="-128"/>
            </a:endParaRPr>
          </a:p>
          <a:p>
            <a:pPr marL="174698" indent="-174698">
              <a:spcBef>
                <a:spcPct val="0"/>
              </a:spcBef>
              <a:buFont typeface="Arial" panose="020B0604020202020204" pitchFamily="34" charset="0"/>
              <a:buChar char="•"/>
            </a:pPr>
            <a:r>
              <a:rPr lang="en-US" dirty="0">
                <a:ea typeface="MS PGothic" pitchFamily="34" charset="-128"/>
              </a:rPr>
              <a:t>In the UK Prospective Diabetes Study (UKPDS), glycemic deterioration was associated with progressive loss of </a:t>
            </a:r>
            <a:r>
              <a:rPr lang="el-GR" dirty="0">
                <a:ea typeface="MS PGothic" pitchFamily="34" charset="-128"/>
              </a:rPr>
              <a:t>β</a:t>
            </a:r>
            <a:r>
              <a:rPr lang="en-US" dirty="0">
                <a:ea typeface="MS PGothic" pitchFamily="34" charset="-128"/>
              </a:rPr>
              <a:t>-cell function.</a:t>
            </a:r>
            <a:r>
              <a:rPr lang="en-US" baseline="30000" dirty="0">
                <a:ea typeface="MS PGothic" pitchFamily="34" charset="-128"/>
              </a:rPr>
              <a:t>3-5</a:t>
            </a:r>
            <a:endParaRPr lang="en-US" dirty="0">
              <a:ea typeface="MS PGothic" pitchFamily="34" charset="-128"/>
            </a:endParaRPr>
          </a:p>
          <a:p>
            <a:pPr>
              <a:spcBef>
                <a:spcPct val="0"/>
              </a:spcBef>
            </a:pPr>
            <a:endParaRPr lang="en-US" dirty="0">
              <a:ea typeface="MS PGothic" pitchFamily="34" charset="-128"/>
            </a:endParaRPr>
          </a:p>
          <a:p>
            <a:pPr>
              <a:spcBef>
                <a:spcPct val="0"/>
              </a:spcBef>
            </a:pPr>
            <a:r>
              <a:rPr lang="en-US" b="1" dirty="0">
                <a:ea typeface="MS PGothic" pitchFamily="34" charset="-128"/>
              </a:rPr>
              <a:t>References:</a:t>
            </a:r>
            <a:endParaRPr lang="en-US" dirty="0">
              <a:ea typeface="MS PGothic" pitchFamily="34" charset="-128"/>
            </a:endParaRPr>
          </a:p>
          <a:p>
            <a:pPr marL="237356" indent="-237356" defTabSz="914350">
              <a:spcBef>
                <a:spcPct val="0"/>
              </a:spcBef>
              <a:buFont typeface="+mj-lt"/>
              <a:buAutoNum type="arabicPeriod"/>
              <a:defRPr/>
            </a:pPr>
            <a:r>
              <a:rPr lang="en-US" altLang="en-US" sz="900" dirty="0">
                <a:cs typeface="Arial" charset="0"/>
              </a:rPr>
              <a:t>DeFronzo RA. Banting Lecture. From the triumvirate </a:t>
            </a:r>
            <a:r>
              <a:rPr lang="en-GB" altLang="en-US" sz="900" dirty="0">
                <a:cs typeface="Arial" charset="0"/>
              </a:rPr>
              <a:t>to t</a:t>
            </a:r>
            <a:r>
              <a:rPr lang="en-US" altLang="en-US" sz="900" dirty="0">
                <a:cs typeface="Arial" charset="0"/>
              </a:rPr>
              <a:t>he</a:t>
            </a:r>
            <a:r>
              <a:rPr lang="en-GB" altLang="en-US" sz="900" dirty="0">
                <a:cs typeface="Arial" charset="0"/>
              </a:rPr>
              <a:t> ominous octet: a new paradigm for the treatment of type 2 diabetes mellitus. Diabetes 2009;58(4):773-95.</a:t>
            </a:r>
          </a:p>
          <a:p>
            <a:pPr marL="237356" indent="-237356" defTabSz="914350">
              <a:spcBef>
                <a:spcPct val="0"/>
              </a:spcBef>
              <a:buFont typeface="+mj-lt"/>
              <a:buAutoNum type="arabicPeriod"/>
              <a:defRPr/>
            </a:pPr>
            <a:r>
              <a:rPr lang="en-US" sz="900" dirty="0"/>
              <a:t>Bergman RN. Lilly lecture 1989. Toward physiological understanding of glucose tolerance. Minimal-model approach. Diabetes 1989;38(12):1512-27.</a:t>
            </a:r>
          </a:p>
          <a:p>
            <a:pPr marL="237356" indent="-237356">
              <a:spcBef>
                <a:spcPct val="0"/>
              </a:spcBef>
              <a:buFont typeface="+mj-lt"/>
              <a:buAutoNum type="arabicPeriod"/>
            </a:pPr>
            <a:r>
              <a:rPr lang="en-US" sz="900" dirty="0"/>
              <a:t>Holman RR. Assessing the potential for alpha-glucosidase inhibitors in prediabetic states. Diabetes Res Clin Pract 1998;40(Suppl):S21-5.</a:t>
            </a:r>
          </a:p>
          <a:p>
            <a:pPr marL="237356" indent="-237356" defTabSz="931723">
              <a:spcBef>
                <a:spcPct val="0"/>
              </a:spcBef>
              <a:buFont typeface="+mj-lt"/>
              <a:buAutoNum type="arabicPeriod"/>
              <a:defRPr/>
            </a:pPr>
            <a:r>
              <a:rPr lang="en-US" sz="900" dirty="0"/>
              <a:t>UK prospective diabetes study 16. Overview of 6 years' therapy of type II diabetes: a progressive disease. UK Prospective Diabetes Study Group. Diabetes 1995;44(11):1249-58 (updated 45:1655).</a:t>
            </a:r>
          </a:p>
          <a:p>
            <a:pPr marL="237356" indent="-237356" defTabSz="930121">
              <a:spcBef>
                <a:spcPct val="0"/>
              </a:spcBef>
              <a:buFont typeface="+mj-lt"/>
              <a:buAutoNum type="arabicPeriod"/>
              <a:defRPr/>
            </a:pPr>
            <a:r>
              <a:rPr lang="en-GB" sz="900" dirty="0"/>
              <a:t>Kahn SE, Haffner SM, et al. Glycemic durability of rosiglitazone, metformin, or glyburide monotherapy. N Engl J Med 2006;355(23):2427-43.</a:t>
            </a:r>
          </a:p>
          <a:p>
            <a:pPr marL="237356" indent="-237356" defTabSz="930121">
              <a:spcBef>
                <a:spcPct val="0"/>
              </a:spcBef>
              <a:buFont typeface="+mj-lt"/>
              <a:buAutoNum type="arabicPeriod"/>
              <a:defRPr/>
            </a:pPr>
            <a:r>
              <a:rPr lang="en-US" sz="900" dirty="0"/>
              <a:t>Gallwitz B. The fate of Beta-cells in type 2 diabetes and the possible role of pharmacological interventions. Rev Diabet Stud 2006;3(4):208-16.</a:t>
            </a:r>
            <a:endParaRPr lang="en-US" dirty="0">
              <a:ea typeface="MS PGothic" pitchFamily="34" charset="-128"/>
            </a:endParaRPr>
          </a:p>
        </p:txBody>
      </p:sp>
      <p:sp>
        <p:nvSpPr>
          <p:cNvPr id="2" name="TextBox 1"/>
          <p:cNvSpPr txBox="1"/>
          <p:nvPr>
            <p:custDataLst>
              <p:tags r:id="rId1"/>
            </p:custDataLst>
          </p:nvPr>
        </p:nvSpPr>
        <p:spPr>
          <a:xfrm>
            <a:off x="0" y="0"/>
            <a:ext cx="3727174" cy="367605"/>
          </a:xfrm>
          <a:prstGeom prst="rect">
            <a:avLst/>
          </a:prstGeom>
          <a:noFill/>
        </p:spPr>
        <p:txBody>
          <a:bodyPr vert="horz" lIns="89730" tIns="44865" rIns="89730" bIns="44865" rtlCol="0">
            <a:spAutoFit/>
          </a:bodyPr>
          <a:lstStyle/>
          <a:p>
            <a:endParaRPr lang="en-US">
              <a:solidFill>
                <a:prstClr val="black"/>
              </a:solidFill>
            </a:endParaRPr>
          </a:p>
        </p:txBody>
      </p:sp>
    </p:spTree>
    <p:extLst>
      <p:ext uri="{BB962C8B-B14F-4D97-AF65-F5344CB8AC3E}">
        <p14:creationId xmlns:p14="http://schemas.microsoft.com/office/powerpoint/2010/main" val="2400071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sz="1000" dirty="0">
                <a:latin typeface="Arial" panose="020B0604020202020204" pitchFamily="34" charset="0"/>
                <a:cs typeface="Arial" panose="020B0604020202020204" pitchFamily="34" charset="0"/>
              </a:rPr>
              <a:t>Insu-00056817</a:t>
            </a:r>
            <a:endParaRPr lang="de-AT" altLang="en-US" sz="10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de-AT" altLang="en-US" sz="1000" dirty="0">
                <a:latin typeface="Arial" panose="020B0604020202020204" pitchFamily="34" charset="0"/>
                <a:cs typeface="Arial" panose="020B0604020202020204" pitchFamily="34" charset="0"/>
              </a:rPr>
              <a:t>[Source: </a:t>
            </a:r>
            <a:r>
              <a:rPr lang="da-DK" altLang="en-US" sz="1000" dirty="0">
                <a:latin typeface="Arial" panose="020B0604020202020204" pitchFamily="34" charset="0"/>
                <a:cs typeface="Arial" panose="020B0604020202020204" pitchFamily="34" charset="0"/>
              </a:rPr>
              <a:t>Butler et al. Diabetes 2003;52(1):102-10. /p</a:t>
            </a:r>
            <a:r>
              <a:rPr lang="de-AT" altLang="en-US" sz="1000" dirty="0">
                <a:latin typeface="Arial" panose="020B0604020202020204" pitchFamily="34" charset="0"/>
                <a:cs typeface="Arial" panose="020B0604020202020204" pitchFamily="34" charset="0"/>
              </a:rPr>
              <a:t> 105 Figure 2B, /p104/col 2/paragraph 3/sentences 1, 3 and 7; N value from Abstract]</a:t>
            </a:r>
          </a:p>
          <a:p>
            <a:pPr eaLnBrk="1" fontAlgn="auto" hangingPunct="1">
              <a:spcBef>
                <a:spcPts val="0"/>
              </a:spcBef>
              <a:spcAft>
                <a:spcPts val="0"/>
              </a:spcAft>
              <a:defRPr/>
            </a:pPr>
            <a:endParaRPr lang="en-US" altLang="en-US" sz="10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de-AT" altLang="en-US" sz="1000" b="1" dirty="0">
                <a:latin typeface="Arial" panose="020B0604020202020204" pitchFamily="34" charset="0"/>
                <a:cs typeface="Arial" panose="020B0604020202020204" pitchFamily="34" charset="0"/>
              </a:rPr>
              <a:t>Abbreviations: </a:t>
            </a:r>
            <a:r>
              <a:rPr lang="de-AT" altLang="en-US" sz="1000" dirty="0">
                <a:latin typeface="Arial" panose="020B0604020202020204" pitchFamily="34" charset="0"/>
                <a:cs typeface="Arial" panose="020B0604020202020204" pitchFamily="34" charset="0"/>
              </a:rPr>
              <a:t>IFG=Impaired fasting glucose; T2D=Type 2 diabetes</a:t>
            </a:r>
            <a:endParaRPr lang="de-AT" altLang="en-US" sz="10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de-AT" altLang="en-US" sz="10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de-AT" altLang="en-US" sz="1000" b="1" dirty="0">
                <a:latin typeface="Arial" panose="020B0604020202020204" pitchFamily="34" charset="0"/>
                <a:cs typeface="Arial" panose="020B0604020202020204" pitchFamily="34" charset="0"/>
              </a:rPr>
              <a:t>Key Point:</a:t>
            </a:r>
          </a:p>
          <a:p>
            <a:pPr marL="171450" indent="-171450" eaLnBrk="1" fontAlgn="auto" hangingPunct="1">
              <a:spcBef>
                <a:spcPts val="0"/>
              </a:spcBef>
              <a:spcAft>
                <a:spcPts val="0"/>
              </a:spcAft>
              <a:buFont typeface="Arial" panose="020B0604020202020204" pitchFamily="34" charset="0"/>
              <a:buChar char="•"/>
              <a:defRPr/>
            </a:pPr>
            <a:r>
              <a:rPr lang="de-AT" altLang="en-US" sz="1000" dirty="0">
                <a:latin typeface="Arial" panose="020B0604020202020204" pitchFamily="34" charset="0"/>
                <a:cs typeface="Arial" panose="020B0604020202020204" pitchFamily="34" charset="0"/>
              </a:rPr>
              <a:t>This Mayo Clinic study showed that patients with T2D and those with borderline abnormalities (IFG) have severely reduced </a:t>
            </a:r>
            <a:r>
              <a:rPr lang="el-GR" altLang="en-US" sz="1000" dirty="0">
                <a:latin typeface="Arial" panose="020B0604020202020204" pitchFamily="34" charset="0"/>
                <a:cs typeface="Arial" panose="020B0604020202020204" pitchFamily="34" charset="0"/>
              </a:rPr>
              <a:t>β</a:t>
            </a:r>
            <a:r>
              <a:rPr lang="de-AT" altLang="en-US" sz="1000" dirty="0">
                <a:latin typeface="Arial" panose="020B0604020202020204" pitchFamily="34" charset="0"/>
                <a:cs typeface="Arial" panose="020B0604020202020204" pitchFamily="34" charset="0"/>
              </a:rPr>
              <a:t>-cell mass. [inferred from /p103/col 1/paragraph 4/Sentence 1 and sentence 3; p/104/col 2/paragraph 2 continued to /p105/col 1/paragraph 1; /p106/col 1/paragaraph 2/sentence 1; /p109/col 2/paragraph 3/sentence 1 and 3 ]</a:t>
            </a:r>
          </a:p>
          <a:p>
            <a:pPr eaLnBrk="1" fontAlgn="auto" hangingPunct="1">
              <a:spcBef>
                <a:spcPts val="0"/>
              </a:spcBef>
              <a:spcAft>
                <a:spcPts val="0"/>
              </a:spcAft>
              <a:defRPr/>
            </a:pPr>
            <a:endParaRPr lang="en-US" altLang="en-US" sz="1000" dirty="0">
              <a:solidFill>
                <a:schemeClr val="tx2"/>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de-AT" altLang="en-US" sz="1000" b="1" dirty="0">
                <a:latin typeface="Arial" panose="020B0604020202020204" pitchFamily="34" charset="0"/>
                <a:cs typeface="Arial" panose="020B0604020202020204" pitchFamily="34" charset="0"/>
              </a:rPr>
              <a:t>Reference: 	</a:t>
            </a:r>
          </a:p>
          <a:p>
            <a:pPr eaLnBrk="1" fontAlgn="auto" hangingPunct="1">
              <a:spcBef>
                <a:spcPts val="0"/>
              </a:spcBef>
              <a:spcAft>
                <a:spcPts val="0"/>
              </a:spcAft>
              <a:defRPr/>
            </a:pPr>
            <a:r>
              <a:rPr lang="en-US" altLang="en-US" sz="1000" dirty="0">
                <a:latin typeface="Arial" panose="020B0604020202020204" pitchFamily="34" charset="0"/>
                <a:cs typeface="Arial" panose="020B0604020202020204" pitchFamily="34" charset="0"/>
              </a:rPr>
              <a:t>Butler AE, Janson J, et al. Beta-cell deficit and increased beta-cell apoptosis in humans with type 2 diabetes. Diabetes 2003;52(1):102-10.</a:t>
            </a:r>
          </a:p>
        </p:txBody>
      </p:sp>
    </p:spTree>
    <p:extLst>
      <p:ext uri="{BB962C8B-B14F-4D97-AF65-F5344CB8AC3E}">
        <p14:creationId xmlns:p14="http://schemas.microsoft.com/office/powerpoint/2010/main" val="1197057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358775"/>
            <a:ext cx="4648200" cy="3486150"/>
          </a:xfrm>
        </p:spPr>
      </p:sp>
      <p:sp>
        <p:nvSpPr>
          <p:cNvPr id="3" name="Notes Placeholder 2"/>
          <p:cNvSpPr>
            <a:spLocks noGrp="1"/>
          </p:cNvSpPr>
          <p:nvPr>
            <p:ph type="body" idx="1"/>
          </p:nvPr>
        </p:nvSpPr>
        <p:spPr/>
        <p:txBody>
          <a:bodyPr/>
          <a:lstStyle/>
          <a:p>
            <a:pPr eaLnBrk="1" hangingPunct="1">
              <a:spcBef>
                <a:spcPct val="0"/>
              </a:spcBef>
            </a:pPr>
            <a:r>
              <a:rPr lang="en-US" altLang="en-US" b="0" dirty="0"/>
              <a:t>Diab-00070768</a:t>
            </a:r>
          </a:p>
          <a:p>
            <a:pPr eaLnBrk="1" hangingPunct="1">
              <a:spcBef>
                <a:spcPct val="0"/>
              </a:spcBef>
            </a:pPr>
            <a:endParaRPr lang="en-US" altLang="en-US" b="1" dirty="0"/>
          </a:p>
          <a:p>
            <a:pPr eaLnBrk="1" hangingPunct="1">
              <a:spcBef>
                <a:spcPct val="0"/>
              </a:spcBef>
            </a:pPr>
            <a:r>
              <a:rPr lang="en-US" altLang="en-US" b="1" dirty="0"/>
              <a:t>Abbreviation:</a:t>
            </a:r>
          </a:p>
          <a:p>
            <a:pPr eaLnBrk="1" hangingPunct="1">
              <a:spcBef>
                <a:spcPct val="0"/>
              </a:spcBef>
            </a:pPr>
            <a:r>
              <a:rPr lang="en-US" altLang="en-US" b="0" dirty="0"/>
              <a:t>T2DM=Type 2 diabetes mellitus</a:t>
            </a:r>
          </a:p>
          <a:p>
            <a:pPr eaLnBrk="1" hangingPunct="1">
              <a:spcBef>
                <a:spcPct val="0"/>
              </a:spcBef>
            </a:pPr>
            <a:endParaRPr lang="en-US" altLang="en-US" b="0" dirty="0"/>
          </a:p>
        </p:txBody>
      </p:sp>
    </p:spTree>
    <p:extLst>
      <p:ext uri="{BB962C8B-B14F-4D97-AF65-F5344CB8AC3E}">
        <p14:creationId xmlns:p14="http://schemas.microsoft.com/office/powerpoint/2010/main" val="1794368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000" dirty="0">
                <a:latin typeface="Arial" panose="020B0604020202020204" pitchFamily="34" charset="0"/>
                <a:cs typeface="Arial" panose="020B0604020202020204" pitchFamily="34" charset="0"/>
              </a:rPr>
              <a:t>Insu-00056817</a:t>
            </a:r>
          </a:p>
          <a:p>
            <a:pPr eaLnBrk="1" fontAlgn="auto" hangingPunct="1">
              <a:spcBef>
                <a:spcPts val="0"/>
              </a:spcBef>
              <a:spcAft>
                <a:spcPts val="0"/>
              </a:spcAft>
              <a:defRPr/>
            </a:pPr>
            <a:endParaRPr lang="en-US" sz="10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000" dirty="0">
                <a:latin typeface="Arial" panose="020B0604020202020204" pitchFamily="34" charset="0"/>
                <a:cs typeface="Arial" panose="020B0604020202020204" pitchFamily="34" charset="0"/>
              </a:rPr>
              <a:t>[Source: Inzucchi et al. Diabetes Care 2012;35(6):1364-79(Updated 36: p 490), Pg 1366-1373, “Therapeutic Options”; Statement below figure: Pg 1366, Col 1, Para 3; Lund et al. Expert Opin Emerg Drugs 2011;16(4):607-18. Inferred from Abstract and Pg 611, Col 1, Para 1]</a:t>
            </a:r>
          </a:p>
          <a:p>
            <a:pPr eaLnBrk="1" fontAlgn="auto" hangingPunct="1">
              <a:spcBef>
                <a:spcPts val="0"/>
              </a:spcBef>
              <a:spcAft>
                <a:spcPts val="0"/>
              </a:spcAft>
              <a:defRPr/>
            </a:pPr>
            <a:endParaRPr lang="en-US" sz="10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000" b="1" dirty="0">
                <a:latin typeface="Arial" panose="020B0604020202020204" pitchFamily="34" charset="0"/>
                <a:cs typeface="Arial" panose="020B0604020202020204" pitchFamily="34" charset="0"/>
              </a:rPr>
              <a:t>Abbreviations: </a:t>
            </a:r>
            <a:r>
              <a:rPr lang="en-US" sz="1000" dirty="0">
                <a:latin typeface="Arial" panose="020B0604020202020204" pitchFamily="34" charset="0"/>
                <a:cs typeface="Arial" panose="020B0604020202020204" pitchFamily="34" charset="0"/>
              </a:rPr>
              <a:t>FPG=Fasting plasma glucose; GLP-1=Glucagon-like peptide-1; HbA1c=Hemoglobin A1c; PPG=Postprandial plasma glucose </a:t>
            </a:r>
            <a:endParaRPr lang="en-US" sz="10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sz="10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000" b="1" dirty="0">
                <a:latin typeface="Arial" panose="020B0604020202020204" pitchFamily="34" charset="0"/>
                <a:cs typeface="Arial" panose="020B0604020202020204" pitchFamily="34" charset="0"/>
              </a:rPr>
              <a:t>References:</a:t>
            </a:r>
            <a:r>
              <a:rPr lang="en-US" sz="1000" dirty="0">
                <a:latin typeface="Arial" panose="020B0604020202020204" pitchFamily="34" charset="0"/>
                <a:cs typeface="Arial" panose="020B0604020202020204" pitchFamily="34" charset="0"/>
              </a:rPr>
              <a:t>		</a:t>
            </a:r>
          </a:p>
          <a:p>
            <a:pPr marL="224654" indent="-224654" eaLnBrk="1" fontAlgn="auto" hangingPunct="1">
              <a:spcBef>
                <a:spcPts val="0"/>
              </a:spcBef>
              <a:spcAft>
                <a:spcPts val="0"/>
              </a:spcAft>
              <a:buFont typeface="+mj-lt"/>
              <a:buAutoNum type="arabicPeriod"/>
              <a:defRPr/>
            </a:pPr>
            <a:r>
              <a:rPr lang="en-US" altLang="en-US" sz="1000" dirty="0">
                <a:latin typeface="Arial" panose="020B0604020202020204" pitchFamily="34" charset="0"/>
                <a:cs typeface="Arial" panose="020B0604020202020204" pitchFamily="34" charset="0"/>
              </a:rPr>
              <a:t>Inzucchi SE, Bergenstal RM, et al; American Diabetes Association (ADA); European Association for the Study of Diabetes (EASD). Management of hyperglycemia in type 2 diabetes: a patient-centered approach: position statement of the American Diabetes Association (ADA) and the European Association for the Study of Diabetes (EASD). Diabetes Care 2012;35(6):1364-79 (updated 36:490).</a:t>
            </a:r>
          </a:p>
          <a:p>
            <a:pPr marL="224654" indent="-224654" eaLnBrk="1" fontAlgn="auto" hangingPunct="1">
              <a:spcBef>
                <a:spcPts val="0"/>
              </a:spcBef>
              <a:spcAft>
                <a:spcPts val="0"/>
              </a:spcAft>
              <a:buFont typeface="+mj-lt"/>
              <a:buAutoNum type="arabicPeriod"/>
              <a:defRPr/>
            </a:pPr>
            <a:r>
              <a:rPr lang="en-US" sz="1000" dirty="0">
                <a:latin typeface="Arial" panose="020B0604020202020204" pitchFamily="34" charset="0"/>
                <a:cs typeface="Arial" panose="020B0604020202020204" pitchFamily="34" charset="0"/>
              </a:rPr>
              <a:t>Lund A, Knop FK, et al. Emerging GLP-1 receptor agonists. Expert Opin Emerg Drugs 2011;16(4):607-18.</a:t>
            </a:r>
          </a:p>
        </p:txBody>
      </p:sp>
    </p:spTree>
    <p:extLst>
      <p:ext uri="{BB962C8B-B14F-4D97-AF65-F5344CB8AC3E}">
        <p14:creationId xmlns:p14="http://schemas.microsoft.com/office/powerpoint/2010/main" val="422307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2763" y="382588"/>
            <a:ext cx="4567237" cy="3427412"/>
          </a:xfrm>
        </p:spPr>
      </p:sp>
      <p:sp>
        <p:nvSpPr>
          <p:cNvPr id="3" name="Notes Placeholder 2"/>
          <p:cNvSpPr>
            <a:spLocks noGrp="1"/>
          </p:cNvSpPr>
          <p:nvPr>
            <p:ph type="body" idx="1"/>
          </p:nvPr>
        </p:nvSpPr>
        <p:spPr/>
        <p:txBody>
          <a:bodyPr>
            <a:normAutofit/>
          </a:bodyPr>
          <a:lstStyle/>
          <a:p>
            <a:pPr defTabSz="914350">
              <a:buSzPct val="80000"/>
              <a:defRPr/>
            </a:pPr>
            <a:r>
              <a:rPr lang="en-US" dirty="0"/>
              <a:t>Additional products:</a:t>
            </a:r>
          </a:p>
          <a:p>
            <a:pPr marL="168244" indent="-168244" defTabSz="914350">
              <a:buSzPct val="80000"/>
              <a:buFont typeface="Arial" panose="020B0604020202020204" pitchFamily="34" charset="0"/>
              <a:buChar char="•"/>
              <a:defRPr/>
            </a:pPr>
            <a:r>
              <a:rPr lang="en-US" dirty="0" err="1"/>
              <a:t>Jentadueto</a:t>
            </a:r>
            <a:r>
              <a:rPr lang="en-US" dirty="0"/>
              <a:t>®: </a:t>
            </a:r>
            <a:r>
              <a:rPr lang="en-US" dirty="0" err="1"/>
              <a:t>linagliptin</a:t>
            </a:r>
            <a:r>
              <a:rPr lang="en-US" dirty="0"/>
              <a:t>/metformin hydrochloride tablets,</a:t>
            </a:r>
            <a:r>
              <a:rPr lang="en-US" baseline="0" dirty="0"/>
              <a:t> </a:t>
            </a:r>
            <a:r>
              <a:rPr lang="en-US" dirty="0"/>
              <a:t>distributed by </a:t>
            </a:r>
            <a:r>
              <a:rPr lang="en-US" dirty="0" err="1"/>
              <a:t>Boehringer</a:t>
            </a:r>
            <a:r>
              <a:rPr lang="en-US" dirty="0"/>
              <a:t> </a:t>
            </a:r>
            <a:r>
              <a:rPr lang="en-US" dirty="0" err="1"/>
              <a:t>Ingelheim</a:t>
            </a:r>
            <a:r>
              <a:rPr lang="en-US" dirty="0"/>
              <a:t> and marketed by </a:t>
            </a:r>
            <a:r>
              <a:rPr lang="en-US" dirty="0" err="1"/>
              <a:t>Boehringer</a:t>
            </a:r>
            <a:r>
              <a:rPr lang="en-US" dirty="0"/>
              <a:t> </a:t>
            </a:r>
            <a:r>
              <a:rPr lang="en-US" dirty="0" err="1"/>
              <a:t>Ingelheim</a:t>
            </a:r>
            <a:r>
              <a:rPr lang="en-US" dirty="0"/>
              <a:t> and Eli Lilly</a:t>
            </a:r>
          </a:p>
          <a:p>
            <a:pPr marL="168244" indent="-168244" defTabSz="914350">
              <a:buSzPct val="80000"/>
              <a:buFont typeface="Arial" panose="020B0604020202020204" pitchFamily="34" charset="0"/>
              <a:buChar char="•"/>
              <a:defRPr/>
            </a:pPr>
            <a:r>
              <a:rPr lang="en-US" dirty="0" err="1"/>
              <a:t>Glyxambi</a:t>
            </a:r>
            <a:r>
              <a:rPr lang="en-US" dirty="0"/>
              <a:t>: </a:t>
            </a:r>
            <a:r>
              <a:rPr lang="en-US" dirty="0" err="1"/>
              <a:t>empagliflozin</a:t>
            </a:r>
            <a:r>
              <a:rPr lang="en-US" dirty="0"/>
              <a:t>/</a:t>
            </a:r>
            <a:r>
              <a:rPr lang="en-US" dirty="0" err="1"/>
              <a:t>linagliptin</a:t>
            </a:r>
            <a:r>
              <a:rPr lang="en-US" dirty="0"/>
              <a:t> tablets</a:t>
            </a:r>
            <a:r>
              <a:rPr lang="en-US" baseline="0" dirty="0"/>
              <a:t> from </a:t>
            </a:r>
            <a:r>
              <a:rPr lang="en-US" baseline="0" dirty="0" err="1"/>
              <a:t>Boehringer</a:t>
            </a:r>
            <a:r>
              <a:rPr lang="en-US" baseline="0" dirty="0"/>
              <a:t> </a:t>
            </a:r>
            <a:r>
              <a:rPr lang="en-US" baseline="0" dirty="0" err="1"/>
              <a:t>Ingelheim</a:t>
            </a:r>
            <a:r>
              <a:rPr lang="en-US" baseline="0" dirty="0"/>
              <a:t> and Eli Lilly</a:t>
            </a:r>
          </a:p>
          <a:p>
            <a:pPr marL="168244" indent="-168244" defTabSz="914350">
              <a:buSzPct val="80000"/>
              <a:buFont typeface="Arial" panose="020B0604020202020204" pitchFamily="34" charset="0"/>
              <a:buChar char="•"/>
              <a:defRPr/>
            </a:pPr>
            <a:endParaRPr lang="en-US" baseline="0" dirty="0"/>
          </a:p>
          <a:p>
            <a:pPr defTabSz="914350">
              <a:buSzPct val="80000"/>
              <a:defRPr/>
            </a:pPr>
            <a:r>
              <a:rPr lang="en-US" baseline="0" dirty="0"/>
              <a:t>Additional points:</a:t>
            </a:r>
          </a:p>
          <a:p>
            <a:pPr marL="168244" indent="-168244" defTabSz="914350">
              <a:buSzPct val="80000"/>
              <a:buFont typeface="Arial" panose="020B0604020202020204" pitchFamily="34" charset="0"/>
              <a:buChar char="•"/>
              <a:defRPr/>
            </a:pPr>
            <a:r>
              <a:rPr lang="en-US" baseline="0" dirty="0"/>
              <a:t>In April 2006, Takeda and Eli Lilly ended their joint marketing agreement for Actos® in the US. Eli Lilly retained the rights to market the drug in Canada, Mexico, and parts of Asia and Europe. In April 2009, Takeda bought the rights to Actos from Eli Lilly in 7 additional countries, including Canada, Sweden, and Norway</a:t>
            </a:r>
          </a:p>
          <a:p>
            <a:pPr marL="168244" indent="-168244" defTabSz="914350">
              <a:buSzPct val="80000"/>
              <a:buFont typeface="Arial" panose="020B0604020202020204" pitchFamily="34" charset="0"/>
              <a:buChar char="•"/>
              <a:defRPr/>
            </a:pPr>
            <a:r>
              <a:rPr lang="en-US" baseline="0" dirty="0"/>
              <a:t>In November 2011,</a:t>
            </a:r>
            <a:r>
              <a:rPr lang="en-US" b="0" baseline="0" dirty="0"/>
              <a:t> Eli </a:t>
            </a:r>
            <a:r>
              <a:rPr lang="en-US" dirty="0"/>
              <a:t>Lilly and Amylin mutually agreed to end their diabetes alliance and transition exenatide responsibility to Amylin</a:t>
            </a:r>
            <a:endParaRPr lang="en-US" b="0" baseline="0" dirty="0"/>
          </a:p>
          <a:p>
            <a:pPr marL="168244" indent="-168244" defTabSz="914350">
              <a:buSzPct val="80000"/>
              <a:buFont typeface="Arial" panose="020B0604020202020204" pitchFamily="34" charset="0"/>
              <a:buChar char="•"/>
              <a:defRPr/>
            </a:pPr>
            <a:endParaRPr lang="en-US" baseline="0" dirty="0"/>
          </a:p>
        </p:txBody>
      </p:sp>
    </p:spTree>
    <p:extLst>
      <p:ext uri="{BB962C8B-B14F-4D97-AF65-F5344CB8AC3E}">
        <p14:creationId xmlns:p14="http://schemas.microsoft.com/office/powerpoint/2010/main" val="3127802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2626" rtl="0" eaLnBrk="1" fontAlgn="auto" latinLnBrk="0" hangingPunct="1">
              <a:lnSpc>
                <a:spcPct val="100000"/>
              </a:lnSpc>
              <a:spcBef>
                <a:spcPts val="0"/>
              </a:spcBef>
              <a:spcAft>
                <a:spcPts val="0"/>
              </a:spcAft>
              <a:buClrTx/>
              <a:buSzTx/>
              <a:buFontTx/>
              <a:buNone/>
              <a:tabLst/>
              <a:defRPr/>
            </a:pPr>
            <a:fld id="{B562B71D-493F-4E1C-990D-D641CCD25BEE}"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2626"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209923" name="Rectangle 2"/>
          <p:cNvSpPr>
            <a:spLocks noGrp="1" noRot="1" noChangeAspect="1" noChangeArrowheads="1" noTextEdit="1"/>
          </p:cNvSpPr>
          <p:nvPr>
            <p:ph type="sldImg"/>
          </p:nvPr>
        </p:nvSpPr>
        <p:spPr bwMode="auto">
          <a:xfrm>
            <a:off x="1139825" y="700088"/>
            <a:ext cx="4572000" cy="3429000"/>
          </a:xfr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688977" y="4338640"/>
            <a:ext cx="5492750" cy="4752975"/>
          </a:xfrm>
          <a:solidFill>
            <a:srgbClr val="FFFFFF"/>
          </a:solidFill>
          <a:ln>
            <a:solidFill>
              <a:schemeClr val="bg1"/>
            </a:solidFill>
            <a:miter lim="800000"/>
            <a:headEnd/>
            <a:tailEnd/>
          </a:ln>
        </p:spPr>
        <p:txBody>
          <a:bodyPr/>
          <a:lstStyle/>
          <a:p>
            <a:r>
              <a:rPr lang="en-GB" sz="1000" b="1" dirty="0">
                <a:latin typeface="Arial" pitchFamily="34" charset="0"/>
              </a:rPr>
              <a:t>Main Point: </a:t>
            </a:r>
            <a:r>
              <a:rPr lang="en-GB" sz="1000" dirty="0">
                <a:latin typeface="Arial" pitchFamily="34" charset="0"/>
              </a:rPr>
              <a:t>Reducing HbA</a:t>
            </a:r>
            <a:r>
              <a:rPr lang="en-GB" sz="1000" baseline="-25000" dirty="0">
                <a:latin typeface="Arial" pitchFamily="34" charset="0"/>
              </a:rPr>
              <a:t>1c</a:t>
            </a:r>
            <a:r>
              <a:rPr lang="en-GB" sz="1000" dirty="0">
                <a:latin typeface="Arial" pitchFamily="34" charset="0"/>
              </a:rPr>
              <a:t> is a key to addressing other potential complications.</a:t>
            </a:r>
          </a:p>
          <a:p>
            <a:endParaRPr lang="en-GB" sz="1000" b="1" dirty="0">
              <a:latin typeface="Arial" pitchFamily="34" charset="0"/>
            </a:endParaRPr>
          </a:p>
          <a:p>
            <a:r>
              <a:rPr lang="en-GB" sz="1000" b="1" dirty="0">
                <a:latin typeface="Arial" pitchFamily="34" charset="0"/>
              </a:rPr>
              <a:t>Discussion:</a:t>
            </a:r>
          </a:p>
          <a:p>
            <a:r>
              <a:rPr lang="en-GB" sz="1000" dirty="0">
                <a:latin typeface="Arial" pitchFamily="34" charset="0"/>
              </a:rPr>
              <a:t>Observational data based on </a:t>
            </a:r>
            <a:r>
              <a:rPr lang="en-GB" sz="1000" dirty="0" err="1">
                <a:latin typeface="Arial" pitchFamily="34" charset="0"/>
              </a:rPr>
              <a:t>UKPDS</a:t>
            </a:r>
            <a:r>
              <a:rPr lang="en-GB" sz="1000" dirty="0">
                <a:latin typeface="Arial" pitchFamily="34" charset="0"/>
              </a:rPr>
              <a:t> have demonstrated the association</a:t>
            </a:r>
            <a:r>
              <a:rPr lang="en-US" sz="1000" dirty="0">
                <a:latin typeface="Arial" pitchFamily="34" charset="0"/>
              </a:rPr>
              <a:t> of good blood glucose control with a reduced burden of microvascular and </a:t>
            </a:r>
            <a:r>
              <a:rPr lang="en-US" sz="1000" dirty="0" err="1">
                <a:latin typeface="Arial" pitchFamily="34" charset="0"/>
              </a:rPr>
              <a:t>macrovascular</a:t>
            </a:r>
            <a:r>
              <a:rPr lang="en-US" sz="1000" dirty="0">
                <a:latin typeface="Arial" pitchFamily="34" charset="0"/>
              </a:rPr>
              <a:t> complications.</a:t>
            </a:r>
          </a:p>
          <a:p>
            <a:endParaRPr lang="en-GB" sz="1000" b="1" dirty="0">
              <a:latin typeface="Arial" pitchFamily="34" charset="0"/>
            </a:endParaRPr>
          </a:p>
          <a:p>
            <a:r>
              <a:rPr lang="en-GB" sz="1000" b="1" dirty="0">
                <a:latin typeface="Arial" pitchFamily="34" charset="0"/>
              </a:rPr>
              <a:t>Reference:</a:t>
            </a:r>
          </a:p>
          <a:p>
            <a:r>
              <a:rPr lang="it-IT" sz="1000" dirty="0">
                <a:latin typeface="Arial" pitchFamily="34" charset="0"/>
              </a:rPr>
              <a:t>Stratton IM, Adler AI, Neil HAW, et al. Association of glycaemia with macrovascular and microvascular complications of type 2 diabetes (UKPDS 35): prospective observational study. </a:t>
            </a:r>
            <a:r>
              <a:rPr lang="en-GB" sz="1000" i="1" dirty="0" err="1">
                <a:latin typeface="Arial" pitchFamily="34" charset="0"/>
              </a:rPr>
              <a:t>BMJ</a:t>
            </a:r>
            <a:r>
              <a:rPr lang="en-GB" sz="1000" i="1" dirty="0">
                <a:latin typeface="Arial" pitchFamily="34" charset="0"/>
              </a:rPr>
              <a:t>.</a:t>
            </a:r>
            <a:r>
              <a:rPr lang="en-GB" sz="1000" dirty="0">
                <a:latin typeface="Arial" pitchFamily="34" charset="0"/>
              </a:rPr>
              <a:t> 2000;321(7258):405-412.</a:t>
            </a:r>
            <a:endParaRPr lang="en-US" sz="1000" dirty="0">
              <a:solidFill>
                <a:srgbClr val="CC0066"/>
              </a:solidFill>
              <a:latin typeface="Arial" pitchFamily="34" charset="0"/>
            </a:endParaRPr>
          </a:p>
        </p:txBody>
      </p:sp>
    </p:spTree>
    <p:extLst>
      <p:ext uri="{BB962C8B-B14F-4D97-AF65-F5344CB8AC3E}">
        <p14:creationId xmlns:p14="http://schemas.microsoft.com/office/powerpoint/2010/main" val="2553156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215043" name="Notes Placeholder 2"/>
          <p:cNvSpPr>
            <a:spLocks noGrp="1"/>
          </p:cNvSpPr>
          <p:nvPr>
            <p:ph type="body" idx="1"/>
          </p:nvPr>
        </p:nvSpPr>
        <p:spPr bwMode="auto">
          <a:noFill/>
        </p:spPr>
        <p:txBody>
          <a:bodyPr/>
          <a:lstStyle/>
          <a:p>
            <a:pPr algn="l">
              <a:spcBef>
                <a:spcPct val="0"/>
              </a:spcBef>
            </a:pPr>
            <a:r>
              <a:rPr lang="en-US" b="1" dirty="0">
                <a:latin typeface="Arial" panose="020B0604020202020204" pitchFamily="34" charset="0"/>
                <a:cs typeface="Arial" panose="020B0604020202020204" pitchFamily="34" charset="0"/>
              </a:rPr>
              <a:t>Discussion: </a:t>
            </a:r>
            <a:r>
              <a:rPr lang="en-US" dirty="0">
                <a:latin typeface="Arial" panose="020B0604020202020204" pitchFamily="34" charset="0"/>
                <a:cs typeface="Arial" panose="020B0604020202020204" pitchFamily="34" charset="0"/>
              </a:rPr>
              <a:t>Long-term follow-up of the population studied in the UKPDS study demonstrated that the patients reaching strict </a:t>
            </a:r>
            <a:r>
              <a:rPr lang="en-US" dirty="0" err="1">
                <a:latin typeface="Arial" panose="020B0604020202020204" pitchFamily="34" charset="0"/>
                <a:cs typeface="Arial" panose="020B0604020202020204" pitchFamily="34" charset="0"/>
              </a:rPr>
              <a:t>glycaemic</a:t>
            </a:r>
            <a:r>
              <a:rPr lang="en-US" dirty="0">
                <a:latin typeface="Arial" panose="020B0604020202020204" pitchFamily="34" charset="0"/>
                <a:cs typeface="Arial" panose="020B0604020202020204" pitchFamily="34" charset="0"/>
              </a:rPr>
              <a:t> control soonest had the lowest  incidence of cardiovascular disease (</a:t>
            </a:r>
            <a:r>
              <a:rPr lang="en-US" dirty="0" err="1">
                <a:latin typeface="Arial" panose="020B0604020202020204" pitchFamily="34" charset="0"/>
                <a:cs typeface="Arial" panose="020B0604020202020204" pitchFamily="34" charset="0"/>
              </a:rPr>
              <a:t>CVD</a:t>
            </a:r>
            <a:r>
              <a:rPr lang="en-US" dirty="0">
                <a:latin typeface="Arial" panose="020B0604020202020204" pitchFamily="34" charset="0"/>
                <a:cs typeface="Arial" panose="020B0604020202020204" pitchFamily="34" charset="0"/>
              </a:rPr>
              <a:t>), including myocardial infarction. Notably, patients in the intensive therapy</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group, those being treated with a </a:t>
            </a:r>
            <a:r>
              <a:rPr lang="en-US" dirty="0" err="1">
                <a:latin typeface="Arial" panose="020B0604020202020204" pitchFamily="34" charset="0"/>
                <a:cs typeface="Arial" panose="020B0604020202020204" pitchFamily="34" charset="0"/>
              </a:rPr>
              <a:t>sulphonylurea</a:t>
            </a:r>
            <a:r>
              <a:rPr lang="en-US" dirty="0">
                <a:latin typeface="Arial" panose="020B0604020202020204" pitchFamily="34" charset="0"/>
                <a:cs typeface="Arial" panose="020B0604020202020204" pitchFamily="34" charset="0"/>
              </a:rPr>
              <a:t> (SU) and insulin, had better glucose levels in the early stages of their therapy and benefits seemed to persist a decade </a:t>
            </a:r>
            <a:r>
              <a:rPr lang="en-US" dirty="0" err="1">
                <a:latin typeface="Arial" panose="020B0604020202020204" pitchFamily="34" charset="0"/>
                <a:cs typeface="Arial" panose="020B0604020202020204" pitchFamily="34" charset="0"/>
              </a:rPr>
              <a:t>later.</a:t>
            </a:r>
            <a:r>
              <a:rPr lang="en-US" baseline="30000" dirty="0" err="1">
                <a:latin typeface="Arial" panose="020B0604020202020204" pitchFamily="34" charset="0"/>
                <a:cs typeface="Arial" panose="020B0604020202020204" pitchFamily="34" charset="0"/>
              </a:rPr>
              <a:t>1,2</a:t>
            </a:r>
            <a:endParaRPr lang="en-GB" dirty="0">
              <a:latin typeface="Arial" panose="020B0604020202020204" pitchFamily="34" charset="0"/>
              <a:cs typeface="Arial" panose="020B0604020202020204" pitchFamily="34" charset="0"/>
            </a:endParaRPr>
          </a:p>
          <a:p>
            <a:pPr algn="l">
              <a:spcBef>
                <a:spcPct val="0"/>
              </a:spcBef>
            </a:pPr>
            <a:endParaRPr lang="en-GB" dirty="0">
              <a:latin typeface="Arial" panose="020B0604020202020204" pitchFamily="34" charset="0"/>
              <a:cs typeface="Arial" panose="020B0604020202020204" pitchFamily="34" charset="0"/>
            </a:endParaRPr>
          </a:p>
          <a:p>
            <a:pPr algn="l">
              <a:spcBef>
                <a:spcPct val="0"/>
              </a:spcBef>
            </a:pPr>
            <a:r>
              <a:rPr lang="en-GB" b="1" dirty="0">
                <a:latin typeface="Arial" panose="020B0604020202020204" pitchFamily="34" charset="0"/>
                <a:cs typeface="Arial" panose="020B0604020202020204" pitchFamily="34" charset="0"/>
              </a:rPr>
              <a:t>References:</a:t>
            </a:r>
            <a:r>
              <a:rPr lang="en-GB" b="1" baseline="0" dirty="0">
                <a:latin typeface="Arial" panose="020B0604020202020204" pitchFamily="34" charset="0"/>
                <a:cs typeface="Arial" panose="020B0604020202020204" pitchFamily="34" charset="0"/>
              </a:rPr>
              <a:t> </a:t>
            </a:r>
          </a:p>
          <a:p>
            <a:pPr marL="228587" indent="-228587">
              <a:spcBef>
                <a:spcPct val="0"/>
              </a:spcBef>
              <a:buFont typeface="+mj-lt"/>
              <a:buAutoNum type="arabicPeriod"/>
            </a:pPr>
            <a:r>
              <a:rPr lang="en-GB" dirty="0" err="1">
                <a:latin typeface="Arial" panose="020B0604020202020204" pitchFamily="34" charset="0"/>
                <a:cs typeface="Arial" panose="020B0604020202020204" pitchFamily="34" charset="0"/>
              </a:rPr>
              <a:t>UKPDS</a:t>
            </a:r>
            <a:r>
              <a:rPr lang="en-GB" dirty="0">
                <a:latin typeface="Arial" panose="020B0604020202020204" pitchFamily="34" charset="0"/>
                <a:cs typeface="Arial" panose="020B0604020202020204" pitchFamily="34" charset="0"/>
              </a:rPr>
              <a:t> Group.</a:t>
            </a:r>
            <a:r>
              <a:rPr lang="en-GB" baseline="0" dirty="0">
                <a:latin typeface="Arial" panose="020B0604020202020204" pitchFamily="34" charset="0"/>
                <a:cs typeface="Arial" panose="020B0604020202020204" pitchFamily="34" charset="0"/>
              </a:rPr>
              <a:t> Intensive blood-glucose control with </a:t>
            </a:r>
            <a:r>
              <a:rPr lang="en-GB" baseline="0" dirty="0" err="1">
                <a:latin typeface="Arial" panose="020B0604020202020204" pitchFamily="34" charset="0"/>
                <a:cs typeface="Arial" panose="020B0604020202020204" pitchFamily="34" charset="0"/>
              </a:rPr>
              <a:t>sulphonylureas</a:t>
            </a:r>
            <a:r>
              <a:rPr lang="en-GB" baseline="0" dirty="0">
                <a:latin typeface="Arial" panose="020B0604020202020204" pitchFamily="34" charset="0"/>
                <a:cs typeface="Arial" panose="020B0604020202020204" pitchFamily="34" charset="0"/>
              </a:rPr>
              <a:t> or insulin compare with conventional treatment and risk of complications in patients with type 2 diabetes (</a:t>
            </a:r>
            <a:r>
              <a:rPr lang="en-GB" baseline="0" dirty="0" err="1">
                <a:latin typeface="Arial" panose="020B0604020202020204" pitchFamily="34" charset="0"/>
                <a:cs typeface="Arial" panose="020B0604020202020204" pitchFamily="34" charset="0"/>
              </a:rPr>
              <a:t>UKPDS</a:t>
            </a:r>
            <a:r>
              <a:rPr lang="en-GB" baseline="0" dirty="0">
                <a:latin typeface="Arial" panose="020B0604020202020204" pitchFamily="34" charset="0"/>
                <a:cs typeface="Arial" panose="020B0604020202020204" pitchFamily="34" charset="0"/>
              </a:rPr>
              <a:t> 33). </a:t>
            </a:r>
            <a:r>
              <a:rPr lang="en-GB" i="1" dirty="0">
                <a:solidFill>
                  <a:prstClr val="black"/>
                </a:solidFill>
                <a:latin typeface="Arial" pitchFamily="34" charset="0"/>
                <a:cs typeface="Arial" pitchFamily="34" charset="0"/>
              </a:rPr>
              <a:t>Lancet.</a:t>
            </a:r>
            <a:r>
              <a:rPr lang="en-GB" dirty="0">
                <a:solidFill>
                  <a:prstClr val="black"/>
                </a:solidFill>
                <a:latin typeface="Arial" pitchFamily="34" charset="0"/>
                <a:cs typeface="Arial" pitchFamily="34" charset="0"/>
              </a:rPr>
              <a:t> 1998;352(9131):837-853. </a:t>
            </a:r>
            <a:endParaRPr lang="en-GB" dirty="0">
              <a:latin typeface="Arial" panose="020B0604020202020204" pitchFamily="34" charset="0"/>
              <a:cs typeface="Arial" panose="020B0604020202020204" pitchFamily="34" charset="0"/>
            </a:endParaRPr>
          </a:p>
          <a:p>
            <a:pPr marL="228587" indent="-228587">
              <a:spcBef>
                <a:spcPct val="0"/>
              </a:spcBef>
              <a:buFont typeface="+mj-lt"/>
              <a:buAutoNum type="arabicPeriod"/>
            </a:pPr>
            <a:r>
              <a:rPr lang="en-GB" dirty="0">
                <a:latin typeface="Arial" panose="020B0604020202020204" pitchFamily="34" charset="0"/>
                <a:cs typeface="Arial" panose="020B0604020202020204" pitchFamily="34" charset="0"/>
              </a:rPr>
              <a:t>Holman RR, Paul</a:t>
            </a:r>
            <a:r>
              <a:rPr lang="en-GB" baseline="0" dirty="0">
                <a:latin typeface="Arial" panose="020B0604020202020204" pitchFamily="34" charset="0"/>
                <a:cs typeface="Arial" panose="020B0604020202020204" pitchFamily="34" charset="0"/>
              </a:rPr>
              <a:t> SK, Bethel MA, Matthews DR, Neil HAW</a:t>
            </a:r>
            <a:r>
              <a:rPr lang="en-GB" dirty="0">
                <a:latin typeface="Arial" panose="020B0604020202020204" pitchFamily="34" charset="0"/>
                <a:cs typeface="Arial" panose="020B0604020202020204" pitchFamily="34" charset="0"/>
              </a:rPr>
              <a:t>. 10-year follow-up of intensive glucose control in type 2 diabetes. </a:t>
            </a:r>
            <a:r>
              <a:rPr lang="en-GB" i="1" dirty="0">
                <a:latin typeface="Arial" panose="020B0604020202020204" pitchFamily="34" charset="0"/>
                <a:cs typeface="Arial" panose="020B0604020202020204" pitchFamily="34" charset="0"/>
              </a:rPr>
              <a:t>N </a:t>
            </a:r>
            <a:r>
              <a:rPr lang="en-GB" i="1" dirty="0" err="1">
                <a:latin typeface="Arial" panose="020B0604020202020204" pitchFamily="34" charset="0"/>
                <a:cs typeface="Arial" panose="020B0604020202020204" pitchFamily="34" charset="0"/>
              </a:rPr>
              <a:t>Engl</a:t>
            </a:r>
            <a:r>
              <a:rPr lang="en-GB" i="1" dirty="0">
                <a:latin typeface="Arial" panose="020B0604020202020204" pitchFamily="34" charset="0"/>
                <a:cs typeface="Arial" panose="020B0604020202020204" pitchFamily="34" charset="0"/>
              </a:rPr>
              <a:t> J Med. </a:t>
            </a:r>
            <a:r>
              <a:rPr lang="en-GB" dirty="0">
                <a:latin typeface="Arial" panose="020B0604020202020204" pitchFamily="34" charset="0"/>
                <a:cs typeface="Arial" panose="020B0604020202020204" pitchFamily="34" charset="0"/>
              </a:rPr>
              <a:t>2008;359(15):1577-1589.</a:t>
            </a:r>
            <a:endParaRPr lang="en-US" dirty="0">
              <a:latin typeface="Arial" panose="020B0604020202020204" pitchFamily="34" charset="0"/>
              <a:cs typeface="Arial" panose="020B0604020202020204" pitchFamily="34" charset="0"/>
            </a:endParaRPr>
          </a:p>
        </p:txBody>
      </p:sp>
      <p:sp>
        <p:nvSpPr>
          <p:cNvPr id="215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6C36B-8889-4121-BD63-FDCB96B1AF09}"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31828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0"/>
            <a:ext cx="5486400" cy="4343400"/>
          </a:xfrm>
        </p:spPr>
        <p:txBody>
          <a:bodyPr>
            <a:noAutofit/>
          </a:bodyPr>
          <a:lstStyle/>
          <a:p>
            <a:r>
              <a:rPr lang="en-GB" sz="900" b="1" dirty="0">
                <a:latin typeface="Arial" panose="020B0604020202020204" pitchFamily="34" charset="0"/>
                <a:cs typeface="Arial" panose="020B0604020202020204" pitchFamily="34" charset="0"/>
              </a:rPr>
              <a:t>Main Point: </a:t>
            </a:r>
            <a:r>
              <a:rPr lang="en-GB" sz="900" dirty="0">
                <a:latin typeface="Arial" panose="020B0604020202020204" pitchFamily="34" charset="0"/>
                <a:cs typeface="Arial" panose="020B0604020202020204" pitchFamily="34" charset="0"/>
              </a:rPr>
              <a:t>Postprandial </a:t>
            </a:r>
            <a:r>
              <a:rPr lang="en-GB" sz="900" dirty="0" err="1">
                <a:latin typeface="Arial" panose="020B0604020202020204" pitchFamily="34" charset="0"/>
                <a:cs typeface="Arial" panose="020B0604020202020204" pitchFamily="34" charset="0"/>
              </a:rPr>
              <a:t>Hyperglycemia</a:t>
            </a:r>
            <a:r>
              <a:rPr lang="en-GB" sz="900" dirty="0">
                <a:latin typeface="Arial" panose="020B0604020202020204" pitchFamily="34" charset="0"/>
                <a:cs typeface="Arial" panose="020B0604020202020204" pitchFamily="34" charset="0"/>
              </a:rPr>
              <a:t> is associated with other diabetes-related complications.</a:t>
            </a:r>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3884614" y="8685213"/>
            <a:ext cx="2971801"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CDDD8-C0FA-4210-B91A-DD304AE1B51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8177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ja-JP" b="1" dirty="0">
                <a:latin typeface="Arial" panose="020B0604020202020204" pitchFamily="34" charset="0"/>
                <a:cs typeface="Arial" panose="020B0604020202020204" pitchFamily="34" charset="0"/>
              </a:rPr>
              <a:t>Main Point: </a:t>
            </a:r>
            <a:r>
              <a:rPr lang="en-US" altLang="ja-JP" dirty="0">
                <a:latin typeface="Arial" panose="020B0604020202020204" pitchFamily="34" charset="0"/>
                <a:cs typeface="Arial" panose="020B0604020202020204" pitchFamily="34" charset="0"/>
              </a:rPr>
              <a:t>This slide presents results from the DECODE study. This was a large European database analysis that included a number of individual studies from the continent. After adjusting for confounding factors, </a:t>
            </a:r>
            <a:r>
              <a:rPr lang="en-US" altLang="ja-JP" dirty="0" err="1">
                <a:latin typeface="Arial" panose="020B0604020202020204" pitchFamily="34" charset="0"/>
                <a:cs typeface="Arial" panose="020B0604020202020204" pitchFamily="34" charset="0"/>
              </a:rPr>
              <a:t>postchallenge</a:t>
            </a:r>
            <a:r>
              <a:rPr lang="en-US" altLang="ja-JP" baseline="0" dirty="0">
                <a:latin typeface="Arial" panose="020B0604020202020204" pitchFamily="34" charset="0"/>
                <a:cs typeface="Arial" panose="020B0604020202020204" pitchFamily="34" charset="0"/>
              </a:rPr>
              <a:t> Hyperglycemia </a:t>
            </a:r>
            <a:r>
              <a:rPr lang="en-US" altLang="ja-JP" dirty="0">
                <a:latin typeface="Arial" panose="020B0604020202020204" pitchFamily="34" charset="0"/>
                <a:cs typeface="Arial" panose="020B0604020202020204" pitchFamily="34" charset="0"/>
              </a:rPr>
              <a:t>remained significantly and independently associated with cardiovascular (CV) risk. Fasting Hyperglycemia was not.</a:t>
            </a:r>
            <a:r>
              <a:rPr lang="en-US" altLang="ja-JP" baseline="30000" dirty="0">
                <a:latin typeface="Arial" panose="020B0604020202020204" pitchFamily="34" charset="0"/>
                <a:cs typeface="Arial" panose="020B0604020202020204" pitchFamily="34" charset="0"/>
              </a:rPr>
              <a:t> </a:t>
            </a:r>
          </a:p>
          <a:p>
            <a:endParaRPr lang="en-US" altLang="ja-JP" baseline="30000" dirty="0">
              <a:latin typeface="Arial" panose="020B0604020202020204" pitchFamily="34" charset="0"/>
              <a:cs typeface="Arial" panose="020B0604020202020204" pitchFamily="34" charset="0"/>
            </a:endParaRPr>
          </a:p>
          <a:p>
            <a:r>
              <a:rPr lang="en-US" altLang="ja-JP" b="1" baseline="0" dirty="0">
                <a:latin typeface="Arial" panose="020B0604020202020204" pitchFamily="34" charset="0"/>
                <a:cs typeface="Arial" panose="020B0604020202020204" pitchFamily="34" charset="0"/>
              </a:rPr>
              <a:t>Background:</a:t>
            </a:r>
            <a:r>
              <a:rPr lang="en-US" altLang="ja-JP" b="1" baseline="30000"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aseline data was assessed on glucose concentrations at fasting and 2 h after the 75 g oral glucose tolerance test from 13 prospective European cohort studies, which included 18,048 men and 7,316 women aged 30 years or older. Mean follow-up was 7.3 years. We assessed the risk of death according to the different diagnostic glucose </a:t>
            </a:r>
            <a:r>
              <a:rPr lang="pt-BR" dirty="0">
                <a:latin typeface="Arial" panose="020B0604020202020204" pitchFamily="34" charset="0"/>
                <a:cs typeface="Arial" panose="020B0604020202020204" pitchFamily="34" charset="0"/>
              </a:rPr>
              <a:t>categories.</a:t>
            </a:r>
            <a:endParaRPr lang="en-US" altLang="ja-JP" b="1" baseline="30000" dirty="0">
              <a:latin typeface="Arial" panose="020B0604020202020204" pitchFamily="34" charset="0"/>
              <a:cs typeface="Arial" panose="020B0604020202020204" pitchFamily="34" charset="0"/>
            </a:endParaRPr>
          </a:p>
          <a:p>
            <a:endParaRPr lang="en-US" altLang="ja-JP" baseline="30000" dirty="0">
              <a:latin typeface="Arial" panose="020B0604020202020204" pitchFamily="34" charset="0"/>
              <a:cs typeface="Arial" panose="020B0604020202020204" pitchFamily="34" charset="0"/>
            </a:endParaRPr>
          </a:p>
          <a:p>
            <a:r>
              <a:rPr lang="en-US" altLang="ja-JP" b="1" baseline="0" dirty="0">
                <a:latin typeface="Arial" panose="020B0604020202020204" pitchFamily="34" charset="0"/>
                <a:cs typeface="Arial" panose="020B0604020202020204" pitchFamily="34" charset="0"/>
              </a:rPr>
              <a:t>Discussion</a:t>
            </a:r>
            <a:r>
              <a:rPr lang="en-US" altLang="ja-JP"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Fasting-glucose concentrations alone do not identify individuals at increased risk of death associated with </a:t>
            </a:r>
            <a:r>
              <a:rPr lang="en-US" dirty="0" err="1">
                <a:latin typeface="Arial" panose="020B0604020202020204" pitchFamily="34" charset="0"/>
                <a:cs typeface="Arial" panose="020B0604020202020204" pitchFamily="34" charset="0"/>
              </a:rPr>
              <a:t>hyperglycaemia</a:t>
            </a:r>
            <a:r>
              <a:rPr lang="en-US" dirty="0">
                <a:latin typeface="Arial" panose="020B0604020202020204" pitchFamily="34" charset="0"/>
                <a:cs typeface="Arial" panose="020B0604020202020204" pitchFamily="34" charset="0"/>
              </a:rPr>
              <a:t>. The oral glucose tolerance test provides additional prognostic information and enables detection of individuals with impaired glucose tolerance, who have the</a:t>
            </a:r>
          </a:p>
          <a:p>
            <a:r>
              <a:rPr lang="en-US" dirty="0">
                <a:latin typeface="Arial" panose="020B0604020202020204" pitchFamily="34" charset="0"/>
                <a:cs typeface="Arial" panose="020B0604020202020204" pitchFamily="34" charset="0"/>
              </a:rPr>
              <a:t>greatest attributable risk of death.</a:t>
            </a:r>
            <a:r>
              <a:rPr lang="en-US" altLang="ja-JP" baseline="0" dirty="0">
                <a:latin typeface="Arial" panose="020B0604020202020204" pitchFamily="34" charset="0"/>
                <a:cs typeface="Arial" panose="020B0604020202020204" pitchFamily="34" charset="0"/>
              </a:rPr>
              <a:t> </a:t>
            </a:r>
            <a:endParaRPr lang="en-US" altLang="ja-JP" b="1" baseline="30000"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en-US" altLang="ja-JP" b="1" dirty="0">
                <a:latin typeface="Arial" panose="020B0604020202020204" pitchFamily="34" charset="0"/>
                <a:cs typeface="Arial" panose="020B0604020202020204" pitchFamily="34" charset="0"/>
              </a:rPr>
              <a:t>Reference:</a:t>
            </a:r>
          </a:p>
          <a:p>
            <a:r>
              <a:rPr lang="en-US" altLang="ja-JP" dirty="0">
                <a:latin typeface="Arial" panose="020B0604020202020204" pitchFamily="34" charset="0"/>
                <a:cs typeface="Arial" panose="020B0604020202020204" pitchFamily="34" charset="0"/>
              </a:rPr>
              <a:t>DECODE Study Group. Glucose tolerance and mortality: comparison of WHO and American Diabetes Association diagnostic criteria.</a:t>
            </a:r>
            <a:r>
              <a:rPr lang="en-US" altLang="ja-JP" baseline="0" dirty="0">
                <a:latin typeface="Arial" panose="020B0604020202020204" pitchFamily="34" charset="0"/>
                <a:cs typeface="Arial" panose="020B0604020202020204" pitchFamily="34" charset="0"/>
              </a:rPr>
              <a:t> </a:t>
            </a:r>
            <a:r>
              <a:rPr lang="en-US" altLang="ja-JP" i="1" dirty="0">
                <a:latin typeface="Arial" panose="020B0604020202020204" pitchFamily="34" charset="0"/>
                <a:cs typeface="Arial" panose="020B0604020202020204" pitchFamily="34" charset="0"/>
              </a:rPr>
              <a:t>Lancet.</a:t>
            </a:r>
            <a:r>
              <a:rPr lang="en-US" altLang="ja-JP" dirty="0">
                <a:latin typeface="Arial" panose="020B0604020202020204" pitchFamily="34" charset="0"/>
                <a:cs typeface="Arial" panose="020B0604020202020204" pitchFamily="34" charset="0"/>
              </a:rPr>
              <a:t> 1999;354(9179):617-621.</a:t>
            </a:r>
          </a:p>
        </p:txBody>
      </p:sp>
      <p:sp>
        <p:nvSpPr>
          <p:cNvPr id="4" name="Slide Number Placeholder 3"/>
          <p:cNvSpPr>
            <a:spLocks noGrp="1"/>
          </p:cNvSpPr>
          <p:nvPr>
            <p:ph type="sldNum" sz="quarter" idx="5"/>
          </p:nvPr>
        </p:nvSpPr>
        <p:spPr>
          <a:xfrm>
            <a:off x="3884614" y="8685213"/>
            <a:ext cx="2971801" cy="457200"/>
          </a:xfrm>
        </p:spPr>
        <p:txBody>
          <a:bodyPr/>
          <a:lstStyle/>
          <a:p>
            <a:fld id="{4E5CDDD8-C0FA-4210-B91A-DD304AE1B518}" type="slidenum">
              <a:rPr lang="en-US" smtClean="0">
                <a:solidFill>
                  <a:prstClr val="black"/>
                </a:solidFill>
                <a:latin typeface="Arial" panose="020B0604020202020204" pitchFamily="34" charset="0"/>
                <a:cs typeface="Arial" panose="020B0604020202020204" pitchFamily="34" charset="0"/>
              </a:rPr>
              <a:pPr/>
              <a:t>61</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108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5674">
              <a:defRPr/>
            </a:pPr>
            <a:r>
              <a:rPr lang="en-US" altLang="ja-JP" b="1" dirty="0">
                <a:latin typeface="Arial" panose="020B0604020202020204" pitchFamily="34" charset="0"/>
                <a:cs typeface="Arial" panose="020B0604020202020204" pitchFamily="34" charset="0"/>
              </a:rPr>
              <a:t>Main Point: </a:t>
            </a:r>
            <a:r>
              <a:rPr lang="en-US" altLang="ja-JP" dirty="0">
                <a:latin typeface="Arial" panose="020B0604020202020204" pitchFamily="34" charset="0"/>
                <a:cs typeface="Arial" panose="020B0604020202020204" pitchFamily="34" charset="0"/>
              </a:rPr>
              <a:t>This slide shows results from the Diabetes Intervention Study (DIS) by </a:t>
            </a:r>
            <a:r>
              <a:rPr lang="en-US" altLang="ja-JP" dirty="0" err="1">
                <a:latin typeface="Arial" panose="020B0604020202020204" pitchFamily="34" charset="0"/>
                <a:cs typeface="Arial" panose="020B0604020202020204" pitchFamily="34" charset="0"/>
              </a:rPr>
              <a:t>Hanefeld</a:t>
            </a:r>
            <a:r>
              <a:rPr lang="en-US" altLang="ja-JP" dirty="0">
                <a:latin typeface="Arial" panose="020B0604020202020204" pitchFamily="34" charset="0"/>
                <a:cs typeface="Arial" panose="020B0604020202020204" pitchFamily="34" charset="0"/>
              </a:rPr>
              <a:t> et al. This study included patients with type 2 diabetes (early stage of the disease). The investigators followed patients for 11 years to collect information on mortality and myocardial infarction (MI). The risk correlated significantly and independently with postprandial </a:t>
            </a:r>
            <a:r>
              <a:rPr lang="en-US" altLang="ja-JP" dirty="0" err="1">
                <a:latin typeface="Arial" panose="020B0604020202020204" pitchFamily="34" charset="0"/>
                <a:cs typeface="Arial" panose="020B0604020202020204" pitchFamily="34" charset="0"/>
              </a:rPr>
              <a:t>hyperglycaemia</a:t>
            </a:r>
            <a:r>
              <a:rPr lang="en-US" altLang="ja-JP" dirty="0">
                <a:latin typeface="Arial" panose="020B0604020202020204" pitchFamily="34" charset="0"/>
                <a:cs typeface="Arial" panose="020B0604020202020204" pitchFamily="34" charset="0"/>
              </a:rPr>
              <a:t>, but not with fasting </a:t>
            </a:r>
            <a:r>
              <a:rPr lang="en-US" altLang="ja-JP" dirty="0" err="1">
                <a:latin typeface="Arial" panose="020B0604020202020204" pitchFamily="34" charset="0"/>
                <a:cs typeface="Arial" panose="020B0604020202020204" pitchFamily="34" charset="0"/>
              </a:rPr>
              <a:t>hyperglycaemia</a:t>
            </a:r>
            <a:r>
              <a:rPr lang="en-US" altLang="ja-JP"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defTabSz="895674">
              <a:defRPr/>
            </a:pPr>
            <a:endParaRPr lang="en-US" altLang="ja-JP" dirty="0">
              <a:latin typeface="Arial" panose="020B0604020202020204" pitchFamily="34" charset="0"/>
              <a:cs typeface="Arial" panose="020B0604020202020204" pitchFamily="34" charset="0"/>
            </a:endParaRPr>
          </a:p>
          <a:p>
            <a:pPr defTabSz="895674">
              <a:defRPr/>
            </a:pPr>
            <a:r>
              <a:rPr lang="en-US" altLang="ja-JP" b="1" dirty="0">
                <a:latin typeface="Arial" panose="020B0604020202020204" pitchFamily="34" charset="0"/>
                <a:cs typeface="Arial" panose="020B0604020202020204" pitchFamily="34" charset="0"/>
              </a:rPr>
              <a:t>Reference:</a:t>
            </a:r>
          </a:p>
          <a:p>
            <a:pPr defTabSz="895674">
              <a:defRPr/>
            </a:pPr>
            <a:r>
              <a:rPr lang="en-US" altLang="ja-JP" dirty="0" err="1">
                <a:latin typeface="Arial" panose="020B0604020202020204" pitchFamily="34" charset="0"/>
                <a:cs typeface="Arial" panose="020B0604020202020204" pitchFamily="34" charset="0"/>
              </a:rPr>
              <a:t>Hanefeld</a:t>
            </a:r>
            <a:r>
              <a:rPr lang="en-US" altLang="ja-JP" dirty="0">
                <a:latin typeface="Arial" panose="020B0604020202020204" pitchFamily="34" charset="0"/>
                <a:cs typeface="Arial" panose="020B0604020202020204" pitchFamily="34" charset="0"/>
              </a:rPr>
              <a:t> M, Fischer S, Julius U, et al. Risk factors for myocardial infarction and death in newly detected NIDDM: the Diabetes Intervention Study, 11-year follow-up. </a:t>
            </a:r>
            <a:r>
              <a:rPr lang="en-US" altLang="ja-JP" i="1" dirty="0" err="1">
                <a:latin typeface="Arial" panose="020B0604020202020204" pitchFamily="34" charset="0"/>
                <a:cs typeface="Arial" panose="020B0604020202020204" pitchFamily="34" charset="0"/>
              </a:rPr>
              <a:t>Diabetologia</a:t>
            </a:r>
            <a:r>
              <a:rPr lang="en-US" altLang="ja-JP" i="1"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1996;39(12):1577-1583.</a:t>
            </a:r>
          </a:p>
          <a:p>
            <a:pPr defTabSz="895674">
              <a:defRPr/>
            </a:pPr>
            <a:endParaRPr lang="en-US" altLang="ja-JP" dirty="0">
              <a:latin typeface="Arial" panose="020B0604020202020204" pitchFamily="34" charset="0"/>
              <a:cs typeface="Arial" panose="020B0604020202020204" pitchFamily="34" charset="0"/>
            </a:endParaRPr>
          </a:p>
          <a:p>
            <a:pPr defTabSz="895674">
              <a:defRPr/>
            </a:pPr>
            <a:endParaRPr lang="en-US" altLang="ja-JP"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3884614" y="8685213"/>
            <a:ext cx="2971801" cy="457200"/>
          </a:xfrm>
        </p:spPr>
        <p:txBody>
          <a:bodyPr/>
          <a:lstStyle/>
          <a:p>
            <a:fld id="{4E5CDDD8-C0FA-4210-B91A-DD304AE1B518}" type="slidenum">
              <a:rPr lang="en-US" smtClean="0">
                <a:solidFill>
                  <a:prstClr val="black"/>
                </a:solidFill>
                <a:latin typeface="Arial" panose="020B0604020202020204" pitchFamily="34" charset="0"/>
                <a:cs typeface="Arial" panose="020B0604020202020204" pitchFamily="34" charset="0"/>
              </a:rPr>
              <a:pPr/>
              <a:t>62</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836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ltLang="en-US" sz="900" dirty="0">
                <a:latin typeface="Arial" panose="020B0604020202020204" pitchFamily="34" charset="0"/>
                <a:cs typeface="Arial" panose="020B0604020202020204" pitchFamily="34" charset="0"/>
              </a:rPr>
              <a:t>Insu-00056817</a:t>
            </a:r>
          </a:p>
          <a:p>
            <a:pPr eaLnBrk="1" fontAlgn="auto" hangingPunct="1">
              <a:spcBef>
                <a:spcPts val="0"/>
              </a:spcBef>
              <a:spcAft>
                <a:spcPts val="0"/>
              </a:spcAft>
              <a:defRPr/>
            </a:pPr>
            <a:r>
              <a:rPr lang="en-US" altLang="en-US" sz="900" b="1" dirty="0">
                <a:latin typeface="Arial" panose="020B0604020202020204" pitchFamily="34" charset="0"/>
                <a:cs typeface="Arial" panose="020B0604020202020204" pitchFamily="34" charset="0"/>
              </a:rPr>
              <a:t>Note: </a:t>
            </a:r>
            <a:r>
              <a:rPr lang="en-US" altLang="en-US" sz="900" dirty="0">
                <a:latin typeface="Arial" panose="020B0604020202020204" pitchFamily="34" charset="0"/>
                <a:cs typeface="Arial" panose="020B0604020202020204" pitchFamily="34" charset="0"/>
              </a:rPr>
              <a:t>Pramlintide not approved in all areas: consider removing its row if not approved in your region.</a:t>
            </a:r>
            <a:endParaRPr lang="en-US" altLang="en-US" sz="9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900" dirty="0">
                <a:latin typeface="Arial" panose="020B0604020202020204" pitchFamily="34" charset="0"/>
                <a:cs typeface="Arial" panose="020B0604020202020204" pitchFamily="34" charset="0"/>
              </a:rPr>
              <a:t>[Source: Class/FPG/PPG from AACE 2009 Position statement: Rodbard et al. Endocr Pract 2009;15(6):541-59. /p548; </a:t>
            </a:r>
            <a:r>
              <a:rPr lang="en-US" sz="900" dirty="0">
                <a:latin typeface="Arial" panose="020B0604020202020204" pitchFamily="34" charset="0"/>
                <a:cs typeface="Arial" panose="020B0604020202020204" pitchFamily="34" charset="0"/>
              </a:rPr>
              <a:t>HbA1c</a:t>
            </a:r>
            <a:r>
              <a:rPr lang="en-US" altLang="en-US" sz="900" dirty="0">
                <a:latin typeface="Arial" panose="020B0604020202020204" pitchFamily="34" charset="0"/>
                <a:cs typeface="Arial" panose="020B0604020202020204" pitchFamily="34" charset="0"/>
              </a:rPr>
              <a:t> decreases from 2007 AACE Guidelines (except glinides and insulin): Rodbard et al. Endocr Pract 2007;13(Suppl 1):4-68. /p27/Table 4.6; </a:t>
            </a:r>
            <a:r>
              <a:rPr lang="en-US" sz="900" dirty="0">
                <a:latin typeface="Arial" panose="020B0604020202020204" pitchFamily="34" charset="0"/>
                <a:cs typeface="Arial" panose="020B0604020202020204" pitchFamily="34" charset="0"/>
              </a:rPr>
              <a:t>GLP-1 agonists: Lund et al. Expert Opin Emerg Drugs 2011;16(4):607-18. Inferred from Pg 609, Col 1, Para 1 and Col 2, Para 1, and Pg 611, Col 1, Para 2 and Col 2, Para 1; SGLT-2 inhibitors: Nauke. Drug Des Devel Ther 2014;8:1335-80. Inferred from Pg 1340, Col 2, Para 4 cont. to Pg 1341, Col 1, Para 1; </a:t>
            </a:r>
            <a:r>
              <a:rPr lang="en-US" altLang="en-US" sz="900" dirty="0">
                <a:latin typeface="Arial" panose="020B0604020202020204" pitchFamily="34" charset="0"/>
                <a:cs typeface="Arial" panose="020B0604020202020204" pitchFamily="34" charset="0"/>
              </a:rPr>
              <a:t>Glinides: Drucker et al. Diabetes Care 2010;33(2):428-33. /p429/Figure 1; Insulin: Tibaldi. Am J Med 2008;121(Suppl 6):S20-9. /pS22/paragraph 2; Footnote: Drucker et al. Diabetes Care 2010;33(2):428-33. /p429/Figure 1]</a:t>
            </a:r>
          </a:p>
          <a:p>
            <a:pPr eaLnBrk="1" hangingPunct="1">
              <a:spcBef>
                <a:spcPct val="0"/>
              </a:spcBef>
              <a:defRPr/>
            </a:pPr>
            <a:r>
              <a:rPr lang="en-US" altLang="en-US" sz="900" b="1" dirty="0">
                <a:latin typeface="Arial" panose="020B0604020202020204" pitchFamily="34" charset="0"/>
                <a:cs typeface="Arial" panose="020B0604020202020204" pitchFamily="34" charset="0"/>
              </a:rPr>
              <a:t>Abbreviations: </a:t>
            </a:r>
            <a:r>
              <a:rPr lang="en-US" altLang="en-US" sz="900" dirty="0">
                <a:latin typeface="Arial" panose="020B0604020202020204" pitchFamily="34" charset="0"/>
                <a:cs typeface="Arial" panose="020B0604020202020204" pitchFamily="34" charset="0"/>
              </a:rPr>
              <a:t>DPP-4=Dipeptidyl peptidase 4; FPG=Fasting plasma glucose; GLP-1=Glucagon-like peptide-1; HbA1c=Hemoglobin A1c; PPG=Postprandial plasma glucose; SGLT-2=Sodium glucose co-transporter 2</a:t>
            </a:r>
          </a:p>
          <a:p>
            <a:pPr eaLnBrk="1" fontAlgn="auto" hangingPunct="1">
              <a:spcBef>
                <a:spcPts val="0"/>
              </a:spcBef>
              <a:spcAft>
                <a:spcPts val="0"/>
              </a:spcAft>
              <a:defRPr/>
            </a:pPr>
            <a:r>
              <a:rPr lang="en-US" altLang="en-US" sz="900" b="1" dirty="0">
                <a:latin typeface="Arial" panose="020B0604020202020204" pitchFamily="34" charset="0"/>
                <a:cs typeface="Arial" panose="020B0604020202020204" pitchFamily="34" charset="0"/>
              </a:rPr>
              <a:t>Key Points: </a:t>
            </a:r>
            <a:r>
              <a:rPr lang="en-US" altLang="en-US" sz="900" dirty="0">
                <a:latin typeface="Arial" panose="020B0604020202020204" pitchFamily="34" charset="0"/>
                <a:cs typeface="Arial" panose="020B0604020202020204" pitchFamily="34" charset="0"/>
              </a:rPr>
              <a:t>[Inferred from table]</a:t>
            </a:r>
          </a:p>
          <a:p>
            <a:pPr marL="171450" indent="-171450" eaLnBrk="1" fontAlgn="auto" hangingPunct="1">
              <a:spcBef>
                <a:spcPts val="0"/>
              </a:spcBef>
              <a:spcAft>
                <a:spcPts val="0"/>
              </a:spcAft>
              <a:buFont typeface="Arial" panose="020B0604020202020204" pitchFamily="34" charset="0"/>
              <a:buChar char="•"/>
              <a:defRPr/>
            </a:pPr>
            <a:r>
              <a:rPr lang="en-US" altLang="en-US" sz="900" dirty="0">
                <a:latin typeface="Arial" panose="020B0604020202020204" pitchFamily="34" charset="0"/>
                <a:cs typeface="Arial" panose="020B0604020202020204" pitchFamily="34" charset="0"/>
              </a:rPr>
              <a:t>There are many classes of drugs currently approved for therapy of type 2 diabetes, with different mechanisms of action and different abilities to target and reduce FPG, PPG, and </a:t>
            </a:r>
            <a:r>
              <a:rPr lang="en-US" sz="900" dirty="0">
                <a:latin typeface="Arial" panose="020B0604020202020204" pitchFamily="34" charset="0"/>
                <a:cs typeface="Arial" panose="020B0604020202020204" pitchFamily="34" charset="0"/>
              </a:rPr>
              <a:t>HbA1c</a:t>
            </a:r>
            <a:r>
              <a:rPr lang="en-US" altLang="en-US" sz="900" dirty="0">
                <a:latin typeface="Arial" panose="020B0604020202020204" pitchFamily="34" charset="0"/>
                <a:cs typeface="Arial" panose="020B0604020202020204" pitchFamily="34" charset="0"/>
              </a:rPr>
              <a:t>.</a:t>
            </a:r>
          </a:p>
          <a:p>
            <a:pPr marL="171450" indent="-171450" eaLnBrk="1" fontAlgn="auto" hangingPunct="1">
              <a:spcBef>
                <a:spcPts val="0"/>
              </a:spcBef>
              <a:spcAft>
                <a:spcPts val="0"/>
              </a:spcAft>
              <a:buFont typeface="Arial" panose="020B0604020202020204" pitchFamily="34" charset="0"/>
              <a:buChar char="•"/>
              <a:defRPr/>
            </a:pPr>
            <a:r>
              <a:rPr lang="en-US" altLang="en-US" sz="900" dirty="0">
                <a:latin typeface="Arial" panose="020B0604020202020204" pitchFamily="34" charset="0"/>
                <a:cs typeface="Arial" panose="020B0604020202020204" pitchFamily="34" charset="0"/>
              </a:rPr>
              <a:t>Values in the table represent a range of mean reductions obtained after treatment; however, the higher the baseline </a:t>
            </a:r>
            <a:r>
              <a:rPr lang="en-US" sz="900" dirty="0">
                <a:latin typeface="Arial" panose="020B0604020202020204" pitchFamily="34" charset="0"/>
                <a:cs typeface="Arial" panose="020B0604020202020204" pitchFamily="34" charset="0"/>
              </a:rPr>
              <a:t>HbA1c</a:t>
            </a:r>
            <a:r>
              <a:rPr lang="en-US" altLang="en-US" sz="900" dirty="0">
                <a:latin typeface="Arial" panose="020B0604020202020204" pitchFamily="34" charset="0"/>
                <a:cs typeface="Arial" panose="020B0604020202020204" pitchFamily="34" charset="0"/>
              </a:rPr>
              <a:t>, the greater the reduction affected by medications.</a:t>
            </a:r>
          </a:p>
          <a:p>
            <a:pPr eaLnBrk="1" fontAlgn="auto" hangingPunct="1">
              <a:spcBef>
                <a:spcPts val="0"/>
              </a:spcBef>
              <a:spcAft>
                <a:spcPts val="0"/>
              </a:spcAft>
              <a:defRPr/>
            </a:pPr>
            <a:endParaRPr lang="en-US" altLang="en-US" sz="9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900" b="1" dirty="0">
                <a:latin typeface="Arial" panose="020B0604020202020204" pitchFamily="34" charset="0"/>
                <a:cs typeface="Arial" panose="020B0604020202020204" pitchFamily="34" charset="0"/>
              </a:rPr>
              <a:t>References:</a:t>
            </a:r>
            <a:r>
              <a:rPr lang="en-US" altLang="en-US" sz="900" dirty="0">
                <a:latin typeface="Arial" panose="020B0604020202020204" pitchFamily="34" charset="0"/>
                <a:cs typeface="Arial" panose="020B0604020202020204" pitchFamily="34" charset="0"/>
              </a:rPr>
              <a:t>		</a:t>
            </a:r>
          </a:p>
          <a:p>
            <a:pPr marL="228600" indent="-228600" eaLnBrk="1" fontAlgn="auto" hangingPunct="1">
              <a:spcBef>
                <a:spcPts val="0"/>
              </a:spcBef>
              <a:spcAft>
                <a:spcPts val="0"/>
              </a:spcAft>
              <a:buFont typeface="+mj-lt"/>
              <a:buAutoNum type="arabicPeriod"/>
              <a:defRPr/>
            </a:pPr>
            <a:r>
              <a:rPr lang="en-US" altLang="en-US" sz="900" dirty="0">
                <a:latin typeface="Arial" panose="020B0604020202020204" pitchFamily="34" charset="0"/>
                <a:cs typeface="Arial" panose="020B0604020202020204" pitchFamily="34" charset="0"/>
              </a:rPr>
              <a:t>Rodbard HW, Jellinger PS, et al. Statement by an American Association of Clinical Endocrinologists/American College of Endocrinology consensus panel on type 2 diabetes mellitus: an algorithm for glycemic control. Endocr Pract 2009;15(6):541-59 (updated 15:768).</a:t>
            </a:r>
          </a:p>
          <a:p>
            <a:pPr marL="228600" indent="-228600" eaLnBrk="1" fontAlgn="auto" hangingPunct="1">
              <a:spcBef>
                <a:spcPts val="0"/>
              </a:spcBef>
              <a:spcAft>
                <a:spcPts val="0"/>
              </a:spcAft>
              <a:buFont typeface="+mj-lt"/>
              <a:buAutoNum type="arabicPeriod"/>
              <a:defRPr/>
            </a:pPr>
            <a:r>
              <a:rPr lang="en-US" altLang="en-US" sz="900" dirty="0">
                <a:latin typeface="Arial" panose="020B0604020202020204" pitchFamily="34" charset="0"/>
                <a:cs typeface="Arial" panose="020B0604020202020204" pitchFamily="34" charset="0"/>
              </a:rPr>
              <a:t>Rodbard HW, Blonde L, et al; AACE Diabetes Mellitus Clinical Practice Guidelines Task Force. American Association of Clinical Endocrinologists medical guidelines for clinical practice for the management of diabetes mellitus. Endocr Pract 2007;13(Suppl 1):1-68 (updated 14:802).</a:t>
            </a:r>
          </a:p>
          <a:p>
            <a:pPr marL="228600" indent="-228600" eaLnBrk="1" fontAlgn="auto" hangingPunct="1">
              <a:spcBef>
                <a:spcPts val="0"/>
              </a:spcBef>
              <a:spcAft>
                <a:spcPts val="0"/>
              </a:spcAft>
              <a:buFont typeface="+mj-lt"/>
              <a:buAutoNum type="arabicPeriod"/>
              <a:defRPr/>
            </a:pPr>
            <a:r>
              <a:rPr lang="en-US" sz="900" dirty="0">
                <a:latin typeface="Arial" panose="020B0604020202020204" pitchFamily="34" charset="0"/>
                <a:cs typeface="Arial" panose="020B0604020202020204" pitchFamily="34" charset="0"/>
              </a:rPr>
              <a:t>Lund A, Knop FK, et al. Emerging GLP-1 receptor agonists. Expert Opin Emerg Drugs 2011;16(4):607-18.</a:t>
            </a:r>
          </a:p>
          <a:p>
            <a:pPr marL="228600" indent="-228600" eaLnBrk="1" fontAlgn="auto" hangingPunct="1">
              <a:spcBef>
                <a:spcPts val="0"/>
              </a:spcBef>
              <a:spcAft>
                <a:spcPts val="0"/>
              </a:spcAft>
              <a:buFont typeface="+mj-lt"/>
              <a:buAutoNum type="arabicPeriod"/>
              <a:defRPr/>
            </a:pPr>
            <a:r>
              <a:rPr lang="en-US" sz="900" dirty="0">
                <a:latin typeface="Arial" panose="020B0604020202020204" pitchFamily="34" charset="0"/>
                <a:cs typeface="Arial" panose="020B0604020202020204" pitchFamily="34" charset="0"/>
              </a:rPr>
              <a:t>Nauck MA. Update on developments with SGLT2 inhibitors in the management of type 2 diabetes. Drug Des Devel Ther 2014;8:1335-80.</a:t>
            </a:r>
          </a:p>
          <a:p>
            <a:pPr marL="228600" indent="-228600" eaLnBrk="1" fontAlgn="auto" hangingPunct="1">
              <a:spcBef>
                <a:spcPts val="0"/>
              </a:spcBef>
              <a:spcAft>
                <a:spcPts val="0"/>
              </a:spcAft>
              <a:buFont typeface="+mj-lt"/>
              <a:buAutoNum type="arabicPeriod"/>
              <a:defRPr/>
            </a:pPr>
            <a:r>
              <a:rPr lang="en-US" altLang="en-US" sz="900" dirty="0">
                <a:latin typeface="Arial" panose="020B0604020202020204" pitchFamily="34" charset="0"/>
                <a:cs typeface="Arial" panose="020B0604020202020204" pitchFamily="34" charset="0"/>
              </a:rPr>
              <a:t>Drucker DJ, Sherman SI, et al. Incretin-based therapies for the treatment of type 2 diabetes: evaluation of the risks and benefits. Diabetes Care 2010;33(2):428-33.</a:t>
            </a:r>
          </a:p>
          <a:p>
            <a:pPr marL="228600" indent="-228600" eaLnBrk="1" fontAlgn="auto" hangingPunct="1">
              <a:spcBef>
                <a:spcPts val="0"/>
              </a:spcBef>
              <a:spcAft>
                <a:spcPts val="0"/>
              </a:spcAft>
              <a:buFont typeface="+mj-lt"/>
              <a:buAutoNum type="arabicPeriod"/>
              <a:defRPr/>
            </a:pPr>
            <a:r>
              <a:rPr lang="en-US" altLang="en-US" sz="900" dirty="0">
                <a:latin typeface="Arial" panose="020B0604020202020204" pitchFamily="34" charset="0"/>
                <a:cs typeface="Arial" panose="020B0604020202020204" pitchFamily="34" charset="0"/>
              </a:rPr>
              <a:t>Tibaldi J. Initiating and intensifying insulin therapy in type 2 diabetes mellitus. Am J Med 2008;121(Suppl 6):S20-9.</a:t>
            </a:r>
          </a:p>
        </p:txBody>
      </p:sp>
    </p:spTree>
    <p:extLst>
      <p:ext uri="{BB962C8B-B14F-4D97-AF65-F5344CB8AC3E}">
        <p14:creationId xmlns:p14="http://schemas.microsoft.com/office/powerpoint/2010/main" val="3809048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ltLang="en-US" sz="900" dirty="0">
                <a:latin typeface="Arial" panose="020B0604020202020204" pitchFamily="34" charset="0"/>
                <a:cs typeface="Arial" panose="020B0604020202020204" pitchFamily="34" charset="0"/>
              </a:rPr>
              <a:t>Insu-00056817</a:t>
            </a:r>
          </a:p>
          <a:p>
            <a:pPr eaLnBrk="1" fontAlgn="auto" hangingPunct="1">
              <a:spcBef>
                <a:spcPts val="0"/>
              </a:spcBef>
              <a:spcAft>
                <a:spcPts val="0"/>
              </a:spcAft>
              <a:defRPr/>
            </a:pPr>
            <a:r>
              <a:rPr lang="en-US" altLang="en-US" sz="900" b="1" dirty="0">
                <a:latin typeface="Arial" panose="020B0604020202020204" pitchFamily="34" charset="0"/>
                <a:cs typeface="Arial" panose="020B0604020202020204" pitchFamily="34" charset="0"/>
              </a:rPr>
              <a:t>Note: </a:t>
            </a:r>
            <a:r>
              <a:rPr lang="en-US" altLang="en-US" sz="900" dirty="0">
                <a:latin typeface="Arial" panose="020B0604020202020204" pitchFamily="34" charset="0"/>
                <a:cs typeface="Arial" panose="020B0604020202020204" pitchFamily="34" charset="0"/>
              </a:rPr>
              <a:t>Pramlintide not approved in all areas: consider removing its row if not approved in your region.</a:t>
            </a:r>
            <a:endParaRPr lang="en-US" altLang="en-US" sz="9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900" dirty="0">
                <a:latin typeface="Arial" panose="020B0604020202020204" pitchFamily="34" charset="0"/>
                <a:cs typeface="Arial" panose="020B0604020202020204" pitchFamily="34" charset="0"/>
              </a:rPr>
              <a:t>[Source: Class/FPG/PPG from AACE 2009 Position statement: Rodbard et al. Endocr Pract 2009;15(6):541-59. /p548; HbA1c decreases from 2007 AACE Guidelines (except glinides and insulin): Rodbard et al. Endocr Pract 2007;13(Suppl 1):4-68. /p27/Table 4.6; </a:t>
            </a:r>
            <a:r>
              <a:rPr lang="en-US" sz="900" dirty="0">
                <a:latin typeface="Arial" panose="020B0604020202020204" pitchFamily="34" charset="0"/>
                <a:cs typeface="Arial" panose="020B0604020202020204" pitchFamily="34" charset="0"/>
              </a:rPr>
              <a:t>GLP-1 agonists: Lund et al. Expert Opin Emerg Drugs 2011;16(4):607-18. Inferred from Pg 609, Col 1, Para 1 and Col 2, Para 1, and Pg 611, Col 1, Para 2 and Col 2, Para 1; SGLT-2 inhibitors: Nauke. Drug Des Devel Ther 2014;8:1335-80. Inferred from Pg 1340, Col 2, Para 4 cont. to Pg 1341, Col 1, Para 1; </a:t>
            </a:r>
            <a:r>
              <a:rPr lang="en-US" altLang="en-US" sz="900" dirty="0">
                <a:latin typeface="Arial" panose="020B0604020202020204" pitchFamily="34" charset="0"/>
                <a:cs typeface="Arial" panose="020B0604020202020204" pitchFamily="34" charset="0"/>
              </a:rPr>
              <a:t>Glinides: Drucker et al. Diabetes Care 2010;33(2):428-33. /p429/Figure 1; Insulin: Tibaldi. Am J Med 2008;121(Suppl 6):S20-9. /pS22/paragraph 2; Footnote: Drucker et al. Diabetes Care 2010;33(2):428-33. /p429/Figure 1]</a:t>
            </a:r>
          </a:p>
          <a:p>
            <a:pPr eaLnBrk="1" fontAlgn="auto" hangingPunct="1">
              <a:spcBef>
                <a:spcPts val="0"/>
              </a:spcBef>
              <a:spcAft>
                <a:spcPts val="0"/>
              </a:spcAft>
              <a:defRPr/>
            </a:pPr>
            <a:r>
              <a:rPr lang="en-US" altLang="en-US" sz="900" b="1" dirty="0">
                <a:latin typeface="Arial" panose="020B0604020202020204" pitchFamily="34" charset="0"/>
                <a:cs typeface="Arial" panose="020B0604020202020204" pitchFamily="34" charset="0"/>
              </a:rPr>
              <a:t>Abbreviations: </a:t>
            </a:r>
            <a:r>
              <a:rPr lang="en-US" altLang="en-US" sz="900" dirty="0">
                <a:latin typeface="Arial" panose="020B0604020202020204" pitchFamily="34" charset="0"/>
                <a:cs typeface="Arial" panose="020B0604020202020204" pitchFamily="34" charset="0"/>
              </a:rPr>
              <a:t>DPP-4=Dipeptidyl peptidase 4; FPG=Fasting plasma glucose; GLP-1=Glucagon-like peptide-1; HbA1c=Hemoglobin A1c; PPG=Postprandial plasma glucose; SGLT-2=Sodium glucose co-transporter 2</a:t>
            </a:r>
          </a:p>
          <a:p>
            <a:pPr eaLnBrk="1" fontAlgn="auto" hangingPunct="1">
              <a:spcBef>
                <a:spcPts val="0"/>
              </a:spcBef>
              <a:spcAft>
                <a:spcPts val="0"/>
              </a:spcAft>
              <a:defRPr/>
            </a:pPr>
            <a:r>
              <a:rPr lang="en-US" altLang="en-US" sz="900" b="1" dirty="0">
                <a:latin typeface="Arial" panose="020B0604020202020204" pitchFamily="34" charset="0"/>
                <a:cs typeface="Arial" panose="020B0604020202020204" pitchFamily="34" charset="0"/>
              </a:rPr>
              <a:t>Key Points: </a:t>
            </a:r>
            <a:r>
              <a:rPr lang="en-US" altLang="en-US" sz="900" dirty="0">
                <a:latin typeface="Arial" panose="020B0604020202020204" pitchFamily="34" charset="0"/>
                <a:cs typeface="Arial" panose="020B0604020202020204" pitchFamily="34" charset="0"/>
              </a:rPr>
              <a:t>[Inferred from table]</a:t>
            </a:r>
          </a:p>
          <a:p>
            <a:pPr marL="171450" indent="-171450" eaLnBrk="1" fontAlgn="auto" hangingPunct="1">
              <a:spcBef>
                <a:spcPts val="0"/>
              </a:spcBef>
              <a:spcAft>
                <a:spcPts val="0"/>
              </a:spcAft>
              <a:buFont typeface="Arial" panose="020B0604020202020204" pitchFamily="34" charset="0"/>
              <a:buChar char="•"/>
              <a:defRPr/>
            </a:pPr>
            <a:r>
              <a:rPr lang="en-US" altLang="en-US" sz="900" dirty="0">
                <a:latin typeface="Arial" panose="020B0604020202020204" pitchFamily="34" charset="0"/>
                <a:cs typeface="Arial" panose="020B0604020202020204" pitchFamily="34" charset="0"/>
              </a:rPr>
              <a:t>There are many classes of drugs currently approved for therapy of type 2 diabetes, with different mechanisms of action and different abilities to target and reduce FPG, PPG, and HbA1c.</a:t>
            </a:r>
          </a:p>
          <a:p>
            <a:pPr marL="171450" indent="-171450" eaLnBrk="1" fontAlgn="auto" hangingPunct="1">
              <a:spcBef>
                <a:spcPts val="0"/>
              </a:spcBef>
              <a:spcAft>
                <a:spcPts val="0"/>
              </a:spcAft>
              <a:buFont typeface="Arial" panose="020B0604020202020204" pitchFamily="34" charset="0"/>
              <a:buChar char="•"/>
              <a:defRPr/>
            </a:pPr>
            <a:r>
              <a:rPr lang="en-US" altLang="en-US" sz="900" dirty="0">
                <a:latin typeface="Arial" panose="020B0604020202020204" pitchFamily="34" charset="0"/>
                <a:cs typeface="Arial" panose="020B0604020202020204" pitchFamily="34" charset="0"/>
              </a:rPr>
              <a:t>Values in the table represent a range of mean reductions obtained after treatment; however, the higher the baseline HbA1c, the greater the reduction affected by medications.	</a:t>
            </a:r>
          </a:p>
          <a:p>
            <a:pPr eaLnBrk="1" fontAlgn="auto" hangingPunct="1">
              <a:spcBef>
                <a:spcPts val="0"/>
              </a:spcBef>
              <a:spcAft>
                <a:spcPts val="0"/>
              </a:spcAft>
              <a:defRPr/>
            </a:pPr>
            <a:endParaRPr lang="en-US" altLang="en-US" sz="9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900" b="1" dirty="0">
                <a:latin typeface="Arial" panose="020B0604020202020204" pitchFamily="34" charset="0"/>
                <a:cs typeface="Arial" panose="020B0604020202020204" pitchFamily="34" charset="0"/>
              </a:rPr>
              <a:t>References:</a:t>
            </a:r>
            <a:r>
              <a:rPr lang="en-US" altLang="en-US" sz="900" dirty="0">
                <a:latin typeface="Arial" panose="020B0604020202020204" pitchFamily="34" charset="0"/>
                <a:cs typeface="Arial" panose="020B0604020202020204" pitchFamily="34" charset="0"/>
              </a:rPr>
              <a:t>		</a:t>
            </a:r>
          </a:p>
          <a:p>
            <a:pPr marL="228600" indent="-228600" eaLnBrk="1" fontAlgn="auto" hangingPunct="1">
              <a:spcBef>
                <a:spcPts val="0"/>
              </a:spcBef>
              <a:spcAft>
                <a:spcPts val="0"/>
              </a:spcAft>
              <a:buFont typeface="+mj-lt"/>
              <a:buAutoNum type="arabicPeriod"/>
              <a:defRPr/>
            </a:pPr>
            <a:r>
              <a:rPr lang="en-US" altLang="en-US" sz="900" dirty="0">
                <a:latin typeface="Arial" panose="020B0604020202020204" pitchFamily="34" charset="0"/>
                <a:cs typeface="Arial" panose="020B0604020202020204" pitchFamily="34" charset="0"/>
              </a:rPr>
              <a:t>Rodbard HW, Jellinger PS, et al. Statement by an American Association of Clinical Endocrinologists/American College of Endocrinology consensus panel on type 2 diabetes mellitus: an algorithm for glycemic control. Endocr Pract 2009;15(6):541-59 (updated 15:768).</a:t>
            </a:r>
          </a:p>
          <a:p>
            <a:pPr marL="228600" indent="-228600" eaLnBrk="1" fontAlgn="auto" hangingPunct="1">
              <a:spcBef>
                <a:spcPts val="0"/>
              </a:spcBef>
              <a:spcAft>
                <a:spcPts val="0"/>
              </a:spcAft>
              <a:buFont typeface="+mj-lt"/>
              <a:buAutoNum type="arabicPeriod"/>
              <a:defRPr/>
            </a:pPr>
            <a:r>
              <a:rPr lang="en-US" altLang="en-US" sz="900" dirty="0">
                <a:latin typeface="Arial" panose="020B0604020202020204" pitchFamily="34" charset="0"/>
                <a:cs typeface="Arial" panose="020B0604020202020204" pitchFamily="34" charset="0"/>
              </a:rPr>
              <a:t>Rodbard HW, Blonde L, et al; AACE Diabetes Mellitus Clinical Practice Guidelines Task Force. American Association of Clinical Endocrinologists medical guidelines for clinical practice for the management of diabetes mellitus. Endocr Pract 2007;13(Suppl 1):1-68 (updated 14:802).</a:t>
            </a:r>
          </a:p>
          <a:p>
            <a:pPr marL="228600" indent="-228600" eaLnBrk="1" fontAlgn="auto" hangingPunct="1">
              <a:spcBef>
                <a:spcPts val="0"/>
              </a:spcBef>
              <a:spcAft>
                <a:spcPts val="0"/>
              </a:spcAft>
              <a:buFont typeface="+mj-lt"/>
              <a:buAutoNum type="arabicPeriod"/>
              <a:defRPr/>
            </a:pPr>
            <a:r>
              <a:rPr lang="en-US" sz="900" dirty="0">
                <a:latin typeface="Arial" panose="020B0604020202020204" pitchFamily="34" charset="0"/>
                <a:cs typeface="Arial" panose="020B0604020202020204" pitchFamily="34" charset="0"/>
              </a:rPr>
              <a:t>Lund A, Knop FK, et al. Emerging GLP-1 receptor agonists. Expert Opin Emerg Drugs 2011;16(4):607-18.</a:t>
            </a:r>
          </a:p>
          <a:p>
            <a:pPr marL="228600" indent="-228600" eaLnBrk="1" fontAlgn="auto" hangingPunct="1">
              <a:spcBef>
                <a:spcPts val="0"/>
              </a:spcBef>
              <a:spcAft>
                <a:spcPts val="0"/>
              </a:spcAft>
              <a:buFont typeface="+mj-lt"/>
              <a:buAutoNum type="arabicPeriod"/>
              <a:defRPr/>
            </a:pPr>
            <a:r>
              <a:rPr lang="en-US" sz="900" dirty="0">
                <a:latin typeface="Arial" panose="020B0604020202020204" pitchFamily="34" charset="0"/>
                <a:cs typeface="Arial" panose="020B0604020202020204" pitchFamily="34" charset="0"/>
              </a:rPr>
              <a:t>Nauck MA. Update on developments with SGLT2 inhibitors in the management of type 2 diabetes. Drug Des Devel Ther 2014;8:1335-80.</a:t>
            </a:r>
          </a:p>
          <a:p>
            <a:pPr marL="228600" indent="-228600" eaLnBrk="1" fontAlgn="auto" hangingPunct="1">
              <a:spcBef>
                <a:spcPts val="0"/>
              </a:spcBef>
              <a:spcAft>
                <a:spcPts val="0"/>
              </a:spcAft>
              <a:buFont typeface="+mj-lt"/>
              <a:buAutoNum type="arabicPeriod"/>
              <a:defRPr/>
            </a:pPr>
            <a:r>
              <a:rPr lang="en-US" altLang="en-US" sz="900" dirty="0">
                <a:latin typeface="Arial" panose="020B0604020202020204" pitchFamily="34" charset="0"/>
                <a:cs typeface="Arial" panose="020B0604020202020204" pitchFamily="34" charset="0"/>
              </a:rPr>
              <a:t>Drucker DJ, Sherman SI, et al. Incretin-based therapies for the treatment of type 2 diabetes: evaluation of the risks and benefits. Diabetes Care 2010;33(2):428-33.</a:t>
            </a:r>
          </a:p>
          <a:p>
            <a:pPr marL="228600" indent="-228600" eaLnBrk="1" fontAlgn="auto" hangingPunct="1">
              <a:spcBef>
                <a:spcPts val="0"/>
              </a:spcBef>
              <a:spcAft>
                <a:spcPts val="0"/>
              </a:spcAft>
              <a:buFont typeface="+mj-lt"/>
              <a:buAutoNum type="arabicPeriod"/>
              <a:defRPr/>
            </a:pPr>
            <a:r>
              <a:rPr lang="en-US" altLang="en-US" sz="900" dirty="0">
                <a:latin typeface="Arial" panose="020B0604020202020204" pitchFamily="34" charset="0"/>
                <a:cs typeface="Arial" panose="020B0604020202020204" pitchFamily="34" charset="0"/>
              </a:rPr>
              <a:t>Tibaldi J. Initiating and intensifying insulin therapy in type 2 diabetes mellitus. Am J Med 2008;121(Suppl 6):S20-9.</a:t>
            </a:r>
          </a:p>
        </p:txBody>
      </p:sp>
    </p:spTree>
    <p:extLst>
      <p:ext uri="{BB962C8B-B14F-4D97-AF65-F5344CB8AC3E}">
        <p14:creationId xmlns:p14="http://schemas.microsoft.com/office/powerpoint/2010/main" val="2865703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352425"/>
            <a:ext cx="4572000" cy="3429000"/>
          </a:xfrm>
        </p:spPr>
      </p:sp>
      <p:sp>
        <p:nvSpPr>
          <p:cNvPr id="3" name="Notes Placeholder 2"/>
          <p:cNvSpPr>
            <a:spLocks noGrp="1"/>
          </p:cNvSpPr>
          <p:nvPr>
            <p:ph type="body" idx="1"/>
          </p:nvPr>
        </p:nvSpPr>
        <p:spPr/>
        <p:txBody>
          <a:bodyPr/>
          <a:lstStyle/>
          <a:p>
            <a:r>
              <a:rPr lang="en-US" b="1" dirty="0"/>
              <a:t>Main points:</a:t>
            </a:r>
          </a:p>
          <a:p>
            <a:pPr marL="168244" indent="-168244">
              <a:buFont typeface="Arial" panose="020B0604020202020204" pitchFamily="34" charset="0"/>
              <a:buChar char="•"/>
            </a:pPr>
            <a:r>
              <a:rPr lang="en-US" b="0" dirty="0"/>
              <a:t>Differences exist between patient HbA</a:t>
            </a:r>
            <a:r>
              <a:rPr lang="en-US" b="0" baseline="-25000" dirty="0"/>
              <a:t>1c</a:t>
            </a:r>
            <a:r>
              <a:rPr lang="en-US" b="0" dirty="0"/>
              <a:t> and physician’s target at baseline</a:t>
            </a:r>
            <a:r>
              <a:rPr lang="en-US" b="0" baseline="30000" dirty="0"/>
              <a:t>1</a:t>
            </a:r>
          </a:p>
          <a:p>
            <a:pPr marL="168244" indent="-168244" defTabSz="897301" eaLnBrk="0" fontAlgn="base" hangingPunct="0">
              <a:spcBef>
                <a:spcPct val="30000"/>
              </a:spcBef>
              <a:spcAft>
                <a:spcPct val="0"/>
              </a:spcAft>
              <a:buFont typeface="Arial" panose="020B0604020202020204" pitchFamily="34" charset="0"/>
              <a:buChar char="•"/>
              <a:defRPr/>
            </a:pPr>
            <a:r>
              <a:rPr lang="en-US" kern="0" dirty="0">
                <a:solidFill>
                  <a:sysClr val="windowText" lastClr="000000"/>
                </a:solidFill>
              </a:rPr>
              <a:t>An HbA</a:t>
            </a:r>
            <a:r>
              <a:rPr lang="en-US" kern="0" baseline="-25000" dirty="0">
                <a:solidFill>
                  <a:sysClr val="windowText" lastClr="000000"/>
                </a:solidFill>
              </a:rPr>
              <a:t>1c</a:t>
            </a:r>
            <a:r>
              <a:rPr lang="en-US" kern="0" dirty="0">
                <a:solidFill>
                  <a:sysClr val="windowText" lastClr="000000"/>
                </a:solidFill>
              </a:rPr>
              <a:t> of &lt;7% has been shown to reduce the complications of T2DM</a:t>
            </a:r>
            <a:r>
              <a:rPr lang="en-US" kern="0" baseline="30000" dirty="0">
                <a:solidFill>
                  <a:sysClr val="windowText" lastClr="000000"/>
                </a:solidFill>
              </a:rPr>
              <a:t>2</a:t>
            </a:r>
          </a:p>
          <a:p>
            <a:endParaRPr lang="en-US" b="1" dirty="0"/>
          </a:p>
          <a:p>
            <a:r>
              <a:rPr lang="en-US" b="1" dirty="0"/>
              <a:t>Additional information:</a:t>
            </a:r>
            <a:r>
              <a:rPr lang="en-US" b="1" baseline="30000" dirty="0"/>
              <a:t>1</a:t>
            </a:r>
          </a:p>
          <a:p>
            <a:pPr marL="168244" indent="-168244" defTabSz="914350">
              <a:buFont typeface="Arial" panose="020B0604020202020204" pitchFamily="34" charset="0"/>
              <a:buChar char="•"/>
              <a:defRPr/>
            </a:pPr>
            <a:r>
              <a:rPr lang="en-US" b="0" dirty="0"/>
              <a:t>Baseline clinical characteristics of 4,341 patients enrolled in MOSA1c study, as recorded in the patient medical record</a:t>
            </a:r>
          </a:p>
          <a:p>
            <a:pPr marL="168244" indent="-168244" defTabSz="914350">
              <a:buFont typeface="Arial" panose="020B0604020202020204" pitchFamily="34" charset="0"/>
              <a:buChar char="•"/>
              <a:defRPr/>
            </a:pPr>
            <a:r>
              <a:rPr lang="en-US" b="0" dirty="0"/>
              <a:t>MOSA1c was a 2-year longitudinal observational</a:t>
            </a:r>
            <a:r>
              <a:rPr lang="en-US" b="0" baseline="0" dirty="0"/>
              <a:t> </a:t>
            </a:r>
            <a:r>
              <a:rPr lang="en-US" b="0" dirty="0"/>
              <a:t>study that followed patients’ real-world diabetes care and</a:t>
            </a:r>
            <a:r>
              <a:rPr lang="en-US" b="0" baseline="0" dirty="0"/>
              <a:t> </a:t>
            </a:r>
            <a:r>
              <a:rPr lang="en-US" b="0" dirty="0"/>
              <a:t>health outcomes</a:t>
            </a:r>
          </a:p>
          <a:p>
            <a:pPr marL="168244" indent="-168244" defTabSz="914350">
              <a:buFont typeface="Arial" panose="020B0604020202020204" pitchFamily="34" charset="0"/>
              <a:buChar char="•"/>
              <a:defRPr/>
            </a:pPr>
            <a:r>
              <a:rPr lang="en-US" b="0" dirty="0"/>
              <a:t>MOSA1c involved no additional treatments,</a:t>
            </a:r>
            <a:r>
              <a:rPr lang="en-US" b="0" baseline="0" dirty="0"/>
              <a:t> </a:t>
            </a:r>
            <a:r>
              <a:rPr lang="en-US" b="0" dirty="0"/>
              <a:t>visits, or laboratory collections beyond those occurring</a:t>
            </a:r>
            <a:r>
              <a:rPr lang="en-US" b="0" baseline="0" dirty="0"/>
              <a:t> </a:t>
            </a:r>
            <a:r>
              <a:rPr lang="en-US" b="0" dirty="0"/>
              <a:t>within the course of normal care</a:t>
            </a:r>
          </a:p>
          <a:p>
            <a:pPr marL="168244" indent="-168244" defTabSz="914350">
              <a:buFont typeface="Arial" panose="020B0604020202020204" pitchFamily="34" charset="0"/>
              <a:buChar char="•"/>
              <a:defRPr/>
            </a:pPr>
            <a:r>
              <a:rPr lang="en-US" b="0" dirty="0"/>
              <a:t>Data collection</a:t>
            </a:r>
            <a:r>
              <a:rPr lang="en-US" b="0" baseline="0" dirty="0"/>
              <a:t> </a:t>
            </a:r>
            <a:r>
              <a:rPr lang="en-US" b="0" dirty="0"/>
              <a:t>occurred during an initial baseline visit and during 4 subsequent</a:t>
            </a:r>
            <a:r>
              <a:rPr lang="en-US" b="0" baseline="0" dirty="0"/>
              <a:t> </a:t>
            </a:r>
            <a:r>
              <a:rPr lang="en-US" b="0" dirty="0"/>
              <a:t>prospective visit windows (within ±3 months) at</a:t>
            </a:r>
            <a:r>
              <a:rPr lang="en-US" b="0" baseline="0" dirty="0"/>
              <a:t> </a:t>
            </a:r>
            <a:r>
              <a:rPr lang="en-US" b="0" dirty="0"/>
              <a:t>6, 12, 18, and 24 months</a:t>
            </a:r>
          </a:p>
          <a:p>
            <a:pPr defTabSz="914350">
              <a:defRPr/>
            </a:pPr>
            <a:endParaRPr lang="en-US" b="1" dirty="0"/>
          </a:p>
          <a:p>
            <a:pPr defTabSz="914350">
              <a:defRPr/>
            </a:pPr>
            <a:r>
              <a:rPr lang="en-US" b="1" dirty="0"/>
              <a:t>References:</a:t>
            </a:r>
            <a:endParaRPr lang="en-US" b="1" baseline="0" dirty="0"/>
          </a:p>
          <a:p>
            <a:pPr marL="224325" indent="-224325" defTabSz="914350">
              <a:buFont typeface="+mj-lt"/>
              <a:buAutoNum type="arabicPeriod"/>
              <a:defRPr/>
            </a:pPr>
            <a:r>
              <a:rPr lang="en-US" dirty="0" err="1">
                <a:effectLst/>
              </a:rPr>
              <a:t>Polinski</a:t>
            </a:r>
            <a:r>
              <a:rPr lang="en-US" dirty="0">
                <a:effectLst/>
              </a:rPr>
              <a:t> JM, </a:t>
            </a:r>
            <a:r>
              <a:rPr lang="en-US" dirty="0" err="1">
                <a:effectLst/>
              </a:rPr>
              <a:t>Seoyoung</a:t>
            </a:r>
            <a:r>
              <a:rPr lang="en-US" baseline="0" dirty="0">
                <a:effectLst/>
              </a:rPr>
              <a:t> KC</a:t>
            </a:r>
            <a:r>
              <a:rPr lang="en-US" dirty="0">
                <a:effectLst/>
              </a:rPr>
              <a:t>, </a:t>
            </a:r>
            <a:r>
              <a:rPr lang="en-US" dirty="0" err="1">
                <a:effectLst/>
              </a:rPr>
              <a:t>Dingfeng</a:t>
            </a:r>
            <a:r>
              <a:rPr lang="en-US" baseline="0" dirty="0">
                <a:effectLst/>
              </a:rPr>
              <a:t> J</a:t>
            </a:r>
            <a:r>
              <a:rPr lang="en-US" dirty="0">
                <a:effectLst/>
              </a:rPr>
              <a:t>, et</a:t>
            </a:r>
            <a:r>
              <a:rPr lang="en-US" baseline="0" dirty="0">
                <a:effectLst/>
              </a:rPr>
              <a:t> al. </a:t>
            </a:r>
            <a:r>
              <a:rPr lang="en-US" dirty="0">
                <a:effectLst/>
              </a:rPr>
              <a:t>Geographic patterns in patient</a:t>
            </a:r>
            <a:r>
              <a:rPr lang="en-US" baseline="0" dirty="0">
                <a:effectLst/>
              </a:rPr>
              <a:t> </a:t>
            </a:r>
            <a:r>
              <a:rPr lang="en-US" dirty="0">
                <a:effectLst/>
              </a:rPr>
              <a:t>demographics and insulin use in 18</a:t>
            </a:r>
            <a:r>
              <a:rPr lang="en-US" baseline="0" dirty="0">
                <a:effectLst/>
              </a:rPr>
              <a:t> </a:t>
            </a:r>
            <a:r>
              <a:rPr lang="en-US" dirty="0">
                <a:effectLst/>
              </a:rPr>
              <a:t>countries, a global perspective from the</a:t>
            </a:r>
            <a:r>
              <a:rPr lang="en-US" baseline="0" dirty="0">
                <a:effectLst/>
              </a:rPr>
              <a:t> </a:t>
            </a:r>
            <a:r>
              <a:rPr lang="en-US" dirty="0">
                <a:effectLst/>
              </a:rPr>
              <a:t>multinational observational study assessing</a:t>
            </a:r>
            <a:r>
              <a:rPr lang="en-US" baseline="0" dirty="0">
                <a:effectLst/>
              </a:rPr>
              <a:t> </a:t>
            </a:r>
            <a:r>
              <a:rPr lang="en-US" dirty="0">
                <a:effectLst/>
              </a:rPr>
              <a:t>insulin use: understanding the challenges</a:t>
            </a:r>
            <a:r>
              <a:rPr lang="en-US" baseline="0" dirty="0">
                <a:effectLst/>
              </a:rPr>
              <a:t> </a:t>
            </a:r>
            <a:r>
              <a:rPr lang="en-US" dirty="0">
                <a:effectLst/>
              </a:rPr>
              <a:t>associated with progression of therapy</a:t>
            </a:r>
            <a:r>
              <a:rPr lang="en-US" baseline="0" dirty="0">
                <a:effectLst/>
              </a:rPr>
              <a:t> </a:t>
            </a:r>
            <a:r>
              <a:rPr lang="en-US" dirty="0">
                <a:effectLst/>
              </a:rPr>
              <a:t>(MOSA1c). </a:t>
            </a:r>
            <a:r>
              <a:rPr lang="en-US" i="1" dirty="0">
                <a:effectLst/>
              </a:rPr>
              <a:t>BMC Endocrine Disorders</a:t>
            </a:r>
            <a:r>
              <a:rPr lang="en-US" dirty="0">
                <a:effectLst/>
              </a:rPr>
              <a:t>. 2015;15:46. </a:t>
            </a:r>
          </a:p>
          <a:p>
            <a:pPr marL="224325" indent="-224325" defTabSz="914350">
              <a:buFont typeface="+mj-lt"/>
              <a:buAutoNum type="arabicPeriod"/>
              <a:defRPr/>
            </a:pPr>
            <a:r>
              <a:rPr lang="en-US" kern="0" dirty="0">
                <a:solidFill>
                  <a:sysClr val="windowText" lastClr="000000"/>
                </a:solidFill>
              </a:rPr>
              <a:t>American Diabetes Association.</a:t>
            </a:r>
            <a:r>
              <a:rPr lang="en-US" kern="0" baseline="0" dirty="0">
                <a:solidFill>
                  <a:sysClr val="windowText" lastClr="000000"/>
                </a:solidFill>
              </a:rPr>
              <a:t> </a:t>
            </a:r>
            <a:r>
              <a:rPr lang="en-US" kern="0" dirty="0">
                <a:solidFill>
                  <a:sysClr val="windowText" lastClr="000000"/>
                </a:solidFill>
              </a:rPr>
              <a:t>Glycemic targets. Sec. 5. In: Standards of</a:t>
            </a:r>
            <a:r>
              <a:rPr lang="en-US" kern="0" baseline="0" dirty="0">
                <a:solidFill>
                  <a:sysClr val="windowText" lastClr="000000"/>
                </a:solidFill>
              </a:rPr>
              <a:t> </a:t>
            </a:r>
            <a:r>
              <a:rPr lang="en-US" kern="0" dirty="0">
                <a:solidFill>
                  <a:sysClr val="windowText" lastClr="000000"/>
                </a:solidFill>
              </a:rPr>
              <a:t>Medical Care in Diabetes—2016. </a:t>
            </a:r>
            <a:r>
              <a:rPr lang="en-US" i="1" kern="0" dirty="0">
                <a:solidFill>
                  <a:sysClr val="windowText" lastClr="000000"/>
                </a:solidFill>
              </a:rPr>
              <a:t>Diabetes Care.</a:t>
            </a:r>
            <a:r>
              <a:rPr lang="en-US" kern="0" baseline="0" dirty="0">
                <a:solidFill>
                  <a:sysClr val="windowText" lastClr="000000"/>
                </a:solidFill>
              </a:rPr>
              <a:t> </a:t>
            </a:r>
            <a:r>
              <a:rPr lang="en-US" kern="0" dirty="0">
                <a:solidFill>
                  <a:sysClr val="windowText" lastClr="000000"/>
                </a:solidFill>
              </a:rPr>
              <a:t>2016;39(Suppl. 1):S39–S46.</a:t>
            </a:r>
            <a:endParaRPr lang="en-US" dirty="0"/>
          </a:p>
        </p:txBody>
      </p:sp>
    </p:spTree>
    <p:extLst>
      <p:ext uri="{BB962C8B-B14F-4D97-AF65-F5344CB8AC3E}">
        <p14:creationId xmlns:p14="http://schemas.microsoft.com/office/powerpoint/2010/main" val="3127215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352425"/>
            <a:ext cx="4572000" cy="3429000"/>
          </a:xfrm>
        </p:spPr>
      </p:sp>
      <p:sp>
        <p:nvSpPr>
          <p:cNvPr id="3" name="Notes Placeholder 2"/>
          <p:cNvSpPr>
            <a:spLocks noGrp="1"/>
          </p:cNvSpPr>
          <p:nvPr>
            <p:ph type="body" idx="1"/>
          </p:nvPr>
        </p:nvSpPr>
        <p:spPr/>
        <p:txBody>
          <a:bodyPr/>
          <a:lstStyle/>
          <a:p>
            <a:r>
              <a:rPr lang="en-US" b="1" dirty="0"/>
              <a:t>Main point:</a:t>
            </a:r>
          </a:p>
          <a:p>
            <a:pPr marL="168244" indent="-168244">
              <a:buFont typeface="Arial" panose="020B0604020202020204" pitchFamily="34" charset="0"/>
              <a:buChar char="•"/>
            </a:pPr>
            <a:r>
              <a:rPr lang="en-US" b="0" dirty="0"/>
              <a:t>Baseline insulin regimens are different around the world</a:t>
            </a:r>
            <a:endParaRPr lang="en-US" b="1" dirty="0"/>
          </a:p>
          <a:p>
            <a:endParaRPr lang="en-US" b="1" dirty="0"/>
          </a:p>
          <a:p>
            <a:r>
              <a:rPr lang="en-US" b="1" dirty="0"/>
              <a:t>Additional information:</a:t>
            </a:r>
          </a:p>
          <a:p>
            <a:pPr marL="168244" indent="-168244" defTabSz="914350">
              <a:buFont typeface="Arial" panose="020B0604020202020204" pitchFamily="34" charset="0"/>
              <a:buChar char="•"/>
              <a:defRPr/>
            </a:pPr>
            <a:r>
              <a:rPr lang="en-US" b="0" dirty="0"/>
              <a:t>Characteristics of insulin use among patients, by country</a:t>
            </a:r>
          </a:p>
          <a:p>
            <a:pPr marL="168244" indent="-168244" defTabSz="914350">
              <a:buFont typeface="Arial" panose="020B0604020202020204" pitchFamily="34" charset="0"/>
              <a:buChar char="•"/>
              <a:defRPr/>
            </a:pPr>
            <a:r>
              <a:rPr lang="en-US" b="0" dirty="0"/>
              <a:t>MOSA1c was a 2-year longitudinal observational</a:t>
            </a:r>
            <a:r>
              <a:rPr lang="en-US" b="0" baseline="0" dirty="0"/>
              <a:t> </a:t>
            </a:r>
            <a:r>
              <a:rPr lang="en-US" b="0" dirty="0"/>
              <a:t>study that followed patients’ real-world diabetes care and</a:t>
            </a:r>
            <a:r>
              <a:rPr lang="en-US" b="0" baseline="0" dirty="0"/>
              <a:t> </a:t>
            </a:r>
            <a:r>
              <a:rPr lang="en-US" b="0" dirty="0"/>
              <a:t>health outcomes</a:t>
            </a:r>
          </a:p>
          <a:p>
            <a:pPr marL="168244" indent="-168244" defTabSz="914350">
              <a:buFont typeface="Arial" panose="020B0604020202020204" pitchFamily="34" charset="0"/>
              <a:buChar char="•"/>
              <a:defRPr/>
            </a:pPr>
            <a:r>
              <a:rPr lang="en-US" b="0" dirty="0"/>
              <a:t>MOSA1c involved no additional treatments,</a:t>
            </a:r>
            <a:r>
              <a:rPr lang="en-US" b="0" baseline="0" dirty="0"/>
              <a:t> </a:t>
            </a:r>
            <a:r>
              <a:rPr lang="en-US" b="0" dirty="0"/>
              <a:t>visits, or laboratory collections beyond those occurring</a:t>
            </a:r>
            <a:r>
              <a:rPr lang="en-US" b="0" baseline="0" dirty="0"/>
              <a:t> </a:t>
            </a:r>
            <a:r>
              <a:rPr lang="en-US" b="0" dirty="0"/>
              <a:t>within the course of normal care</a:t>
            </a:r>
          </a:p>
          <a:p>
            <a:pPr marL="168244" indent="-168244" defTabSz="914350">
              <a:buFont typeface="Arial" panose="020B0604020202020204" pitchFamily="34" charset="0"/>
              <a:buChar char="•"/>
              <a:defRPr/>
            </a:pPr>
            <a:r>
              <a:rPr lang="en-US" b="0" dirty="0"/>
              <a:t>Data collection</a:t>
            </a:r>
            <a:r>
              <a:rPr lang="en-US" b="0" baseline="0" dirty="0"/>
              <a:t> </a:t>
            </a:r>
            <a:r>
              <a:rPr lang="en-US" b="0" dirty="0"/>
              <a:t>occurred during an initial baseline visit and during 4 subsequent</a:t>
            </a:r>
            <a:r>
              <a:rPr lang="en-US" b="0" baseline="0" dirty="0"/>
              <a:t> </a:t>
            </a:r>
            <a:r>
              <a:rPr lang="en-US" b="0" dirty="0"/>
              <a:t>prospective visit windows (within ±3 months) at</a:t>
            </a:r>
            <a:r>
              <a:rPr lang="en-US" b="0" baseline="0" dirty="0"/>
              <a:t> </a:t>
            </a:r>
            <a:r>
              <a:rPr lang="en-US" b="0" dirty="0"/>
              <a:t>6, 12, 18, and 24 months</a:t>
            </a:r>
          </a:p>
          <a:p>
            <a:pPr defTabSz="914350">
              <a:defRPr/>
            </a:pPr>
            <a:endParaRPr lang="en-US" b="1" dirty="0"/>
          </a:p>
          <a:p>
            <a:pPr defTabSz="914350">
              <a:defRPr/>
            </a:pPr>
            <a:r>
              <a:rPr lang="en-US" b="1" dirty="0"/>
              <a:t>Reference:</a:t>
            </a:r>
            <a:endParaRPr lang="en-US" b="1" baseline="0" dirty="0"/>
          </a:p>
          <a:p>
            <a:pPr defTabSz="914350">
              <a:defRPr/>
            </a:pPr>
            <a:r>
              <a:rPr lang="en-US" dirty="0" err="1">
                <a:effectLst/>
              </a:rPr>
              <a:t>Polinski</a:t>
            </a:r>
            <a:r>
              <a:rPr lang="en-US" dirty="0">
                <a:effectLst/>
              </a:rPr>
              <a:t> JM, </a:t>
            </a:r>
            <a:r>
              <a:rPr lang="en-US" dirty="0" err="1">
                <a:effectLst/>
              </a:rPr>
              <a:t>Seoyoung</a:t>
            </a:r>
            <a:r>
              <a:rPr lang="en-US" baseline="0" dirty="0">
                <a:effectLst/>
              </a:rPr>
              <a:t> KC</a:t>
            </a:r>
            <a:r>
              <a:rPr lang="en-US" dirty="0">
                <a:effectLst/>
              </a:rPr>
              <a:t>, </a:t>
            </a:r>
            <a:r>
              <a:rPr lang="en-US" dirty="0" err="1">
                <a:effectLst/>
              </a:rPr>
              <a:t>Dingfeng</a:t>
            </a:r>
            <a:r>
              <a:rPr lang="en-US" baseline="0" dirty="0">
                <a:effectLst/>
              </a:rPr>
              <a:t> J</a:t>
            </a:r>
            <a:r>
              <a:rPr lang="en-US" dirty="0">
                <a:effectLst/>
              </a:rPr>
              <a:t>, et</a:t>
            </a:r>
            <a:r>
              <a:rPr lang="en-US" baseline="0" dirty="0">
                <a:effectLst/>
              </a:rPr>
              <a:t> al. </a:t>
            </a:r>
            <a:r>
              <a:rPr lang="en-US" dirty="0">
                <a:effectLst/>
              </a:rPr>
              <a:t>Geographic patterns in patient</a:t>
            </a:r>
            <a:r>
              <a:rPr lang="en-US" baseline="0" dirty="0">
                <a:effectLst/>
              </a:rPr>
              <a:t> </a:t>
            </a:r>
            <a:r>
              <a:rPr lang="en-US" dirty="0">
                <a:effectLst/>
              </a:rPr>
              <a:t>demographics and insulin use in 18</a:t>
            </a:r>
            <a:r>
              <a:rPr lang="en-US" baseline="0" dirty="0">
                <a:effectLst/>
              </a:rPr>
              <a:t> </a:t>
            </a:r>
            <a:r>
              <a:rPr lang="en-US" dirty="0">
                <a:effectLst/>
              </a:rPr>
              <a:t>countries, a global perspective from the</a:t>
            </a:r>
            <a:r>
              <a:rPr lang="en-US" baseline="0" dirty="0">
                <a:effectLst/>
              </a:rPr>
              <a:t> </a:t>
            </a:r>
            <a:r>
              <a:rPr lang="en-US" dirty="0">
                <a:effectLst/>
              </a:rPr>
              <a:t>multinational observational study assessing</a:t>
            </a:r>
            <a:r>
              <a:rPr lang="en-US" baseline="0" dirty="0">
                <a:effectLst/>
              </a:rPr>
              <a:t> </a:t>
            </a:r>
            <a:r>
              <a:rPr lang="en-US" dirty="0">
                <a:effectLst/>
              </a:rPr>
              <a:t>insulin use: understanding the challenges</a:t>
            </a:r>
            <a:r>
              <a:rPr lang="en-US" baseline="0" dirty="0">
                <a:effectLst/>
              </a:rPr>
              <a:t> </a:t>
            </a:r>
            <a:r>
              <a:rPr lang="en-US" dirty="0">
                <a:effectLst/>
              </a:rPr>
              <a:t>associated with progression of therapy</a:t>
            </a:r>
            <a:r>
              <a:rPr lang="en-US" baseline="0" dirty="0">
                <a:effectLst/>
              </a:rPr>
              <a:t> </a:t>
            </a:r>
            <a:r>
              <a:rPr lang="en-US" dirty="0">
                <a:effectLst/>
              </a:rPr>
              <a:t>(MOSA1c). </a:t>
            </a:r>
            <a:r>
              <a:rPr lang="en-US" i="1" dirty="0">
                <a:effectLst/>
              </a:rPr>
              <a:t>BMC Endocrine Disorders</a:t>
            </a:r>
            <a:r>
              <a:rPr lang="en-US" dirty="0">
                <a:effectLst/>
              </a:rPr>
              <a:t>. 2015;15:46. </a:t>
            </a:r>
          </a:p>
          <a:p>
            <a:endParaRPr lang="en-US" dirty="0"/>
          </a:p>
        </p:txBody>
      </p:sp>
      <p:sp>
        <p:nvSpPr>
          <p:cNvPr id="4" name="Slide Number Placeholder 3"/>
          <p:cNvSpPr>
            <a:spLocks noGrp="1"/>
          </p:cNvSpPr>
          <p:nvPr>
            <p:ph type="sldNum" sz="quarter" idx="10"/>
          </p:nvPr>
        </p:nvSpPr>
        <p:spPr/>
        <p:txBody>
          <a:bodyPr lIns="91435" tIns="45718" rIns="91435" bIns="45718"/>
          <a:lstStyle/>
          <a:p>
            <a:pPr marL="0" marR="0" lvl="0" indent="0" algn="r" defTabSz="914350" rtl="0" eaLnBrk="1" fontAlgn="auto" latinLnBrk="0" hangingPunct="1">
              <a:lnSpc>
                <a:spcPct val="100000"/>
              </a:lnSpc>
              <a:spcBef>
                <a:spcPts val="0"/>
              </a:spcBef>
              <a:spcAft>
                <a:spcPts val="0"/>
              </a:spcAft>
              <a:buClrTx/>
              <a:buSzTx/>
              <a:buFontTx/>
              <a:buNone/>
              <a:tabLst/>
              <a:defRPr/>
            </a:pPr>
            <a:fld id="{2F936455-6290-4D97-8A61-7B8F3864313B}"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1435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720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a:t>
            </a:r>
          </a:p>
          <a:p>
            <a:pPr marL="168244" indent="-168244">
              <a:buFont typeface="Arial" panose="020B0604020202020204" pitchFamily="34" charset="0"/>
              <a:buChar char="•"/>
            </a:pPr>
            <a:r>
              <a:rPr lang="en-US" b="0" dirty="0"/>
              <a:t>Over the 2-</a:t>
            </a:r>
            <a:r>
              <a:rPr lang="en-US" b="0" baseline="0" dirty="0"/>
              <a:t>year study period, approximately 60% of study participants did not progress in their treatment</a:t>
            </a:r>
            <a:endParaRPr lang="en-US" b="1" dirty="0"/>
          </a:p>
          <a:p>
            <a:endParaRPr lang="en-US" b="1" dirty="0"/>
          </a:p>
          <a:p>
            <a:r>
              <a:rPr lang="en-US" b="1" dirty="0"/>
              <a:t>Additional information:</a:t>
            </a:r>
          </a:p>
          <a:p>
            <a:pPr marL="168244" indent="-168244" defTabSz="914350" eaLnBrk="0" fontAlgn="base" hangingPunct="0">
              <a:spcBef>
                <a:spcPct val="30000"/>
              </a:spcBef>
              <a:spcAft>
                <a:spcPct val="0"/>
              </a:spcAft>
              <a:buFont typeface="Arial" panose="020B0604020202020204" pitchFamily="34" charset="0"/>
              <a:buChar char="•"/>
              <a:defRPr/>
            </a:pPr>
            <a:r>
              <a:rPr lang="en-US" b="0" dirty="0"/>
              <a:t>Patients were taking any commercially available insulin therapy other than intensive basal-bolus insulin therapy (</a:t>
            </a:r>
            <a:r>
              <a:rPr lang="en-US" b="0" dirty="0" err="1"/>
              <a:t>ie</a:t>
            </a:r>
            <a:r>
              <a:rPr lang="en-US" b="0" dirty="0"/>
              <a:t>, basal +3 prandial injections) from any manufacturer</a:t>
            </a:r>
            <a:r>
              <a:rPr lang="en-US" b="0" baseline="0" dirty="0"/>
              <a:t> for ≥3months with or without any combination of approved noninsulin antidiabetic medications</a:t>
            </a:r>
            <a:endParaRPr lang="en-US" b="0" dirty="0"/>
          </a:p>
          <a:p>
            <a:pPr marL="168244" indent="-168244" defTabSz="914350">
              <a:buFont typeface="Arial" panose="020B0604020202020204" pitchFamily="34" charset="0"/>
              <a:buChar char="•"/>
              <a:defRPr/>
            </a:pPr>
            <a:r>
              <a:rPr lang="en-US" b="0" dirty="0"/>
              <a:t>MOSA1c was a 2-year longitudinal observational</a:t>
            </a:r>
            <a:r>
              <a:rPr lang="en-US" b="0" baseline="0" dirty="0"/>
              <a:t> </a:t>
            </a:r>
            <a:r>
              <a:rPr lang="en-US" b="0" dirty="0"/>
              <a:t>study that followed patients’ real-world diabetes care and</a:t>
            </a:r>
            <a:r>
              <a:rPr lang="en-US" b="0" baseline="0" dirty="0"/>
              <a:t> </a:t>
            </a:r>
            <a:r>
              <a:rPr lang="en-US" b="0" dirty="0"/>
              <a:t>health outcomes</a:t>
            </a:r>
          </a:p>
          <a:p>
            <a:pPr marL="168244" indent="-168244" defTabSz="914350">
              <a:buFont typeface="Arial" panose="020B0604020202020204" pitchFamily="34" charset="0"/>
              <a:buChar char="•"/>
              <a:defRPr/>
            </a:pPr>
            <a:r>
              <a:rPr lang="en-US" b="0" dirty="0"/>
              <a:t>MOSA1c involved no additional treatments,</a:t>
            </a:r>
            <a:r>
              <a:rPr lang="en-US" b="0" baseline="0" dirty="0"/>
              <a:t> </a:t>
            </a:r>
            <a:r>
              <a:rPr lang="en-US" b="0" dirty="0"/>
              <a:t>visits, or laboratory collections beyond those occurring</a:t>
            </a:r>
            <a:r>
              <a:rPr lang="en-US" b="0" baseline="0" dirty="0"/>
              <a:t> </a:t>
            </a:r>
            <a:r>
              <a:rPr lang="en-US" b="0" dirty="0"/>
              <a:t>within the course of normal care</a:t>
            </a:r>
          </a:p>
          <a:p>
            <a:pPr marL="168244" indent="-168244" defTabSz="914350">
              <a:buFont typeface="Arial" panose="020B0604020202020204" pitchFamily="34" charset="0"/>
              <a:buChar char="•"/>
              <a:defRPr/>
            </a:pPr>
            <a:r>
              <a:rPr lang="en-US" b="0" dirty="0"/>
              <a:t>Data collection</a:t>
            </a:r>
            <a:r>
              <a:rPr lang="en-US" b="0" baseline="0" dirty="0"/>
              <a:t> </a:t>
            </a:r>
            <a:r>
              <a:rPr lang="en-US" b="0" dirty="0"/>
              <a:t>occurred during an initial baseline visit and during 4 subsequent</a:t>
            </a:r>
            <a:r>
              <a:rPr lang="en-US" b="0" baseline="0" dirty="0"/>
              <a:t> </a:t>
            </a:r>
            <a:r>
              <a:rPr lang="en-US" b="0" dirty="0"/>
              <a:t>prospective visit windows (within ±3 months) at</a:t>
            </a:r>
            <a:r>
              <a:rPr lang="en-US" b="0" baseline="0" dirty="0"/>
              <a:t> </a:t>
            </a:r>
            <a:r>
              <a:rPr lang="en-US" b="0" dirty="0"/>
              <a:t>6, 12, 18, and 24 months</a:t>
            </a:r>
          </a:p>
          <a:p>
            <a:pPr defTabSz="914350">
              <a:defRPr/>
            </a:pPr>
            <a:endParaRPr lang="en-US" b="1" dirty="0"/>
          </a:p>
          <a:p>
            <a:pPr defTabSz="914350">
              <a:defRPr/>
            </a:pPr>
            <a:r>
              <a:rPr lang="en-US" b="1" dirty="0"/>
              <a:t>Reference:</a:t>
            </a:r>
            <a:endParaRPr lang="en-US" b="1" baseline="0" dirty="0"/>
          </a:p>
          <a:p>
            <a:pPr defTabSz="914350">
              <a:defRPr/>
            </a:pPr>
            <a:r>
              <a:rPr lang="en-US" dirty="0">
                <a:effectLst/>
              </a:rPr>
              <a:t>Rogers JR, Curtis BH, </a:t>
            </a:r>
            <a:r>
              <a:rPr lang="en-US" dirty="0" err="1">
                <a:effectLst/>
              </a:rPr>
              <a:t>Eddings</a:t>
            </a:r>
            <a:r>
              <a:rPr lang="en-US" dirty="0">
                <a:effectLst/>
              </a:rPr>
              <a:t> W, et</a:t>
            </a:r>
            <a:r>
              <a:rPr lang="en-US" baseline="0" dirty="0">
                <a:effectLst/>
              </a:rPr>
              <a:t> al. </a:t>
            </a:r>
            <a:r>
              <a:rPr lang="en-US" dirty="0">
                <a:effectLst/>
              </a:rPr>
              <a:t>How Diabetes Knowledge affects Diabetes Therapy: the MOSA1c study</a:t>
            </a:r>
            <a:r>
              <a:rPr lang="en-US" i="0" dirty="0">
                <a:effectLst/>
              </a:rPr>
              <a:t>. Poster presented at American Diabetes Association 76th Scientific Sessions. June 10-14, 2016, New Orleans, LA.</a:t>
            </a:r>
            <a:endParaRPr lang="en-US" dirty="0">
              <a:solidFill>
                <a:prstClr val="black"/>
              </a:solidFill>
              <a:latin typeface="Calibri"/>
              <a:ea typeface="Geneva" charset="0"/>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35" tIns="45718" rIns="91435" bIns="45718"/>
          <a:lstStyle/>
          <a:p>
            <a:fld id="{2F936455-6290-4D97-8A61-7B8F3864313B}"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43844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Age-adjusted comparative prevalence</a:t>
            </a:r>
          </a:p>
          <a:p>
            <a:r>
              <a:rPr lang="en-US" dirty="0"/>
              <a:t>Also called comparative prevalence, is the prevalence calculated by</a:t>
            </a:r>
          </a:p>
          <a:p>
            <a:r>
              <a:rPr lang="en-US" dirty="0"/>
              <a:t>adjusting to a standard population age-structure. This reduces the effect</a:t>
            </a:r>
          </a:p>
          <a:p>
            <a:r>
              <a:rPr lang="en-US" dirty="0"/>
              <a:t>of the differences in prevalence that age structures between countries</a:t>
            </a:r>
          </a:p>
          <a:p>
            <a:r>
              <a:rPr lang="en-US" dirty="0"/>
              <a:t>and regions create. This makes this estimate appropriate for making</a:t>
            </a:r>
          </a:p>
          <a:p>
            <a:r>
              <a:rPr lang="en-US" dirty="0"/>
              <a:t>comparisons between countries.</a:t>
            </a:r>
          </a:p>
          <a:p>
            <a:pPr algn="l"/>
            <a:r>
              <a:rPr lang="en-US" sz="1800" b="0" i="0" u="none" strike="noStrike" baseline="0" dirty="0">
                <a:solidFill>
                  <a:srgbClr val="5689C7"/>
                </a:solidFill>
                <a:latin typeface="MuseoSlab-700"/>
              </a:rPr>
              <a:t>Age-adjusted comparative</a:t>
            </a:r>
          </a:p>
          <a:p>
            <a:pPr algn="l"/>
            <a:r>
              <a:rPr lang="en-US" sz="1800" b="0" i="0" u="none" strike="noStrike" baseline="0" dirty="0">
                <a:solidFill>
                  <a:srgbClr val="5689C7"/>
                </a:solidFill>
                <a:latin typeface="MuseoSlab-700"/>
              </a:rPr>
              <a:t>estimates</a:t>
            </a:r>
          </a:p>
          <a:p>
            <a:pPr algn="l"/>
            <a:r>
              <a:rPr lang="en-US" sz="1800" b="0" i="0" u="none" strike="noStrike" baseline="0" dirty="0">
                <a:solidFill>
                  <a:srgbClr val="000000"/>
                </a:solidFill>
                <a:latin typeface="AcuminPro-Regular"/>
              </a:rPr>
              <a:t>To compare diabetes prevalence between countries,</a:t>
            </a:r>
          </a:p>
          <a:p>
            <a:pPr algn="l"/>
            <a:r>
              <a:rPr lang="en-US" sz="1800" b="0" i="0" u="none" strike="noStrike" baseline="0" dirty="0">
                <a:solidFill>
                  <a:srgbClr val="000000"/>
                </a:solidFill>
                <a:latin typeface="AcuminPro-Regular"/>
              </a:rPr>
              <a:t>age-adjusted comparative estimates were</a:t>
            </a:r>
          </a:p>
          <a:p>
            <a:pPr algn="l"/>
            <a:r>
              <a:rPr lang="en-US" sz="1800" b="0" i="0" u="none" strike="noStrike" baseline="0" dirty="0">
                <a:solidFill>
                  <a:srgbClr val="000000"/>
                </a:solidFill>
                <a:latin typeface="AcuminPro-Regular"/>
              </a:rPr>
              <a:t>calculated. These were produced by </a:t>
            </a:r>
            <a:r>
              <a:rPr lang="en-US" sz="1800" b="0" i="0" u="none" strike="noStrike" baseline="0" dirty="0" err="1">
                <a:solidFill>
                  <a:srgbClr val="000000"/>
                </a:solidFill>
                <a:latin typeface="AcuminPro-Regular"/>
              </a:rPr>
              <a:t>standardising</a:t>
            </a:r>
            <a:endParaRPr lang="en-US" sz="1800" b="0" i="0" u="none" strike="noStrike" baseline="0" dirty="0">
              <a:solidFill>
                <a:srgbClr val="000000"/>
              </a:solidFill>
              <a:latin typeface="AcuminPro-Regular"/>
            </a:endParaRPr>
          </a:p>
          <a:p>
            <a:pPr algn="l"/>
            <a:r>
              <a:rPr lang="en-US" sz="1800" b="0" i="0" u="none" strike="noStrike" baseline="0" dirty="0">
                <a:solidFill>
                  <a:srgbClr val="000000"/>
                </a:solidFill>
                <a:latin typeface="AcuminPro-Regular"/>
              </a:rPr>
              <a:t>each country’s 2019 prevalence estimate to the age</a:t>
            </a:r>
          </a:p>
          <a:p>
            <a:pPr algn="l"/>
            <a:r>
              <a:rPr lang="en-US" sz="1800" b="0" i="0" u="none" strike="noStrike" baseline="0" dirty="0">
                <a:solidFill>
                  <a:srgbClr val="000000"/>
                </a:solidFill>
                <a:latin typeface="AcuminPro-Regular"/>
              </a:rPr>
              <a:t>structure of the world population.11 This removed</a:t>
            </a:r>
          </a:p>
          <a:p>
            <a:pPr algn="l"/>
            <a:r>
              <a:rPr lang="en-US" sz="1800" b="0" i="0" u="none" strike="noStrike" baseline="0" dirty="0">
                <a:solidFill>
                  <a:srgbClr val="000000"/>
                </a:solidFill>
                <a:latin typeface="AcuminPro-Regular"/>
              </a:rPr>
              <a:t>the effect of differences in age structure between</a:t>
            </a:r>
          </a:p>
          <a:p>
            <a:pPr algn="l"/>
            <a:r>
              <a:rPr lang="en-US" sz="1800" b="0" i="0" u="none" strike="noStrike" baseline="0" dirty="0">
                <a:solidFill>
                  <a:srgbClr val="000000"/>
                </a:solidFill>
                <a:latin typeface="AcuminPro-Regular"/>
              </a:rPr>
              <a:t>countries, making this a suitable measure for</a:t>
            </a:r>
          </a:p>
          <a:p>
            <a:pPr algn="l"/>
            <a:r>
              <a:rPr lang="en-US" sz="1800" b="0" i="0" u="none" strike="noStrike" baseline="0" dirty="0">
                <a:solidFill>
                  <a:srgbClr val="000000"/>
                </a:solidFill>
                <a:latin typeface="AcuminPro-Regular"/>
              </a:rPr>
              <a:t>comparisons. The age-adjusted comparative</a:t>
            </a:r>
          </a:p>
          <a:p>
            <a:pPr algn="l"/>
            <a:r>
              <a:rPr lang="en-US" sz="1800" b="0" i="0" u="none" strike="noStrike" baseline="0" dirty="0">
                <a:solidFill>
                  <a:srgbClr val="000000"/>
                </a:solidFill>
                <a:latin typeface="AcuminPro-Regular"/>
              </a:rPr>
              <a:t>diabetes prevalence in 2030 and 2045 was</a:t>
            </a:r>
          </a:p>
          <a:p>
            <a:pPr algn="l"/>
            <a:r>
              <a:rPr lang="en-US" sz="1800" b="0" i="0" u="none" strike="noStrike" baseline="0" dirty="0">
                <a:solidFill>
                  <a:srgbClr val="000000"/>
                </a:solidFill>
                <a:latin typeface="AcuminPro-Regular"/>
              </a:rPr>
              <a:t>calculated using the UN projected global age</a:t>
            </a:r>
          </a:p>
          <a:p>
            <a:pPr algn="l"/>
            <a:r>
              <a:rPr lang="en-US" sz="1800" b="0" i="0" u="none" strike="noStrike" baseline="0" dirty="0">
                <a:solidFill>
                  <a:srgbClr val="000000"/>
                </a:solidFill>
                <a:latin typeface="AcuminPro-Regular"/>
              </a:rPr>
              <a:t>structures for 2030 and 2045, respectively.</a:t>
            </a:r>
            <a:endParaRPr lang="en-US" dirty="0"/>
          </a:p>
        </p:txBody>
      </p:sp>
      <p:sp>
        <p:nvSpPr>
          <p:cNvPr id="4" name="Slide Number Placeholder 3"/>
          <p:cNvSpPr>
            <a:spLocks noGrp="1"/>
          </p:cNvSpPr>
          <p:nvPr>
            <p:ph type="sldNum" sz="quarter" idx="5"/>
          </p:nvPr>
        </p:nvSpPr>
        <p:spPr/>
        <p:txBody>
          <a:bodyPr/>
          <a:lstStyle/>
          <a:p>
            <a:fld id="{018E573C-FCE7-41CD-8B7A-C8F77FCABB72}" type="slidenum">
              <a:rPr lang="en-US" smtClean="0"/>
              <a:t>16</a:t>
            </a:fld>
            <a:endParaRPr lang="en-US"/>
          </a:p>
        </p:txBody>
      </p:sp>
    </p:spTree>
    <p:extLst>
      <p:ext uri="{BB962C8B-B14F-4D97-AF65-F5344CB8AC3E}">
        <p14:creationId xmlns:p14="http://schemas.microsoft.com/office/powerpoint/2010/main" val="474479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ltLang="en-US" sz="1000" dirty="0">
                <a:latin typeface="Arial" panose="020B0604020202020204" pitchFamily="34" charset="0"/>
                <a:cs typeface="Arial" panose="020B0604020202020204" pitchFamily="34" charset="0"/>
              </a:rPr>
              <a:t>Insu-00056817</a:t>
            </a:r>
          </a:p>
          <a:p>
            <a:pPr eaLnBrk="1" fontAlgn="auto" hangingPunct="1">
              <a:spcBef>
                <a:spcPts val="0"/>
              </a:spcBef>
              <a:spcAft>
                <a:spcPts val="0"/>
              </a:spcAft>
              <a:defRPr/>
            </a:pPr>
            <a:endParaRPr lang="en-US" altLang="en-US" sz="10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000" dirty="0">
                <a:latin typeface="Arial" panose="020B0604020202020204" pitchFamily="34" charset="0"/>
                <a:cs typeface="Arial" panose="020B0604020202020204" pitchFamily="34" charset="0"/>
              </a:rPr>
              <a:t>[Source: Differences in FBG/PPG: Lasserson et al. Diabetologia 2009;52(10):1990-2000. /p1995/column 2/ “Fasting glucose” and “PPG”]</a:t>
            </a:r>
          </a:p>
          <a:p>
            <a:pPr eaLnBrk="1" fontAlgn="auto" hangingPunct="1">
              <a:spcBef>
                <a:spcPts val="0"/>
              </a:spcBef>
              <a:spcAft>
                <a:spcPts val="0"/>
              </a:spcAft>
              <a:defRPr/>
            </a:pPr>
            <a:r>
              <a:rPr lang="en-US" altLang="en-US" sz="1000" b="1" dirty="0">
                <a:latin typeface="Arial" panose="020B0604020202020204" pitchFamily="34" charset="0"/>
                <a:cs typeface="Arial" panose="020B0604020202020204" pitchFamily="34" charset="0"/>
              </a:rPr>
              <a:t>Abbreviations: </a:t>
            </a:r>
            <a:r>
              <a:rPr lang="en-US" altLang="en-US" sz="1000" dirty="0">
                <a:latin typeface="Arial" panose="020B0604020202020204" pitchFamily="34" charset="0"/>
                <a:cs typeface="Arial" panose="020B0604020202020204" pitchFamily="34" charset="0"/>
              </a:rPr>
              <a:t>FPG=Fasting plasma glucose; HbA1c=Hemoglobin A1c; PPG=Postprandial plasma glucose</a:t>
            </a:r>
          </a:p>
          <a:p>
            <a:pPr eaLnBrk="1" fontAlgn="auto" hangingPunct="1">
              <a:spcBef>
                <a:spcPts val="0"/>
              </a:spcBef>
              <a:spcAft>
                <a:spcPts val="0"/>
              </a:spcAft>
              <a:defRPr/>
            </a:pPr>
            <a:r>
              <a:rPr lang="en-US" altLang="en-US" sz="1000" b="1" dirty="0">
                <a:latin typeface="Arial" panose="020B0604020202020204" pitchFamily="34" charset="0"/>
                <a:cs typeface="Arial" panose="020B0604020202020204" pitchFamily="34" charset="0"/>
              </a:rPr>
              <a:t>Key Points:</a:t>
            </a:r>
          </a:p>
          <a:p>
            <a:pPr marL="171450" indent="-171450" eaLnBrk="1" fontAlgn="auto" hangingPunct="1">
              <a:spcBef>
                <a:spcPts val="0"/>
              </a:spcBef>
              <a:spcAft>
                <a:spcPts val="0"/>
              </a:spcAft>
              <a:buFont typeface="Arial" panose="020B0604020202020204" pitchFamily="34" charset="0"/>
              <a:buChar char="•"/>
              <a:defRPr/>
            </a:pPr>
            <a:r>
              <a:rPr lang="en-US" altLang="en-US" sz="1000" dirty="0">
                <a:latin typeface="Arial" panose="020B0604020202020204" pitchFamily="34" charset="0"/>
                <a:cs typeface="Arial" panose="020B0604020202020204" pitchFamily="34" charset="0"/>
              </a:rPr>
              <a:t>There are different strategies for providing insulin.</a:t>
            </a:r>
          </a:p>
          <a:p>
            <a:pPr marL="628650" lvl="1" indent="-171450" eaLnBrk="1" fontAlgn="auto" hangingPunct="1">
              <a:spcBef>
                <a:spcPts val="0"/>
              </a:spcBef>
              <a:spcAft>
                <a:spcPts val="0"/>
              </a:spcAft>
              <a:buFont typeface="Arial" panose="020B0604020202020204" pitchFamily="34" charset="0"/>
              <a:buChar char="•"/>
              <a:defRPr/>
            </a:pPr>
            <a:r>
              <a:rPr lang="en-US" altLang="en-US" sz="1000" dirty="0">
                <a:latin typeface="Arial" panose="020B0604020202020204" pitchFamily="34" charset="0"/>
                <a:cs typeface="Arial" panose="020B0604020202020204" pitchFamily="34" charset="0"/>
              </a:rPr>
              <a:t>Basal is a very popular starter regimen, often just 1 injection per day, but postprandial excursions, although decreased, may still exist. [inferred from /p1995/col 2/last para continued to /p1996/col 2/para 1] </a:t>
            </a:r>
          </a:p>
          <a:p>
            <a:pPr marL="628650" lvl="1" indent="-171450" eaLnBrk="1" fontAlgn="auto" hangingPunct="1">
              <a:spcBef>
                <a:spcPts val="0"/>
              </a:spcBef>
              <a:spcAft>
                <a:spcPts val="0"/>
              </a:spcAft>
              <a:buFont typeface="Arial" panose="020B0604020202020204" pitchFamily="34" charset="0"/>
              <a:buChar char="•"/>
              <a:defRPr/>
            </a:pPr>
            <a:r>
              <a:rPr lang="en-US" altLang="en-US" sz="1000" dirty="0">
                <a:latin typeface="Arial" panose="020B0604020202020204" pitchFamily="34" charset="0"/>
                <a:cs typeface="Arial" panose="020B0604020202020204" pitchFamily="34" charset="0"/>
              </a:rPr>
              <a:t>Premix insulin is good because it has components to cover both FPG and PPG and has fewer injections per day than a prandial or basal/bolus regimen, but the components are unable to be adjusted separately. [Inferred]</a:t>
            </a:r>
          </a:p>
          <a:p>
            <a:pPr marL="628650" lvl="1" indent="-171450" eaLnBrk="1" fontAlgn="auto" hangingPunct="1">
              <a:spcBef>
                <a:spcPts val="0"/>
              </a:spcBef>
              <a:spcAft>
                <a:spcPts val="0"/>
              </a:spcAft>
              <a:buFont typeface="Arial" panose="020B0604020202020204" pitchFamily="34" charset="0"/>
              <a:buChar char="•"/>
              <a:defRPr/>
            </a:pPr>
            <a:r>
              <a:rPr lang="en-US" altLang="en-US" sz="1000" dirty="0">
                <a:latin typeface="Arial" panose="020B0604020202020204" pitchFamily="34" charset="0"/>
                <a:cs typeface="Arial" panose="020B0604020202020204" pitchFamily="34" charset="0"/>
              </a:rPr>
              <a:t>Prandial (mealtime) insulin is the most physiologic strategy to reduce the increase in glucose after meals: the best insulin for targeting PPG. May require addition of basal insulin to cover FPG, so the downside is the number of injections, particularly for patients. [initial statement of this bullet is inferred from /p1991/col 1/para 3/last sentence]</a:t>
            </a:r>
          </a:p>
          <a:p>
            <a:pPr eaLnBrk="1" fontAlgn="auto" hangingPunct="1">
              <a:spcBef>
                <a:spcPts val="0"/>
              </a:spcBef>
              <a:spcAft>
                <a:spcPts val="0"/>
              </a:spcAft>
              <a:defRPr/>
            </a:pPr>
            <a:endParaRPr lang="en-US" altLang="en-US" sz="10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000" b="1" dirty="0">
                <a:latin typeface="Arial" panose="020B0604020202020204" pitchFamily="34" charset="0"/>
                <a:cs typeface="Arial" panose="020B0604020202020204" pitchFamily="34" charset="0"/>
              </a:rPr>
              <a:t>Reference:</a:t>
            </a:r>
            <a:r>
              <a:rPr lang="en-US" altLang="en-US" sz="1000" dirty="0">
                <a:latin typeface="Arial" panose="020B0604020202020204" pitchFamily="34" charset="0"/>
                <a:cs typeface="Arial" panose="020B0604020202020204" pitchFamily="34" charset="0"/>
              </a:rPr>
              <a:t>		</a:t>
            </a:r>
          </a:p>
          <a:p>
            <a:pPr eaLnBrk="1" fontAlgn="auto" hangingPunct="1">
              <a:spcBef>
                <a:spcPts val="0"/>
              </a:spcBef>
              <a:spcAft>
                <a:spcPts val="0"/>
              </a:spcAft>
              <a:defRPr/>
            </a:pPr>
            <a:r>
              <a:rPr lang="en-US" altLang="en-US" sz="1000" dirty="0">
                <a:latin typeface="Arial" panose="020B0604020202020204" pitchFamily="34" charset="0"/>
                <a:cs typeface="Arial" panose="020B0604020202020204" pitchFamily="34" charset="0"/>
              </a:rPr>
              <a:t>Lasserson DS, Glasziou P, et al. Optimal insulin regimens in type 2 diabetes mellitus: systematic review and meta-analyses. Diabetologia 2009;52(10):1990-2000.</a:t>
            </a:r>
          </a:p>
        </p:txBody>
      </p:sp>
    </p:spTree>
    <p:extLst>
      <p:ext uri="{BB962C8B-B14F-4D97-AF65-F5344CB8AC3E}">
        <p14:creationId xmlns:p14="http://schemas.microsoft.com/office/powerpoint/2010/main" val="582290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E573C-FCE7-41CD-8B7A-C8F77FCABB72}" type="slidenum">
              <a:rPr lang="en-US" smtClean="0"/>
              <a:t>71</a:t>
            </a:fld>
            <a:endParaRPr lang="en-US"/>
          </a:p>
        </p:txBody>
      </p:sp>
    </p:spTree>
    <p:extLst>
      <p:ext uri="{BB962C8B-B14F-4D97-AF65-F5344CB8AC3E}">
        <p14:creationId xmlns:p14="http://schemas.microsoft.com/office/powerpoint/2010/main" val="2159496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E573C-FCE7-41CD-8B7A-C8F77FCABB72}" type="slidenum">
              <a:rPr lang="en-US" smtClean="0"/>
              <a:t>72</a:t>
            </a:fld>
            <a:endParaRPr lang="en-US"/>
          </a:p>
        </p:txBody>
      </p:sp>
    </p:spTree>
    <p:extLst>
      <p:ext uri="{BB962C8B-B14F-4D97-AF65-F5344CB8AC3E}">
        <p14:creationId xmlns:p14="http://schemas.microsoft.com/office/powerpoint/2010/main" val="215949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358775"/>
            <a:ext cx="4648200" cy="3486150"/>
          </a:xfrm>
        </p:spPr>
      </p:sp>
      <p:sp>
        <p:nvSpPr>
          <p:cNvPr id="3" name="Notes Placeholder 2"/>
          <p:cNvSpPr>
            <a:spLocks noGrp="1"/>
          </p:cNvSpPr>
          <p:nvPr>
            <p:ph type="body" idx="1"/>
          </p:nvPr>
        </p:nvSpPr>
        <p:spPr/>
        <p:txBody>
          <a:bodyPr/>
          <a:lstStyle/>
          <a:p>
            <a:pPr eaLnBrk="1" hangingPunct="1">
              <a:spcBef>
                <a:spcPct val="0"/>
              </a:spcBef>
            </a:pPr>
            <a:r>
              <a:rPr lang="en-US" altLang="en-US" b="0" dirty="0"/>
              <a:t>Diab-00070768</a:t>
            </a:r>
          </a:p>
          <a:p>
            <a:pPr eaLnBrk="1" hangingPunct="1">
              <a:spcBef>
                <a:spcPct val="0"/>
              </a:spcBef>
            </a:pPr>
            <a:endParaRPr lang="en-US" altLang="en-US" b="1" dirty="0"/>
          </a:p>
          <a:p>
            <a:pPr eaLnBrk="1" hangingPunct="1">
              <a:spcBef>
                <a:spcPct val="0"/>
              </a:spcBef>
            </a:pPr>
            <a:r>
              <a:rPr lang="en-US" altLang="en-US" b="1" dirty="0"/>
              <a:t>Abbreviation:</a:t>
            </a:r>
          </a:p>
          <a:p>
            <a:pPr eaLnBrk="1" hangingPunct="1">
              <a:spcBef>
                <a:spcPct val="0"/>
              </a:spcBef>
            </a:pPr>
            <a:r>
              <a:rPr lang="en-US" altLang="en-US" b="0" dirty="0"/>
              <a:t>T2DM=Type 2 diabetes mellitus</a:t>
            </a:r>
          </a:p>
          <a:p>
            <a:pPr eaLnBrk="1" hangingPunct="1">
              <a:spcBef>
                <a:spcPct val="0"/>
              </a:spcBef>
            </a:pPr>
            <a:endParaRPr lang="en-US" altLang="en-US" b="0" dirty="0"/>
          </a:p>
        </p:txBody>
      </p:sp>
    </p:spTree>
    <p:extLst>
      <p:ext uri="{BB962C8B-B14F-4D97-AF65-F5344CB8AC3E}">
        <p14:creationId xmlns:p14="http://schemas.microsoft.com/office/powerpoint/2010/main" val="1794368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Diab-00070768</a:t>
            </a:r>
          </a:p>
          <a:p>
            <a:endParaRPr lang="en-US" dirty="0">
              <a:cs typeface="Arial" charset="0"/>
            </a:endParaRPr>
          </a:p>
          <a:p>
            <a:pPr defTabSz="928326">
              <a:defRPr/>
            </a:pPr>
            <a:r>
              <a:rPr lang="en-US" b="1" dirty="0">
                <a:cs typeface="Arial" charset="0"/>
              </a:rPr>
              <a:t>Abbreviations:</a:t>
            </a:r>
          </a:p>
          <a:p>
            <a:pPr defTabSz="928326">
              <a:defRPr/>
            </a:pPr>
            <a:r>
              <a:rPr lang="en-US" altLang="en-US" dirty="0"/>
              <a:t>FPG=fasting plasma glucose; NPH=neutral protamine hagedorn; </a:t>
            </a:r>
            <a:r>
              <a:rPr lang="en-US" dirty="0"/>
              <a:t>PPG=postprandial glucose; T2DM=type 2 diabetes mellitus</a:t>
            </a:r>
          </a:p>
          <a:p>
            <a:pPr defTabSz="928326">
              <a:defRPr/>
            </a:pPr>
            <a:endParaRPr lang="en-US" b="1" dirty="0">
              <a:cs typeface="Arial" charset="0"/>
            </a:endParaRPr>
          </a:p>
          <a:p>
            <a:pPr defTabSz="928326">
              <a:defRPr/>
            </a:pPr>
            <a:r>
              <a:rPr lang="en-US" b="1" dirty="0">
                <a:cs typeface="Arial" charset="0"/>
              </a:rPr>
              <a:t>References:</a:t>
            </a:r>
            <a:endParaRPr lang="en-US" dirty="0">
              <a:cs typeface="Arial" charset="0"/>
            </a:endParaRPr>
          </a:p>
          <a:p>
            <a:pPr marL="232943" indent="-232943">
              <a:buFont typeface="+mj-lt"/>
              <a:buAutoNum type="arabicPeriod"/>
              <a:defRPr/>
            </a:pPr>
            <a:r>
              <a:rPr lang="en-US" dirty="0"/>
              <a:t>Mosenzon O, Raz I. Intensification of insulin therapy for type 2 diabetic patients in primary care: basal-bolus regimen versus premix insulin analogs: when and for whom? Diabetes Care 2013;36 (Suppl 2):S212-8.</a:t>
            </a:r>
          </a:p>
          <a:p>
            <a:pPr marL="232943" indent="-232943" defTabSz="931774">
              <a:buFont typeface="+mj-lt"/>
              <a:buAutoNum type="arabicPeriod"/>
              <a:defRPr/>
            </a:pPr>
            <a:r>
              <a:rPr lang="en-US" dirty="0"/>
              <a:t>Wu T, Betty B, Downie M, Khanolkar M, Kilov G, Orr-Walker B, Senator G, Fulcher G. Practical guidance on the use of premix insulin analogs in initiating, intensifying, or switching insulin regimens in type 2 diabetes. Diabetes Ther 2015;6(3):273-87.</a:t>
            </a:r>
          </a:p>
          <a:p>
            <a:pPr marL="0" indent="0">
              <a:buFont typeface="+mj-lt"/>
              <a:buNone/>
              <a:defRPr/>
            </a:pPr>
            <a:endParaRPr lang="en-US" dirty="0"/>
          </a:p>
        </p:txBody>
      </p:sp>
    </p:spTree>
    <p:extLst>
      <p:ext uri="{BB962C8B-B14F-4D97-AF65-F5344CB8AC3E}">
        <p14:creationId xmlns:p14="http://schemas.microsoft.com/office/powerpoint/2010/main" val="349896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defRPr/>
            </a:pPr>
            <a:r>
              <a:rPr lang="en-US" dirty="0"/>
              <a:t>Diab-00070768</a:t>
            </a:r>
          </a:p>
          <a:p>
            <a:pPr>
              <a:spcBef>
                <a:spcPct val="0"/>
              </a:spcBef>
            </a:pPr>
            <a:endParaRPr lang="es-ES_tradnl" altLang="en-US" b="0" dirty="0"/>
          </a:p>
          <a:p>
            <a:pPr defTabSz="928326">
              <a:defRPr/>
            </a:pPr>
            <a:r>
              <a:rPr lang="en-US" b="1" dirty="0">
                <a:cs typeface="Arial" charset="0"/>
              </a:rPr>
              <a:t>Abbreviations:</a:t>
            </a:r>
          </a:p>
          <a:p>
            <a:pPr defTabSz="928326">
              <a:defRPr/>
            </a:pPr>
            <a:r>
              <a:rPr lang="en-US" altLang="en-US" dirty="0"/>
              <a:t>FPG=fasting plasma glucose; </a:t>
            </a:r>
            <a:r>
              <a:rPr lang="en-US" dirty="0"/>
              <a:t>PPG=postprandial glucose</a:t>
            </a:r>
          </a:p>
          <a:p>
            <a:pPr>
              <a:spcBef>
                <a:spcPct val="0"/>
              </a:spcBef>
            </a:pPr>
            <a:endParaRPr lang="es-ES_tradnl" altLang="en-US" b="1" dirty="0"/>
          </a:p>
          <a:p>
            <a:pPr>
              <a:spcBef>
                <a:spcPct val="0"/>
              </a:spcBef>
            </a:pPr>
            <a:r>
              <a:rPr lang="es-ES_tradnl" altLang="en-US" b="1" dirty="0"/>
              <a:t>Key Points:</a:t>
            </a:r>
          </a:p>
          <a:p>
            <a:pPr marL="171450" indent="-171450">
              <a:spcBef>
                <a:spcPct val="0"/>
              </a:spcBef>
              <a:buFont typeface="Arial" panose="020B0604020202020204" pitchFamily="34" charset="0"/>
              <a:buChar char="•"/>
            </a:pPr>
            <a:r>
              <a:rPr lang="en-US" altLang="en-US" b="0" dirty="0"/>
              <a:t>Premixed insulin analogs are usually administered BID with one injection at both breakfast and dinnertime;</a:t>
            </a:r>
            <a:r>
              <a:rPr lang="en-US" altLang="en-US" b="0" baseline="0" dirty="0"/>
              <a:t> QD </a:t>
            </a: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injection at dinnertime can be effective for many patients. </a:t>
            </a:r>
          </a:p>
          <a:p>
            <a:pPr marL="171450" indent="-171450">
              <a:spcBef>
                <a:spcPct val="0"/>
              </a:spcBef>
              <a:buFont typeface="Arial" panose="020B0604020202020204" pitchFamily="34" charset="0"/>
              <a:buChar char="•"/>
            </a:pPr>
            <a:r>
              <a:rPr lang="en-US" altLang="en-US" b="0" dirty="0"/>
              <a:t>In contrast, basal-bolus therapy usually entails prandial insulin injections TID,</a:t>
            </a:r>
            <a:r>
              <a:rPr lang="en-US" altLang="en-US" b="0" baseline="0" dirty="0"/>
              <a:t> which would lead to 3 glucose measurements per day. </a:t>
            </a:r>
            <a:endParaRPr lang="en-US" altLang="en-US" b="0" dirty="0"/>
          </a:p>
          <a:p>
            <a:pPr>
              <a:spcBef>
                <a:spcPct val="0"/>
              </a:spcBef>
            </a:pPr>
            <a:endParaRPr lang="en-US" altLang="en-US" b="1" dirty="0"/>
          </a:p>
          <a:p>
            <a:pPr>
              <a:spcBef>
                <a:spcPct val="0"/>
              </a:spcBef>
            </a:pPr>
            <a:r>
              <a:rPr lang="es-ES_tradnl" altLang="en-US" b="1" dirty="0"/>
              <a:t>Reference:</a:t>
            </a:r>
          </a:p>
          <a:p>
            <a:pPr>
              <a:spcBef>
                <a:spcPct val="0"/>
              </a:spcBef>
            </a:pPr>
            <a:r>
              <a:rPr lang="en-US" dirty="0"/>
              <a:t>Garber AJ. Premix insulin analogues for the treatment of diabetes mellitus. Drugs 2006;66(1):31-49.</a:t>
            </a:r>
            <a:endParaRPr lang="en-GB" altLang="en-US" dirty="0"/>
          </a:p>
        </p:txBody>
      </p:sp>
    </p:spTree>
    <p:extLst>
      <p:ext uri="{BB962C8B-B14F-4D97-AF65-F5344CB8AC3E}">
        <p14:creationId xmlns:p14="http://schemas.microsoft.com/office/powerpoint/2010/main" val="26904091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8595" name="Rectangle 3"/>
          <p:cNvSpPr>
            <a:spLocks noGrp="1" noChangeArrowheads="1"/>
          </p:cNvSpPr>
          <p:nvPr>
            <p:ph type="body" idx="1"/>
          </p:nvPr>
        </p:nvSpPr>
        <p:spPr>
          <a:xfrm>
            <a:off x="385765" y="4425950"/>
            <a:ext cx="6237287" cy="4179889"/>
          </a:xfrm>
        </p:spPr>
        <p:txBody>
          <a:bodyPr/>
          <a:lstStyle/>
          <a:p>
            <a:pPr defTabSz="931774">
              <a:defRPr/>
            </a:pPr>
            <a:r>
              <a:rPr lang="en-US" dirty="0"/>
              <a:t>Diab-00070768</a:t>
            </a:r>
          </a:p>
          <a:p>
            <a:pPr>
              <a:defRPr/>
            </a:pPr>
            <a:endParaRPr lang="en-US" b="1" dirty="0"/>
          </a:p>
          <a:p>
            <a:pPr>
              <a:defRPr/>
            </a:pPr>
            <a:r>
              <a:rPr lang="en-US" b="1" dirty="0"/>
              <a:t>Abbreviations:</a:t>
            </a:r>
          </a:p>
          <a:p>
            <a:pPr>
              <a:defRPr/>
            </a:pPr>
            <a:r>
              <a:rPr lang="en-GB" dirty="0">
                <a:ea typeface="MS PGothic" pitchFamily="34" charset="-128"/>
              </a:rPr>
              <a:t>LM25=25% insulin lispro, 75% insulin lispro protamine suspension; </a:t>
            </a:r>
            <a:r>
              <a:rPr lang="en-US" altLang="en-US" dirty="0">
                <a:ea typeface="ヒラギノ角ゴ Pro W3"/>
              </a:rPr>
              <a:t>LM50=50% insulin lispro, 50% insulin lispro protamine suspension; </a:t>
            </a:r>
            <a:r>
              <a:rPr lang="en-US" dirty="0"/>
              <a:t>NPL=neutral protamine lispro</a:t>
            </a:r>
          </a:p>
          <a:p>
            <a:pPr>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pt-BR" altLang="en-US" b="0" kern="0" dirty="0">
                <a:solidFill>
                  <a:srgbClr val="000000"/>
                </a:solidFill>
                <a:ea typeface="ヒラギノ角ゴ Pro W3"/>
                <a:cs typeface="DIN-Regular" pitchFamily="34" charset="0"/>
              </a:rPr>
              <a:t>Data from </a:t>
            </a:r>
            <a:r>
              <a:rPr lang="fr-FR" altLang="en-US" b="0" kern="0" dirty="0">
                <a:solidFill>
                  <a:srgbClr val="000000"/>
                </a:solidFill>
                <a:ea typeface="ヒラギノ角ゴ Pro W3"/>
                <a:cs typeface="DIN-Regular" pitchFamily="34" charset="0"/>
              </a:rPr>
              <a:t>Heise T et al. Diabetes Care 1998;21:800-3</a:t>
            </a:r>
            <a:endParaRPr lang="pt-BR" altLang="en-US" b="0" kern="0" dirty="0">
              <a:solidFill>
                <a:srgbClr val="000000"/>
              </a:solidFill>
              <a:ea typeface="ヒラギノ角ゴ Pro W3"/>
              <a:cs typeface="DIN-Regular" pitchFamily="34" charset="0"/>
            </a:endParaRPr>
          </a:p>
          <a:p>
            <a:pPr>
              <a:defRPr/>
            </a:pPr>
            <a:endParaRPr lang="en-US" b="1" dirty="0"/>
          </a:p>
          <a:p>
            <a:pPr>
              <a:defRPr/>
            </a:pPr>
            <a:r>
              <a:rPr lang="en-US" b="1" dirty="0"/>
              <a:t>Key Points:</a:t>
            </a:r>
          </a:p>
          <a:p>
            <a:pPr marL="174708" indent="-174708">
              <a:buFont typeface="Arial" panose="020B0604020202020204" pitchFamily="34" charset="0"/>
              <a:buChar char="•"/>
            </a:pPr>
            <a:r>
              <a:rPr lang="en-US" dirty="0"/>
              <a:t>The pharmacodynamic and pharmacokinetic properties of insulin lispro are preserved in stable mixtures. </a:t>
            </a:r>
          </a:p>
          <a:p>
            <a:pPr marL="174708" indent="-174708">
              <a:buFont typeface="Arial" panose="020B0604020202020204" pitchFamily="34" charset="0"/>
              <a:buChar char="•"/>
            </a:pPr>
            <a:r>
              <a:rPr lang="en-US" dirty="0"/>
              <a:t>Subcutaneous injection of the individual mixtures was followed by a rapid initial insulin response and a similar t</a:t>
            </a:r>
            <a:r>
              <a:rPr lang="en-US" baseline="-25000" dirty="0"/>
              <a:t>max</a:t>
            </a:r>
            <a:r>
              <a:rPr lang="en-US" dirty="0"/>
              <a:t>, independent of the proportion of insulin lispro in the formulation. </a:t>
            </a:r>
          </a:p>
          <a:p>
            <a:pPr marL="174708" indent="-174708">
              <a:buFont typeface="Arial" panose="020B0604020202020204" pitchFamily="34" charset="0"/>
              <a:buChar char="•"/>
            </a:pPr>
            <a:r>
              <a:rPr lang="en-US" dirty="0"/>
              <a:t>In contrast, glucodynamic effect, increased with the fraction of insulin lispro in the mixture. </a:t>
            </a:r>
          </a:p>
          <a:p>
            <a:pPr marL="174708" indent="-174708">
              <a:buFont typeface="Arial" panose="020B0604020202020204" pitchFamily="34" charset="0"/>
              <a:buChar char="•"/>
            </a:pPr>
            <a:r>
              <a:rPr lang="en-US" dirty="0"/>
              <a:t>The results of this study indicate that stable mixtures of a rapid-acting insulin analog and its intermediate-acting formulation combine the advantages of a fixed mixture with the benefits of timely insulin action. </a:t>
            </a:r>
          </a:p>
          <a:p>
            <a:endParaRPr lang="en-US" dirty="0"/>
          </a:p>
          <a:p>
            <a:r>
              <a:rPr lang="en-US" b="1" dirty="0"/>
              <a:t>Reference:</a:t>
            </a:r>
          </a:p>
          <a:p>
            <a:pPr>
              <a:defRPr/>
            </a:pPr>
            <a:r>
              <a:rPr lang="en-US" dirty="0"/>
              <a:t>Heise T, Weyer C, Serwas A, Heinrichs S, Osinga J, Roach P, Woodworth J, Gudat U, Heinemann L. Time-action profiles of novel premix preparations of insulin lispro and NPL insulin. </a:t>
            </a:r>
            <a:r>
              <a:rPr lang="en-US" i="0" dirty="0"/>
              <a:t>Diabetes Care </a:t>
            </a:r>
            <a:r>
              <a:rPr lang="en-US" dirty="0"/>
              <a:t>1998;21(5):800-3.</a:t>
            </a:r>
          </a:p>
          <a:p>
            <a:pPr marL="0" indent="0">
              <a:buFont typeface="Arial" pitchFamily="34" charset="0"/>
              <a:buNone/>
              <a:defRPr/>
            </a:pPr>
            <a:endParaRPr lang="en-US" dirty="0"/>
          </a:p>
        </p:txBody>
      </p:sp>
    </p:spTree>
    <p:extLst>
      <p:ext uri="{BB962C8B-B14F-4D97-AF65-F5344CB8AC3E}">
        <p14:creationId xmlns:p14="http://schemas.microsoft.com/office/powerpoint/2010/main" val="11332427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8595" name="Rectangle 3"/>
          <p:cNvSpPr>
            <a:spLocks noGrp="1" noChangeArrowheads="1"/>
          </p:cNvSpPr>
          <p:nvPr>
            <p:ph type="body" idx="1"/>
          </p:nvPr>
        </p:nvSpPr>
        <p:spPr>
          <a:xfrm>
            <a:off x="385765" y="4425950"/>
            <a:ext cx="6237287" cy="4179889"/>
          </a:xfrm>
        </p:spPr>
        <p:txBody>
          <a:bodyPr/>
          <a:lstStyle/>
          <a:p>
            <a:pPr defTabSz="931774">
              <a:defRPr/>
            </a:pPr>
            <a:r>
              <a:rPr lang="en-US" dirty="0"/>
              <a:t>Diab-00070768</a:t>
            </a:r>
          </a:p>
          <a:p>
            <a:pPr>
              <a:defRPr/>
            </a:pPr>
            <a:endParaRPr lang="en-US" b="1" dirty="0"/>
          </a:p>
          <a:p>
            <a:pPr>
              <a:defRPr/>
            </a:pPr>
            <a:r>
              <a:rPr lang="en-US" b="1" dirty="0"/>
              <a:t>Abbreviations:</a:t>
            </a:r>
          </a:p>
          <a:p>
            <a:pPr>
              <a:defRPr/>
            </a:pPr>
            <a:r>
              <a:rPr lang="en-GB" dirty="0">
                <a:ea typeface="MS PGothic" pitchFamily="34" charset="-128"/>
              </a:rPr>
              <a:t>LM25=25% insulin lispro, 75% insulin lispro protamine suspension; </a:t>
            </a:r>
            <a:r>
              <a:rPr lang="en-US" altLang="en-US" dirty="0">
                <a:ea typeface="ヒラギノ角ゴ Pro W3"/>
              </a:rPr>
              <a:t>LM50=50% insulin lispro, 50% insulin lispro protamine suspension; </a:t>
            </a:r>
            <a:r>
              <a:rPr lang="en-US" dirty="0"/>
              <a:t>NPL=neutral protamine lispro</a:t>
            </a:r>
          </a:p>
          <a:p>
            <a:pPr>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pt-BR" altLang="en-US" b="0" kern="0" dirty="0">
                <a:solidFill>
                  <a:srgbClr val="000000"/>
                </a:solidFill>
                <a:ea typeface="ヒラギノ角ゴ Pro W3"/>
                <a:cs typeface="DIN-Regular" pitchFamily="34" charset="0"/>
              </a:rPr>
              <a:t>Data from </a:t>
            </a:r>
            <a:r>
              <a:rPr lang="fr-FR" altLang="en-US" b="0" kern="0" dirty="0">
                <a:solidFill>
                  <a:srgbClr val="000000"/>
                </a:solidFill>
                <a:ea typeface="ヒラギノ角ゴ Pro W3"/>
                <a:cs typeface="DIN-Regular" pitchFamily="34" charset="0"/>
              </a:rPr>
              <a:t>Heise T et al. Diabetes Care 1998;21:800-3</a:t>
            </a:r>
            <a:endParaRPr lang="pt-BR" altLang="en-US" b="0" kern="0" dirty="0">
              <a:solidFill>
                <a:srgbClr val="000000"/>
              </a:solidFill>
              <a:ea typeface="ヒラギノ角ゴ Pro W3"/>
              <a:cs typeface="DIN-Regular" pitchFamily="34" charset="0"/>
            </a:endParaRPr>
          </a:p>
          <a:p>
            <a:pPr>
              <a:defRPr/>
            </a:pPr>
            <a:endParaRPr lang="en-US" b="1" dirty="0"/>
          </a:p>
          <a:p>
            <a:pPr>
              <a:defRPr/>
            </a:pPr>
            <a:r>
              <a:rPr lang="en-US" b="1" dirty="0"/>
              <a:t>Key Points:</a:t>
            </a:r>
          </a:p>
          <a:p>
            <a:pPr marL="174708" indent="-174708">
              <a:buFont typeface="Arial" panose="020B0604020202020204" pitchFamily="34" charset="0"/>
              <a:buChar char="•"/>
            </a:pPr>
            <a:r>
              <a:rPr lang="en-US" dirty="0"/>
              <a:t>The pharmacodynamic and pharmacokinetic properties of insulin lispro are preserved in stable mixtures. </a:t>
            </a:r>
          </a:p>
          <a:p>
            <a:pPr marL="174708" indent="-174708">
              <a:buFont typeface="Arial" panose="020B0604020202020204" pitchFamily="34" charset="0"/>
              <a:buChar char="•"/>
            </a:pPr>
            <a:r>
              <a:rPr lang="en-US" dirty="0"/>
              <a:t>Subcutaneous injection of the individual mixtures was followed by a rapid initial insulin response and a similar t</a:t>
            </a:r>
            <a:r>
              <a:rPr lang="en-US" baseline="-25000" dirty="0"/>
              <a:t>max</a:t>
            </a:r>
            <a:r>
              <a:rPr lang="en-US" dirty="0"/>
              <a:t>, independent of the proportion of insulin lispro in the formulation. </a:t>
            </a:r>
          </a:p>
          <a:p>
            <a:pPr marL="174708" indent="-174708">
              <a:buFont typeface="Arial" panose="020B0604020202020204" pitchFamily="34" charset="0"/>
              <a:buChar char="•"/>
            </a:pPr>
            <a:r>
              <a:rPr lang="en-US" dirty="0"/>
              <a:t>In contrast, glucodynamic effect, increased with the fraction of insulin lispro in the mixture. </a:t>
            </a:r>
          </a:p>
          <a:p>
            <a:pPr marL="174708" indent="-174708">
              <a:buFont typeface="Arial" panose="020B0604020202020204" pitchFamily="34" charset="0"/>
              <a:buChar char="•"/>
            </a:pPr>
            <a:r>
              <a:rPr lang="en-US" dirty="0"/>
              <a:t>The results of this study indicate that stable mixtures of a rapid-acting insulin analog and its intermediate-acting formulation combine the advantages of a fixed mixture with the benefits of timely insulin action. </a:t>
            </a:r>
          </a:p>
          <a:p>
            <a:endParaRPr lang="en-US" dirty="0"/>
          </a:p>
          <a:p>
            <a:r>
              <a:rPr lang="en-US" b="1" dirty="0"/>
              <a:t>Reference:</a:t>
            </a:r>
          </a:p>
          <a:p>
            <a:pPr>
              <a:defRPr/>
            </a:pPr>
            <a:r>
              <a:rPr lang="en-US" dirty="0"/>
              <a:t>Heise T, Weyer C, Serwas A, Heinrichs S, Osinga J, Roach P, Woodworth J, Gudat U, Heinemann L. Time-action profiles of novel premix preparations of insulin lispro and NPL insulin. </a:t>
            </a:r>
            <a:r>
              <a:rPr lang="en-US" i="0" dirty="0"/>
              <a:t>Diabetes Care </a:t>
            </a:r>
            <a:r>
              <a:rPr lang="en-US" dirty="0"/>
              <a:t>1998;21(5):800-3.</a:t>
            </a:r>
          </a:p>
          <a:p>
            <a:pPr marL="0" indent="0">
              <a:buFont typeface="Arial" pitchFamily="34" charset="0"/>
              <a:buNone/>
              <a:defRPr/>
            </a:pPr>
            <a:endParaRPr lang="en-US" dirty="0"/>
          </a:p>
        </p:txBody>
      </p:sp>
    </p:spTree>
    <p:extLst>
      <p:ext uri="{BB962C8B-B14F-4D97-AF65-F5344CB8AC3E}">
        <p14:creationId xmlns:p14="http://schemas.microsoft.com/office/powerpoint/2010/main" val="1133242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8595" name="Rectangle 3"/>
          <p:cNvSpPr>
            <a:spLocks noGrp="1" noChangeArrowheads="1"/>
          </p:cNvSpPr>
          <p:nvPr>
            <p:ph type="body" idx="1"/>
          </p:nvPr>
        </p:nvSpPr>
        <p:spPr>
          <a:xfrm>
            <a:off x="385765" y="4425950"/>
            <a:ext cx="6237287" cy="4179889"/>
          </a:xfrm>
        </p:spPr>
        <p:txBody>
          <a:bodyPr/>
          <a:lstStyle/>
          <a:p>
            <a:pPr defTabSz="931774">
              <a:defRPr/>
            </a:pPr>
            <a:r>
              <a:rPr lang="en-US" dirty="0"/>
              <a:t>Diab-00070768</a:t>
            </a:r>
          </a:p>
          <a:p>
            <a:pPr>
              <a:defRPr/>
            </a:pPr>
            <a:endParaRPr lang="en-US" b="1" dirty="0"/>
          </a:p>
          <a:p>
            <a:pPr>
              <a:defRPr/>
            </a:pPr>
            <a:r>
              <a:rPr lang="en-US" b="1" dirty="0"/>
              <a:t>Abbreviations:</a:t>
            </a:r>
          </a:p>
          <a:p>
            <a:pPr>
              <a:defRPr/>
            </a:pPr>
            <a:r>
              <a:rPr lang="en-GB" dirty="0">
                <a:ea typeface="MS PGothic" pitchFamily="34" charset="-128"/>
              </a:rPr>
              <a:t>LM25=25% insulin lispro, 75% insulin lispro protamine suspension; </a:t>
            </a:r>
            <a:r>
              <a:rPr lang="en-US" altLang="en-US" dirty="0">
                <a:ea typeface="ヒラギノ角ゴ Pro W3"/>
              </a:rPr>
              <a:t>LM50=50% insulin lispro, 50% insulin lispro protamine suspension; </a:t>
            </a:r>
            <a:r>
              <a:rPr lang="en-US" dirty="0"/>
              <a:t>NPL=neutral protamine lispro</a:t>
            </a:r>
          </a:p>
          <a:p>
            <a:pPr>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pt-BR" altLang="en-US" b="0" kern="0" dirty="0">
                <a:solidFill>
                  <a:srgbClr val="000000"/>
                </a:solidFill>
                <a:ea typeface="ヒラギノ角ゴ Pro W3"/>
                <a:cs typeface="DIN-Regular" pitchFamily="34" charset="0"/>
              </a:rPr>
              <a:t>Data from </a:t>
            </a:r>
            <a:r>
              <a:rPr lang="fr-FR" altLang="en-US" b="0" kern="0" dirty="0">
                <a:solidFill>
                  <a:srgbClr val="000000"/>
                </a:solidFill>
                <a:ea typeface="ヒラギノ角ゴ Pro W3"/>
                <a:cs typeface="DIN-Regular" pitchFamily="34" charset="0"/>
              </a:rPr>
              <a:t>Heise T et al. Diabetes Care 1998;21:800-3</a:t>
            </a:r>
            <a:endParaRPr lang="pt-BR" altLang="en-US" b="0" kern="0" dirty="0">
              <a:solidFill>
                <a:srgbClr val="000000"/>
              </a:solidFill>
              <a:ea typeface="ヒラギノ角ゴ Pro W3"/>
              <a:cs typeface="DIN-Regular" pitchFamily="34" charset="0"/>
            </a:endParaRPr>
          </a:p>
          <a:p>
            <a:pPr>
              <a:defRPr/>
            </a:pPr>
            <a:endParaRPr lang="en-US" b="1" dirty="0"/>
          </a:p>
          <a:p>
            <a:pPr>
              <a:defRPr/>
            </a:pPr>
            <a:r>
              <a:rPr lang="en-US" b="1" dirty="0"/>
              <a:t>Key Points:</a:t>
            </a:r>
          </a:p>
          <a:p>
            <a:pPr marL="174708" indent="-174708">
              <a:buFont typeface="Arial" panose="020B0604020202020204" pitchFamily="34" charset="0"/>
              <a:buChar char="•"/>
            </a:pPr>
            <a:r>
              <a:rPr lang="en-US" dirty="0"/>
              <a:t>The pharmacodynamic and pharmacokinetic properties of insulin lispro are preserved in stable mixtures. </a:t>
            </a:r>
          </a:p>
          <a:p>
            <a:pPr marL="174708" indent="-174708">
              <a:buFont typeface="Arial" panose="020B0604020202020204" pitchFamily="34" charset="0"/>
              <a:buChar char="•"/>
            </a:pPr>
            <a:r>
              <a:rPr lang="en-US" dirty="0"/>
              <a:t>Subcutaneous injection of the individual mixtures was followed by a rapid initial insulin response and a similar t</a:t>
            </a:r>
            <a:r>
              <a:rPr lang="en-US" baseline="-25000" dirty="0"/>
              <a:t>max</a:t>
            </a:r>
            <a:r>
              <a:rPr lang="en-US" dirty="0"/>
              <a:t>, independent of the proportion of insulin lispro in the formulation. </a:t>
            </a:r>
          </a:p>
          <a:p>
            <a:pPr marL="174708" indent="-174708">
              <a:buFont typeface="Arial" panose="020B0604020202020204" pitchFamily="34" charset="0"/>
              <a:buChar char="•"/>
            </a:pPr>
            <a:r>
              <a:rPr lang="en-US" dirty="0"/>
              <a:t>In contrast, glucodynamic effect, increased with the fraction of insulin lispro in the mixture. </a:t>
            </a:r>
          </a:p>
          <a:p>
            <a:pPr marL="174708" indent="-174708">
              <a:buFont typeface="Arial" panose="020B0604020202020204" pitchFamily="34" charset="0"/>
              <a:buChar char="•"/>
            </a:pPr>
            <a:r>
              <a:rPr lang="en-US" dirty="0"/>
              <a:t>The results of this study indicate that stable mixtures of a rapid-acting insulin analog and its intermediate-acting formulation combine the advantages of a fixed mixture with the benefits of timely insulin action. </a:t>
            </a:r>
          </a:p>
          <a:p>
            <a:endParaRPr lang="en-US" dirty="0"/>
          </a:p>
          <a:p>
            <a:r>
              <a:rPr lang="en-US" b="1" dirty="0"/>
              <a:t>Reference:</a:t>
            </a:r>
          </a:p>
          <a:p>
            <a:pPr>
              <a:defRPr/>
            </a:pPr>
            <a:r>
              <a:rPr lang="en-US" dirty="0"/>
              <a:t>Heise T, Weyer C, Serwas A, Heinrichs S, Osinga J, Roach P, Woodworth J, Gudat U, Heinemann L. Time-action profiles of novel premix preparations of insulin lispro and NPL insulin. </a:t>
            </a:r>
            <a:r>
              <a:rPr lang="en-US" i="0" dirty="0"/>
              <a:t>Diabetes Care </a:t>
            </a:r>
            <a:r>
              <a:rPr lang="en-US" dirty="0"/>
              <a:t>1998;21(5):800-3.</a:t>
            </a:r>
          </a:p>
          <a:p>
            <a:pPr marL="0" indent="0">
              <a:buFont typeface="Arial" pitchFamily="34" charset="0"/>
              <a:buNone/>
              <a:defRPr/>
            </a:pPr>
            <a:endParaRPr lang="en-US" dirty="0"/>
          </a:p>
        </p:txBody>
      </p:sp>
    </p:spTree>
    <p:extLst>
      <p:ext uri="{BB962C8B-B14F-4D97-AF65-F5344CB8AC3E}">
        <p14:creationId xmlns:p14="http://schemas.microsoft.com/office/powerpoint/2010/main" val="1133242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600"/>
              </a:spcBef>
              <a:defRPr/>
            </a:pPr>
            <a:r>
              <a:rPr lang="en-US" dirty="0"/>
              <a:t>Diab-00070768</a:t>
            </a:r>
          </a:p>
          <a:p>
            <a:pPr>
              <a:spcBef>
                <a:spcPts val="600"/>
              </a:spcBef>
              <a:defRPr/>
            </a:pPr>
            <a:endParaRPr lang="en-US" b="0" baseline="0" dirty="0"/>
          </a:p>
          <a:p>
            <a:pPr>
              <a:spcBef>
                <a:spcPts val="600"/>
              </a:spcBef>
              <a:defRPr/>
            </a:pPr>
            <a:r>
              <a:rPr lang="en-US" b="1" dirty="0"/>
              <a:t>References:</a:t>
            </a:r>
          </a:p>
          <a:p>
            <a:pPr marL="232943" indent="-232943">
              <a:spcBef>
                <a:spcPts val="600"/>
              </a:spcBef>
              <a:buFont typeface="+mj-lt"/>
              <a:buAutoNum type="arabicPeriod"/>
            </a:pPr>
            <a:r>
              <a:rPr lang="en-GB" dirty="0"/>
              <a:t>Humalog</a:t>
            </a:r>
            <a:r>
              <a:rPr lang="en-GB" baseline="30000" dirty="0"/>
              <a:t>®</a:t>
            </a:r>
            <a:r>
              <a:rPr lang="en-GB" dirty="0"/>
              <a:t> Mix75/25™</a:t>
            </a:r>
            <a:r>
              <a:rPr lang="en-US" dirty="0"/>
              <a:t>[Prescribing Information]</a:t>
            </a:r>
            <a:r>
              <a:rPr lang="en-GB" dirty="0"/>
              <a:t>. Indianapolis, IN. Lilly USA, LLC. 2015. http://pi.lilly.com/us/humalog7525-pi.pdf. </a:t>
            </a:r>
            <a:r>
              <a:rPr lang="en-US" dirty="0"/>
              <a:t>Last accessed: November 6, 2015.</a:t>
            </a:r>
            <a:endParaRPr lang="en-GB" dirty="0"/>
          </a:p>
          <a:p>
            <a:pPr marL="232943" indent="-232943" defTabSz="931774">
              <a:spcBef>
                <a:spcPts val="600"/>
              </a:spcBef>
              <a:buFont typeface="+mj-lt"/>
              <a:buAutoNum type="arabicPeriod"/>
              <a:defRPr/>
            </a:pPr>
            <a:r>
              <a:rPr lang="en-GB" dirty="0"/>
              <a:t>Humalog</a:t>
            </a:r>
            <a:r>
              <a:rPr lang="en-GB" baseline="30000" dirty="0"/>
              <a:t>®</a:t>
            </a:r>
            <a:r>
              <a:rPr lang="en-GB" dirty="0"/>
              <a:t> Mix50/50™</a:t>
            </a:r>
            <a:r>
              <a:rPr lang="en-US" dirty="0"/>
              <a:t>[Prescribing Information]</a:t>
            </a:r>
            <a:r>
              <a:rPr lang="en-GB" dirty="0"/>
              <a:t>. Indianapolis, IN. Lilly USA, LLC. 2015. http://pi.lilly.com/us/humalog5050-pi.pdf. </a:t>
            </a:r>
            <a:r>
              <a:rPr lang="en-US" dirty="0"/>
              <a:t>Last accessed: November 6, 2015.</a:t>
            </a:r>
            <a:endParaRPr lang="en-GB" dirty="0"/>
          </a:p>
          <a:p>
            <a:pPr marL="232943" indent="-232943" defTabSz="931774">
              <a:spcBef>
                <a:spcPts val="600"/>
              </a:spcBef>
              <a:buFont typeface="+mj-lt"/>
              <a:buAutoNum type="arabicPeriod"/>
              <a:defRPr/>
            </a:pPr>
            <a:r>
              <a:rPr lang="en-GB" dirty="0"/>
              <a:t>NovoLog Mix 70/30 </a:t>
            </a:r>
            <a:r>
              <a:rPr lang="en-US" dirty="0"/>
              <a:t>[Prescribing Information]</a:t>
            </a:r>
            <a:r>
              <a:rPr lang="en-GB" dirty="0"/>
              <a:t>. </a:t>
            </a:r>
            <a:r>
              <a:rPr lang="en-US" dirty="0"/>
              <a:t>Bagsvaerd, Denmark: Novo Nordisk Limited; 2015. </a:t>
            </a:r>
            <a:r>
              <a:rPr lang="en-GB" dirty="0"/>
              <a:t>http://www.novo-pi.com/novologmix7030.pdf. </a:t>
            </a:r>
            <a:r>
              <a:rPr lang="en-US" dirty="0"/>
              <a:t>Last accessed: November 6, 2015.</a:t>
            </a:r>
          </a:p>
          <a:p>
            <a:pPr marL="232943" indent="-232943" defTabSz="931774">
              <a:spcBef>
                <a:spcPts val="600"/>
              </a:spcBef>
              <a:buFont typeface="+mj-lt"/>
              <a:buAutoNum type="arabicPeriod"/>
              <a:defRPr/>
            </a:pPr>
            <a:r>
              <a:rPr lang="en-US" dirty="0"/>
              <a:t>Humulin</a:t>
            </a:r>
            <a:r>
              <a:rPr lang="en-US" baseline="30000" dirty="0"/>
              <a:t>®</a:t>
            </a:r>
            <a:r>
              <a:rPr lang="en-US" dirty="0"/>
              <a:t> 70-30 [Prescribing Information]. </a:t>
            </a:r>
            <a:r>
              <a:rPr lang="en-GB" dirty="0"/>
              <a:t>Indianapolis, IN. Lilly USA, LLC. 2015. </a:t>
            </a:r>
            <a:r>
              <a:rPr lang="en-US" dirty="0"/>
              <a:t>http://pi.lilly.com/us/HUMULIN-7030-USPI.pdf. Last accessed: March 6, 2016.</a:t>
            </a:r>
          </a:p>
          <a:p>
            <a:pPr marL="232943" indent="-232943" defTabSz="931774">
              <a:spcBef>
                <a:spcPts val="600"/>
              </a:spcBef>
              <a:buFont typeface="+mj-lt"/>
              <a:buAutoNum type="arabicPeriod"/>
              <a:defRPr/>
            </a:pPr>
            <a:r>
              <a:rPr lang="en-US" sz="1000" dirty="0">
                <a:latin typeface="Arial Narrow" panose="020B0606020202030204" pitchFamily="34" charset="0"/>
                <a:cs typeface="Arial" panose="020B0604020202020204" pitchFamily="34" charset="0"/>
              </a:rPr>
              <a:t>Novolin 70/30 [</a:t>
            </a:r>
            <a:r>
              <a:rPr lang="en-GB" sz="1000" dirty="0">
                <a:latin typeface="Arial Narrow" panose="020B0606020202030204" pitchFamily="34" charset="0"/>
              </a:rPr>
              <a:t>Patient information]. </a:t>
            </a:r>
            <a:r>
              <a:rPr lang="en-US" dirty="0"/>
              <a:t>Bagsvaerd, Denmark: Novo Nordisk Limited; </a:t>
            </a:r>
            <a:r>
              <a:rPr lang="en-GB" sz="1000" dirty="0">
                <a:latin typeface="Arial Narrow" panose="020B0606020202030204" pitchFamily="34" charset="0"/>
              </a:rPr>
              <a:t>2010. http://www.novonordiskmedicalinformation.com/file_upload/Novolin%2070_30%20PPI.pdf. </a:t>
            </a:r>
            <a:r>
              <a:rPr lang="en-US" dirty="0"/>
              <a:t>Last accessed: March 6, 2016.</a:t>
            </a:r>
          </a:p>
        </p:txBody>
      </p:sp>
    </p:spTree>
    <p:extLst>
      <p:ext uri="{BB962C8B-B14F-4D97-AF65-F5344CB8AC3E}">
        <p14:creationId xmlns:p14="http://schemas.microsoft.com/office/powerpoint/2010/main" val="3252729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Age-adjusted comparative prevalence</a:t>
            </a:r>
          </a:p>
          <a:p>
            <a:r>
              <a:rPr lang="en-US" dirty="0"/>
              <a:t>Also called comparative prevalence, is the prevalence calculated by</a:t>
            </a:r>
          </a:p>
          <a:p>
            <a:r>
              <a:rPr lang="en-US" dirty="0"/>
              <a:t>adjusting to a standard population age-structure. This reduces the effect</a:t>
            </a:r>
          </a:p>
          <a:p>
            <a:r>
              <a:rPr lang="en-US" dirty="0"/>
              <a:t>of the differences in prevalence that age structures between countries</a:t>
            </a:r>
          </a:p>
          <a:p>
            <a:r>
              <a:rPr lang="en-US" dirty="0"/>
              <a:t>and regions create. This makes this estimate appropriate for making</a:t>
            </a:r>
          </a:p>
          <a:p>
            <a:r>
              <a:rPr lang="en-US" dirty="0"/>
              <a:t>comparisons between countries.</a:t>
            </a:r>
          </a:p>
          <a:p>
            <a:pPr algn="l"/>
            <a:r>
              <a:rPr lang="en-US" sz="1800" b="0" i="0" u="none" strike="noStrike" baseline="0" dirty="0">
                <a:solidFill>
                  <a:srgbClr val="5689C7"/>
                </a:solidFill>
                <a:latin typeface="MuseoSlab-700"/>
              </a:rPr>
              <a:t>Age-adjusted comparative</a:t>
            </a:r>
          </a:p>
          <a:p>
            <a:pPr algn="l"/>
            <a:r>
              <a:rPr lang="en-US" sz="1800" b="0" i="0" u="none" strike="noStrike" baseline="0" dirty="0">
                <a:solidFill>
                  <a:srgbClr val="5689C7"/>
                </a:solidFill>
                <a:latin typeface="MuseoSlab-700"/>
              </a:rPr>
              <a:t>estimates</a:t>
            </a:r>
          </a:p>
          <a:p>
            <a:pPr algn="l"/>
            <a:r>
              <a:rPr lang="en-US" sz="1800" b="0" i="0" u="none" strike="noStrike" baseline="0" dirty="0">
                <a:solidFill>
                  <a:srgbClr val="000000"/>
                </a:solidFill>
                <a:latin typeface="AcuminPro-Regular"/>
              </a:rPr>
              <a:t>To compare diabetes prevalence between countries,</a:t>
            </a:r>
          </a:p>
          <a:p>
            <a:pPr algn="l"/>
            <a:r>
              <a:rPr lang="en-US" sz="1800" b="0" i="0" u="none" strike="noStrike" baseline="0" dirty="0">
                <a:solidFill>
                  <a:srgbClr val="000000"/>
                </a:solidFill>
                <a:latin typeface="AcuminPro-Regular"/>
              </a:rPr>
              <a:t>age-adjusted comparative estimates were</a:t>
            </a:r>
          </a:p>
          <a:p>
            <a:pPr algn="l"/>
            <a:r>
              <a:rPr lang="en-US" sz="1800" b="0" i="0" u="none" strike="noStrike" baseline="0" dirty="0">
                <a:solidFill>
                  <a:srgbClr val="000000"/>
                </a:solidFill>
                <a:latin typeface="AcuminPro-Regular"/>
              </a:rPr>
              <a:t>calculated. These were produced by </a:t>
            </a:r>
            <a:r>
              <a:rPr lang="en-US" sz="1800" b="0" i="0" u="none" strike="noStrike" baseline="0" dirty="0" err="1">
                <a:solidFill>
                  <a:srgbClr val="000000"/>
                </a:solidFill>
                <a:latin typeface="AcuminPro-Regular"/>
              </a:rPr>
              <a:t>standardising</a:t>
            </a:r>
            <a:endParaRPr lang="en-US" sz="1800" b="0" i="0" u="none" strike="noStrike" baseline="0" dirty="0">
              <a:solidFill>
                <a:srgbClr val="000000"/>
              </a:solidFill>
              <a:latin typeface="AcuminPro-Regular"/>
            </a:endParaRPr>
          </a:p>
          <a:p>
            <a:pPr algn="l"/>
            <a:r>
              <a:rPr lang="en-US" sz="1800" b="0" i="0" u="none" strike="noStrike" baseline="0" dirty="0">
                <a:solidFill>
                  <a:srgbClr val="000000"/>
                </a:solidFill>
                <a:latin typeface="AcuminPro-Regular"/>
              </a:rPr>
              <a:t>each country’s 2019 prevalence estimate to the age</a:t>
            </a:r>
          </a:p>
          <a:p>
            <a:pPr algn="l"/>
            <a:r>
              <a:rPr lang="en-US" sz="1800" b="0" i="0" u="none" strike="noStrike" baseline="0" dirty="0">
                <a:solidFill>
                  <a:srgbClr val="000000"/>
                </a:solidFill>
                <a:latin typeface="AcuminPro-Regular"/>
              </a:rPr>
              <a:t>structure of the world population.11 This removed</a:t>
            </a:r>
          </a:p>
          <a:p>
            <a:pPr algn="l"/>
            <a:r>
              <a:rPr lang="en-US" sz="1800" b="0" i="0" u="none" strike="noStrike" baseline="0" dirty="0">
                <a:solidFill>
                  <a:srgbClr val="000000"/>
                </a:solidFill>
                <a:latin typeface="AcuminPro-Regular"/>
              </a:rPr>
              <a:t>the effect of differences in age structure between</a:t>
            </a:r>
          </a:p>
          <a:p>
            <a:pPr algn="l"/>
            <a:r>
              <a:rPr lang="en-US" sz="1800" b="0" i="0" u="none" strike="noStrike" baseline="0" dirty="0">
                <a:solidFill>
                  <a:srgbClr val="000000"/>
                </a:solidFill>
                <a:latin typeface="AcuminPro-Regular"/>
              </a:rPr>
              <a:t>countries, making this a suitable measure for</a:t>
            </a:r>
          </a:p>
          <a:p>
            <a:pPr algn="l"/>
            <a:r>
              <a:rPr lang="en-US" sz="1800" b="0" i="0" u="none" strike="noStrike" baseline="0" dirty="0">
                <a:solidFill>
                  <a:srgbClr val="000000"/>
                </a:solidFill>
                <a:latin typeface="AcuminPro-Regular"/>
              </a:rPr>
              <a:t>comparisons. The age-adjusted comparative</a:t>
            </a:r>
          </a:p>
          <a:p>
            <a:pPr algn="l"/>
            <a:r>
              <a:rPr lang="en-US" sz="1800" b="0" i="0" u="none" strike="noStrike" baseline="0" dirty="0">
                <a:solidFill>
                  <a:srgbClr val="000000"/>
                </a:solidFill>
                <a:latin typeface="AcuminPro-Regular"/>
              </a:rPr>
              <a:t>diabetes prevalence in 2030 and 2045 was</a:t>
            </a:r>
          </a:p>
          <a:p>
            <a:pPr algn="l"/>
            <a:r>
              <a:rPr lang="en-US" sz="1800" b="0" i="0" u="none" strike="noStrike" baseline="0" dirty="0">
                <a:solidFill>
                  <a:srgbClr val="000000"/>
                </a:solidFill>
                <a:latin typeface="AcuminPro-Regular"/>
              </a:rPr>
              <a:t>calculated using the UN projected global age</a:t>
            </a:r>
          </a:p>
          <a:p>
            <a:pPr algn="l"/>
            <a:r>
              <a:rPr lang="en-US" sz="1800" b="0" i="0" u="none" strike="noStrike" baseline="0" dirty="0">
                <a:solidFill>
                  <a:srgbClr val="000000"/>
                </a:solidFill>
                <a:latin typeface="AcuminPro-Regular"/>
              </a:rPr>
              <a:t>structures for 2030 and 2045, respectively.</a:t>
            </a:r>
            <a:endParaRPr lang="en-US" dirty="0"/>
          </a:p>
        </p:txBody>
      </p:sp>
      <p:sp>
        <p:nvSpPr>
          <p:cNvPr id="4" name="Slide Number Placeholder 3"/>
          <p:cNvSpPr>
            <a:spLocks noGrp="1"/>
          </p:cNvSpPr>
          <p:nvPr>
            <p:ph type="sldNum" sz="quarter" idx="5"/>
          </p:nvPr>
        </p:nvSpPr>
        <p:spPr/>
        <p:txBody>
          <a:bodyPr/>
          <a:lstStyle/>
          <a:p>
            <a:fld id="{018E573C-FCE7-41CD-8B7A-C8F77FCABB72}" type="slidenum">
              <a:rPr lang="en-US" smtClean="0"/>
              <a:t>17</a:t>
            </a:fld>
            <a:endParaRPr lang="en-US"/>
          </a:p>
        </p:txBody>
      </p:sp>
    </p:spTree>
    <p:extLst>
      <p:ext uri="{BB962C8B-B14F-4D97-AF65-F5344CB8AC3E}">
        <p14:creationId xmlns:p14="http://schemas.microsoft.com/office/powerpoint/2010/main" val="3962768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600"/>
              </a:spcBef>
              <a:defRPr/>
            </a:pPr>
            <a:r>
              <a:rPr lang="en-US" dirty="0"/>
              <a:t>Diab-00070768</a:t>
            </a:r>
          </a:p>
          <a:p>
            <a:pPr>
              <a:spcBef>
                <a:spcPts val="600"/>
              </a:spcBef>
              <a:defRPr/>
            </a:pPr>
            <a:endParaRPr lang="en-US" b="0" baseline="0" dirty="0"/>
          </a:p>
          <a:p>
            <a:pPr>
              <a:spcBef>
                <a:spcPts val="600"/>
              </a:spcBef>
              <a:defRPr/>
            </a:pPr>
            <a:r>
              <a:rPr lang="en-US" b="1" dirty="0"/>
              <a:t>References:</a:t>
            </a:r>
          </a:p>
          <a:p>
            <a:pPr marL="232943" indent="-232943">
              <a:spcBef>
                <a:spcPts val="600"/>
              </a:spcBef>
              <a:buFont typeface="+mj-lt"/>
              <a:buAutoNum type="arabicPeriod"/>
            </a:pPr>
            <a:r>
              <a:rPr lang="en-GB" dirty="0"/>
              <a:t>Humalog</a:t>
            </a:r>
            <a:r>
              <a:rPr lang="en-GB" baseline="30000" dirty="0"/>
              <a:t>®</a:t>
            </a:r>
            <a:r>
              <a:rPr lang="en-GB" dirty="0"/>
              <a:t> Mix75/25™</a:t>
            </a:r>
            <a:r>
              <a:rPr lang="en-US" dirty="0"/>
              <a:t>[Prescribing Information]</a:t>
            </a:r>
            <a:r>
              <a:rPr lang="en-GB" dirty="0"/>
              <a:t>. Indianapolis, IN. Lilly USA, LLC. 2015. http://pi.lilly.com/us/humalog7525-pi.pdf. </a:t>
            </a:r>
            <a:r>
              <a:rPr lang="en-US" dirty="0"/>
              <a:t>Last accessed: November 6, 2015.</a:t>
            </a:r>
            <a:endParaRPr lang="en-GB" dirty="0"/>
          </a:p>
          <a:p>
            <a:pPr marL="232943" indent="-232943" defTabSz="931774">
              <a:spcBef>
                <a:spcPts val="600"/>
              </a:spcBef>
              <a:buFont typeface="+mj-lt"/>
              <a:buAutoNum type="arabicPeriod"/>
              <a:defRPr/>
            </a:pPr>
            <a:r>
              <a:rPr lang="en-GB" dirty="0"/>
              <a:t>Humalog</a:t>
            </a:r>
            <a:r>
              <a:rPr lang="en-GB" baseline="30000" dirty="0"/>
              <a:t>®</a:t>
            </a:r>
            <a:r>
              <a:rPr lang="en-GB" dirty="0"/>
              <a:t> Mix50/50™</a:t>
            </a:r>
            <a:r>
              <a:rPr lang="en-US" dirty="0"/>
              <a:t>[Prescribing Information]</a:t>
            </a:r>
            <a:r>
              <a:rPr lang="en-GB" dirty="0"/>
              <a:t>. Indianapolis, IN. Lilly USA, LLC. 2015. http://pi.lilly.com/us/humalog5050-pi.pdf. </a:t>
            </a:r>
            <a:r>
              <a:rPr lang="en-US" dirty="0"/>
              <a:t>Last accessed: November 6, 2015.</a:t>
            </a:r>
            <a:endParaRPr lang="en-GB" dirty="0"/>
          </a:p>
          <a:p>
            <a:pPr marL="232943" indent="-232943" defTabSz="931774">
              <a:spcBef>
                <a:spcPts val="600"/>
              </a:spcBef>
              <a:buFont typeface="+mj-lt"/>
              <a:buAutoNum type="arabicPeriod"/>
              <a:defRPr/>
            </a:pPr>
            <a:r>
              <a:rPr lang="en-GB" dirty="0"/>
              <a:t>NovoLog Mix 70/30 </a:t>
            </a:r>
            <a:r>
              <a:rPr lang="en-US" dirty="0"/>
              <a:t>[Prescribing Information]</a:t>
            </a:r>
            <a:r>
              <a:rPr lang="en-GB" dirty="0"/>
              <a:t>. </a:t>
            </a:r>
            <a:r>
              <a:rPr lang="en-US" dirty="0"/>
              <a:t>Bagsvaerd, Denmark: Novo Nordisk Limited; 2015. </a:t>
            </a:r>
            <a:r>
              <a:rPr lang="en-GB" dirty="0"/>
              <a:t>http://www.novo-pi.com/novologmix7030.pdf. </a:t>
            </a:r>
            <a:r>
              <a:rPr lang="en-US" dirty="0"/>
              <a:t>Last accessed: November 6, 2015.</a:t>
            </a:r>
          </a:p>
          <a:p>
            <a:pPr marL="232943" indent="-232943" defTabSz="931774">
              <a:spcBef>
                <a:spcPts val="600"/>
              </a:spcBef>
              <a:buFont typeface="+mj-lt"/>
              <a:buAutoNum type="arabicPeriod"/>
              <a:defRPr/>
            </a:pPr>
            <a:r>
              <a:rPr lang="en-US" dirty="0"/>
              <a:t>Humulin</a:t>
            </a:r>
            <a:r>
              <a:rPr lang="en-US" baseline="30000" dirty="0"/>
              <a:t>®</a:t>
            </a:r>
            <a:r>
              <a:rPr lang="en-US" dirty="0"/>
              <a:t> 70-30 [Prescribing Information]. </a:t>
            </a:r>
            <a:r>
              <a:rPr lang="en-GB" dirty="0"/>
              <a:t>Indianapolis, IN. Lilly USA, LLC. 2015. </a:t>
            </a:r>
            <a:r>
              <a:rPr lang="en-US" dirty="0"/>
              <a:t>http://pi.lilly.com/us/HUMULIN-7030-USPI.pdf. Last accessed: March 6, 2016.</a:t>
            </a:r>
          </a:p>
          <a:p>
            <a:pPr marL="232943" indent="-232943" defTabSz="931774">
              <a:spcBef>
                <a:spcPts val="600"/>
              </a:spcBef>
              <a:buFont typeface="+mj-lt"/>
              <a:buAutoNum type="arabicPeriod"/>
              <a:defRPr/>
            </a:pPr>
            <a:r>
              <a:rPr lang="en-US" sz="1000" dirty="0">
                <a:latin typeface="Arial Narrow" panose="020B0606020202030204" pitchFamily="34" charset="0"/>
                <a:cs typeface="Arial" panose="020B0604020202020204" pitchFamily="34" charset="0"/>
              </a:rPr>
              <a:t>Novolin 70/30 [</a:t>
            </a:r>
            <a:r>
              <a:rPr lang="en-GB" sz="1000" dirty="0">
                <a:latin typeface="Arial Narrow" panose="020B0606020202030204" pitchFamily="34" charset="0"/>
              </a:rPr>
              <a:t>Patient information]. </a:t>
            </a:r>
            <a:r>
              <a:rPr lang="en-US" dirty="0"/>
              <a:t>Bagsvaerd, Denmark: Novo Nordisk Limited; </a:t>
            </a:r>
            <a:r>
              <a:rPr lang="en-GB" sz="1000" dirty="0">
                <a:latin typeface="Arial Narrow" panose="020B0606020202030204" pitchFamily="34" charset="0"/>
              </a:rPr>
              <a:t>2010. http://www.novonordiskmedicalinformation.com/file_upload/Novolin%2070_30%20PPI.pdf. </a:t>
            </a:r>
            <a:r>
              <a:rPr lang="en-US" dirty="0"/>
              <a:t>Last accessed: March 6, 2016.</a:t>
            </a:r>
          </a:p>
        </p:txBody>
      </p:sp>
    </p:spTree>
    <p:extLst>
      <p:ext uri="{BB962C8B-B14F-4D97-AF65-F5344CB8AC3E}">
        <p14:creationId xmlns:p14="http://schemas.microsoft.com/office/powerpoint/2010/main" val="41855894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600"/>
              </a:spcBef>
              <a:defRPr/>
            </a:pPr>
            <a:r>
              <a:rPr lang="en-US" dirty="0"/>
              <a:t>Diab-00070768</a:t>
            </a:r>
          </a:p>
          <a:p>
            <a:pPr>
              <a:spcBef>
                <a:spcPts val="600"/>
              </a:spcBef>
              <a:defRPr/>
            </a:pPr>
            <a:endParaRPr lang="en-US" b="0" baseline="0" dirty="0"/>
          </a:p>
          <a:p>
            <a:pPr>
              <a:spcBef>
                <a:spcPts val="600"/>
              </a:spcBef>
              <a:defRPr/>
            </a:pPr>
            <a:r>
              <a:rPr lang="en-US" b="1" dirty="0"/>
              <a:t>References:</a:t>
            </a:r>
          </a:p>
          <a:p>
            <a:pPr marL="232943" indent="-232943">
              <a:spcBef>
                <a:spcPts val="600"/>
              </a:spcBef>
              <a:buFont typeface="+mj-lt"/>
              <a:buAutoNum type="arabicPeriod"/>
            </a:pPr>
            <a:r>
              <a:rPr lang="en-GB" dirty="0"/>
              <a:t>Humalog Mix25 100U/ml suspension for injection in vial/cartridge/KwikPen. </a:t>
            </a:r>
            <a:r>
              <a:rPr lang="en-US" sz="1000" b="0" i="0" kern="1200" dirty="0">
                <a:solidFill>
                  <a:schemeClr val="tx1"/>
                </a:solidFill>
                <a:effectLst/>
                <a:latin typeface="Arial" panose="020B0604020202020204" pitchFamily="34" charset="0"/>
                <a:ea typeface="+mn-ea"/>
                <a:cs typeface="Arial" panose="020B0604020202020204" pitchFamily="34" charset="0"/>
              </a:rPr>
              <a:t>Eli Lilly Nederland B.V. 2016. </a:t>
            </a:r>
            <a:r>
              <a:rPr lang="en-GB" dirty="0"/>
              <a:t>http://www.medicines.org.uk/emc/medicine/3203. </a:t>
            </a:r>
            <a:r>
              <a:rPr lang="en-US" dirty="0"/>
              <a:t>Last accessed: March 2, 2016.</a:t>
            </a:r>
            <a:endParaRPr lang="en-GB" dirty="0"/>
          </a:p>
          <a:p>
            <a:pPr marL="232943" marR="0" indent="-232943" algn="l" defTabSz="931774" rtl="0" eaLnBrk="1" fontAlgn="auto" latinLnBrk="0" hangingPunct="1">
              <a:lnSpc>
                <a:spcPct val="100000"/>
              </a:lnSpc>
              <a:spcBef>
                <a:spcPts val="600"/>
              </a:spcBef>
              <a:spcAft>
                <a:spcPts val="0"/>
              </a:spcAft>
              <a:buClrTx/>
              <a:buSzTx/>
              <a:buFont typeface="+mj-lt"/>
              <a:buAutoNum type="arabicPeriod"/>
              <a:tabLst/>
              <a:defRPr/>
            </a:pPr>
            <a:r>
              <a:rPr lang="en-GB" dirty="0"/>
              <a:t>Humalog Mix50 100U/ml suspension for injection in cartridge/KwikPen. </a:t>
            </a:r>
            <a:r>
              <a:rPr lang="en-US" sz="1000" b="0" i="0" kern="1200" dirty="0">
                <a:solidFill>
                  <a:schemeClr val="tx1"/>
                </a:solidFill>
                <a:effectLst/>
                <a:latin typeface="Arial" panose="020B0604020202020204" pitchFamily="34" charset="0"/>
                <a:ea typeface="+mn-ea"/>
                <a:cs typeface="Arial" panose="020B0604020202020204" pitchFamily="34" charset="0"/>
              </a:rPr>
              <a:t>Eli Lilly Nederland B.V. 2016. </a:t>
            </a:r>
            <a:r>
              <a:rPr lang="en-GB" dirty="0"/>
              <a:t>http://www.medicines.org.uk/emc/medicine/3203. </a:t>
            </a:r>
            <a:r>
              <a:rPr lang="en-US" dirty="0"/>
              <a:t>Last accessed: March 2, 2016.</a:t>
            </a:r>
            <a:endParaRPr lang="en-GB" dirty="0"/>
          </a:p>
          <a:p>
            <a:pPr marL="232943" indent="-232943" defTabSz="931774">
              <a:spcBef>
                <a:spcPts val="600"/>
              </a:spcBef>
              <a:buFont typeface="+mj-lt"/>
              <a:buAutoNum type="arabicPeriod"/>
              <a:defRPr/>
            </a:pPr>
            <a:r>
              <a:rPr lang="en-GB" dirty="0"/>
              <a:t>NovoRapid 100 units/ml in a vial, NovoRapid Penfill 100 units/ml, NovoRapid FlexPen 100 units/ml, NovoRapid FlexTouch 100 units/ml.</a:t>
            </a:r>
            <a:r>
              <a:rPr lang="en-GB" baseline="0" dirty="0"/>
              <a:t> </a:t>
            </a:r>
            <a:r>
              <a:rPr lang="en-US" dirty="0"/>
              <a:t>West Sussex, UK: Novo Nordisk Limited; 2015. </a:t>
            </a:r>
            <a:r>
              <a:rPr lang="en-GB" dirty="0"/>
              <a:t>http://www.medicines.org.uk/emc/medicine/25033. </a:t>
            </a:r>
            <a:r>
              <a:rPr lang="en-US" dirty="0"/>
              <a:t>Last accessed: March 2, 2016.</a:t>
            </a:r>
          </a:p>
          <a:p>
            <a:pPr marL="232943" indent="-232943" defTabSz="931774">
              <a:spcBef>
                <a:spcPts val="600"/>
              </a:spcBef>
              <a:buFont typeface="+mj-lt"/>
              <a:buAutoNum type="arabicPeriod"/>
              <a:defRPr/>
            </a:pPr>
            <a:r>
              <a:rPr lang="en-US" dirty="0"/>
              <a:t>Insuman Comb 15 100 IU/ml suspension for injection in a cartridge. Surrey, UK. Sanofi. 2013. http://www.medicines.org.uk/emc/medicine/26470. Last accessed: December 16, 2015.</a:t>
            </a:r>
          </a:p>
          <a:p>
            <a:pPr marL="232943" indent="-232943" defTabSz="931774">
              <a:spcBef>
                <a:spcPts val="600"/>
              </a:spcBef>
              <a:buFont typeface="+mj-lt"/>
              <a:buAutoNum type="arabicPeriod"/>
              <a:defRPr/>
            </a:pPr>
            <a:r>
              <a:rPr lang="en-US" dirty="0"/>
              <a:t>Insuman Comb 25 100 IU/ml suspension for injection in a cartridge. Surrey, UK. Sanofi. 2013. http://www.medicines.org.uk/emc/medicine/26473. Last accessed: December 16, 2015.</a:t>
            </a:r>
          </a:p>
          <a:p>
            <a:pPr marL="232943" indent="-232943" defTabSz="931774">
              <a:spcBef>
                <a:spcPts val="600"/>
              </a:spcBef>
              <a:buFont typeface="+mj-lt"/>
              <a:buAutoNum type="arabicPeriod"/>
              <a:defRPr/>
            </a:pPr>
            <a:r>
              <a:rPr lang="en-US" dirty="0"/>
              <a:t>Humulin Vials, Cartridges and KwikPens. </a:t>
            </a:r>
            <a:r>
              <a:rPr lang="en-US" sz="1000" b="0" i="0" kern="1200" dirty="0">
                <a:solidFill>
                  <a:schemeClr val="tx1"/>
                </a:solidFill>
                <a:effectLst/>
                <a:latin typeface="Arial" panose="020B0604020202020204" pitchFamily="34" charset="0"/>
                <a:ea typeface="+mn-ea"/>
                <a:cs typeface="Arial" panose="020B0604020202020204" pitchFamily="34" charset="0"/>
              </a:rPr>
              <a:t>Eli Lilly Basingtoke, Hampshire, UK. 2015. </a:t>
            </a:r>
            <a:r>
              <a:rPr lang="en-US" dirty="0"/>
              <a:t>http://www.medicines.org.uk/emc/medicine/3425. Last accessed: March 2, 2016.</a:t>
            </a:r>
          </a:p>
          <a:p>
            <a:pPr marL="232943" indent="-232943" defTabSz="931774">
              <a:spcBef>
                <a:spcPts val="600"/>
              </a:spcBef>
              <a:buFont typeface="+mj-lt"/>
              <a:buAutoNum type="arabicPeriod"/>
              <a:defRPr/>
            </a:pPr>
            <a:r>
              <a:rPr lang="en-GB" dirty="0"/>
              <a:t>Novolin</a:t>
            </a:r>
            <a:r>
              <a:rPr lang="en-GB" baseline="30000" dirty="0"/>
              <a:t>®</a:t>
            </a:r>
            <a:r>
              <a:rPr lang="en-GB" dirty="0"/>
              <a:t>ge Penfill</a:t>
            </a:r>
            <a:r>
              <a:rPr lang="en-GB" baseline="30000" dirty="0"/>
              <a:t>® </a:t>
            </a:r>
            <a:r>
              <a:rPr lang="en-US" dirty="0"/>
              <a:t>Premixed insulin preparations. Ontario, Canada. Novo Nordisk Canada Inc. 2011. http://www.novonordisk.ca/content/dam/Canada/AFFILIATE/www-novonordisk-ca/OurProducts/PDF/novolin-premix-consumer-information.pdf. Last accessed: December 23, 2015.</a:t>
            </a:r>
          </a:p>
          <a:p>
            <a:pPr marL="232943" indent="-232943">
              <a:spcBef>
                <a:spcPts val="600"/>
              </a:spcBef>
              <a:buFont typeface="+mj-lt"/>
              <a:buAutoNum type="arabicPeriod"/>
            </a:pPr>
            <a:r>
              <a:rPr lang="en-US" dirty="0"/>
              <a:t>Insuman Comb 50 100 IU/ml suspension for injection in a cartridge. Surrey, UK. Sanofi. 2013. http://www.medicines.org.uk/emc/medicine/26480. Last accessed: December 7, 2015.</a:t>
            </a:r>
          </a:p>
        </p:txBody>
      </p:sp>
    </p:spTree>
    <p:extLst>
      <p:ext uri="{BB962C8B-B14F-4D97-AF65-F5344CB8AC3E}">
        <p14:creationId xmlns:p14="http://schemas.microsoft.com/office/powerpoint/2010/main" val="447965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GB" b="0" dirty="0"/>
              <a:t>Diab-00070768</a:t>
            </a:r>
          </a:p>
          <a:p>
            <a:endParaRPr lang="en-GB" b="0" dirty="0"/>
          </a:p>
          <a:p>
            <a:pPr>
              <a:defRPr/>
            </a:pPr>
            <a:r>
              <a:rPr lang="en-GB" b="1" dirty="0"/>
              <a:t>Abbreviation:</a:t>
            </a:r>
          </a:p>
          <a:p>
            <a:pPr>
              <a:defRPr/>
            </a:pPr>
            <a:r>
              <a:rPr lang="en-GB" dirty="0"/>
              <a:t>GIR=glucose infusion rate</a:t>
            </a:r>
          </a:p>
          <a:p>
            <a:pPr>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pt-BR" altLang="en-US" b="0" kern="0" dirty="0">
                <a:solidFill>
                  <a:srgbClr val="000000"/>
                </a:solidFill>
                <a:ea typeface="ヒラギノ角ゴ Pro W3"/>
                <a:cs typeface="DIN-Regular" pitchFamily="34" charset="0"/>
              </a:rPr>
              <a:t>Data from </a:t>
            </a:r>
            <a:r>
              <a:rPr lang="en-GB" sz="1000" kern="0" dirty="0">
                <a:latin typeface="Arial Narrow" panose="020B0606020202030204" pitchFamily="34" charset="0"/>
                <a:ea typeface="MS PGothic" pitchFamily="34" charset="-128"/>
              </a:rPr>
              <a:t>Humalog</a:t>
            </a:r>
            <a:r>
              <a:rPr lang="en-GB" sz="1000" kern="0" baseline="30000" dirty="0">
                <a:latin typeface="Arial Narrow" panose="020B0606020202030204" pitchFamily="34" charset="0"/>
                <a:ea typeface="MS PGothic" pitchFamily="34" charset="-128"/>
              </a:rPr>
              <a:t>®</a:t>
            </a:r>
            <a:r>
              <a:rPr lang="en-GB" sz="1000" kern="0" dirty="0">
                <a:latin typeface="Arial Narrow" panose="020B0606020202030204" pitchFamily="34" charset="0"/>
                <a:ea typeface="MS PGothic" pitchFamily="34" charset="-128"/>
              </a:rPr>
              <a:t> Mix75/25 [Package Insert]; 2015</a:t>
            </a:r>
            <a:r>
              <a:rPr lang="en-GB" sz="1000" kern="0" baseline="0" dirty="0">
                <a:latin typeface="Arial Narrow" panose="020B0606020202030204" pitchFamily="34" charset="0"/>
                <a:ea typeface="MS PGothic" pitchFamily="34" charset="-128"/>
              </a:rPr>
              <a:t> and </a:t>
            </a:r>
            <a:r>
              <a:rPr lang="en-GB" sz="1000" kern="0" dirty="0">
                <a:solidFill>
                  <a:srgbClr val="333333"/>
                </a:solidFill>
                <a:latin typeface="Arial Narrow" panose="020B0606020202030204" pitchFamily="34" charset="0"/>
                <a:ea typeface="MS PGothic" pitchFamily="34" charset="-128"/>
              </a:rPr>
              <a:t>Woodworth JR et al. </a:t>
            </a:r>
            <a:r>
              <a:rPr lang="en-GB" sz="1000" i="1" kern="0" dirty="0">
                <a:solidFill>
                  <a:srgbClr val="333333"/>
                </a:solidFill>
                <a:latin typeface="Arial Narrow" panose="020B0606020202030204" pitchFamily="34" charset="0"/>
                <a:ea typeface="MS PGothic" pitchFamily="34" charset="-128"/>
              </a:rPr>
              <a:t>Diabetes Care </a:t>
            </a:r>
            <a:r>
              <a:rPr lang="en-GB" sz="1000" kern="0" dirty="0">
                <a:solidFill>
                  <a:srgbClr val="333333"/>
                </a:solidFill>
                <a:latin typeface="Arial Narrow" panose="020B0606020202030204" pitchFamily="34" charset="0"/>
                <a:ea typeface="MS PGothic" pitchFamily="34" charset="-128"/>
              </a:rPr>
              <a:t>1994;17:366-71</a:t>
            </a:r>
            <a:endParaRPr lang="pt-BR" altLang="en-US" b="0" kern="0" dirty="0">
              <a:solidFill>
                <a:srgbClr val="000000"/>
              </a:solidFill>
              <a:ea typeface="ヒラギノ角ゴ Pro W3"/>
              <a:cs typeface="DIN-Regular" pitchFamily="34" charset="0"/>
            </a:endParaRPr>
          </a:p>
          <a:p>
            <a:pPr>
              <a:defRPr/>
            </a:pPr>
            <a:endParaRPr lang="en-GB" dirty="0"/>
          </a:p>
          <a:p>
            <a:pPr>
              <a:defRPr/>
            </a:pPr>
            <a:r>
              <a:rPr lang="en-GB" b="1" dirty="0"/>
              <a:t>Key Points:</a:t>
            </a:r>
          </a:p>
          <a:p>
            <a:pPr marL="177998" indent="-177998">
              <a:buFont typeface="Arial" pitchFamily="34" charset="0"/>
              <a:buChar char="•"/>
              <a:defRPr/>
            </a:pPr>
            <a:r>
              <a:rPr lang="en-GB" dirty="0"/>
              <a:t>These graphs show the relative glucose lowering activity of Humalog Mix75/25 vs. Humulin 70/30. </a:t>
            </a:r>
          </a:p>
          <a:p>
            <a:pPr marL="177998" indent="-177998" defTabSz="931774" eaLnBrk="0" fontAlgn="base" hangingPunct="0">
              <a:spcBef>
                <a:spcPts val="306"/>
              </a:spcBef>
              <a:spcAft>
                <a:spcPct val="0"/>
              </a:spcAft>
              <a:buFont typeface="Arial" pitchFamily="34" charset="0"/>
              <a:buChar char="•"/>
              <a:defRPr/>
            </a:pPr>
            <a:r>
              <a:rPr lang="en-GB" dirty="0"/>
              <a:t>Humalog Mix75/25 has a stronger, faster response in lowering glucose activity, with a peak activity time of 1-2 hours as compared to 2-10 hours for Humulin 70/30.</a:t>
            </a:r>
            <a:r>
              <a:rPr lang="en-GB" baseline="30000" dirty="0"/>
              <a:t>2</a:t>
            </a:r>
            <a:endParaRPr lang="en-GB" baseline="0" dirty="0"/>
          </a:p>
          <a:p>
            <a:pPr marL="177998" indent="-177998">
              <a:buFont typeface="Arial" pitchFamily="34" charset="0"/>
              <a:buChar char="•"/>
              <a:defRPr/>
            </a:pPr>
            <a:r>
              <a:rPr lang="en-GB" dirty="0"/>
              <a:t>This means that Humalog Mix75/25 can be injected 0-15 mins prior to eating as compared to 30-60 mins for Humulin 70/30, this offers greater convenience for the patient.</a:t>
            </a:r>
            <a:r>
              <a:rPr lang="en-GB" baseline="30000" dirty="0"/>
              <a:t>1</a:t>
            </a:r>
          </a:p>
          <a:p>
            <a:pPr>
              <a:defRPr/>
            </a:pPr>
            <a:endParaRPr lang="en-GB" dirty="0"/>
          </a:p>
          <a:p>
            <a:pPr>
              <a:defRPr/>
            </a:pPr>
            <a:r>
              <a:rPr lang="en-GB" b="1" dirty="0"/>
              <a:t>References:</a:t>
            </a:r>
          </a:p>
          <a:p>
            <a:pPr marL="232943" indent="-232943">
              <a:buFont typeface="+mj-lt"/>
              <a:buAutoNum type="arabicPeriod"/>
              <a:defRPr/>
            </a:pPr>
            <a:r>
              <a:rPr lang="en-GB" i="0" dirty="0"/>
              <a:t>Humalog</a:t>
            </a:r>
            <a:r>
              <a:rPr lang="en-GB" i="0" baseline="30000" dirty="0"/>
              <a:t>®</a:t>
            </a:r>
            <a:r>
              <a:rPr lang="en-GB" i="0" dirty="0"/>
              <a:t> Mix75/25</a:t>
            </a:r>
            <a:r>
              <a:rPr lang="en-GB" i="0" baseline="30000" dirty="0"/>
              <a:t>TM</a:t>
            </a:r>
            <a:r>
              <a:rPr lang="en-GB" i="0" dirty="0"/>
              <a:t> [Package Insert]; Eli Lilly and Company, 2015. http://pi.lilly.com/us/humalog7525-pi.pdf. Last accessed: December 10, 2015.</a:t>
            </a:r>
          </a:p>
          <a:p>
            <a:pPr marL="232943" indent="-232943">
              <a:buFont typeface="+mj-lt"/>
              <a:buAutoNum type="arabicPeriod"/>
              <a:defRPr/>
            </a:pPr>
            <a:r>
              <a:rPr lang="en-GB" i="0" dirty="0"/>
              <a:t>Insulin comparison</a:t>
            </a:r>
            <a:r>
              <a:rPr lang="en-GB" i="0" baseline="0" dirty="0"/>
              <a:t> chart. </a:t>
            </a:r>
            <a:r>
              <a:rPr lang="en-GB" i="0" dirty="0"/>
              <a:t>http://courses.washington.edu/pharm504/Insulin%20Chart.pdf. Last accessed: 28 December 2015.</a:t>
            </a:r>
          </a:p>
          <a:p>
            <a:pPr marL="232943" indent="-232943">
              <a:buFont typeface="+mj-lt"/>
              <a:buAutoNum type="arabicPeriod"/>
              <a:defRPr/>
            </a:pPr>
            <a:r>
              <a:rPr lang="en-GB" i="0" dirty="0"/>
              <a:t>Heise T, Weyer C, Serwas A, Heinrichs S, Osinga J, Roach P, Woodworth J, Gudat U, Heinemann L. Time-action profiles of novel premix preparations of insulin lispro and NPL insulin. Diabetes Care 1998;21(5):800-3.</a:t>
            </a:r>
          </a:p>
          <a:p>
            <a:pPr marL="232943" indent="-232943">
              <a:buFont typeface="+mj-lt"/>
              <a:buAutoNum type="arabicPeriod"/>
              <a:defRPr/>
            </a:pPr>
            <a:r>
              <a:rPr lang="en-GB" i="0" dirty="0"/>
              <a:t>Woodworth JR, Howey DC, Bowsher RR, Brunelle RL, Rowe HM, Compton J, Cerimele B. Comparative pharmacokinetics and glucodynamics of two human insulin mixtures 70/30 and 50/50 insulin mixtures. Diabetes Care 1994;17(5):366-71.</a:t>
            </a:r>
          </a:p>
          <a:p>
            <a:pPr>
              <a:defRPr/>
            </a:pPr>
            <a:endParaRPr lang="en-GB" dirty="0"/>
          </a:p>
          <a:p>
            <a:pPr>
              <a:defRPr/>
            </a:pPr>
            <a:endParaRPr lang="en-GB" dirty="0"/>
          </a:p>
        </p:txBody>
      </p:sp>
    </p:spTree>
    <p:extLst>
      <p:ext uri="{BB962C8B-B14F-4D97-AF65-F5344CB8AC3E}">
        <p14:creationId xmlns:p14="http://schemas.microsoft.com/office/powerpoint/2010/main" val="3738000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noTextEdit="1"/>
          </p:cNvSpPr>
          <p:nvPr>
            <p:ph type="sldImg"/>
          </p:nvPr>
        </p:nvSpPr>
        <p:spPr bwMode="auto">
          <a:noFill/>
          <a:ln>
            <a:solidFill>
              <a:srgbClr val="000000"/>
            </a:solidFill>
            <a:miter lim="800000"/>
            <a:headEnd/>
            <a:tailEnd/>
          </a:ln>
        </p:spPr>
      </p:sp>
      <p:sp>
        <p:nvSpPr>
          <p:cNvPr id="392194" name="Notes Placeholder 2"/>
          <p:cNvSpPr>
            <a:spLocks noGrp="1"/>
          </p:cNvSpPr>
          <p:nvPr>
            <p:ph type="body" idx="1"/>
          </p:nvPr>
        </p:nvSpPr>
        <p:spPr bwMode="auto">
          <a:noFill/>
        </p:spPr>
        <p:txBody>
          <a:bodyPr wrap="square" numCol="1" anchor="t" anchorCtr="0" compatLnSpc="1">
            <a:prstTxWarp prst="textNoShape">
              <a:avLst/>
            </a:prstTxWarp>
          </a:bodyPr>
          <a:lstStyle/>
          <a:p>
            <a:pPr marL="177753" indent="-177753" defTabSz="914157">
              <a:spcBef>
                <a:spcPts val="300"/>
              </a:spcBef>
              <a:defRPr/>
            </a:pPr>
            <a:r>
              <a:rPr lang="en-GB" b="0" dirty="0"/>
              <a:t>Diab-00070768</a:t>
            </a:r>
          </a:p>
          <a:p>
            <a:pPr marL="177753" indent="-177753" defTabSz="914157">
              <a:spcBef>
                <a:spcPts val="300"/>
              </a:spcBef>
              <a:defRPr/>
            </a:pPr>
            <a:endParaRPr lang="en-GB" b="0" dirty="0"/>
          </a:p>
          <a:p>
            <a:pPr marL="177753" indent="-177753" defTabSz="914157">
              <a:spcBef>
                <a:spcPts val="300"/>
              </a:spcBef>
              <a:defRPr/>
            </a:pPr>
            <a:r>
              <a:rPr lang="en-GB" b="1" dirty="0"/>
              <a:t>Abbreviations:</a:t>
            </a:r>
          </a:p>
          <a:p>
            <a:pPr marL="177753" indent="-177753" defTabSz="914157">
              <a:spcBef>
                <a:spcPts val="300"/>
              </a:spcBef>
              <a:defRPr/>
            </a:pPr>
            <a:r>
              <a:rPr lang="en-GB" b="0" dirty="0"/>
              <a:t>PD=pharmacodynamic; PK=pharmacokinetic</a:t>
            </a:r>
          </a:p>
          <a:p>
            <a:pPr marL="177753" indent="-177753" defTabSz="914157">
              <a:spcBef>
                <a:spcPts val="300"/>
              </a:spcBef>
              <a:defRPr/>
            </a:pPr>
            <a:endParaRPr lang="en-GB" b="1" dirty="0"/>
          </a:p>
          <a:p>
            <a:pPr marL="177753" indent="-177753" defTabSz="914157">
              <a:spcBef>
                <a:spcPts val="300"/>
              </a:spcBef>
              <a:defRPr/>
            </a:pPr>
            <a:r>
              <a:rPr lang="en-GB" b="1" dirty="0"/>
              <a:t>References:</a:t>
            </a:r>
          </a:p>
          <a:p>
            <a:pPr marL="232943" indent="-232943" defTabSz="914157">
              <a:spcBef>
                <a:spcPts val="300"/>
              </a:spcBef>
              <a:spcAft>
                <a:spcPts val="300"/>
              </a:spcAft>
              <a:buFont typeface="+mj-lt"/>
              <a:buAutoNum type="arabicPeriod"/>
              <a:defRPr/>
            </a:pPr>
            <a:r>
              <a:rPr lang="en-GB" dirty="0"/>
              <a:t>Roach P, Yue L, Arora V. Improved postprandial glycemic control during treatment with Humalog Mix25, a novel protamine-based insulin lispro formulation. Humalog Mix25 Study Group. </a:t>
            </a:r>
            <a:r>
              <a:rPr lang="en-GB" i="0" dirty="0"/>
              <a:t>Diabetes Care</a:t>
            </a:r>
            <a:r>
              <a:rPr lang="en-GB" dirty="0"/>
              <a:t> 1999;22(8):1258-61.</a:t>
            </a:r>
          </a:p>
          <a:p>
            <a:pPr marL="232943" indent="-232943" defTabSz="914157">
              <a:spcBef>
                <a:spcPts val="300"/>
              </a:spcBef>
              <a:spcAft>
                <a:spcPts val="300"/>
              </a:spcAft>
              <a:buFont typeface="+mj-lt"/>
              <a:buAutoNum type="arabicPeriod"/>
              <a:defRPr/>
            </a:pPr>
            <a:r>
              <a:rPr lang="en-GB" dirty="0">
                <a:cs typeface="Arial"/>
              </a:rPr>
              <a:t>Malone JK, Yang H, Woodworth JR, Huang J, Campaigne BN, Halle JP, Yale JF, Grossman LD. Humalog Mix25 offers better mealtime glycemic control in patients with type 1 or type 2 diabetes. </a:t>
            </a:r>
            <a:r>
              <a:rPr lang="en-GB" i="0" dirty="0">
                <a:cs typeface="Arial"/>
              </a:rPr>
              <a:t>Diabetes Metab </a:t>
            </a:r>
            <a:r>
              <a:rPr lang="en-GB" dirty="0">
                <a:cs typeface="Arial"/>
              </a:rPr>
              <a:t>2000;26(6):481-7.</a:t>
            </a:r>
          </a:p>
        </p:txBody>
      </p:sp>
    </p:spTree>
    <p:extLst>
      <p:ext uri="{BB962C8B-B14F-4D97-AF65-F5344CB8AC3E}">
        <p14:creationId xmlns:p14="http://schemas.microsoft.com/office/powerpoint/2010/main" val="227167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Diab-00070768</a:t>
            </a:r>
          </a:p>
          <a:p>
            <a:pPr defTabSz="931774">
              <a:defRPr/>
            </a:pPr>
            <a:endParaRPr lang="en-US" dirty="0"/>
          </a:p>
          <a:p>
            <a:pPr defTabSz="928326">
              <a:defRPr/>
            </a:pPr>
            <a:r>
              <a:rPr lang="en-US" b="1" dirty="0">
                <a:cs typeface="Arial" charset="0"/>
              </a:rPr>
              <a:t>References:</a:t>
            </a:r>
            <a:endParaRPr lang="en-US" dirty="0">
              <a:cs typeface="Arial" charset="0"/>
            </a:endParaRPr>
          </a:p>
          <a:p>
            <a:pPr marL="232943" indent="-232943">
              <a:buFont typeface="+mj-lt"/>
              <a:buAutoNum type="arabicPeriod"/>
              <a:defRPr/>
            </a:pPr>
            <a:r>
              <a:rPr lang="en-US" dirty="0"/>
              <a:t>Mosenzon O, Raz I. Intensification of insulin therapy for type 2 diabetic patients in primary care: basal-bolus regimen versus premix insulin analogs: when and for whom? Diabetes Care 2013;36( Suppl 2):S212-8.</a:t>
            </a:r>
          </a:p>
          <a:p>
            <a:pPr marL="232943" indent="-232943" defTabSz="931774">
              <a:buFont typeface="+mj-lt"/>
              <a:buAutoNum type="arabicPeriod"/>
              <a:defRPr/>
            </a:pPr>
            <a:r>
              <a:rPr lang="en-US" dirty="0"/>
              <a:t>Wu T, Betty B, Downie M, Khanolkar M, Kilov G, Orr-Walker B, Senator G, Fulcher G. Practical guidance on the use of premix insulin analogs in initiating, intensifying, or switching insulin regimens in type 2 diabetes. Diabetes Ther 2015;6(3):273-87.</a:t>
            </a:r>
          </a:p>
        </p:txBody>
      </p:sp>
    </p:spTree>
    <p:extLst>
      <p:ext uri="{BB962C8B-B14F-4D97-AF65-F5344CB8AC3E}">
        <p14:creationId xmlns:p14="http://schemas.microsoft.com/office/powerpoint/2010/main" val="19954606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a:latin typeface="Arial" panose="020B0604020202020204" pitchFamily="34" charset="0"/>
                <a:cs typeface="Arial" panose="020B0604020202020204" pitchFamily="34" charset="0"/>
              </a:rPr>
              <a:t>Insu-00056817</a:t>
            </a:r>
          </a:p>
          <a:p>
            <a:pPr>
              <a:spcBef>
                <a:spcPct val="0"/>
              </a:spcBef>
            </a:pPr>
            <a:r>
              <a:rPr lang="en-US" altLang="en-US" sz="1000">
                <a:latin typeface="Arial" panose="020B0604020202020204" pitchFamily="34" charset="0"/>
                <a:cs typeface="Arial" panose="020B0604020202020204" pitchFamily="34" charset="0"/>
              </a:rPr>
              <a:t>[Source: Inferred from Pg 1371, Fig 2]</a:t>
            </a:r>
          </a:p>
          <a:p>
            <a:pPr>
              <a:spcBef>
                <a:spcPct val="0"/>
              </a:spcBef>
            </a:pPr>
            <a:endParaRPr lang="en-US" altLang="en-US" sz="1000" b="1">
              <a:latin typeface="Arial" panose="020B0604020202020204" pitchFamily="34" charset="0"/>
              <a:cs typeface="Arial" panose="020B0604020202020204" pitchFamily="34" charset="0"/>
            </a:endParaRPr>
          </a:p>
          <a:p>
            <a:pPr eaLnBrk="1" hangingPunct="1">
              <a:spcBef>
                <a:spcPct val="0"/>
              </a:spcBef>
            </a:pPr>
            <a:r>
              <a:rPr lang="en-US" altLang="en-US" sz="1000" b="1">
                <a:latin typeface="Arial" panose="020B0604020202020204" pitchFamily="34" charset="0"/>
                <a:cs typeface="Arial" panose="020B0604020202020204" pitchFamily="34" charset="0"/>
              </a:rPr>
              <a:t>Abbreviation: </a:t>
            </a:r>
            <a:r>
              <a:rPr lang="en-US" altLang="en-US" sz="1000">
                <a:latin typeface="Arial" panose="020B0604020202020204" pitchFamily="34" charset="0"/>
                <a:cs typeface="Arial" panose="020B0604020202020204" pitchFamily="34" charset="0"/>
              </a:rPr>
              <a:t>HbA1c=Hemoglobin A1c</a:t>
            </a:r>
          </a:p>
          <a:p>
            <a:pPr eaLnBrk="1" hangingPunct="1">
              <a:spcBef>
                <a:spcPct val="0"/>
              </a:spcBef>
            </a:pPr>
            <a:endParaRPr lang="en-US" altLang="en-US" sz="1000" b="1">
              <a:latin typeface="Arial" panose="020B0604020202020204" pitchFamily="34" charset="0"/>
              <a:cs typeface="Arial" panose="020B0604020202020204" pitchFamily="34" charset="0"/>
            </a:endParaRPr>
          </a:p>
          <a:p>
            <a:pPr eaLnBrk="1" hangingPunct="1">
              <a:spcBef>
                <a:spcPct val="0"/>
              </a:spcBef>
            </a:pPr>
            <a:r>
              <a:rPr lang="en-US" altLang="en-US" sz="1000" b="1">
                <a:latin typeface="Arial" panose="020B0604020202020204" pitchFamily="34" charset="0"/>
                <a:cs typeface="Arial" panose="020B0604020202020204" pitchFamily="34" charset="0"/>
              </a:rPr>
              <a:t>Reference: </a:t>
            </a:r>
            <a:endParaRPr lang="en-US" altLang="en-US" sz="1000">
              <a:latin typeface="Arial" panose="020B0604020202020204" pitchFamily="34" charset="0"/>
              <a:cs typeface="Arial" panose="020B0604020202020204" pitchFamily="34" charset="0"/>
            </a:endParaRPr>
          </a:p>
          <a:p>
            <a:pPr eaLnBrk="1" hangingPunct="1">
              <a:spcBef>
                <a:spcPct val="0"/>
              </a:spcBef>
            </a:pPr>
            <a:r>
              <a:rPr lang="en-US" altLang="en-US" sz="1000">
                <a:latin typeface="Arial" panose="020B0604020202020204" pitchFamily="34" charset="0"/>
                <a:cs typeface="Arial" panose="020B0604020202020204" pitchFamily="34" charset="0"/>
              </a:rPr>
              <a:t>Inzucchi SE, Bergenstal RM, et al; American Diabetes Association (ADA); European Association for the Study of Diabetes (EASD). Management of hyperglycemia in type 2 diabetes: a patient-centered approach: position statement of the American Diabetes Association (ADA) and the European Association for the Study of Diabetes (EASD). Diabetes Care 2012;35(6):1364-79 (updated 36:490).</a:t>
            </a:r>
          </a:p>
        </p:txBody>
      </p:sp>
    </p:spTree>
    <p:extLst>
      <p:ext uri="{BB962C8B-B14F-4D97-AF65-F5344CB8AC3E}">
        <p14:creationId xmlns:p14="http://schemas.microsoft.com/office/powerpoint/2010/main" val="2335964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Rot="1" noChangeAspect="1" noTextEdit="1"/>
          </p:cNvSpPr>
          <p:nvPr>
            <p:ph type="sldImg"/>
          </p:nvPr>
        </p:nvSpPr>
        <p:spPr bwMode="auto">
          <a:noFill/>
          <a:ln>
            <a:solidFill>
              <a:srgbClr val="000000"/>
            </a:solidFill>
            <a:miter lim="800000"/>
            <a:headEnd/>
            <a:tailEnd/>
          </a:ln>
        </p:spPr>
      </p:sp>
      <p:sp>
        <p:nvSpPr>
          <p:cNvPr id="5" name="Notes Placeholder 4"/>
          <p:cNvSpPr>
            <a:spLocks noGrp="1"/>
          </p:cNvSpPr>
          <p:nvPr>
            <p:ph type="body" idx="1"/>
          </p:nvPr>
        </p:nvSpPr>
        <p:spPr/>
        <p:txBody>
          <a:bodyPr>
            <a:normAutofit fontScale="92500" lnSpcReduction="20000"/>
          </a:bodyPr>
          <a:lstStyle/>
          <a:p>
            <a:pPr defTabSz="931774">
              <a:defRPr/>
            </a:pPr>
            <a:r>
              <a:rPr lang="en-US" dirty="0"/>
              <a:t>Diab-00070768</a:t>
            </a:r>
          </a:p>
          <a:p>
            <a:pPr>
              <a:defRPr/>
            </a:pPr>
            <a:endParaRPr lang="en-US" dirty="0">
              <a:cs typeface="Arial"/>
            </a:endParaRPr>
          </a:p>
          <a:p>
            <a:pPr>
              <a:defRPr/>
            </a:pPr>
            <a:r>
              <a:rPr lang="en-US" b="1" dirty="0">
                <a:cs typeface="Arial"/>
              </a:rPr>
              <a:t>Abbreviations:</a:t>
            </a:r>
          </a:p>
          <a:p>
            <a:pPr defTabSz="931774">
              <a:defRPr/>
            </a:pPr>
            <a:r>
              <a:rPr lang="en-GB" dirty="0">
                <a:ea typeface="MS PGothic" pitchFamily="34" charset="-128"/>
              </a:rPr>
              <a:t>AUC=area under the curveLM25=25% insulin lispro, 75% insulin lispro protamine suspension; </a:t>
            </a:r>
            <a:r>
              <a:rPr lang="en-US" altLang="en-US" dirty="0" smtClean="0">
                <a:ea typeface="ヒラギノ角ゴ Pro W3"/>
              </a:rPr>
              <a:t>LM50=50</a:t>
            </a:r>
            <a:r>
              <a:rPr lang="en-US" altLang="en-US" dirty="0">
                <a:ea typeface="ヒラギノ角ゴ Pro W3"/>
              </a:rPr>
              <a:t>% insulin lispro, 50% insulin lispro protamine suspension; </a:t>
            </a:r>
            <a:r>
              <a:rPr lang="en-GB" dirty="0">
                <a:ea typeface="MS PGothic" pitchFamily="34" charset="-128"/>
              </a:rPr>
              <a:t>HM30=human</a:t>
            </a:r>
            <a:r>
              <a:rPr lang="en-GB" baseline="0" dirty="0">
                <a:ea typeface="MS PGothic" pitchFamily="34" charset="-128"/>
              </a:rPr>
              <a:t> mix 30/70 (</a:t>
            </a:r>
            <a:r>
              <a:rPr lang="en-GB" dirty="0">
                <a:ea typeface="MS PGothic" pitchFamily="34" charset="-128"/>
              </a:rPr>
              <a:t>30% regular human insulin, 70% human insulin isophane suspension); T2DM=Type 2 diabetes mellitus</a:t>
            </a:r>
          </a:p>
          <a:p>
            <a:pPr>
              <a:defRPr/>
            </a:pPr>
            <a:endParaRPr lang="en-US" b="1" dirty="0">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pt-BR" altLang="en-US" b="0" kern="0" dirty="0">
                <a:solidFill>
                  <a:srgbClr val="000000"/>
                </a:solidFill>
                <a:ea typeface="ヒラギノ角ゴ Pro W3"/>
                <a:cs typeface="DIN-Regular" pitchFamily="34" charset="0"/>
              </a:rPr>
              <a:t>Data from Schwartz S et al. Diabetologia 2003;46:A267 and Schwartz S et al. Clin Ther 2006;28:1649-57</a:t>
            </a:r>
          </a:p>
          <a:p>
            <a:pPr>
              <a:defRPr/>
            </a:pPr>
            <a:endParaRPr lang="en-US" b="1" dirty="0">
              <a:cs typeface="Arial"/>
            </a:endParaRPr>
          </a:p>
          <a:p>
            <a:pPr>
              <a:defRPr/>
            </a:pPr>
            <a:r>
              <a:rPr lang="en-US" b="1" dirty="0">
                <a:cs typeface="Arial"/>
              </a:rPr>
              <a:t>Key Point:</a:t>
            </a:r>
          </a:p>
          <a:p>
            <a:pPr marL="171404" indent="-171404">
              <a:buFont typeface="Arial" pitchFamily="34" charset="0"/>
              <a:buChar char="•"/>
              <a:defRPr/>
            </a:pPr>
            <a:r>
              <a:rPr lang="en-US" dirty="0">
                <a:cs typeface="Arial"/>
              </a:rPr>
              <a:t>This figure illustrates the incremental AUC values in the different treatment groups following the test meal. Incremental AUC values decreased as the proportion of rapid-acting or regular insulin components of the fixed-mixture preparations increased. </a:t>
            </a:r>
            <a:endParaRPr lang="en-US" baseline="30000" dirty="0">
              <a:cs typeface="Arial"/>
            </a:endParaRPr>
          </a:p>
          <a:p>
            <a:pPr marL="227420" indent="-227420">
              <a:defRPr/>
            </a:pPr>
            <a:endParaRPr lang="en-US" altLang="ja-JP" b="1" u="sng" dirty="0">
              <a:cs typeface="Arial"/>
            </a:endParaRPr>
          </a:p>
          <a:p>
            <a:pPr>
              <a:defRPr/>
            </a:pPr>
            <a:r>
              <a:rPr lang="en-US" altLang="ja-JP" b="1" dirty="0">
                <a:cs typeface="Arial"/>
              </a:rPr>
              <a:t>References:</a:t>
            </a:r>
          </a:p>
          <a:p>
            <a:pPr marL="232943" indent="-232943" defTabSz="931774">
              <a:buFont typeface="+mj-lt"/>
              <a:buAutoNum type="arabicPeriod"/>
              <a:defRPr/>
            </a:pPr>
            <a:r>
              <a:rPr lang="en-US" dirty="0"/>
              <a:t>Schwartz S, Zagar AJ, Althouse SK, Pinaire JA, Holcombe JH. </a:t>
            </a:r>
            <a:r>
              <a:rPr lang="en-US" dirty="0">
                <a:cs typeface="Arial"/>
              </a:rPr>
              <a:t>Post-challenge glucose responses to fixed mixtures of insulin lispro, human insulin 30/70, and insulin glargine in patients with type 2 diabetes. Diabetologia 2003;46(Suppl 2):A267.</a:t>
            </a:r>
          </a:p>
          <a:p>
            <a:pPr marL="232943" indent="-232943">
              <a:buFont typeface="+mj-lt"/>
              <a:buAutoNum type="arabicPeriod"/>
              <a:defRPr/>
            </a:pPr>
            <a:r>
              <a:rPr lang="en-US" dirty="0"/>
              <a:t>Schwartz S, Zagar AJ, Althouse SK, Pinaire JA, Holcombe JH. A single-center, randomized, double-blind, three-way crossover study examining postchallenge glucose responses to human insulin 70/30 and insulin lispro fixed mixtures 75/25 and 50/50 in patients with type 2 diabetes mellitus. Clin Ther 2006;28(10):1649-57.</a:t>
            </a:r>
          </a:p>
          <a:p>
            <a:pPr marL="0" indent="0">
              <a:buFont typeface="+mj-lt"/>
              <a:buNone/>
              <a:defRPr/>
            </a:pPr>
            <a:endParaRPr lang="en-US" dirty="0"/>
          </a:p>
        </p:txBody>
      </p:sp>
    </p:spTree>
    <p:extLst>
      <p:ext uri="{BB962C8B-B14F-4D97-AF65-F5344CB8AC3E}">
        <p14:creationId xmlns:p14="http://schemas.microsoft.com/office/powerpoint/2010/main" val="32921955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0" dirty="0"/>
              <a:t>Diab-00070768</a:t>
            </a:r>
          </a:p>
          <a:p>
            <a:endParaRPr lang="en-US" b="1" dirty="0"/>
          </a:p>
          <a:p>
            <a:pPr eaLnBrk="1" hangingPunct="1">
              <a:spcBef>
                <a:spcPct val="0"/>
              </a:spcBef>
            </a:pPr>
            <a:r>
              <a:rPr lang="en-US" altLang="en-US" b="1" dirty="0"/>
              <a:t>Abbreviation:</a:t>
            </a:r>
          </a:p>
          <a:p>
            <a:pPr eaLnBrk="1" hangingPunct="1">
              <a:spcBef>
                <a:spcPct val="0"/>
              </a:spcBef>
            </a:pPr>
            <a:r>
              <a:rPr lang="en-US" altLang="en-US" b="0" dirty="0"/>
              <a:t>T2DM=Type 2 diabetes mellitus</a:t>
            </a:r>
          </a:p>
          <a:p>
            <a:endParaRPr lang="en-US" b="1" dirty="0"/>
          </a:p>
          <a:p>
            <a:r>
              <a:rPr lang="en-US" b="1" dirty="0"/>
              <a:t>References:</a:t>
            </a:r>
          </a:p>
          <a:p>
            <a:pPr marL="232943" indent="-232943" defTabSz="931774">
              <a:buFont typeface="+mj-lt"/>
              <a:buAutoNum type="arabicPeriod"/>
              <a:defRPr/>
            </a:pPr>
            <a:r>
              <a:rPr lang="en-US" dirty="0"/>
              <a:t>Holman RR. Assessing the potential for </a:t>
            </a:r>
            <a:r>
              <a:rPr lang="el-GR" dirty="0"/>
              <a:t>α</a:t>
            </a:r>
            <a:r>
              <a:rPr lang="en-US" dirty="0"/>
              <a:t>-glucosidase inhibitors in prediabetic states. Diabetes Res Clin Pract 1998;40(Suppl):S21-25.</a:t>
            </a:r>
          </a:p>
          <a:p>
            <a:pPr marL="232943" indent="-232943" defTabSz="931774">
              <a:buFont typeface="+mj-lt"/>
              <a:buAutoNum type="arabicPeriod"/>
              <a:defRPr/>
            </a:pPr>
            <a:r>
              <a:rPr lang="en-US" dirty="0"/>
              <a:t>Elizarova S, Galstyan GR, Wolffenbuttel BH. Role of premix insulin analogues in the treatment of patients with type 2 diabetes mellitus: a narrative review. J Diabetes 2014;6(2):100-10. </a:t>
            </a:r>
          </a:p>
          <a:p>
            <a:pPr marL="232943" indent="-232943">
              <a:buFont typeface="+mj-lt"/>
              <a:buAutoNum type="arabicPeriod"/>
            </a:pPr>
            <a:r>
              <a:rPr lang="en-US" altLang="en-US" dirty="0"/>
              <a:t>American Diabetes Association. Approaches to glycemic treatment. Diabetes Care 2016;39(Suppl</a:t>
            </a:r>
            <a:r>
              <a:rPr lang="en-US" altLang="en-US" baseline="0" dirty="0"/>
              <a:t> </a:t>
            </a:r>
            <a:r>
              <a:rPr lang="en-US" altLang="en-US" dirty="0"/>
              <a:t>1):S52-9.</a:t>
            </a:r>
          </a:p>
          <a:p>
            <a:pPr marL="232943" indent="-232943">
              <a:buFont typeface="+mj-lt"/>
              <a:buAutoNum type="arabicPeriod"/>
            </a:pPr>
            <a:r>
              <a:rPr lang="en-US" dirty="0"/>
              <a:t>Freemantle N, Balkau B, Home PD. A propensity score matched comparison of different insulin regimens 1 year after beginning insulin in people with type 2 diabetes. Diabetes Obes Metab 2013;15(12):1120-7. </a:t>
            </a:r>
          </a:p>
          <a:p>
            <a:endParaRPr lang="en-US" dirty="0"/>
          </a:p>
        </p:txBody>
      </p:sp>
    </p:spTree>
    <p:extLst>
      <p:ext uri="{BB962C8B-B14F-4D97-AF65-F5344CB8AC3E}">
        <p14:creationId xmlns:p14="http://schemas.microsoft.com/office/powerpoint/2010/main" val="1146444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0" dirty="0"/>
              <a:t>Diab-00070768</a:t>
            </a:r>
          </a:p>
          <a:p>
            <a:endParaRPr lang="en-US" b="1" dirty="0"/>
          </a:p>
          <a:p>
            <a:pPr eaLnBrk="1" hangingPunct="1">
              <a:spcBef>
                <a:spcPct val="0"/>
              </a:spcBef>
            </a:pPr>
            <a:r>
              <a:rPr lang="en-US" altLang="en-US" b="1" dirty="0"/>
              <a:t>Abbreviation:</a:t>
            </a:r>
          </a:p>
          <a:p>
            <a:pPr eaLnBrk="1" hangingPunct="1">
              <a:spcBef>
                <a:spcPct val="0"/>
              </a:spcBef>
            </a:pPr>
            <a:r>
              <a:rPr lang="en-US" altLang="en-US" b="0" dirty="0"/>
              <a:t>T2DM=Type 2 diabetes mellitus</a:t>
            </a:r>
          </a:p>
          <a:p>
            <a:endParaRPr lang="en-US" b="1" dirty="0"/>
          </a:p>
          <a:p>
            <a:r>
              <a:rPr lang="en-US" b="1" dirty="0"/>
              <a:t>References:</a:t>
            </a:r>
          </a:p>
          <a:p>
            <a:pPr marL="232943" indent="-232943" defTabSz="931774">
              <a:buFont typeface="+mj-lt"/>
              <a:buAutoNum type="arabicPeriod"/>
              <a:defRPr/>
            </a:pPr>
            <a:r>
              <a:rPr lang="en-US" dirty="0"/>
              <a:t>Holman RR. Assessing the potential for </a:t>
            </a:r>
            <a:r>
              <a:rPr lang="el-GR" dirty="0"/>
              <a:t>α</a:t>
            </a:r>
            <a:r>
              <a:rPr lang="en-US" dirty="0"/>
              <a:t>-glucosidase inhibitors in prediabetic states. Diabetes Res Clin Pract 1998;40(Suppl):S21-25.</a:t>
            </a:r>
          </a:p>
          <a:p>
            <a:pPr marL="232943" indent="-232943" defTabSz="931774">
              <a:buFont typeface="+mj-lt"/>
              <a:buAutoNum type="arabicPeriod"/>
              <a:defRPr/>
            </a:pPr>
            <a:r>
              <a:rPr lang="en-US" dirty="0"/>
              <a:t>Elizarova S, Galstyan GR, Wolffenbuttel BH. Role of premix insulin analogues in the treatment of patients with type 2 diabetes mellitus: a narrative review. J Diabetes 2014;6(2):100-10. </a:t>
            </a:r>
          </a:p>
          <a:p>
            <a:pPr marL="232943" indent="-232943">
              <a:buFont typeface="+mj-lt"/>
              <a:buAutoNum type="arabicPeriod"/>
            </a:pPr>
            <a:r>
              <a:rPr lang="en-US" altLang="en-US" dirty="0"/>
              <a:t>American Diabetes Association. Approaches to glycemic treatment. Diabetes Care 2016;39(Suppl</a:t>
            </a:r>
            <a:r>
              <a:rPr lang="en-US" altLang="en-US" baseline="0" dirty="0"/>
              <a:t> </a:t>
            </a:r>
            <a:r>
              <a:rPr lang="en-US" altLang="en-US" dirty="0"/>
              <a:t>1):S52-9.</a:t>
            </a:r>
          </a:p>
          <a:p>
            <a:pPr marL="232943" indent="-232943">
              <a:buFont typeface="+mj-lt"/>
              <a:buAutoNum type="arabicPeriod"/>
            </a:pPr>
            <a:r>
              <a:rPr lang="en-US" dirty="0"/>
              <a:t>Freemantle N, Balkau B, Home PD. A propensity score matched comparison of different insulin regimens 1 year after beginning insulin in people with type 2 diabetes. Diabetes Obes Metab 2013;15(12):1120-7. </a:t>
            </a:r>
          </a:p>
          <a:p>
            <a:endParaRPr lang="en-US" dirty="0"/>
          </a:p>
        </p:txBody>
      </p:sp>
    </p:spTree>
    <p:extLst>
      <p:ext uri="{BB962C8B-B14F-4D97-AF65-F5344CB8AC3E}">
        <p14:creationId xmlns:p14="http://schemas.microsoft.com/office/powerpoint/2010/main" val="2741809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0" dirty="0"/>
              <a:t>Diab-00070768</a:t>
            </a:r>
          </a:p>
          <a:p>
            <a:endParaRPr lang="en-US" b="1" dirty="0"/>
          </a:p>
          <a:p>
            <a:pPr eaLnBrk="1" hangingPunct="1">
              <a:spcBef>
                <a:spcPct val="0"/>
              </a:spcBef>
            </a:pPr>
            <a:r>
              <a:rPr lang="en-US" altLang="en-US" b="1" dirty="0"/>
              <a:t>Abbreviation:</a:t>
            </a:r>
          </a:p>
          <a:p>
            <a:pPr eaLnBrk="1" hangingPunct="1">
              <a:spcBef>
                <a:spcPct val="0"/>
              </a:spcBef>
            </a:pPr>
            <a:r>
              <a:rPr lang="en-US" altLang="en-US" b="0" dirty="0"/>
              <a:t>T2DM=Type 2 diabetes mellitus</a:t>
            </a:r>
          </a:p>
          <a:p>
            <a:endParaRPr lang="en-US" b="1" dirty="0"/>
          </a:p>
          <a:p>
            <a:r>
              <a:rPr lang="en-US" b="1" dirty="0"/>
              <a:t>References:</a:t>
            </a:r>
          </a:p>
          <a:p>
            <a:pPr marL="232943" indent="-232943" defTabSz="931774">
              <a:buFont typeface="+mj-lt"/>
              <a:buAutoNum type="arabicPeriod"/>
              <a:defRPr/>
            </a:pPr>
            <a:r>
              <a:rPr lang="en-US" dirty="0"/>
              <a:t>Holman RR. Assessing the potential for </a:t>
            </a:r>
            <a:r>
              <a:rPr lang="el-GR" dirty="0"/>
              <a:t>α</a:t>
            </a:r>
            <a:r>
              <a:rPr lang="en-US" dirty="0"/>
              <a:t>-glucosidase inhibitors in prediabetic states. Diabetes Res Clin Pract 1998;40(Suppl):S21-25.</a:t>
            </a:r>
          </a:p>
          <a:p>
            <a:pPr marL="232943" indent="-232943" defTabSz="931774">
              <a:buFont typeface="+mj-lt"/>
              <a:buAutoNum type="arabicPeriod"/>
              <a:defRPr/>
            </a:pPr>
            <a:r>
              <a:rPr lang="en-US" dirty="0"/>
              <a:t>Elizarova S, Galstyan GR, Wolffenbuttel BH. Role of premix insulin analogues in the treatment of patients with type 2 diabetes mellitus: a narrative review. J Diabetes 2014;6(2):100-10. </a:t>
            </a:r>
          </a:p>
          <a:p>
            <a:pPr marL="232943" indent="-232943">
              <a:buFont typeface="+mj-lt"/>
              <a:buAutoNum type="arabicPeriod"/>
            </a:pPr>
            <a:r>
              <a:rPr lang="en-US" altLang="en-US" dirty="0"/>
              <a:t>American Diabetes Association. Approaches to glycemic treatment. Diabetes Care 2016;39(Suppl</a:t>
            </a:r>
            <a:r>
              <a:rPr lang="en-US" altLang="en-US" baseline="0" dirty="0"/>
              <a:t> </a:t>
            </a:r>
            <a:r>
              <a:rPr lang="en-US" altLang="en-US" dirty="0"/>
              <a:t>1):S52-9.</a:t>
            </a:r>
          </a:p>
          <a:p>
            <a:pPr marL="232943" indent="-232943">
              <a:buFont typeface="+mj-lt"/>
              <a:buAutoNum type="arabicPeriod"/>
            </a:pPr>
            <a:r>
              <a:rPr lang="en-US" dirty="0"/>
              <a:t>Freemantle N, Balkau B, Home PD. A propensity score matched comparison of different insulin regimens 1 year after beginning insulin in people with type 2 diabetes. Diabetes Obes Metab 2013;15(12):1120-7. </a:t>
            </a:r>
          </a:p>
          <a:p>
            <a:endParaRPr lang="en-US" dirty="0"/>
          </a:p>
        </p:txBody>
      </p:sp>
    </p:spTree>
    <p:extLst>
      <p:ext uri="{BB962C8B-B14F-4D97-AF65-F5344CB8AC3E}">
        <p14:creationId xmlns:p14="http://schemas.microsoft.com/office/powerpoint/2010/main" val="174144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358775"/>
            <a:ext cx="4648200" cy="3486150"/>
          </a:xfrm>
        </p:spPr>
      </p:sp>
      <p:sp>
        <p:nvSpPr>
          <p:cNvPr id="3" name="Notes Placeholder 2"/>
          <p:cNvSpPr>
            <a:spLocks noGrp="1"/>
          </p:cNvSpPr>
          <p:nvPr>
            <p:ph type="body" idx="1"/>
          </p:nvPr>
        </p:nvSpPr>
        <p:spPr/>
        <p:txBody>
          <a:bodyPr/>
          <a:lstStyle/>
          <a:p>
            <a:pPr eaLnBrk="1" hangingPunct="1">
              <a:spcBef>
                <a:spcPct val="0"/>
              </a:spcBef>
            </a:pPr>
            <a:r>
              <a:rPr lang="en-US" altLang="en-US" b="0" dirty="0"/>
              <a:t>Diab-00070768</a:t>
            </a:r>
          </a:p>
          <a:p>
            <a:pPr eaLnBrk="1" hangingPunct="1">
              <a:spcBef>
                <a:spcPct val="0"/>
              </a:spcBef>
            </a:pPr>
            <a:endParaRPr lang="en-US" altLang="en-US" b="1" dirty="0"/>
          </a:p>
          <a:p>
            <a:pPr eaLnBrk="1" hangingPunct="1">
              <a:spcBef>
                <a:spcPct val="0"/>
              </a:spcBef>
            </a:pPr>
            <a:r>
              <a:rPr lang="en-US" altLang="en-US" b="1" dirty="0"/>
              <a:t>Abbreviation:</a:t>
            </a:r>
          </a:p>
          <a:p>
            <a:pPr eaLnBrk="1" hangingPunct="1">
              <a:spcBef>
                <a:spcPct val="0"/>
              </a:spcBef>
            </a:pPr>
            <a:r>
              <a:rPr lang="en-US" altLang="en-US" b="0" dirty="0"/>
              <a:t>T2DM=Type 2 diabetes mellitus</a:t>
            </a:r>
          </a:p>
          <a:p>
            <a:pPr eaLnBrk="1" hangingPunct="1">
              <a:spcBef>
                <a:spcPct val="0"/>
              </a:spcBef>
            </a:pPr>
            <a:endParaRPr lang="en-US" altLang="en-US" b="0" dirty="0"/>
          </a:p>
        </p:txBody>
      </p:sp>
    </p:spTree>
    <p:extLst>
      <p:ext uri="{BB962C8B-B14F-4D97-AF65-F5344CB8AC3E}">
        <p14:creationId xmlns:p14="http://schemas.microsoft.com/office/powerpoint/2010/main" val="17943683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Diab-00070768</a:t>
            </a:r>
          </a:p>
          <a:p>
            <a:endParaRPr lang="en-US" altLang="en-US" b="1" dirty="0"/>
          </a:p>
          <a:p>
            <a:r>
              <a:rPr lang="en-US" altLang="en-US" b="1" dirty="0"/>
              <a:t>Key Points:</a:t>
            </a:r>
            <a:endParaRPr lang="en-US" altLang="en-US" b="0" dirty="0"/>
          </a:p>
          <a:p>
            <a:pPr marL="174708" indent="-174708">
              <a:buFont typeface="Arial" panose="020B0604020202020204" pitchFamily="34" charset="0"/>
              <a:buChar char="•"/>
            </a:pPr>
            <a:r>
              <a:rPr lang="en-US" dirty="0"/>
              <a:t>At the time of insulin initiation, long/intermediate acting insulin only was the most common regimen in France (84.2%) and Spain (68.1%). </a:t>
            </a:r>
          </a:p>
          <a:p>
            <a:pPr marL="174708" indent="-174708">
              <a:buFont typeface="Arial" panose="020B0604020202020204" pitchFamily="34" charset="0"/>
              <a:buChar char="•"/>
            </a:pPr>
            <a:r>
              <a:rPr lang="en-US" dirty="0"/>
              <a:t>In the UK and Greece, the most frequently initiated regimens were either premix insulin formulations only (53.6% and 30.1%, respectively) or long/intermediate-acting insulin only (38.7% and 48.4%, respectively). </a:t>
            </a:r>
          </a:p>
          <a:p>
            <a:pPr marL="174708" indent="-174708">
              <a:buFont typeface="Arial" panose="020B0604020202020204" pitchFamily="34" charset="0"/>
              <a:buChar char="•"/>
            </a:pPr>
            <a:r>
              <a:rPr lang="en-US" dirty="0"/>
              <a:t>In Germany, the initial regimen was short-acting insulin only for most patients (50.2%) followed by basal/bolus regimens (23.6%).</a:t>
            </a:r>
          </a:p>
          <a:p>
            <a:endParaRPr lang="en-US" altLang="en-US" b="1" dirty="0"/>
          </a:p>
          <a:p>
            <a:r>
              <a:rPr lang="en-US" altLang="en-US" b="1" dirty="0"/>
              <a:t>Reference:</a:t>
            </a:r>
          </a:p>
          <a:p>
            <a:r>
              <a:rPr lang="en-US" altLang="en-US" dirty="0"/>
              <a:t>Liebl A, Jones S, Benroubi M, Castell C, Goday A, Aline Charles M, Smith HT, Nicolay C, Simpson A. Clinical outcomes after insulin initiation in patients with type 2 diabetes: 6-month data from the INSTIGATE observational study in five European countries. </a:t>
            </a:r>
            <a:r>
              <a:rPr lang="en-US" altLang="en-US" i="0" dirty="0"/>
              <a:t>Curr Med Res Opin </a:t>
            </a:r>
            <a:r>
              <a:rPr lang="en-US" altLang="en-US" dirty="0"/>
              <a:t>2011;27(5):887-95. </a:t>
            </a:r>
          </a:p>
        </p:txBody>
      </p:sp>
    </p:spTree>
    <p:extLst>
      <p:ext uri="{BB962C8B-B14F-4D97-AF65-F5344CB8AC3E}">
        <p14:creationId xmlns:p14="http://schemas.microsoft.com/office/powerpoint/2010/main" val="37015570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Diab-00070768</a:t>
            </a:r>
          </a:p>
          <a:p>
            <a:pPr>
              <a:defRPr/>
            </a:pPr>
            <a:endParaRPr lang="en-US" b="1" dirty="0"/>
          </a:p>
          <a:p>
            <a:pPr>
              <a:defRPr/>
            </a:pPr>
            <a:r>
              <a:rPr lang="en-US" b="1" dirty="0"/>
              <a:t>Abbreviations: </a:t>
            </a:r>
          </a:p>
          <a:p>
            <a:pPr defTabSz="931774">
              <a:spcBef>
                <a:spcPts val="611"/>
              </a:spcBef>
              <a:defRPr/>
            </a:pPr>
            <a:r>
              <a:rPr lang="en-US" altLang="en-US" dirty="0"/>
              <a:t>ADA=American Diabetes Association; EASD=European Association for the Study of Diabetes; HbA1c=hemoglobin A1c; IDF=International Diabetes Federation</a:t>
            </a:r>
          </a:p>
          <a:p>
            <a:pPr defTabSz="931774">
              <a:spcBef>
                <a:spcPts val="611"/>
              </a:spcBef>
              <a:defRPr/>
            </a:pPr>
            <a:endParaRPr lang="en-US" alt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b="0" kern="0" dirty="0">
                <a:solidFill>
                  <a:srgbClr val="000000"/>
                </a:solidFill>
                <a:ea typeface="ヒラギノ角ゴ Pro W3"/>
                <a:cs typeface="DIN-Regular" pitchFamily="34" charset="0"/>
              </a:rPr>
              <a:t>Data from </a:t>
            </a:r>
            <a:r>
              <a:rPr lang="en-US" dirty="0">
                <a:solidFill>
                  <a:prstClr val="black"/>
                </a:solidFill>
                <a:cs typeface="Arial" pitchFamily="34" charset="0"/>
              </a:rPr>
              <a:t>Liebl A et al. Curr Med Res Opin 2011;27:887-95</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pPr>
              <a:defRPr/>
            </a:pPr>
            <a:endParaRPr lang="en-US" altLang="en-US" b="1" dirty="0"/>
          </a:p>
          <a:p>
            <a:pPr>
              <a:defRPr/>
            </a:pPr>
            <a:r>
              <a:rPr lang="en-US" altLang="en-US" b="1" dirty="0"/>
              <a:t>Key Points:</a:t>
            </a:r>
            <a:endParaRPr lang="en-US" altLang="en-US" b="0" dirty="0"/>
          </a:p>
          <a:p>
            <a:pPr marL="174708" indent="-174708">
              <a:buFont typeface="Arial" panose="020B0604020202020204" pitchFamily="34" charset="0"/>
              <a:buChar char="•"/>
            </a:pPr>
            <a:r>
              <a:rPr lang="en-US" dirty="0"/>
              <a:t>At baseline, the mean ± standard deviation (SD) HbA1c was 9.6 ± 1.8% in the total population and this decreased to 7.5 ± 1.2% (median 7.3%) at 6 months after insulin initiation. </a:t>
            </a:r>
          </a:p>
          <a:p>
            <a:pPr marL="174708" indent="-174708">
              <a:buFont typeface="Arial" panose="020B0604020202020204" pitchFamily="34" charset="0"/>
              <a:buChar char="•"/>
            </a:pPr>
            <a:r>
              <a:rPr lang="en-US" dirty="0"/>
              <a:t>The mean HbA1c concentration was decreased to within the EASD/ADA target range (&lt;7%) only in Germany (6.9 ± 1.0%, median 6.7%) and both mean and median values remained above target in all other countries examined.</a:t>
            </a:r>
          </a:p>
          <a:p>
            <a:pPr marL="174708" indent="-174708">
              <a:buFont typeface="Arial" panose="020B0604020202020204" pitchFamily="34" charset="0"/>
              <a:buChar char="•"/>
            </a:pPr>
            <a:r>
              <a:rPr lang="en-US" dirty="0"/>
              <a:t>The largest mean decrease was in Germany (-2.3%) and the smallest decrease in the UK (-1.7%).</a:t>
            </a:r>
            <a:endParaRPr lang="en-US" altLang="en-US" b="0" dirty="0"/>
          </a:p>
          <a:p>
            <a:endParaRPr lang="en-US" altLang="en-US" b="1" dirty="0"/>
          </a:p>
          <a:p>
            <a:r>
              <a:rPr lang="en-US" altLang="en-US" b="1" dirty="0"/>
              <a:t>Reference:</a:t>
            </a:r>
          </a:p>
          <a:p>
            <a:r>
              <a:rPr lang="en-US" altLang="en-US" dirty="0"/>
              <a:t>Liebl A, Jones S, Benroubi M, Castell C, Goday A, Aline Charles M, Smith HT, Nicolay C, Simpson A. Clinical outcomes after insulin initiation in patients with type 2 diabetes: 6-month data from the INSTIGATE observational study in five European countries. </a:t>
            </a:r>
            <a:r>
              <a:rPr lang="en-US" altLang="en-US" i="0" dirty="0"/>
              <a:t>Curr Med Res Opin </a:t>
            </a:r>
            <a:r>
              <a:rPr lang="en-US" altLang="en-US" dirty="0"/>
              <a:t>2011;27(5):887-95. </a:t>
            </a:r>
          </a:p>
        </p:txBody>
      </p:sp>
    </p:spTree>
    <p:extLst>
      <p:ext uri="{BB962C8B-B14F-4D97-AF65-F5344CB8AC3E}">
        <p14:creationId xmlns:p14="http://schemas.microsoft.com/office/powerpoint/2010/main" val="13804197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Diab-00070768</a:t>
            </a:r>
          </a:p>
          <a:p>
            <a:pPr>
              <a:defRPr/>
            </a:pPr>
            <a:endParaRPr lang="en-US" b="1" dirty="0"/>
          </a:p>
          <a:p>
            <a:pPr>
              <a:defRPr/>
            </a:pPr>
            <a:r>
              <a:rPr lang="en-US" b="1" dirty="0"/>
              <a:t>Abbreviations: </a:t>
            </a:r>
          </a:p>
          <a:p>
            <a:pPr defTabSz="931774">
              <a:spcBef>
                <a:spcPts val="611"/>
              </a:spcBef>
              <a:defRPr/>
            </a:pPr>
            <a:r>
              <a:rPr lang="en-US" altLang="en-US" dirty="0"/>
              <a:t>ADA=American Diabetes Association; EASD=European Association for the Study of Diabetes; HbA1c=hemoglobin A1c; IDF=International Diabetes Federation</a:t>
            </a:r>
          </a:p>
          <a:p>
            <a:pPr defTabSz="931774">
              <a:spcBef>
                <a:spcPts val="611"/>
              </a:spcBef>
              <a:defRPr/>
            </a:pPr>
            <a:endParaRPr lang="en-US" alt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b="0" kern="0" dirty="0">
                <a:solidFill>
                  <a:srgbClr val="000000"/>
                </a:solidFill>
                <a:ea typeface="ヒラギノ角ゴ Pro W3"/>
                <a:cs typeface="DIN-Regular" pitchFamily="34" charset="0"/>
              </a:rPr>
              <a:t>Data from </a:t>
            </a:r>
            <a:r>
              <a:rPr lang="en-US" dirty="0">
                <a:solidFill>
                  <a:prstClr val="black"/>
                </a:solidFill>
                <a:cs typeface="Arial" pitchFamily="34" charset="0"/>
              </a:rPr>
              <a:t>Liebl A et al. Curr Med Res Opin 2011;27:887-95</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pPr>
              <a:defRPr/>
            </a:pPr>
            <a:endParaRPr lang="en-US" altLang="en-US" b="1" dirty="0"/>
          </a:p>
          <a:p>
            <a:pPr>
              <a:defRPr/>
            </a:pPr>
            <a:r>
              <a:rPr lang="en-US" altLang="en-US" b="1" dirty="0"/>
              <a:t>Key Points:</a:t>
            </a:r>
            <a:endParaRPr lang="en-US" altLang="en-US" b="0" dirty="0"/>
          </a:p>
          <a:p>
            <a:pPr marL="174708" indent="-174708">
              <a:buFont typeface="Arial" panose="020B0604020202020204" pitchFamily="34" charset="0"/>
              <a:buChar char="•"/>
            </a:pPr>
            <a:r>
              <a:rPr lang="en-US" dirty="0"/>
              <a:t>At baseline, the mean ± standard deviation (SD) HbA1c was 9.6 ± 1.8% in the total population and this decreased to 7.5 ± 1.2% (median 7.3%) at 6 months after insulin initiation. </a:t>
            </a:r>
          </a:p>
          <a:p>
            <a:pPr marL="174708" indent="-174708">
              <a:buFont typeface="Arial" panose="020B0604020202020204" pitchFamily="34" charset="0"/>
              <a:buChar char="•"/>
            </a:pPr>
            <a:r>
              <a:rPr lang="en-US" dirty="0"/>
              <a:t>The mean HbA1c concentration was decreased to within the EASD/ADA target range (&lt;7%) only in Germany (6.9 ± 1.0%, median 6.7%) and both mean and median values remained above target in all other countries examined.</a:t>
            </a:r>
          </a:p>
          <a:p>
            <a:pPr marL="174708" indent="-174708">
              <a:buFont typeface="Arial" panose="020B0604020202020204" pitchFamily="34" charset="0"/>
              <a:buChar char="•"/>
            </a:pPr>
            <a:r>
              <a:rPr lang="en-US" dirty="0"/>
              <a:t>The largest mean decrease was in Germany (-2.3%) and the smallest decrease in the UK (-1.7%).</a:t>
            </a:r>
            <a:endParaRPr lang="en-US" altLang="en-US" b="0" dirty="0"/>
          </a:p>
          <a:p>
            <a:endParaRPr lang="en-US" altLang="en-US" b="1" dirty="0"/>
          </a:p>
          <a:p>
            <a:r>
              <a:rPr lang="en-US" altLang="en-US" b="1" dirty="0"/>
              <a:t>Reference:</a:t>
            </a:r>
          </a:p>
          <a:p>
            <a:r>
              <a:rPr lang="en-US" altLang="en-US" dirty="0"/>
              <a:t>Liebl A, Jones S, Benroubi M, Castell C, Goday A, Aline Charles M, Smith HT, Nicolay C, Simpson A. Clinical outcomes after insulin initiation in patients with type 2 diabetes: 6-month data from the INSTIGATE observational study in five European countries. </a:t>
            </a:r>
            <a:r>
              <a:rPr lang="en-US" altLang="en-US" i="0" dirty="0"/>
              <a:t>Curr Med Res Opin </a:t>
            </a:r>
            <a:r>
              <a:rPr lang="en-US" altLang="en-US" dirty="0"/>
              <a:t>2011;27(5):887-95. </a:t>
            </a:r>
          </a:p>
        </p:txBody>
      </p:sp>
    </p:spTree>
    <p:extLst>
      <p:ext uri="{BB962C8B-B14F-4D97-AF65-F5344CB8AC3E}">
        <p14:creationId xmlns:p14="http://schemas.microsoft.com/office/powerpoint/2010/main" val="39083126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Diab-00070768</a:t>
            </a:r>
          </a:p>
          <a:p>
            <a:endParaRPr lang="en-US" altLang="en-US" dirty="0"/>
          </a:p>
          <a:p>
            <a:pPr>
              <a:defRPr/>
            </a:pPr>
            <a:r>
              <a:rPr lang="en-US" altLang="en-US" b="1" u="none" dirty="0">
                <a:ea typeface="Geneva"/>
                <a:cs typeface="Geneva"/>
              </a:rPr>
              <a:t>Abbreviation:</a:t>
            </a:r>
          </a:p>
          <a:p>
            <a:pPr>
              <a:defRPr/>
            </a:pPr>
            <a:r>
              <a:rPr lang="en-US" altLang="en-US" b="0" u="none" dirty="0">
                <a:ea typeface="Geneva"/>
                <a:cs typeface="Geneva"/>
              </a:rPr>
              <a:t>HbA1c=hemoglobin A1c</a:t>
            </a:r>
          </a:p>
          <a:p>
            <a:endParaRPr lang="en-US" alt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b="0" kern="0" dirty="0">
                <a:solidFill>
                  <a:srgbClr val="000000"/>
                </a:solidFill>
                <a:ea typeface="ヒラギノ角ゴ Pro W3"/>
                <a:cs typeface="DIN-Regular" pitchFamily="34" charset="0"/>
              </a:rPr>
              <a:t>Data from </a:t>
            </a:r>
            <a:r>
              <a:rPr lang="en-US" dirty="0">
                <a:solidFill>
                  <a:prstClr val="black"/>
                </a:solidFill>
                <a:cs typeface="Arial" pitchFamily="34" charset="0"/>
              </a:rPr>
              <a:t>Oguz A et al. Curr Med Res Opin 2013;29:911-20</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endParaRPr lang="en-US" altLang="en-US" b="1" dirty="0"/>
          </a:p>
          <a:p>
            <a:r>
              <a:rPr lang="en-US" altLang="en-US" b="1" dirty="0"/>
              <a:t>Key Points:</a:t>
            </a:r>
            <a:endParaRPr lang="en-US" altLang="en-US" b="0" dirty="0"/>
          </a:p>
          <a:p>
            <a:pPr marL="174708" indent="-174708">
              <a:buFont typeface="Arial" panose="020B0604020202020204" pitchFamily="34" charset="0"/>
              <a:buChar char="•"/>
            </a:pPr>
            <a:r>
              <a:rPr lang="en-US" dirty="0"/>
              <a:t>Regimens used at insulin initiation differed between countries. </a:t>
            </a:r>
          </a:p>
          <a:p>
            <a:pPr marL="174708" indent="-174708">
              <a:buFont typeface="Arial" panose="020B0604020202020204" pitchFamily="34" charset="0"/>
              <a:buChar char="•"/>
            </a:pPr>
            <a:r>
              <a:rPr lang="en-US" dirty="0"/>
              <a:t>Overall 50.1% of patients were initiated on a long-/intermediate-acting insulin regimen, 39.3% on an insulin-mixture regimen, 7.8% on a basal-bolus insulin regimen, 2.1% on a short-acting insulin regimen and 0.7% on other regimens.</a:t>
            </a:r>
          </a:p>
          <a:p>
            <a:endParaRPr lang="en-US" altLang="en-US" dirty="0"/>
          </a:p>
          <a:p>
            <a:r>
              <a:rPr lang="en-US" altLang="en-US" b="1" dirty="0"/>
              <a:t>Reference:</a:t>
            </a:r>
          </a:p>
          <a:p>
            <a:r>
              <a:rPr lang="en-US" dirty="0"/>
              <a:t>Oguz A, Benroubi M, Brismar K, Melo P, Morar C, Cleall SP, Giaconia J, Schmitt H. Clinical outcomes after 24 months of insulin therapy in patients with type 2 diabetes in five countries: results from the TREAT study. Curr Med Res Opin 2013;29(8):911-20.</a:t>
            </a:r>
            <a:endParaRPr lang="da-DK" altLang="en-US" dirty="0"/>
          </a:p>
        </p:txBody>
      </p:sp>
    </p:spTree>
    <p:extLst>
      <p:ext uri="{BB962C8B-B14F-4D97-AF65-F5344CB8AC3E}">
        <p14:creationId xmlns:p14="http://schemas.microsoft.com/office/powerpoint/2010/main" val="19290703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Diab-00070768</a:t>
            </a:r>
          </a:p>
          <a:p>
            <a:endParaRPr lang="en-US" altLang="en-US" b="0" dirty="0"/>
          </a:p>
          <a:p>
            <a:pPr>
              <a:defRPr/>
            </a:pPr>
            <a:r>
              <a:rPr lang="en-US" altLang="en-US" b="1" u="none" dirty="0">
                <a:ea typeface="Geneva"/>
                <a:cs typeface="Geneva"/>
              </a:rPr>
              <a:t>Abbreviation:</a:t>
            </a:r>
          </a:p>
          <a:p>
            <a:pPr>
              <a:defRPr/>
            </a:pPr>
            <a:r>
              <a:rPr lang="en-US" altLang="en-US" b="0" u="none" dirty="0">
                <a:ea typeface="Geneva"/>
                <a:cs typeface="Geneva"/>
              </a:rPr>
              <a:t>HbA1c=hemoglobin A1c</a:t>
            </a:r>
          </a:p>
          <a:p>
            <a:endParaRPr lang="en-US" alt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b="0" kern="0" dirty="0">
                <a:solidFill>
                  <a:srgbClr val="000000"/>
                </a:solidFill>
                <a:ea typeface="ヒラギノ角ゴ Pro W3"/>
                <a:cs typeface="DIN-Regular" pitchFamily="34" charset="0"/>
              </a:rPr>
              <a:t>Data from </a:t>
            </a:r>
            <a:r>
              <a:rPr lang="en-US" dirty="0">
                <a:solidFill>
                  <a:prstClr val="black"/>
                </a:solidFill>
                <a:cs typeface="Arial" pitchFamily="34" charset="0"/>
              </a:rPr>
              <a:t>Oguz A et al. Curr Med Res Opin 2013;29:911-20</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endParaRPr lang="en-US" altLang="en-US" b="1" dirty="0"/>
          </a:p>
          <a:p>
            <a:r>
              <a:rPr lang="en-US" altLang="en-US" b="1" dirty="0"/>
              <a:t>Key Point:</a:t>
            </a:r>
          </a:p>
          <a:p>
            <a:pPr marL="174708" indent="-174708">
              <a:buFont typeface="Arial" panose="020B0604020202020204" pitchFamily="34" charset="0"/>
              <a:buChar char="•"/>
            </a:pPr>
            <a:r>
              <a:rPr lang="en-US" dirty="0"/>
              <a:t>Mean HbA1c levels decreased over 24 months overall for each initial insulin regimen. </a:t>
            </a:r>
          </a:p>
          <a:p>
            <a:endParaRPr lang="en-US" altLang="en-US" dirty="0"/>
          </a:p>
          <a:p>
            <a:r>
              <a:rPr lang="en-US" altLang="en-US" b="1" dirty="0"/>
              <a:t>Reference:</a:t>
            </a:r>
          </a:p>
          <a:p>
            <a:r>
              <a:rPr lang="en-US" dirty="0"/>
              <a:t>Oguz A, Benroubi M, Brismar K, Melo P, Morar C, Cleall SP, Giaconia J, Schmitt H. Clinical outcomes after 24 months of insulin therapy in patients with type 2 diabetes in five countries: results from the TREAT study. Curr Med Res Opin 2013;29(8):911-20.</a:t>
            </a:r>
            <a:endParaRPr lang="en-US" altLang="en-US" dirty="0"/>
          </a:p>
        </p:txBody>
      </p:sp>
    </p:spTree>
    <p:extLst>
      <p:ext uri="{BB962C8B-B14F-4D97-AF65-F5344CB8AC3E}">
        <p14:creationId xmlns:p14="http://schemas.microsoft.com/office/powerpoint/2010/main" val="33979665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Diab-00070768</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pt-BR" altLang="en-US" b="0" kern="0" dirty="0">
                <a:solidFill>
                  <a:srgbClr val="000000"/>
                </a:solidFill>
                <a:ea typeface="ヒラギノ角ゴ Pro W3"/>
                <a:cs typeface="DIN-Regular" pitchFamily="34" charset="0"/>
              </a:rPr>
              <a:t>Data from Freemantle N et al. Diabetes Obes Metab 2013;15:1120-7</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endParaRPr lang="en-US" b="1" dirty="0"/>
          </a:p>
          <a:p>
            <a:r>
              <a:rPr lang="en-US" b="1" dirty="0"/>
              <a:t>Key Points:</a:t>
            </a:r>
            <a:endParaRPr lang="en-US" b="0" dirty="0"/>
          </a:p>
          <a:p>
            <a:pPr marL="174708" indent="-174708">
              <a:buFont typeface="Arial" panose="020B0604020202020204" pitchFamily="34" charset="0"/>
              <a:buChar char="•"/>
            </a:pPr>
            <a:r>
              <a:rPr lang="en-US" dirty="0"/>
              <a:t>The use of premix and basal-bolus insulin increased after 1 year, whereas the use of basal insulin and prandial insulin decreased. </a:t>
            </a:r>
          </a:p>
          <a:p>
            <a:pPr marL="174708" indent="-174708">
              <a:buFont typeface="Arial" panose="020B0604020202020204" pitchFamily="34" charset="0"/>
              <a:buChar char="•"/>
            </a:pPr>
            <a:r>
              <a:rPr lang="en-US" dirty="0"/>
              <a:t>A small proportion of participants (2.3%) were no longer taking insulin after 1 year.</a:t>
            </a:r>
          </a:p>
          <a:p>
            <a:pPr marL="174708" indent="-174708">
              <a:buFont typeface="Arial" panose="020B0604020202020204" pitchFamily="34" charset="0"/>
              <a:buChar char="•"/>
            </a:pPr>
            <a:r>
              <a:rPr lang="en-US" dirty="0"/>
              <a:t>In all, 75.0% of participants remained on their initial regimen, with the highest percentage in the premix group (85.4%) and the lowest on prandial insulin group (37.6%).</a:t>
            </a:r>
          </a:p>
          <a:p>
            <a:pPr marL="174708" indent="-174708">
              <a:buFont typeface="Arial" panose="020B0604020202020204" pitchFamily="34" charset="0"/>
              <a:buChar char="•"/>
            </a:pPr>
            <a:r>
              <a:rPr lang="en-US" b="0" dirty="0"/>
              <a:t>N values indicate the </a:t>
            </a: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number of participants at 1 year with HbA1c values both at baseline and at 1 year. </a:t>
            </a:r>
            <a:endParaRPr lang="en-US" b="1" dirty="0"/>
          </a:p>
          <a:p>
            <a:endParaRPr lang="en-US" b="1" dirty="0"/>
          </a:p>
          <a:p>
            <a:r>
              <a:rPr lang="en-US" b="1" dirty="0"/>
              <a:t>Reference:</a:t>
            </a:r>
          </a:p>
          <a:p>
            <a:r>
              <a:rPr lang="en-US" dirty="0"/>
              <a:t>Freemantle N, Balkau B, Home PD. A propensity score matched comparison of different insulin regimens 1 year after beginning insulin in people with type 2 diabetes. Diabetes Obes Metab 2013;15(12):1120-7. </a:t>
            </a:r>
          </a:p>
        </p:txBody>
      </p:sp>
    </p:spTree>
    <p:extLst>
      <p:ext uri="{BB962C8B-B14F-4D97-AF65-F5344CB8AC3E}">
        <p14:creationId xmlns:p14="http://schemas.microsoft.com/office/powerpoint/2010/main" val="21286038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Diab-00070768</a:t>
            </a:r>
          </a:p>
          <a:p>
            <a:endParaRPr lang="en-US" dirty="0"/>
          </a:p>
          <a:p>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pt-BR" altLang="en-US" b="0" kern="0" dirty="0">
                <a:solidFill>
                  <a:srgbClr val="000000"/>
                </a:solidFill>
                <a:ea typeface="ヒラギノ角ゴ Pro W3"/>
                <a:cs typeface="DIN-Regular" pitchFamily="34" charset="0"/>
              </a:rPr>
              <a:t>Data from </a:t>
            </a:r>
            <a:r>
              <a:rPr lang="fr-FR" altLang="en-US" b="0" kern="0" dirty="0">
                <a:solidFill>
                  <a:srgbClr val="000000"/>
                </a:solidFill>
                <a:ea typeface="ヒラギノ角ゴ Pro W3"/>
                <a:cs typeface="DIN-Regular" pitchFamily="34" charset="0"/>
              </a:rPr>
              <a:t>Home PD et al. Diabetes Res Clin Pract 2015;108:350-9</a:t>
            </a:r>
            <a:endParaRPr lang="pt-BR" altLang="en-US" b="0" kern="0" dirty="0">
              <a:solidFill>
                <a:srgbClr val="000000"/>
              </a:solidFill>
              <a:ea typeface="ヒラギノ角ゴ Pro W3"/>
              <a:cs typeface="DIN-Regular" pitchFamily="34" charset="0"/>
            </a:endParaRPr>
          </a:p>
          <a:p>
            <a:endParaRPr lang="pt-BR" b="0" kern="0" dirty="0">
              <a:solidFill>
                <a:srgbClr val="000000"/>
              </a:solidFill>
            </a:endParaRPr>
          </a:p>
          <a:p>
            <a:r>
              <a:rPr lang="en-US" b="1" dirty="0"/>
              <a:t>Key Points:</a:t>
            </a:r>
          </a:p>
          <a:p>
            <a:pPr marL="174708" indent="-174708">
              <a:buFont typeface="Arial" panose="020B0604020202020204" pitchFamily="34" charset="0"/>
              <a:buChar char="•"/>
            </a:pPr>
            <a:r>
              <a:rPr lang="en-US" dirty="0"/>
              <a:t>Data shown for patients with</a:t>
            </a:r>
            <a:r>
              <a:rPr lang="en-US" baseline="0" dirty="0"/>
              <a:t> data at baseline and at 4 years (N=2272). </a:t>
            </a:r>
          </a:p>
          <a:p>
            <a:pPr marL="174708" indent="-174708">
              <a:buFont typeface="Arial" panose="020B0604020202020204" pitchFamily="34" charset="0"/>
              <a:buChar char="•"/>
            </a:pPr>
            <a:r>
              <a:rPr lang="en-US" dirty="0"/>
              <a:t>Horizontal arrows represent the movement of participants from one regimen to another at 4 years, with the number and percentage of participants moving from the initial regimen shown above the arrow.</a:t>
            </a:r>
            <a:r>
              <a:rPr lang="en-US" baseline="0" dirty="0"/>
              <a:t> </a:t>
            </a:r>
            <a:endParaRPr lang="en-US" dirty="0"/>
          </a:p>
          <a:p>
            <a:pPr marL="174708" indent="-174708">
              <a:buFont typeface="Arial" panose="020B0604020202020204" pitchFamily="34" charset="0"/>
              <a:buChar char="•"/>
            </a:pPr>
            <a:r>
              <a:rPr lang="en-US" dirty="0"/>
              <a:t>Vertical arrows denote the movement of participants on a regimen when starting insulin to the same regimen at 4 years. </a:t>
            </a:r>
          </a:p>
          <a:p>
            <a:pPr marL="174708" indent="-174708">
              <a:buFont typeface="Arial" panose="020B0604020202020204" pitchFamily="34" charset="0"/>
              <a:buChar char="•"/>
            </a:pPr>
            <a:r>
              <a:rPr lang="en-US" dirty="0"/>
              <a:t>The number and percentage shown intersecting the vertical arrows are participants who were on the same regimen at the start and at 4 years.</a:t>
            </a:r>
            <a:r>
              <a:rPr lang="en-US" baseline="0" dirty="0"/>
              <a:t> </a:t>
            </a:r>
            <a:endParaRPr lang="en-US" dirty="0"/>
          </a:p>
          <a:p>
            <a:endParaRPr lang="en-US" dirty="0"/>
          </a:p>
          <a:p>
            <a:r>
              <a:rPr lang="en-US" b="1" dirty="0"/>
              <a:t>Reference:</a:t>
            </a:r>
          </a:p>
          <a:p>
            <a:r>
              <a:rPr lang="en-US" dirty="0"/>
              <a:t>Home PD, Dain MP, Freemantle N, Kawamori R, Pfohl M, Brette S, Pilorget V, Scherbaum WA, Vespasiani G, Vincent M, Balkau B. Four-year evolution of insulin regimens, glycaemic control, hypoglycaemia and body weight after starting insulin therapy in type 2 diabetes across three continents. Diabetes Res Clin Pract 2015;108(2):350-9.</a:t>
            </a:r>
          </a:p>
        </p:txBody>
      </p:sp>
    </p:spTree>
    <p:extLst>
      <p:ext uri="{BB962C8B-B14F-4D97-AF65-F5344CB8AC3E}">
        <p14:creationId xmlns:p14="http://schemas.microsoft.com/office/powerpoint/2010/main" val="6920628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Diab-00070768</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pt-BR" altLang="en-US" b="0" kern="0" dirty="0">
                <a:solidFill>
                  <a:srgbClr val="000000"/>
                </a:solidFill>
                <a:ea typeface="ヒラギノ角ゴ Pro W3"/>
                <a:cs typeface="DIN-Regular" pitchFamily="34" charset="0"/>
              </a:rPr>
              <a:t>Data from </a:t>
            </a:r>
            <a:r>
              <a:rPr lang="fr-FR" altLang="en-US" b="0" kern="0" dirty="0">
                <a:solidFill>
                  <a:srgbClr val="000000"/>
                </a:solidFill>
                <a:ea typeface="ヒラギノ角ゴ Pro W3"/>
                <a:cs typeface="DIN-Regular" pitchFamily="34" charset="0"/>
              </a:rPr>
              <a:t>Home PD et al. Diabetes Res Clin Pract 2015;108:350-9</a:t>
            </a:r>
            <a:endParaRPr lang="pt-BR" altLang="en-US" b="0" kern="0" dirty="0">
              <a:solidFill>
                <a:srgbClr val="000000"/>
              </a:solidFill>
              <a:ea typeface="ヒラギノ角ゴ Pro W3"/>
              <a:cs typeface="DIN-Regular" pitchFamily="34" charset="0"/>
            </a:endParaRPr>
          </a:p>
          <a:p>
            <a:endParaRPr lang="en-US" b="1" dirty="0"/>
          </a:p>
          <a:p>
            <a:r>
              <a:rPr lang="en-US" b="1" dirty="0"/>
              <a:t>Key Points:</a:t>
            </a:r>
          </a:p>
          <a:p>
            <a:pPr marL="174708" indent="-174708">
              <a:buFont typeface="Arial" panose="020B0604020202020204" pitchFamily="34" charset="0"/>
              <a:buChar char="•"/>
            </a:pPr>
            <a:r>
              <a:rPr lang="en-US" dirty="0"/>
              <a:t>Data shown for patients with</a:t>
            </a:r>
            <a:r>
              <a:rPr lang="en-US" baseline="0" dirty="0"/>
              <a:t> data at baseline and at 4 years (N=2272). </a:t>
            </a:r>
          </a:p>
          <a:p>
            <a:pPr marL="174708" indent="-174708">
              <a:buFont typeface="Arial" panose="020B0604020202020204" pitchFamily="34" charset="0"/>
              <a:buChar char="•"/>
            </a:pPr>
            <a:r>
              <a:rPr lang="en-US" dirty="0"/>
              <a:t>Horizontal arrows represent the movement of participants from one regimen to another at 4 years, with the number and percentage of participants moving from the initial regimen shown above the arrow.</a:t>
            </a:r>
            <a:r>
              <a:rPr lang="en-US" baseline="0" dirty="0"/>
              <a:t> </a:t>
            </a:r>
            <a:endParaRPr lang="en-US" dirty="0"/>
          </a:p>
          <a:p>
            <a:pPr marL="174708" indent="-174708">
              <a:buFont typeface="Arial" panose="020B0604020202020204" pitchFamily="34" charset="0"/>
              <a:buChar char="•"/>
            </a:pPr>
            <a:r>
              <a:rPr lang="en-US" dirty="0"/>
              <a:t>Vertical arrows denote the movement of participants on a regimen when starting insulin to the same regimen at 4 years. </a:t>
            </a:r>
          </a:p>
          <a:p>
            <a:pPr marL="174708" indent="-174708">
              <a:buFont typeface="Arial" panose="020B0604020202020204" pitchFamily="34" charset="0"/>
              <a:buChar char="•"/>
            </a:pPr>
            <a:r>
              <a:rPr lang="en-US" dirty="0"/>
              <a:t>The number and percentage shown intersecting the vertical arrows are participants who were on the same regimen at the start and at 4 years.</a:t>
            </a:r>
            <a:r>
              <a:rPr lang="en-US" baseline="0" dirty="0"/>
              <a:t> </a:t>
            </a:r>
            <a:endParaRPr lang="en-US" dirty="0"/>
          </a:p>
          <a:p>
            <a:pPr marL="174708" indent="-174708">
              <a:buFont typeface="Arial" panose="020B0604020202020204" pitchFamily="34" charset="0"/>
              <a:buChar char="•"/>
            </a:pPr>
            <a:r>
              <a:rPr lang="en-US" dirty="0"/>
              <a:t>Of the 536 participants who started on premix insulin, 362 (67.5%) were on premix at 4 years and 148 (27.6%) moved to other regimens; 26 (4.9%) stopped insulin. However, 210 participants changed to premix, so that in all, 572 (25.2%) were on premix at 4 years. </a:t>
            </a:r>
            <a:endParaRPr lang="en-US" baseline="0" dirty="0"/>
          </a:p>
          <a:p>
            <a:endParaRPr lang="en-US" dirty="0"/>
          </a:p>
          <a:p>
            <a:r>
              <a:rPr lang="en-US" b="1" dirty="0"/>
              <a:t>Reference:</a:t>
            </a:r>
          </a:p>
          <a:p>
            <a:r>
              <a:rPr lang="en-US" dirty="0"/>
              <a:t>Home PD, Dain MP, Freemantle N, Kawamori R, Pfohl M, Brette S, Pilorget V, Scherbaum WA, Vespasiani G, Vincent M, Balkau B. Four-year evolution of insulin regimens, glycaemic control, hypoglycaemia and body weight after starting insulin therapy in type 2 diabetes across three continents. Diabetes Res Clin Pract 2015;108(2):350-9.</a:t>
            </a:r>
          </a:p>
        </p:txBody>
      </p:sp>
    </p:spTree>
    <p:extLst>
      <p:ext uri="{BB962C8B-B14F-4D97-AF65-F5344CB8AC3E}">
        <p14:creationId xmlns:p14="http://schemas.microsoft.com/office/powerpoint/2010/main" val="299564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358775"/>
            <a:ext cx="4648200" cy="3486150"/>
          </a:xfrm>
        </p:spPr>
      </p:sp>
      <p:sp>
        <p:nvSpPr>
          <p:cNvPr id="3" name="Notes Placeholder 2"/>
          <p:cNvSpPr>
            <a:spLocks noGrp="1"/>
          </p:cNvSpPr>
          <p:nvPr>
            <p:ph type="body" idx="1"/>
          </p:nvPr>
        </p:nvSpPr>
        <p:spPr/>
        <p:txBody>
          <a:bodyPr/>
          <a:lstStyle/>
          <a:p>
            <a:pPr eaLnBrk="1" hangingPunct="1">
              <a:spcBef>
                <a:spcPct val="0"/>
              </a:spcBef>
            </a:pPr>
            <a:r>
              <a:rPr lang="en-US" altLang="en-US" b="0" dirty="0"/>
              <a:t>Diab-00070768</a:t>
            </a:r>
          </a:p>
          <a:p>
            <a:pPr eaLnBrk="1" hangingPunct="1">
              <a:spcBef>
                <a:spcPct val="0"/>
              </a:spcBef>
            </a:pPr>
            <a:endParaRPr lang="en-US" altLang="en-US" b="1" dirty="0"/>
          </a:p>
          <a:p>
            <a:pPr eaLnBrk="1" hangingPunct="1">
              <a:spcBef>
                <a:spcPct val="0"/>
              </a:spcBef>
            </a:pPr>
            <a:r>
              <a:rPr lang="en-US" altLang="en-US" b="1" dirty="0"/>
              <a:t>Abbreviation:</a:t>
            </a:r>
          </a:p>
          <a:p>
            <a:pPr eaLnBrk="1" hangingPunct="1">
              <a:spcBef>
                <a:spcPct val="0"/>
              </a:spcBef>
            </a:pPr>
            <a:r>
              <a:rPr lang="en-US" altLang="en-US" b="0" dirty="0"/>
              <a:t>T2DM=Type 2 diabetes mellitus</a:t>
            </a:r>
          </a:p>
          <a:p>
            <a:pPr eaLnBrk="1" hangingPunct="1">
              <a:spcBef>
                <a:spcPct val="0"/>
              </a:spcBef>
            </a:pPr>
            <a:endParaRPr lang="en-US" altLang="en-US" b="0" dirty="0"/>
          </a:p>
        </p:txBody>
      </p:sp>
    </p:spTree>
    <p:extLst>
      <p:ext uri="{BB962C8B-B14F-4D97-AF65-F5344CB8AC3E}">
        <p14:creationId xmlns:p14="http://schemas.microsoft.com/office/powerpoint/2010/main" val="28588511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358775"/>
            <a:ext cx="4648200" cy="3486150"/>
          </a:xfrm>
        </p:spPr>
      </p:sp>
      <p:sp>
        <p:nvSpPr>
          <p:cNvPr id="3" name="Notes Placeholder 2"/>
          <p:cNvSpPr>
            <a:spLocks noGrp="1"/>
          </p:cNvSpPr>
          <p:nvPr>
            <p:ph type="body" idx="1"/>
          </p:nvPr>
        </p:nvSpPr>
        <p:spPr/>
        <p:txBody>
          <a:bodyPr/>
          <a:lstStyle/>
          <a:p>
            <a:pPr eaLnBrk="1" hangingPunct="1">
              <a:spcBef>
                <a:spcPct val="0"/>
              </a:spcBef>
            </a:pPr>
            <a:r>
              <a:rPr lang="en-US" altLang="en-US" sz="900" dirty="0"/>
              <a:t>Diab-00070768</a:t>
            </a:r>
          </a:p>
          <a:p>
            <a:pPr eaLnBrk="1" hangingPunct="1">
              <a:spcBef>
                <a:spcPct val="0"/>
              </a:spcBef>
            </a:pPr>
            <a:endParaRPr lang="en-US" altLang="en-US" sz="900" dirty="0"/>
          </a:p>
          <a:p>
            <a:pPr eaLnBrk="1" hangingPunct="1">
              <a:spcBef>
                <a:spcPct val="0"/>
              </a:spcBef>
            </a:pPr>
            <a:r>
              <a:rPr lang="en-US" altLang="en-US" sz="900" b="1" dirty="0"/>
              <a:t>Abbreviations:</a:t>
            </a:r>
          </a:p>
          <a:p>
            <a:pPr defTabSz="931774">
              <a:spcBef>
                <a:spcPct val="0"/>
              </a:spcBef>
              <a:defRPr/>
            </a:pPr>
            <a:r>
              <a:rPr lang="en-US" altLang="en-US" sz="900" dirty="0">
                <a:ea typeface="ヒラギノ角ゴ Pro W3"/>
                <a:cs typeface="DIN-Regular" pitchFamily="34" charset="0"/>
              </a:rPr>
              <a:t>BiAsp30=biphasic insulin aspart 70/30; </a:t>
            </a:r>
            <a:r>
              <a:rPr lang="en-US" altLang="en-US" sz="900" dirty="0"/>
              <a:t>BID=twice daily; </a:t>
            </a:r>
            <a:r>
              <a:rPr lang="en-GB" sz="900" dirty="0">
                <a:ea typeface="MS PGothic" pitchFamily="34" charset="-128"/>
              </a:rPr>
              <a:t>LM25=25% insulin lispro, 75% insulin lispro protamine suspension; Met=metformin; OAM=oral antihyperglycemic medication; </a:t>
            </a:r>
            <a:r>
              <a:rPr lang="en-US" altLang="en-US" sz="900" dirty="0"/>
              <a:t>QD=once daily; RCT=randomized clinical trials; TID=thrice daily</a:t>
            </a:r>
          </a:p>
          <a:p>
            <a:pPr>
              <a:lnSpc>
                <a:spcPct val="95000"/>
              </a:lnSpc>
              <a:defRPr/>
            </a:pPr>
            <a:endParaRPr lang="en-US" altLang="ja-JP" sz="900" b="1" dirty="0">
              <a:cs typeface="Arial"/>
            </a:endParaRPr>
          </a:p>
          <a:p>
            <a:pPr>
              <a:lnSpc>
                <a:spcPct val="95000"/>
              </a:lnSpc>
              <a:defRPr/>
            </a:pPr>
            <a:r>
              <a:rPr lang="en-US" altLang="ja-JP" sz="900" b="1" dirty="0">
                <a:cs typeface="Arial"/>
              </a:rPr>
              <a:t>References:</a:t>
            </a:r>
          </a:p>
          <a:p>
            <a:pPr marL="232943" indent="-232943" defTabSz="931774">
              <a:buFont typeface="+mj-lt"/>
              <a:buAutoNum type="arabicPeriod"/>
              <a:defRPr/>
            </a:pPr>
            <a:r>
              <a:rPr lang="en-GB" sz="900" dirty="0">
                <a:cs typeface="Arial" charset="0"/>
              </a:rPr>
              <a:t>Malone JK, Kerr LF, Campaigne BN, Sachson RA, Holcombe JH; Lispro Mixture-Glargine Study Group. Combined therapy with insulin lispro Mix 75/25 plus metformin or insulin glargine plus metformin: a 16-week, randomized, open-label, crossover study in patients with type 2 diabetes beginning insulin therapy. Clin Ther 2004;26(12):2034-44.</a:t>
            </a:r>
          </a:p>
          <a:p>
            <a:pPr marL="232943" indent="-232943" defTabSz="931774">
              <a:buFont typeface="+mj-lt"/>
              <a:buAutoNum type="arabicPeriod"/>
              <a:defRPr/>
            </a:pPr>
            <a:r>
              <a:rPr lang="en-GB" sz="900" dirty="0"/>
              <a:t>Malone JK, Bai S, Campaigne BN, Reviriego J, Augendre-Ferrante B. Twice-daily pre-mixed insulin rather than basal insulin therapy alone results in better overall glycaemic control in patients with type2 diabetes. Diabet Med 2005;22(4):374-81.</a:t>
            </a:r>
          </a:p>
          <a:p>
            <a:pPr marL="232943" indent="-232943">
              <a:buFont typeface="+mj-lt"/>
              <a:buAutoNum type="arabicPeriod"/>
              <a:defRPr/>
            </a:pPr>
            <a:r>
              <a:rPr lang="en-US" sz="900" dirty="0"/>
              <a:t>Raskin P, Allen E, Hollander P, Lewin A, Gabbay RA, Hu P, Bode B, Garber A; INITIATE Study Group. Initiating insulin therapy in type 2 Diabetes: a comparison of biphasic and basal insulin analogs. Diabetes Care 2005;28(2):260-5.</a:t>
            </a:r>
          </a:p>
          <a:p>
            <a:pPr marL="232943" indent="-232943">
              <a:buFont typeface="+mj-lt"/>
              <a:buAutoNum type="arabicPeriod"/>
              <a:defRPr/>
            </a:pPr>
            <a:r>
              <a:rPr lang="en-US" sz="900" dirty="0"/>
              <a:t>Holman RR, Thorne KI, Farmer AJ, Davies MJ, Keenan JF, Paul S, Levy JC; 4-T Study Group. Addition of biphasic, prandial, or basal insulin to oral therapy in type 2 diabetes. N Engl J Med 2007;357(17):1716-30.</a:t>
            </a:r>
          </a:p>
          <a:p>
            <a:pPr marL="232943" indent="-232943" defTabSz="931774">
              <a:buFont typeface="+mj-lt"/>
              <a:buAutoNum type="arabicPeriod"/>
              <a:defRPr/>
            </a:pPr>
            <a:r>
              <a:rPr lang="en-US" altLang="en-US" sz="900" dirty="0"/>
              <a:t>Buse JB, Wolffenbuttel BH, Herman WH, Shemonsky NK, Jiang HH, Fahrbach JL,</a:t>
            </a:r>
            <a:r>
              <a:rPr lang="en-US" altLang="en-US" sz="900" baseline="0" dirty="0"/>
              <a:t> </a:t>
            </a:r>
            <a:r>
              <a:rPr lang="en-US" altLang="en-US" sz="900" dirty="0"/>
              <a:t>Scism-Bacon JL, Martin SA. DURAbility of basal vs. lispro mix 75/25 insulin efficacy (DURABLE) trial 24-week results: safety and efficacy of insulin lispro mix 75/25 vs. insulin glargine added to oral antihyperglycemic drugs in patients with type 2 diabetes. Diabetes Care 2009;32(6):1007-13.</a:t>
            </a:r>
          </a:p>
          <a:p>
            <a:pPr marL="232943" indent="-232943" defTabSz="931774">
              <a:buFont typeface="+mj-lt"/>
              <a:buAutoNum type="arabicPeriod"/>
              <a:defRPr/>
            </a:pPr>
            <a:r>
              <a:rPr lang="en-US" sz="900" dirty="0"/>
              <a:t>Giugliano D, Maiorino MI, Bellastella G, Chiodini P, Ceriello A, Esposito K. Efficacy of insulin analogs in achieving the hemoglobin A1c target of &lt;7% in type 2 diabetes: meta-analysis of randomized controlled trials. Diabetes Care 2011;34(2):510-7.</a:t>
            </a:r>
          </a:p>
          <a:p>
            <a:pPr eaLnBrk="1" hangingPunct="1">
              <a:spcBef>
                <a:spcPct val="0"/>
              </a:spcBef>
            </a:pPr>
            <a:endParaRPr lang="en-US" altLang="en-US" sz="900" dirty="0"/>
          </a:p>
        </p:txBody>
      </p:sp>
    </p:spTree>
    <p:extLst>
      <p:ext uri="{BB962C8B-B14F-4D97-AF65-F5344CB8AC3E}">
        <p14:creationId xmlns:p14="http://schemas.microsoft.com/office/powerpoint/2010/main" val="4246372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1"/>
            <a:ext cx="5424616" cy="1971675"/>
          </a:xfrm>
        </p:spPr>
        <p:txBody>
          <a:bodyPr/>
          <a:lstStyle/>
          <a:p>
            <a:r>
              <a:rPr lang="en-US" dirty="0"/>
              <a:t>Because diabetes is a progressive disease, therapeutic interventions for patients with type 2 diabetes tend to follow a stepwise progression.</a:t>
            </a:r>
            <a:r>
              <a:rPr lang="en-US" baseline="30000" dirty="0"/>
              <a:t>1</a:t>
            </a:r>
          </a:p>
          <a:p>
            <a:endParaRPr lang="en-US" baseline="0" dirty="0"/>
          </a:p>
          <a:p>
            <a:r>
              <a:rPr lang="en-US" baseline="0" dirty="0"/>
              <a:t>Basal insulin therapy has its limitations.</a:t>
            </a:r>
          </a:p>
        </p:txBody>
      </p:sp>
      <p:sp>
        <p:nvSpPr>
          <p:cNvPr id="6" name="Notes Placeholder 2"/>
          <p:cNvSpPr txBox="1">
            <a:spLocks/>
          </p:cNvSpPr>
          <p:nvPr/>
        </p:nvSpPr>
        <p:spPr>
          <a:xfrm>
            <a:off x="685799" y="6902383"/>
            <a:ext cx="5696466" cy="712514"/>
          </a:xfrm>
          <a:prstGeom prst="rect">
            <a:avLst/>
          </a:prstGeom>
        </p:spPr>
        <p:txBody>
          <a:bodyPr vert="horz" lIns="91430" tIns="45715" rIns="91430" bIns="45715" rtlCol="0" anchor="b"/>
          <a:lstStyle>
            <a:lvl1pPr marL="0" algn="l" defTabSz="914400" rtl="0" eaLnBrk="1" latinLnBrk="0" hangingPunct="1">
              <a:defRPr sz="1100" kern="1200">
                <a:solidFill>
                  <a:schemeClr val="tx1"/>
                </a:solidFill>
                <a:latin typeface="Arial" pitchFamily="34" charset="0"/>
                <a:ea typeface="+mn-ea"/>
                <a:cs typeface="Arial" pitchFamily="34" charset="0"/>
              </a:defRPr>
            </a:lvl1pPr>
            <a:lvl2pPr marL="182880" indent="-182880"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365760" indent="-182880"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3pPr>
            <a:lvl4pPr marL="548640" indent="-182880" algn="l" defTabSz="914400" rtl="0" eaLnBrk="1" latinLnBrk="0" hangingPunct="1">
              <a:buFont typeface="Arial" pitchFamily="34" charset="0"/>
              <a:buChar char="•"/>
              <a:defRPr sz="800" kern="1200">
                <a:solidFill>
                  <a:schemeClr val="tx1"/>
                </a:solidFill>
                <a:latin typeface="Arial" pitchFamily="34" charset="0"/>
                <a:ea typeface="+mn-ea"/>
                <a:cs typeface="Arial" pitchFamily="34" charset="0"/>
              </a:defRPr>
            </a:lvl4pPr>
            <a:lvl5pPr marL="731520" indent="-182880" algn="l" defTabSz="914400" rtl="0" eaLnBrk="1" latinLnBrk="0" hangingPunct="1">
              <a:buFont typeface="Arial" pitchFamily="34" charset="0"/>
              <a:buChar char="•"/>
              <a:defRPr sz="8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800" b="1" dirty="0"/>
              <a:t>Reference</a:t>
            </a:r>
            <a:endParaRPr lang="en-US" sz="800" dirty="0"/>
          </a:p>
          <a:p>
            <a:pPr marL="101588" indent="-101588"/>
            <a:r>
              <a:rPr lang="en-US" sz="800" b="1" dirty="0"/>
              <a:t>1.	</a:t>
            </a:r>
            <a:r>
              <a:rPr lang="en-US" sz="800" dirty="0"/>
              <a:t>Inzucchi SE, Bergenstal RM, Buse JB, et al. Management of hyperglycemia in type 2 diabetes: a patient-centered approach. Position statement of the American Diabetes Association (ADA) and the European Association for the Study of Diabetes (EASD) [published correction appears in </a:t>
            </a:r>
            <a:r>
              <a:rPr lang="en-US" sz="800" i="1" dirty="0"/>
              <a:t>Diabetologia. </a:t>
            </a:r>
            <a:r>
              <a:rPr lang="en-US" sz="800" dirty="0"/>
              <a:t>2013;56:680]. </a:t>
            </a:r>
            <a:r>
              <a:rPr lang="en-US" sz="800" i="1" dirty="0"/>
              <a:t>Diabetologia</a:t>
            </a:r>
            <a:r>
              <a:rPr lang="en-US" sz="800" dirty="0"/>
              <a:t>. 2012;55:1577-1596.</a:t>
            </a:r>
          </a:p>
        </p:txBody>
      </p:sp>
      <p:sp>
        <p:nvSpPr>
          <p:cNvPr id="5" name="Slide Number Placeholder 3"/>
          <p:cNvSpPr>
            <a:spLocks noGrp="1"/>
          </p:cNvSpPr>
          <p:nvPr>
            <p:ph type="sldNum" sz="quarter" idx="5"/>
          </p:nvPr>
        </p:nvSpPr>
        <p:spPr>
          <a:xfrm>
            <a:off x="3884614" y="8685213"/>
            <a:ext cx="2971800" cy="457200"/>
          </a:xfrm>
        </p:spPr>
        <p:txBody>
          <a:bodyPr/>
          <a:lstStyle/>
          <a:p>
            <a:fld id="{49DE90B7-34F3-4BDF-A22E-6995060EE861}" type="slidenum">
              <a:rPr lang="en-US" smtClean="0"/>
              <a:t>19</a:t>
            </a:fld>
            <a:endParaRPr lang="en-US" dirty="0"/>
          </a:p>
        </p:txBody>
      </p:sp>
    </p:spTree>
    <p:extLst>
      <p:ext uri="{BB962C8B-B14F-4D97-AF65-F5344CB8AC3E}">
        <p14:creationId xmlns:p14="http://schemas.microsoft.com/office/powerpoint/2010/main" val="31731051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701992" y="4416742"/>
            <a:ext cx="5606419" cy="4182112"/>
          </a:xfrm>
        </p:spPr>
        <p:txBody>
          <a:bodyPr/>
          <a:lstStyle/>
          <a:p>
            <a:pPr defTabSz="931774">
              <a:defRPr/>
            </a:pPr>
            <a:r>
              <a:rPr lang="en-US" dirty="0"/>
              <a:t>Diab-00070768</a:t>
            </a:r>
          </a:p>
          <a:p>
            <a:pPr>
              <a:defRPr/>
            </a:pPr>
            <a:endParaRPr lang="en-US" dirty="0">
              <a:cs typeface="+mn-cs"/>
            </a:endParaRPr>
          </a:p>
          <a:p>
            <a:pPr defTabSz="931774">
              <a:defRPr/>
            </a:pPr>
            <a:r>
              <a:rPr lang="en-US" b="1" dirty="0">
                <a:cs typeface="+mn-cs"/>
              </a:rPr>
              <a:t>Abbreviations:</a:t>
            </a:r>
          </a:p>
          <a:p>
            <a:pPr defTabSz="931774">
              <a:defRPr/>
            </a:pPr>
            <a:r>
              <a:rPr lang="en-US" dirty="0">
                <a:cs typeface="+mn-cs"/>
              </a:rPr>
              <a:t>BID=twice daily; BMI=body mass index; </a:t>
            </a:r>
            <a:r>
              <a:rPr lang="en-US" altLang="en-US" dirty="0">
                <a:ea typeface="ヒラギノ角ゴ Pro W3"/>
              </a:rPr>
              <a:t>HbA1c=hemoglobin A1c; </a:t>
            </a:r>
            <a:r>
              <a:rPr lang="en-GB" dirty="0">
                <a:ea typeface="MS PGothic" pitchFamily="34" charset="-128"/>
              </a:rPr>
              <a:t>LM25=25% insulin lispro, 75% insulin lispro protamine suspension; Met=metformin; NPH=neutral protamine hagedorn; OAM=oral antihyperglycemic medication; </a:t>
            </a:r>
            <a:r>
              <a:rPr lang="en-US" altLang="en-US" dirty="0"/>
              <a:t>QD=once daily; T2DM=Type 2 diabetes mellitus</a:t>
            </a:r>
          </a:p>
          <a:p>
            <a:pPr>
              <a:defRPr/>
            </a:pPr>
            <a:endParaRPr lang="en-US" b="1" dirty="0">
              <a:cs typeface="+mn-cs"/>
            </a:endParaRPr>
          </a:p>
          <a:p>
            <a:pPr>
              <a:defRPr/>
            </a:pPr>
            <a:r>
              <a:rPr lang="en-US" b="1" dirty="0">
                <a:cs typeface="+mn-cs"/>
              </a:rPr>
              <a:t>Key Points: </a:t>
            </a:r>
          </a:p>
          <a:p>
            <a:pPr marL="171404" indent="-171404">
              <a:buFont typeface="Arial" pitchFamily="34" charset="0"/>
              <a:buChar char="•"/>
            </a:pPr>
            <a:r>
              <a:rPr lang="en-GB" dirty="0">
                <a:cs typeface="Arial" charset="0"/>
              </a:rPr>
              <a:t>Lead-in period was 8 ± 2 weeks; each patient received NPH QD at bedtime and metformin (1500-2550 mg/day in 2-3 daily doses).</a:t>
            </a:r>
            <a:r>
              <a:rPr lang="en-GB" baseline="30000" dirty="0">
                <a:cs typeface="Arial" charset="0"/>
              </a:rPr>
              <a:t>1</a:t>
            </a:r>
            <a:endParaRPr lang="en-GB" dirty="0">
              <a:cs typeface="Arial" charset="0"/>
            </a:endParaRPr>
          </a:p>
          <a:p>
            <a:pPr marL="171404" indent="-171404">
              <a:buFont typeface="Arial" pitchFamily="34" charset="0"/>
              <a:buChar char="•"/>
            </a:pPr>
            <a:r>
              <a:rPr lang="en-US" dirty="0">
                <a:cs typeface="Arial" charset="0"/>
              </a:rPr>
              <a:t>The purpose of the lead-in period was to familiarize patients with injecting insulin and to standardize the prerandomization therapy of all patients.</a:t>
            </a:r>
            <a:r>
              <a:rPr lang="en-GB" baseline="30000" dirty="0">
                <a:cs typeface="Arial" charset="0"/>
              </a:rPr>
              <a:t>1</a:t>
            </a:r>
            <a:endParaRPr lang="en-US" dirty="0">
              <a:cs typeface="Arial" charset="0"/>
            </a:endParaRPr>
          </a:p>
          <a:p>
            <a:pPr marL="171404" indent="-171404">
              <a:buFont typeface="Arial" pitchFamily="34" charset="0"/>
              <a:buChar char="•"/>
            </a:pPr>
            <a:r>
              <a:rPr lang="en-US" dirty="0">
                <a:cs typeface="Arial" charset="0"/>
              </a:rPr>
              <a:t>Patients were randomized to receive either LM25 before breakfast and dinner + Met for 16 weeks and then insulin glargine at bedtime + Met for an additional 16 weeks, or to the opposite treatment sequence.</a:t>
            </a:r>
            <a:r>
              <a:rPr lang="en-GB" baseline="30000" dirty="0">
                <a:cs typeface="Arial" charset="0"/>
              </a:rPr>
              <a:t>1</a:t>
            </a:r>
            <a:endParaRPr lang="en-US" dirty="0">
              <a:cs typeface="Arial" charset="0"/>
            </a:endParaRPr>
          </a:p>
          <a:p>
            <a:pPr marL="171404" indent="-171404">
              <a:buFont typeface="Arial" pitchFamily="34" charset="0"/>
              <a:buChar char="•"/>
            </a:pPr>
            <a:r>
              <a:rPr lang="en-US" dirty="0">
                <a:cs typeface="Arial" charset="0"/>
              </a:rPr>
              <a:t>If a patient was on a sulfonylurea, it was stopped before insulin was started in the lead-in. This was done to reduce the risk of hypoglycemia if insulin was added to a sulphonylurea.</a:t>
            </a:r>
            <a:r>
              <a:rPr lang="en-US" baseline="30000" dirty="0">
                <a:cs typeface="Arial" charset="0"/>
              </a:rPr>
              <a:t>2</a:t>
            </a:r>
            <a:endParaRPr lang="en-GB" dirty="0">
              <a:cs typeface="Arial" charset="0"/>
            </a:endParaRPr>
          </a:p>
          <a:p>
            <a:pPr>
              <a:defRPr/>
            </a:pPr>
            <a:endParaRPr lang="en-US" b="1" dirty="0">
              <a:cs typeface="+mn-cs"/>
            </a:endParaRPr>
          </a:p>
          <a:p>
            <a:pPr>
              <a:defRPr/>
            </a:pPr>
            <a:r>
              <a:rPr lang="en-US" b="1" dirty="0">
                <a:cs typeface="+mn-cs"/>
              </a:rPr>
              <a:t>Background:</a:t>
            </a:r>
          </a:p>
          <a:p>
            <a:pPr marL="174708" indent="-174708">
              <a:buFont typeface="Arial" panose="020B0604020202020204" pitchFamily="34" charset="0"/>
              <a:buChar char="•"/>
              <a:defRPr/>
            </a:pPr>
            <a:r>
              <a:rPr lang="en-US" dirty="0"/>
              <a:t>Study aimed to assess glycemic response to LM25 BID + Met vs. that to </a:t>
            </a:r>
            <a:r>
              <a:rPr lang="fr-FR" dirty="0"/>
              <a:t>insulin glargine QD + </a:t>
            </a:r>
            <a:r>
              <a:rPr lang="en-US" dirty="0"/>
              <a:t>Met in patients with T2DM.</a:t>
            </a:r>
            <a:r>
              <a:rPr lang="en-US" baseline="30000" dirty="0"/>
              <a:t>1</a:t>
            </a:r>
            <a:endParaRPr lang="en-US" dirty="0"/>
          </a:p>
          <a:p>
            <a:pPr>
              <a:defRPr/>
            </a:pPr>
            <a:endParaRPr lang="en-US" dirty="0">
              <a:cs typeface="+mn-cs"/>
            </a:endParaRPr>
          </a:p>
          <a:p>
            <a:pPr marL="172992" indent="-172992"/>
            <a:r>
              <a:rPr lang="en-GB" b="1" dirty="0">
                <a:cs typeface="Arial" charset="0"/>
              </a:rPr>
              <a:t>References:</a:t>
            </a:r>
          </a:p>
          <a:p>
            <a:pPr marL="228600" indent="-228600">
              <a:buFont typeface="+mj-lt"/>
              <a:buAutoNum type="arabicPeriod"/>
            </a:pPr>
            <a:r>
              <a:rPr lang="en-GB" dirty="0">
                <a:cs typeface="Arial" charset="0"/>
              </a:rPr>
              <a:t>Malone JK, Kerr LF, Campaigne BN, Sachson RA, Holcombe JH; Lispro Mixture-Glargine Study Group. Combined therapy with insulin lispro Mix 75/25 plus metformin or insulin glargine plus metformin: a 16-week, randomized, open-label, crossover study in patients with type 2 diabetes beginning insulin therapy. Clin Ther 2004;26(12):2034-44.</a:t>
            </a:r>
          </a:p>
          <a:p>
            <a:pPr marL="228600" indent="-228600">
              <a:buFont typeface="+mj-lt"/>
              <a:buAutoNum type="arabicPeriod"/>
            </a:pPr>
            <a:r>
              <a:rPr lang="en-GB" dirty="0">
                <a:cs typeface="Arial" charset="0"/>
              </a:rPr>
              <a:t>Data on file. F3Z-MC-IOND Study Report. Approved March</a:t>
            </a:r>
            <a:r>
              <a:rPr lang="en-GB" baseline="0" dirty="0">
                <a:cs typeface="Arial" charset="0"/>
              </a:rPr>
              <a:t> 28, 2006.</a:t>
            </a:r>
            <a:endParaRPr lang="en-GB" dirty="0">
              <a:cs typeface="Arial" charset="0"/>
            </a:endParaRPr>
          </a:p>
          <a:p>
            <a:pPr>
              <a:buClr>
                <a:srgbClr val="000000"/>
              </a:buClr>
              <a:defRPr/>
            </a:pPr>
            <a:endParaRPr lang="en-US" sz="800" dirty="0">
              <a:cs typeface="+mn-cs"/>
            </a:endParaRPr>
          </a:p>
        </p:txBody>
      </p:sp>
    </p:spTree>
    <p:extLst>
      <p:ext uri="{BB962C8B-B14F-4D97-AF65-F5344CB8AC3E}">
        <p14:creationId xmlns:p14="http://schemas.microsoft.com/office/powerpoint/2010/main" val="30197099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bwMode="auto">
          <a:noFill/>
          <a:ln>
            <a:solidFill>
              <a:srgbClr val="000000"/>
            </a:solidFill>
            <a:miter lim="800000"/>
            <a:headEnd/>
            <a:tailEnd/>
          </a:ln>
        </p:spPr>
      </p:sp>
      <p:sp>
        <p:nvSpPr>
          <p:cNvPr id="405506"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dirty="0"/>
              <a:t>Diab-00070768</a:t>
            </a:r>
          </a:p>
          <a:p>
            <a:pPr>
              <a:defRPr/>
            </a:pPr>
            <a:endParaRPr lang="en-US" dirty="0"/>
          </a:p>
          <a:p>
            <a:pPr>
              <a:defRPr/>
            </a:pPr>
            <a:r>
              <a:rPr lang="en-US" b="1" dirty="0"/>
              <a:t>Abbreviations:</a:t>
            </a:r>
          </a:p>
          <a:p>
            <a:pPr>
              <a:defRPr/>
            </a:pPr>
            <a:r>
              <a:rPr lang="en-US" dirty="0"/>
              <a:t>BID=twice daily; FPG=fasting plasma glucose; </a:t>
            </a:r>
            <a:r>
              <a:rPr lang="en-US" altLang="en-US" dirty="0">
                <a:ea typeface="ヒラギノ角ゴ Pro W3"/>
              </a:rPr>
              <a:t>HbA1c=hemoglobin A1c; </a:t>
            </a:r>
            <a:r>
              <a:rPr lang="en-GB" dirty="0">
                <a:ea typeface="MS PGothic" pitchFamily="34" charset="-128"/>
              </a:rPr>
              <a:t>LM25=25% insulin lispro, 75% insulin lispro protamine suspension; Met=metformin; PPG=postprandial glucose; </a:t>
            </a:r>
            <a:r>
              <a:rPr lang="en-US" altLang="en-US" dirty="0"/>
              <a:t>QD=once daily</a:t>
            </a:r>
          </a:p>
          <a:p>
            <a:pPr>
              <a:defRPr/>
            </a:pPr>
            <a:endParaRPr lang="en-US" dirty="0"/>
          </a:p>
          <a:p>
            <a:pPr>
              <a:defRPr/>
            </a:pPr>
            <a:r>
              <a:rPr lang="en-US" b="1" dirty="0"/>
              <a:t>Key Point:</a:t>
            </a:r>
            <a:endParaRPr lang="en-GB" dirty="0"/>
          </a:p>
          <a:p>
            <a:pPr marL="171404" indent="-171404">
              <a:buFont typeface="Arial" pitchFamily="34" charset="0"/>
              <a:buChar char="•"/>
            </a:pPr>
            <a:r>
              <a:rPr lang="en-GB" dirty="0"/>
              <a:t>In this study population, LM25+Met was associated with lower HbA1c at endpoint,</a:t>
            </a:r>
            <a:r>
              <a:rPr lang="en-GB" baseline="0" dirty="0"/>
              <a:t> </a:t>
            </a:r>
            <a:r>
              <a:rPr lang="en-GB" dirty="0"/>
              <a:t>a higher proportion of patients achieving HbA1c ≤7.0%, and a smaller rise in PPG after breakfast and dinner compared to Glargine+Met. </a:t>
            </a:r>
          </a:p>
          <a:p>
            <a:pPr marL="172992" indent="-172992"/>
            <a:endParaRPr lang="en-GB" dirty="0"/>
          </a:p>
          <a:p>
            <a:pPr marL="172992" indent="-172992"/>
            <a:r>
              <a:rPr lang="en-GB" b="1" dirty="0"/>
              <a:t>Reference:</a:t>
            </a:r>
          </a:p>
          <a:p>
            <a:r>
              <a:rPr lang="en-GB" dirty="0"/>
              <a:t>Malone JK, Kerr LF, Campaigne BN, Sachson RA, Holcombe JH; Lispro Mixture-Glargine Study Group. Combined therapy with insulin lispro Mix 75/25 plus metformin or insulin glargine plus metformin: a 16-week, randomized, open-label, crossover study in patients with type 2 diabetes beginning insulin therapy. </a:t>
            </a:r>
            <a:r>
              <a:rPr lang="en-GB" i="0" dirty="0"/>
              <a:t>Clin Ther </a:t>
            </a:r>
            <a:r>
              <a:rPr lang="en-GB" dirty="0"/>
              <a:t>2004;26(12):2034-44.</a:t>
            </a:r>
          </a:p>
          <a:p>
            <a:pPr marL="172992" indent="-172992"/>
            <a:endParaRPr lang="en-GB" dirty="0">
              <a:latin typeface="+mj-lt"/>
              <a:cs typeface="Arial" charset="0"/>
            </a:endParaRPr>
          </a:p>
        </p:txBody>
      </p:sp>
    </p:spTree>
    <p:extLst>
      <p:ext uri="{BB962C8B-B14F-4D97-AF65-F5344CB8AC3E}">
        <p14:creationId xmlns:p14="http://schemas.microsoft.com/office/powerpoint/2010/main" val="21591136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bwMode="auto">
          <a:noFill/>
          <a:ln>
            <a:solidFill>
              <a:srgbClr val="000000"/>
            </a:solidFill>
            <a:miter lim="800000"/>
            <a:headEnd/>
            <a:tailEnd/>
          </a:ln>
        </p:spPr>
      </p:sp>
      <p:sp>
        <p:nvSpPr>
          <p:cNvPr id="405506"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dirty="0"/>
              <a:t>Diab-00070768</a:t>
            </a:r>
          </a:p>
          <a:p>
            <a:pPr>
              <a:defRPr/>
            </a:pPr>
            <a:endParaRPr lang="en-US" dirty="0"/>
          </a:p>
          <a:p>
            <a:pPr>
              <a:defRPr/>
            </a:pPr>
            <a:r>
              <a:rPr lang="en-US" b="1" dirty="0"/>
              <a:t>Abbreviations:</a:t>
            </a:r>
          </a:p>
          <a:p>
            <a:pPr>
              <a:defRPr/>
            </a:pPr>
            <a:r>
              <a:rPr lang="en-US" dirty="0"/>
              <a:t>BID=twice daily; </a:t>
            </a:r>
            <a:r>
              <a:rPr lang="en-GB" dirty="0">
                <a:ea typeface="MS PGothic" pitchFamily="34" charset="-128"/>
              </a:rPr>
              <a:t>LM25=25% insulin lispro, 75% insulin lispro protamine suspension; Met=metformin; </a:t>
            </a:r>
            <a:r>
              <a:rPr lang="en-US" altLang="en-US" dirty="0"/>
              <a:t>QD=once daily</a:t>
            </a:r>
          </a:p>
          <a:p>
            <a:pPr>
              <a:defRPr/>
            </a:pPr>
            <a:endParaRPr lang="en-US" dirty="0"/>
          </a:p>
          <a:p>
            <a:pPr>
              <a:defRPr/>
            </a:pPr>
            <a:r>
              <a:rPr lang="en-US" b="1" dirty="0"/>
              <a:t>Key Points:</a:t>
            </a:r>
            <a:endParaRPr lang="en-GB" dirty="0"/>
          </a:p>
          <a:p>
            <a:pPr marL="174708" indent="-174708">
              <a:buFont typeface="Arial" panose="020B0604020202020204" pitchFamily="34" charset="0"/>
              <a:buChar char="•"/>
            </a:pPr>
            <a:r>
              <a:rPr lang="en-GB" dirty="0"/>
              <a:t>In this study population, LM25+Met was associated with </a:t>
            </a:r>
            <a:r>
              <a:rPr lang="en-US" dirty="0"/>
              <a:t>an increase in overall hypoglycemia and similar nocturnal hypoglycemia</a:t>
            </a:r>
            <a:r>
              <a:rPr lang="en-GB" dirty="0"/>
              <a:t> compared to Glargine+Met. </a:t>
            </a:r>
          </a:p>
          <a:p>
            <a:pPr marL="174708" indent="-174708">
              <a:buFont typeface="Arial" panose="020B0604020202020204" pitchFamily="34" charset="0"/>
              <a:buChar char="•"/>
            </a:pPr>
            <a:r>
              <a:rPr lang="en-GB" dirty="0"/>
              <a:t>Overall hypoglycemia was </a:t>
            </a:r>
            <a:r>
              <a:rPr lang="en-US" dirty="0"/>
              <a:t>defined as plasma glucose &lt;63 mg/dL or symptoms of hypoglycemia. </a:t>
            </a:r>
          </a:p>
          <a:p>
            <a:pPr marL="174708" indent="-174708">
              <a:buFont typeface="Arial" panose="020B0604020202020204" pitchFamily="34" charset="0"/>
              <a:buChar char="•"/>
            </a:pPr>
            <a:r>
              <a:rPr lang="en-GB" dirty="0"/>
              <a:t>Nocturnal hypoglycemia was </a:t>
            </a:r>
            <a:r>
              <a:rPr lang="en-US" dirty="0"/>
              <a:t>defined as plasma glucose &lt;63 mg/dL or symptoms of hypoglycemia occurring between bedtime and before breakfast. </a:t>
            </a:r>
          </a:p>
          <a:p>
            <a:pPr marL="174708" indent="-174708">
              <a:buFont typeface="Arial" panose="020B0604020202020204" pitchFamily="34" charset="0"/>
              <a:buChar char="•"/>
            </a:pPr>
            <a:r>
              <a:rPr lang="en-GB" dirty="0"/>
              <a:t>Severe hypoglycemia was defined </a:t>
            </a:r>
            <a:r>
              <a:rPr lang="en-US" dirty="0"/>
              <a:t>as requiring third-party assistance due to disabling hypoglycemia. </a:t>
            </a:r>
          </a:p>
          <a:p>
            <a:pPr marL="172992" indent="-172992"/>
            <a:endParaRPr lang="en-GB" dirty="0"/>
          </a:p>
          <a:p>
            <a:pPr marL="172992" indent="-172992"/>
            <a:r>
              <a:rPr lang="en-GB" b="1" dirty="0"/>
              <a:t>Reference:</a:t>
            </a:r>
          </a:p>
          <a:p>
            <a:r>
              <a:rPr lang="en-GB" dirty="0"/>
              <a:t>Malone JK, Kerr LF, Campaigne BN, Sachson RA, Holcombe JH; Lispro Mixture-Glargine Study Group. Combined therapy with insulin lispro Mix 75/25 plus metformin or insulin glargine plus metformin: a 16-week, randomized, open-label, crossover study in patients with type 2 diabetes beginning insulin therapy. </a:t>
            </a:r>
            <a:r>
              <a:rPr lang="en-GB" i="0" dirty="0"/>
              <a:t>Clin Ther </a:t>
            </a:r>
            <a:r>
              <a:rPr lang="en-GB" dirty="0"/>
              <a:t>2004;26(12):2034-44.</a:t>
            </a:r>
          </a:p>
          <a:p>
            <a:pPr marL="172992" indent="-172992"/>
            <a:endParaRPr lang="en-GB" dirty="0">
              <a:latin typeface="+mj-lt"/>
              <a:cs typeface="Arial" charset="0"/>
            </a:endParaRPr>
          </a:p>
        </p:txBody>
      </p:sp>
    </p:spTree>
    <p:extLst>
      <p:ext uri="{BB962C8B-B14F-4D97-AF65-F5344CB8AC3E}">
        <p14:creationId xmlns:p14="http://schemas.microsoft.com/office/powerpoint/2010/main" val="26567112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bwMode="auto">
          <a:noFill/>
          <a:ln>
            <a:solidFill>
              <a:srgbClr val="000000"/>
            </a:solidFill>
            <a:miter lim="800000"/>
            <a:headEnd/>
            <a:tailEnd/>
          </a:ln>
        </p:spPr>
      </p:sp>
      <p:sp>
        <p:nvSpPr>
          <p:cNvPr id="405506"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dirty="0"/>
              <a:t>Diab-00070768</a:t>
            </a:r>
          </a:p>
          <a:p>
            <a:pPr>
              <a:defRPr/>
            </a:pPr>
            <a:endParaRPr lang="en-US" dirty="0"/>
          </a:p>
          <a:p>
            <a:pPr>
              <a:defRPr/>
            </a:pPr>
            <a:r>
              <a:rPr lang="en-US" b="1" dirty="0"/>
              <a:t>Abbreviations:</a:t>
            </a:r>
          </a:p>
          <a:p>
            <a:pPr>
              <a:defRPr/>
            </a:pPr>
            <a:r>
              <a:rPr lang="en-US" dirty="0"/>
              <a:t>BID=twice daily; </a:t>
            </a:r>
            <a:r>
              <a:rPr lang="en-GB" dirty="0">
                <a:ea typeface="MS PGothic" pitchFamily="34" charset="-128"/>
              </a:rPr>
              <a:t>LM25=25% insulin lispro, 75% insulin lispro protamine suspension; Met=metformin; </a:t>
            </a:r>
            <a:r>
              <a:rPr lang="en-US" altLang="en-US" dirty="0"/>
              <a:t>QD=once daily</a:t>
            </a:r>
          </a:p>
          <a:p>
            <a:pPr>
              <a:defRPr/>
            </a:pPr>
            <a:endParaRPr lang="en-US" dirty="0"/>
          </a:p>
          <a:p>
            <a:pPr>
              <a:defRPr/>
            </a:pPr>
            <a:r>
              <a:rPr lang="en-US" b="1" dirty="0"/>
              <a:t>Key Points:</a:t>
            </a:r>
            <a:endParaRPr lang="en-GB" b="0" dirty="0"/>
          </a:p>
          <a:p>
            <a:pPr marL="174708" indent="-174708">
              <a:buFont typeface="Arial" panose="020B0604020202020204" pitchFamily="34" charset="0"/>
              <a:buChar char="•"/>
            </a:pPr>
            <a:r>
              <a:rPr lang="en-US" dirty="0"/>
              <a:t>Patients in both treatment sequences gained weight from randomization to endpoint. </a:t>
            </a:r>
          </a:p>
          <a:p>
            <a:pPr marL="174708" indent="-174708">
              <a:buFont typeface="Arial" panose="020B0604020202020204" pitchFamily="34" charset="0"/>
              <a:buChar char="•"/>
            </a:pPr>
            <a:r>
              <a:rPr lang="en-US" dirty="0"/>
              <a:t>While patients on LM25+Met gained more weight compared to those on Glargine+Met, mean body weight at endpoint was lower with LM25 (though this difference was not clinically meaningful). </a:t>
            </a:r>
          </a:p>
          <a:p>
            <a:pPr marL="174708" indent="-174708">
              <a:buFont typeface="Arial" panose="020B0604020202020204" pitchFamily="34" charset="0"/>
              <a:buChar char="•"/>
            </a:pPr>
            <a:r>
              <a:rPr lang="en-US" dirty="0"/>
              <a:t>The mean weight gain was 2.8% and 2.9% of the mean baseline weight with LM25+Met and Glargine+Met, respectively.</a:t>
            </a:r>
          </a:p>
          <a:p>
            <a:endParaRPr lang="en-GB" dirty="0"/>
          </a:p>
          <a:p>
            <a:pPr marL="172992" indent="-172992"/>
            <a:r>
              <a:rPr lang="en-GB" b="1" dirty="0"/>
              <a:t>Reference:</a:t>
            </a:r>
          </a:p>
          <a:p>
            <a:r>
              <a:rPr lang="en-GB" dirty="0"/>
              <a:t>Malone JK, Kerr LF, Campaigne BN, Sachson RA, Holcombe JH; Lispro Mixture-Glargine Study Group. Combined therapy with insulin lispro Mix 75/25 plus metformin or insulin glargine plus metformin: a 16-week, randomized, open-label, crossover study in patients with type 2 diabetes beginning insulin therapy. </a:t>
            </a:r>
            <a:r>
              <a:rPr lang="en-GB" i="0" dirty="0"/>
              <a:t>Clin Ther </a:t>
            </a:r>
            <a:r>
              <a:rPr lang="en-GB" dirty="0"/>
              <a:t>2004;26(12):2034-44.</a:t>
            </a:r>
          </a:p>
          <a:p>
            <a:pPr marL="172992" indent="-172992"/>
            <a:endParaRPr lang="en-GB" dirty="0">
              <a:latin typeface="+mj-lt"/>
              <a:cs typeface="Arial" charset="0"/>
            </a:endParaRPr>
          </a:p>
        </p:txBody>
      </p:sp>
    </p:spTree>
    <p:extLst>
      <p:ext uri="{BB962C8B-B14F-4D97-AF65-F5344CB8AC3E}">
        <p14:creationId xmlns:p14="http://schemas.microsoft.com/office/powerpoint/2010/main" val="27832709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701992" y="4416742"/>
            <a:ext cx="5606419" cy="4182112"/>
          </a:xfrm>
        </p:spPr>
        <p:txBody>
          <a:bodyPr/>
          <a:lstStyle/>
          <a:p>
            <a:pPr defTabSz="931774">
              <a:defRPr/>
            </a:pPr>
            <a:r>
              <a:rPr lang="en-US" dirty="0"/>
              <a:t>Diab-00070768</a:t>
            </a:r>
          </a:p>
          <a:p>
            <a:pPr>
              <a:defRPr/>
            </a:pPr>
            <a:endParaRPr lang="en-US" dirty="0">
              <a:cs typeface="+mn-cs"/>
            </a:endParaRPr>
          </a:p>
          <a:p>
            <a:pPr defTabSz="931774">
              <a:defRPr/>
            </a:pPr>
            <a:r>
              <a:rPr lang="en-US" b="1" dirty="0"/>
              <a:t>Abbreviations:</a:t>
            </a:r>
          </a:p>
          <a:p>
            <a:pPr defTabSz="931774">
              <a:defRPr/>
            </a:pPr>
            <a:r>
              <a:rPr lang="en-US" dirty="0"/>
              <a:t>BID=twice daily; </a:t>
            </a:r>
            <a:r>
              <a:rPr lang="en-US" altLang="en-US" dirty="0">
                <a:ea typeface="ヒラギノ角ゴ Pro W3"/>
              </a:rPr>
              <a:t>HbA1c=hemoglobin A1c; </a:t>
            </a:r>
            <a:r>
              <a:rPr lang="en-GB" dirty="0">
                <a:ea typeface="MS PGothic" pitchFamily="34" charset="-128"/>
              </a:rPr>
              <a:t>LM25=25% insulin lispro, 75% insulin lispro protamine suspension; Met=metformin; NPH=neutral protamine hagedorn; OAM=oral antihyperglycemic medication; </a:t>
            </a:r>
            <a:r>
              <a:rPr lang="en-US" altLang="en-US" dirty="0"/>
              <a:t>QD=once daily; T2DM=Type 2 diabetes mellitus; ULN=upper limit of normal</a:t>
            </a:r>
          </a:p>
          <a:p>
            <a:pPr>
              <a:defRPr/>
            </a:pPr>
            <a:endParaRPr lang="en-US" b="1" dirty="0">
              <a:cs typeface="+mn-cs"/>
            </a:endParaRPr>
          </a:p>
          <a:p>
            <a:pPr>
              <a:defRPr/>
            </a:pPr>
            <a:r>
              <a:rPr lang="en-US" b="1" dirty="0">
                <a:cs typeface="+mn-cs"/>
              </a:rPr>
              <a:t>Key Points: </a:t>
            </a:r>
          </a:p>
          <a:p>
            <a:pPr marL="171404" indent="-171404">
              <a:buFont typeface="Arial" pitchFamily="34" charset="0"/>
              <a:buChar char="•"/>
            </a:pPr>
            <a:r>
              <a:rPr lang="en-GB" dirty="0">
                <a:cs typeface="Arial" charset="0"/>
              </a:rPr>
              <a:t>Lead-in period was 6 ± 2 weeks; each patient received NPH QD at bedtime and metformin (1500-2550 mg/day in 2-3 daily doses). </a:t>
            </a:r>
          </a:p>
          <a:p>
            <a:pPr marL="171404" indent="-171404">
              <a:buFont typeface="Arial" pitchFamily="34" charset="0"/>
              <a:buChar char="•"/>
            </a:pPr>
            <a:r>
              <a:rPr lang="en-US" dirty="0">
                <a:cs typeface="Arial" charset="0"/>
              </a:rPr>
              <a:t>These patients were selected because they were expected to benefit from prandial control not provided by their previous insulin. </a:t>
            </a:r>
          </a:p>
          <a:p>
            <a:pPr marL="171404" indent="-171404">
              <a:buFont typeface="Arial" pitchFamily="34" charset="0"/>
              <a:buChar char="•"/>
            </a:pPr>
            <a:r>
              <a:rPr lang="en-US" dirty="0">
                <a:cs typeface="Arial" charset="0"/>
              </a:rPr>
              <a:t>Patients were randomized to receive either LM25 before breakfast and dinner + Met for 16 weeks and then insulin glargine at bedtime + Met for an additional 16 weeks, or to the opposite treatment sequence. </a:t>
            </a:r>
            <a:endParaRPr lang="en-GB" dirty="0">
              <a:cs typeface="Arial" charset="0"/>
            </a:endParaRPr>
          </a:p>
          <a:p>
            <a:pPr>
              <a:defRPr/>
            </a:pPr>
            <a:endParaRPr lang="en-US" b="1" dirty="0">
              <a:cs typeface="+mn-cs"/>
            </a:endParaRPr>
          </a:p>
          <a:p>
            <a:pPr>
              <a:defRPr/>
            </a:pPr>
            <a:r>
              <a:rPr lang="en-US" b="1" dirty="0">
                <a:cs typeface="+mn-cs"/>
              </a:rPr>
              <a:t>Background:</a:t>
            </a:r>
          </a:p>
          <a:p>
            <a:pPr marL="174708" indent="-174708">
              <a:buFont typeface="Arial" panose="020B0604020202020204" pitchFamily="34" charset="0"/>
              <a:buChar char="•"/>
              <a:defRPr/>
            </a:pPr>
            <a:r>
              <a:rPr lang="en-US" dirty="0"/>
              <a:t>Study aimed to assess glycemic response to LM25 BID + Met vs. that to </a:t>
            </a:r>
            <a:r>
              <a:rPr lang="fr-FR" dirty="0"/>
              <a:t>insulin glargine QD + </a:t>
            </a:r>
            <a:r>
              <a:rPr lang="en-US" dirty="0"/>
              <a:t>Met in patients with T2DM inadequately controlled with NPH, or insulin plus OAMs. </a:t>
            </a:r>
          </a:p>
          <a:p>
            <a:pPr>
              <a:defRPr/>
            </a:pPr>
            <a:endParaRPr lang="en-US" dirty="0">
              <a:cs typeface="+mn-cs"/>
            </a:endParaRPr>
          </a:p>
          <a:p>
            <a:pPr marL="172992" indent="-172992"/>
            <a:r>
              <a:rPr lang="en-GB" b="1" dirty="0">
                <a:cs typeface="Arial" charset="0"/>
              </a:rPr>
              <a:t>Reference:</a:t>
            </a:r>
          </a:p>
          <a:p>
            <a:pPr defTabSz="966355">
              <a:defRPr/>
            </a:pPr>
            <a:r>
              <a:rPr lang="en-GB" dirty="0"/>
              <a:t>Malone JK, Bai S, Campaigne BN, Reviriego J, Augendre-Ferrante B. Twice-daily pre-mixed insulin rather than basal insulin therapy alone results in better overall glycaemic control in patients with type2 diabetes. Diabet Med 2005;22(4):374-81.</a:t>
            </a:r>
          </a:p>
          <a:p>
            <a:pPr>
              <a:buClr>
                <a:srgbClr val="000000"/>
              </a:buClr>
              <a:defRPr/>
            </a:pPr>
            <a:endParaRPr lang="en-US" sz="800" dirty="0">
              <a:cs typeface="+mn-cs"/>
            </a:endParaRPr>
          </a:p>
        </p:txBody>
      </p:sp>
    </p:spTree>
    <p:extLst>
      <p:ext uri="{BB962C8B-B14F-4D97-AF65-F5344CB8AC3E}">
        <p14:creationId xmlns:p14="http://schemas.microsoft.com/office/powerpoint/2010/main" val="5173020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701992" y="4416742"/>
            <a:ext cx="5606419" cy="4182112"/>
          </a:xfrm>
        </p:spPr>
        <p:txBody>
          <a:bodyPr/>
          <a:lstStyle/>
          <a:p>
            <a:pPr defTabSz="931774">
              <a:defRPr/>
            </a:pPr>
            <a:r>
              <a:rPr lang="en-US" dirty="0"/>
              <a:t>Diab-00070768</a:t>
            </a:r>
          </a:p>
          <a:p>
            <a:pPr>
              <a:defRPr/>
            </a:pPr>
            <a:endParaRPr lang="en-US" dirty="0">
              <a:cs typeface="Arial" charset="0"/>
            </a:endParaRPr>
          </a:p>
          <a:p>
            <a:pPr defTabSz="931774">
              <a:defRPr/>
            </a:pPr>
            <a:r>
              <a:rPr lang="en-US" b="1" dirty="0"/>
              <a:t>Abbreviations:</a:t>
            </a:r>
          </a:p>
          <a:p>
            <a:pPr defTabSz="931774">
              <a:defRPr/>
            </a:pPr>
            <a:r>
              <a:rPr lang="en-US" dirty="0"/>
              <a:t>BID=twice daily; FPG=fasting plasma glucose; </a:t>
            </a:r>
            <a:r>
              <a:rPr lang="en-US" altLang="en-US" dirty="0">
                <a:ea typeface="ヒラギノ角ゴ Pro W3"/>
              </a:rPr>
              <a:t>HbA1c=hemoglobin A1c; </a:t>
            </a:r>
            <a:r>
              <a:rPr lang="en-GB" dirty="0">
                <a:ea typeface="MS PGothic" pitchFamily="34" charset="-128"/>
              </a:rPr>
              <a:t>LM25=25% insulin lispro, 75% insulin lispro protamine suspension; Met=metformin; PPG=postprandial glucose; </a:t>
            </a:r>
            <a:r>
              <a:rPr lang="en-US" altLang="en-US" dirty="0"/>
              <a:t>QD=once daily</a:t>
            </a:r>
          </a:p>
          <a:p>
            <a:pPr>
              <a:defRPr/>
            </a:pPr>
            <a:endParaRPr lang="en-US" b="1" dirty="0">
              <a:cs typeface="Arial" charset="0"/>
            </a:endParaRPr>
          </a:p>
          <a:p>
            <a:pPr>
              <a:defRPr/>
            </a:pPr>
            <a:r>
              <a:rPr lang="en-US" b="1" dirty="0">
                <a:cs typeface="Arial" charset="0"/>
              </a:rPr>
              <a:t>Key Point:</a:t>
            </a:r>
            <a:endParaRPr lang="en-GB" dirty="0">
              <a:cs typeface="Arial" charset="0"/>
            </a:endParaRPr>
          </a:p>
          <a:p>
            <a:pPr marL="171404" indent="-171404">
              <a:buFont typeface="Arial" pitchFamily="34" charset="0"/>
              <a:buChar char="•"/>
            </a:pPr>
            <a:r>
              <a:rPr lang="en-GB" dirty="0">
                <a:cs typeface="Arial" charset="0"/>
              </a:rPr>
              <a:t>In this study population, LM25+Met was associated with lower HbA1c at endpoint, a higher proportion of patients achieving HbA1c </a:t>
            </a:r>
            <a:r>
              <a:rPr lang="en-GB" dirty="0">
                <a:cs typeface="Times New Roman" pitchFamily="18" charset="0"/>
              </a:rPr>
              <a:t>≤</a:t>
            </a:r>
            <a:r>
              <a:rPr lang="en-GB" dirty="0">
                <a:cs typeface="Arial" charset="0"/>
              </a:rPr>
              <a:t>7.0%, and a smaller rise in PPG after breakfast and dinner compared to Glargine+Met. </a:t>
            </a:r>
          </a:p>
          <a:p>
            <a:pPr>
              <a:defRPr/>
            </a:pPr>
            <a:endParaRPr lang="en-US" b="1" dirty="0">
              <a:cs typeface="+mn-cs"/>
            </a:endParaRPr>
          </a:p>
          <a:p>
            <a:pPr>
              <a:defRPr/>
            </a:pPr>
            <a:r>
              <a:rPr lang="en-US" b="1" dirty="0">
                <a:cs typeface="+mn-cs"/>
              </a:rPr>
              <a:t>Background:</a:t>
            </a:r>
          </a:p>
          <a:p>
            <a:pPr marL="174708" indent="-174708">
              <a:buFont typeface="Arial" panose="020B0604020202020204" pitchFamily="34" charset="0"/>
              <a:buChar char="•"/>
              <a:defRPr/>
            </a:pPr>
            <a:r>
              <a:rPr lang="en-US" dirty="0"/>
              <a:t>Study aimed to assess glycemic response to LM25 BID + Met vs. that to </a:t>
            </a:r>
            <a:r>
              <a:rPr lang="fr-FR" dirty="0"/>
              <a:t>insulin glargine QD + </a:t>
            </a:r>
            <a:r>
              <a:rPr lang="en-US" dirty="0"/>
              <a:t>Met in patients with T2DM inadequately controlled with NPH, or insulin plus OAMs. </a:t>
            </a:r>
          </a:p>
          <a:p>
            <a:pPr>
              <a:defRPr/>
            </a:pPr>
            <a:endParaRPr lang="en-US" dirty="0">
              <a:cs typeface="+mn-cs"/>
            </a:endParaRPr>
          </a:p>
          <a:p>
            <a:pPr marL="172992" indent="-172992"/>
            <a:r>
              <a:rPr lang="en-GB" b="1" dirty="0">
                <a:cs typeface="Arial" charset="0"/>
              </a:rPr>
              <a:t>Reference:</a:t>
            </a:r>
          </a:p>
          <a:p>
            <a:pPr defTabSz="966355">
              <a:defRPr/>
            </a:pPr>
            <a:r>
              <a:rPr lang="en-GB" dirty="0"/>
              <a:t>Malone JK, Bai S, Campaigne BN, Reviriego J, Augendre-Ferrante B. Twice-daily pre-mixed insulin rather than basal insulin therapy alone results in better overall glycaemic control in patients with type2 diabetes. Diabet Med 2005;22(4):374-81.</a:t>
            </a:r>
          </a:p>
          <a:p>
            <a:pPr>
              <a:buClr>
                <a:srgbClr val="000000"/>
              </a:buClr>
              <a:defRPr/>
            </a:pPr>
            <a:endParaRPr lang="en-US" sz="800" dirty="0">
              <a:cs typeface="+mn-cs"/>
            </a:endParaRPr>
          </a:p>
        </p:txBody>
      </p:sp>
    </p:spTree>
    <p:extLst>
      <p:ext uri="{BB962C8B-B14F-4D97-AF65-F5344CB8AC3E}">
        <p14:creationId xmlns:p14="http://schemas.microsoft.com/office/powerpoint/2010/main" val="23143632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701992" y="4416742"/>
            <a:ext cx="5606419" cy="4182112"/>
          </a:xfrm>
        </p:spPr>
        <p:txBody>
          <a:bodyPr/>
          <a:lstStyle/>
          <a:p>
            <a:pPr defTabSz="931774">
              <a:defRPr/>
            </a:pPr>
            <a:r>
              <a:rPr lang="en-US" dirty="0"/>
              <a:t>Diab-00070768</a:t>
            </a:r>
          </a:p>
          <a:p>
            <a:pPr>
              <a:defRPr/>
            </a:pPr>
            <a:endParaRPr lang="en-US" dirty="0">
              <a:cs typeface="Arial" charset="0"/>
            </a:endParaRPr>
          </a:p>
          <a:p>
            <a:pPr defTabSz="931774">
              <a:defRPr/>
            </a:pPr>
            <a:r>
              <a:rPr lang="en-US" b="1" dirty="0"/>
              <a:t>Abbreviations:</a:t>
            </a:r>
          </a:p>
          <a:p>
            <a:pPr defTabSz="931774">
              <a:defRPr/>
            </a:pPr>
            <a:r>
              <a:rPr lang="en-US" dirty="0"/>
              <a:t>BID=twice daily; </a:t>
            </a:r>
            <a:r>
              <a:rPr lang="en-GB" dirty="0">
                <a:ea typeface="MS PGothic" pitchFamily="34" charset="-128"/>
              </a:rPr>
              <a:t>LM25=25% insulin lispro, 75% insulin lispro protamine suspension; Met=metformin; </a:t>
            </a:r>
            <a:r>
              <a:rPr lang="en-US" altLang="en-US" dirty="0"/>
              <a:t>QD=once daily</a:t>
            </a:r>
          </a:p>
          <a:p>
            <a:pPr>
              <a:defRPr/>
            </a:pPr>
            <a:endParaRPr lang="en-US" b="1" dirty="0">
              <a:cs typeface="Arial" charset="0"/>
            </a:endParaRPr>
          </a:p>
          <a:p>
            <a:pPr>
              <a:defRPr/>
            </a:pPr>
            <a:r>
              <a:rPr lang="en-US" b="1" dirty="0">
                <a:cs typeface="Arial" charset="0"/>
              </a:rPr>
              <a:t>Key Points:</a:t>
            </a:r>
            <a:endParaRPr lang="en-GB" dirty="0">
              <a:cs typeface="Arial" charset="0"/>
            </a:endParaRPr>
          </a:p>
          <a:p>
            <a:pPr marL="174708" indent="-174708">
              <a:buFont typeface="Arial" panose="020B0604020202020204" pitchFamily="34" charset="0"/>
              <a:buChar char="•"/>
            </a:pPr>
            <a:r>
              <a:rPr lang="en-GB" dirty="0">
                <a:cs typeface="Arial" charset="0"/>
              </a:rPr>
              <a:t>In this study population, LM25+Met was associated with </a:t>
            </a:r>
            <a:r>
              <a:rPr lang="en-US" dirty="0"/>
              <a:t>similar rates of overall hypoglycemia and a significantly lower rate of nocturnal hypoglycemia</a:t>
            </a:r>
            <a:r>
              <a:rPr lang="en-GB" dirty="0">
                <a:cs typeface="Arial" charset="0"/>
              </a:rPr>
              <a:t> compared to Glargine+Met; rates of daytime hypoglycemia were significantly higher in the LM25+Met group (data not shown). </a:t>
            </a:r>
          </a:p>
          <a:p>
            <a:pPr marL="174708" indent="-174708">
              <a:buFont typeface="Arial" panose="020B0604020202020204" pitchFamily="34" charset="0"/>
              <a:buChar char="•"/>
            </a:pPr>
            <a:r>
              <a:rPr lang="en-GB" dirty="0">
                <a:cs typeface="Arial" charset="0"/>
              </a:rPr>
              <a:t>Overall hypoglycemia was </a:t>
            </a:r>
            <a:r>
              <a:rPr lang="en-US" dirty="0"/>
              <a:t>defined as plasma glucose &lt;63 mg/dL (&lt;3.5 mmol/L) or symptoms of hypoglycemia. </a:t>
            </a:r>
          </a:p>
          <a:p>
            <a:pPr marL="174708" indent="-174708">
              <a:buFont typeface="Arial" panose="020B0604020202020204" pitchFamily="34" charset="0"/>
              <a:buChar char="•"/>
            </a:pPr>
            <a:r>
              <a:rPr lang="en-GB" dirty="0">
                <a:cs typeface="Arial" charset="0"/>
              </a:rPr>
              <a:t>Nocturnal hypoglycemia was </a:t>
            </a:r>
            <a:r>
              <a:rPr lang="en-US" dirty="0"/>
              <a:t>defined as plasma glucose &lt;63 mg/dL or symptoms of hypoglycemia occurring between bedtime and before breakfast. </a:t>
            </a:r>
          </a:p>
          <a:p>
            <a:pPr>
              <a:defRPr/>
            </a:pPr>
            <a:endParaRPr lang="en-US" dirty="0">
              <a:cs typeface="+mn-cs"/>
            </a:endParaRPr>
          </a:p>
          <a:p>
            <a:pPr marL="172992" indent="-172992"/>
            <a:r>
              <a:rPr lang="en-GB" b="1" dirty="0">
                <a:cs typeface="Arial" charset="0"/>
              </a:rPr>
              <a:t>Reference:</a:t>
            </a:r>
          </a:p>
          <a:p>
            <a:pPr defTabSz="966355">
              <a:defRPr/>
            </a:pPr>
            <a:r>
              <a:rPr lang="en-GB" dirty="0"/>
              <a:t>Malone JK, Bai S, Campaigne BN, Reviriego J, Augendre-Ferrante B. Twice-daily pre-mixed insulin rather than basal insulin therapy alone results in better overall glycaemic control in patients with type2 diabetes. Diabet Med 2005;22(4):374-81.</a:t>
            </a:r>
          </a:p>
          <a:p>
            <a:pPr>
              <a:buClr>
                <a:srgbClr val="000000"/>
              </a:buClr>
              <a:defRPr/>
            </a:pPr>
            <a:endParaRPr lang="en-US" sz="800" dirty="0">
              <a:cs typeface="+mn-cs"/>
            </a:endParaRPr>
          </a:p>
        </p:txBody>
      </p:sp>
    </p:spTree>
    <p:extLst>
      <p:ext uri="{BB962C8B-B14F-4D97-AF65-F5344CB8AC3E}">
        <p14:creationId xmlns:p14="http://schemas.microsoft.com/office/powerpoint/2010/main" val="35401881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701992" y="4416742"/>
            <a:ext cx="5606419" cy="4182112"/>
          </a:xfrm>
        </p:spPr>
        <p:txBody>
          <a:bodyPr/>
          <a:lstStyle/>
          <a:p>
            <a:pPr defTabSz="931774">
              <a:defRPr/>
            </a:pPr>
            <a:r>
              <a:rPr lang="en-US" dirty="0"/>
              <a:t>Diab-00070768</a:t>
            </a:r>
          </a:p>
          <a:p>
            <a:pPr>
              <a:defRPr/>
            </a:pPr>
            <a:endParaRPr lang="en-US" dirty="0">
              <a:cs typeface="Arial" charset="0"/>
            </a:endParaRPr>
          </a:p>
          <a:p>
            <a:pPr defTabSz="931774">
              <a:defRPr/>
            </a:pPr>
            <a:r>
              <a:rPr lang="en-US" b="1" dirty="0"/>
              <a:t>Abbreviations:</a:t>
            </a:r>
          </a:p>
          <a:p>
            <a:pPr defTabSz="931774">
              <a:defRPr/>
            </a:pPr>
            <a:r>
              <a:rPr lang="en-US" dirty="0"/>
              <a:t>BID=twice daily; </a:t>
            </a:r>
            <a:r>
              <a:rPr lang="en-GB" dirty="0">
                <a:ea typeface="MS PGothic" pitchFamily="34" charset="-128"/>
              </a:rPr>
              <a:t>LM25=25% insulin lispro, 75% insulin lispro protamine suspension; Met=metformin; </a:t>
            </a:r>
            <a:r>
              <a:rPr lang="en-US" altLang="en-US" dirty="0"/>
              <a:t>QD=once daily</a:t>
            </a:r>
          </a:p>
          <a:p>
            <a:pPr>
              <a:defRPr/>
            </a:pPr>
            <a:endParaRPr lang="en-US" b="1" dirty="0">
              <a:cs typeface="Arial" charset="0"/>
            </a:endParaRPr>
          </a:p>
          <a:p>
            <a:pPr>
              <a:defRPr/>
            </a:pPr>
            <a:r>
              <a:rPr lang="en-US" b="1" dirty="0">
                <a:cs typeface="Arial" charset="0"/>
              </a:rPr>
              <a:t>Key Point:</a:t>
            </a:r>
            <a:endParaRPr lang="en-GB" dirty="0">
              <a:cs typeface="Arial" charset="0"/>
            </a:endParaRPr>
          </a:p>
          <a:p>
            <a:pPr marL="174708" indent="-174708">
              <a:buFont typeface="Arial" panose="020B0604020202020204" pitchFamily="34" charset="0"/>
              <a:buChar char="•"/>
            </a:pPr>
            <a:r>
              <a:rPr lang="en-GB" dirty="0">
                <a:cs typeface="Arial" charset="0"/>
              </a:rPr>
              <a:t>Patients on LM25+Met </a:t>
            </a:r>
            <a:r>
              <a:rPr lang="en-US" dirty="0">
                <a:cs typeface="Arial" charset="0"/>
              </a:rPr>
              <a:t>experienced </a:t>
            </a:r>
            <a:r>
              <a:rPr lang="en-US" dirty="0">
                <a:solidFill>
                  <a:srgbClr val="333333"/>
                </a:solidFill>
              </a:rPr>
              <a:t>significantly greater weight gain </a:t>
            </a:r>
            <a:r>
              <a:rPr lang="en-GB" dirty="0">
                <a:cs typeface="Arial" charset="0"/>
              </a:rPr>
              <a:t>compared to those on Glargine+Met</a:t>
            </a:r>
            <a:endParaRPr lang="en-US" dirty="0"/>
          </a:p>
          <a:p>
            <a:pPr>
              <a:defRPr/>
            </a:pPr>
            <a:endParaRPr lang="en-US" dirty="0">
              <a:cs typeface="+mn-cs"/>
            </a:endParaRPr>
          </a:p>
          <a:p>
            <a:pPr marL="172992" indent="-172992"/>
            <a:r>
              <a:rPr lang="en-GB" b="1" dirty="0">
                <a:cs typeface="Arial" charset="0"/>
              </a:rPr>
              <a:t>Reference:</a:t>
            </a:r>
          </a:p>
          <a:p>
            <a:pPr defTabSz="966355">
              <a:defRPr/>
            </a:pPr>
            <a:r>
              <a:rPr lang="en-GB" dirty="0"/>
              <a:t>Malone JK, Bai S, Campaigne BN, Reviriego J, Augendre-Ferrante B. Twice-daily pre-mixed insulin rather than basal insulin therapy alone results in better overall glycaemic control in patients with type2 diabetes. Diabet Med 2005;22(4):374-81.</a:t>
            </a:r>
          </a:p>
          <a:p>
            <a:pPr>
              <a:buClr>
                <a:srgbClr val="000000"/>
              </a:buClr>
              <a:defRPr/>
            </a:pPr>
            <a:endParaRPr lang="en-US" sz="800" dirty="0">
              <a:cs typeface="+mn-cs"/>
            </a:endParaRPr>
          </a:p>
        </p:txBody>
      </p:sp>
    </p:spTree>
    <p:extLst>
      <p:ext uri="{BB962C8B-B14F-4D97-AF65-F5344CB8AC3E}">
        <p14:creationId xmlns:p14="http://schemas.microsoft.com/office/powerpoint/2010/main" val="29545574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700" dirty="0"/>
              <a:t>Diab-00070768</a:t>
            </a:r>
          </a:p>
          <a:p>
            <a:pPr>
              <a:defRPr/>
            </a:pPr>
            <a:endParaRPr lang="de-AT" sz="700" dirty="0"/>
          </a:p>
          <a:p>
            <a:pPr>
              <a:defRPr/>
            </a:pPr>
            <a:r>
              <a:rPr lang="en-US" sz="700" b="1" dirty="0"/>
              <a:t>Abbreviations: </a:t>
            </a:r>
          </a:p>
          <a:p>
            <a:pPr>
              <a:defRPr/>
            </a:pPr>
            <a:r>
              <a:rPr lang="en-US" altLang="en-US" sz="700" dirty="0">
                <a:ea typeface="ヒラギノ角ゴ Pro W3"/>
              </a:rPr>
              <a:t>BiAsp30=biphasic insulin aspart 70/30; HbA1c=hemoglobin A1c; </a:t>
            </a:r>
            <a:r>
              <a:rPr lang="en-GB" sz="700" dirty="0">
                <a:ea typeface="MS PGothic" pitchFamily="34" charset="-128"/>
              </a:rPr>
              <a:t>LM25=25% insulin lispro, 75% insulin lispro protamine suspension; RCT=randomized clinical trial</a:t>
            </a:r>
            <a:endParaRPr lang="en-US" altLang="en-US" sz="700" dirty="0"/>
          </a:p>
          <a:p>
            <a:pPr>
              <a:defRPr/>
            </a:pPr>
            <a:endParaRPr lang="en-US" sz="700" dirty="0"/>
          </a:p>
          <a:p>
            <a:pPr>
              <a:defRPr/>
            </a:pPr>
            <a:r>
              <a:rPr lang="de-AT" sz="700" b="1" dirty="0"/>
              <a:t>Key Point:</a:t>
            </a:r>
          </a:p>
          <a:p>
            <a:pPr marL="171404" indent="-171404">
              <a:buFont typeface="Arial" pitchFamily="34" charset="0"/>
              <a:buChar char="•"/>
              <a:defRPr/>
            </a:pPr>
            <a:r>
              <a:rPr lang="de-AT" sz="700" dirty="0"/>
              <a:t>In four RCTs, premix insulin regimens resulted in significantly greater HbA1c reduction compared with basal insulin regimens. </a:t>
            </a:r>
          </a:p>
          <a:p>
            <a:pPr marL="0" indent="0">
              <a:buFont typeface="Arial" pitchFamily="34" charset="0"/>
              <a:buNone/>
              <a:defRPr/>
            </a:pPr>
            <a:endParaRPr lang="de-AT" sz="700" dirty="0"/>
          </a:p>
          <a:p>
            <a:pPr>
              <a:defRPr/>
            </a:pPr>
            <a:r>
              <a:rPr lang="de-AT" sz="700" b="1" dirty="0"/>
              <a:t>Background:</a:t>
            </a:r>
          </a:p>
          <a:p>
            <a:pPr marL="171404" indent="-171404">
              <a:buFont typeface="Arial" pitchFamily="34" charset="0"/>
              <a:buChar char="•"/>
              <a:defRPr/>
            </a:pPr>
            <a:r>
              <a:rPr lang="de-AT" sz="700" dirty="0">
                <a:solidFill>
                  <a:prstClr val="black"/>
                </a:solidFill>
              </a:rPr>
              <a:t>Malone et al, 2004: 105 patients with T2DM (insulin-naïve) were randomized in a 32-week, open-label, prospective, crossover study to LM25 BID+metformin (Met) vs. insulin glargine QD+Met. Metformin was dosed from 1500-2500 mg/day.</a:t>
            </a:r>
            <a:r>
              <a:rPr lang="de-AT" sz="700" baseline="30000" dirty="0">
                <a:solidFill>
                  <a:prstClr val="black"/>
                </a:solidFill>
              </a:rPr>
              <a:t>1</a:t>
            </a:r>
            <a:endParaRPr lang="de-AT" sz="700" dirty="0">
              <a:solidFill>
                <a:prstClr val="black"/>
              </a:solidFill>
            </a:endParaRPr>
          </a:p>
          <a:p>
            <a:pPr marL="171404" indent="-171404">
              <a:buFont typeface="Arial" pitchFamily="34" charset="0"/>
              <a:buChar char="•"/>
              <a:defRPr/>
            </a:pPr>
            <a:r>
              <a:rPr lang="de-AT" sz="700" dirty="0">
                <a:solidFill>
                  <a:prstClr val="black"/>
                </a:solidFill>
              </a:rPr>
              <a:t>Malone et al, 2005: 97 patients with T2DM (insulin-experienced) were randomized in an open-label, 32-week, crossover study to treatment with either LM25 BID+Met (1500-2550 mg/day) or insulin glargine QD+Met (1500-2550 mg/day) for 16 weeks, followed by 16 weeks of the other treatment.</a:t>
            </a:r>
            <a:r>
              <a:rPr lang="de-AT" sz="700" baseline="30000" dirty="0">
                <a:solidFill>
                  <a:prstClr val="black"/>
                </a:solidFill>
              </a:rPr>
              <a:t>2</a:t>
            </a:r>
            <a:endParaRPr lang="de-AT" sz="700" dirty="0">
              <a:solidFill>
                <a:prstClr val="black"/>
              </a:solidFill>
            </a:endParaRPr>
          </a:p>
          <a:p>
            <a:pPr marL="171404" indent="-171404">
              <a:buFont typeface="Arial" pitchFamily="34" charset="0"/>
              <a:buChar char="•"/>
              <a:defRPr/>
            </a:pPr>
            <a:r>
              <a:rPr lang="de-AT" sz="700" dirty="0">
                <a:solidFill>
                  <a:prstClr val="black"/>
                </a:solidFill>
              </a:rPr>
              <a:t>Raskin et al: A 28-week parallel-group study randomized 233 insulin-naïve patients with HbA1c </a:t>
            </a:r>
            <a:r>
              <a:rPr lang="de-AT" sz="700" dirty="0">
                <a:solidFill>
                  <a:prstClr val="black"/>
                </a:solidFill>
                <a:sym typeface="Symbol" pitchFamily="18" charset="2"/>
              </a:rPr>
              <a:t></a:t>
            </a:r>
            <a:r>
              <a:rPr lang="de-AT" sz="700" dirty="0">
                <a:solidFill>
                  <a:prstClr val="black"/>
                </a:solidFill>
              </a:rPr>
              <a:t>8.0% on </a:t>
            </a:r>
            <a:r>
              <a:rPr lang="de-AT" sz="700" dirty="0">
                <a:solidFill>
                  <a:prstClr val="black"/>
                </a:solidFill>
                <a:sym typeface="Symbol" pitchFamily="18" charset="2"/>
              </a:rPr>
              <a:t></a:t>
            </a:r>
            <a:r>
              <a:rPr lang="de-AT" sz="700" dirty="0">
                <a:solidFill>
                  <a:prstClr val="black"/>
                </a:solidFill>
              </a:rPr>
              <a:t>1000 mg/day metformin ± oral antihyperglycemic medications (OAMs). Metformin was adjusted up to 2550 mg/day before insulin therapy was initiated with 5-6 units of BIAsp30 twice daily (</a:t>
            </a:r>
            <a:r>
              <a:rPr lang="en-US" sz="700" dirty="0">
                <a:solidFill>
                  <a:prstClr val="black"/>
                </a:solidFill>
              </a:rPr>
              <a:t>BID)</a:t>
            </a:r>
            <a:r>
              <a:rPr lang="de-AT" sz="700" dirty="0">
                <a:solidFill>
                  <a:prstClr val="black"/>
                </a:solidFill>
              </a:rPr>
              <a:t> or 10-12 units of glargine at bedtime (HS) and titrated to target plasma glucose (PG) (4.4-6.1 mmol/L).</a:t>
            </a:r>
            <a:r>
              <a:rPr lang="de-AT" sz="700" baseline="30000" dirty="0">
                <a:solidFill>
                  <a:prstClr val="black"/>
                </a:solidFill>
              </a:rPr>
              <a:t>3</a:t>
            </a:r>
            <a:endParaRPr lang="de-AT" sz="700" dirty="0">
              <a:solidFill>
                <a:prstClr val="black"/>
              </a:solidFill>
            </a:endParaRPr>
          </a:p>
          <a:p>
            <a:pPr marL="171404" indent="-171404">
              <a:buFont typeface="Arial" pitchFamily="34" charset="0"/>
              <a:buChar char="•"/>
              <a:defRPr/>
            </a:pPr>
            <a:r>
              <a:rPr lang="de-AT" sz="700" dirty="0">
                <a:solidFill>
                  <a:prstClr val="black"/>
                </a:solidFill>
              </a:rPr>
              <a:t>Holman et al: Study compared the efficacy and safety of adding BIAsp30 BID, prandial insulin aspart thrice daily (TID), or basal insulin detemir once daily (QD) or BID in the treatment of 708 patients with type2 diabetes mellitus (T2DM) who had suboptimal glycemic control while receiving maximally tolerated doses of metformin and sulfonylurea. These data are the results of the first year of the 3-year Treating to Target in type 2 Diabetes (4-T) study.</a:t>
            </a:r>
            <a:r>
              <a:rPr lang="de-AT" sz="700" baseline="30000" dirty="0">
                <a:solidFill>
                  <a:prstClr val="black"/>
                </a:solidFill>
              </a:rPr>
              <a:t>4</a:t>
            </a:r>
            <a:endParaRPr lang="de-AT" sz="700" dirty="0">
              <a:solidFill>
                <a:prstClr val="black"/>
              </a:solidFill>
            </a:endParaRPr>
          </a:p>
          <a:p>
            <a:pPr>
              <a:defRPr/>
            </a:pPr>
            <a:endParaRPr lang="en-US" altLang="ja-JP" sz="700" b="1" u="sng" dirty="0"/>
          </a:p>
          <a:p>
            <a:pPr>
              <a:lnSpc>
                <a:spcPct val="95000"/>
              </a:lnSpc>
              <a:defRPr/>
            </a:pPr>
            <a:r>
              <a:rPr lang="en-US" altLang="ja-JP" sz="700" b="1" dirty="0"/>
              <a:t>References:</a:t>
            </a:r>
          </a:p>
          <a:p>
            <a:pPr marL="232943" indent="-232943" defTabSz="931774">
              <a:buFont typeface="+mj-lt"/>
              <a:buAutoNum type="arabicPeriod"/>
              <a:defRPr/>
            </a:pPr>
            <a:r>
              <a:rPr lang="en-GB" sz="700" dirty="0"/>
              <a:t>Malone JK, Kerr LF, Campaigne BN, Sachson RA, Holcombe JH; Lispro Mixture-Glargine Study Group. Combined therapy with insulin lispro Mix 75/25 plus metformin or insulin glargine plus metformin: a 16-week, randomized, open-label, crossover study in patients with type 2 diabetes beginning insulin therapy. Clin Ther 2004;26(12):2034-44.</a:t>
            </a:r>
          </a:p>
          <a:p>
            <a:pPr marL="232943" indent="-232943" defTabSz="931774">
              <a:buFont typeface="+mj-lt"/>
              <a:buAutoNum type="arabicPeriod"/>
              <a:defRPr/>
            </a:pPr>
            <a:r>
              <a:rPr lang="en-GB" sz="700" dirty="0"/>
              <a:t>Malone JK, Bai S, Campaigne BN, Reviriego J, Augendre-Ferrante B. Twice-daily pre-mixed insulin rather than basal insulin therapy alone results in better overall glycaemic control in patients with type2 diabetes. Diabet Med 2005;22(4):374-81.</a:t>
            </a:r>
          </a:p>
          <a:p>
            <a:pPr marL="232943" indent="-232943">
              <a:buFont typeface="+mj-lt"/>
              <a:buAutoNum type="arabicPeriod"/>
              <a:defRPr/>
            </a:pPr>
            <a:r>
              <a:rPr lang="en-US" sz="700" dirty="0"/>
              <a:t>Raskin P, Allen E, Hollander P, Lewin A, Gabbay RA, Hu P, Bode B, Garber A; INITIATE Study Group. Initiating insulin therapy in type 2 Diabetes: a comparison of biphasic and basal insulin analogs. Diabetes Care 2005;28(2):260-5.</a:t>
            </a:r>
          </a:p>
          <a:p>
            <a:pPr marL="232943" indent="-232943">
              <a:buFont typeface="+mj-lt"/>
              <a:buAutoNum type="arabicPeriod"/>
              <a:defRPr/>
            </a:pPr>
            <a:r>
              <a:rPr lang="en-US" sz="700" dirty="0"/>
              <a:t>Holman RR, Thorne KI, Farmer AJ, Davies MJ, Keenan JF, Paul S, Levy JC; 4-T Study Group. Addition of biphasic, prandial, or basal insulin to oral therapy in type 2 diabetes. N Engl J Med 2007;357(17):1716-30.</a:t>
            </a:r>
          </a:p>
          <a:p>
            <a:pPr marL="0" indent="0" defTabSz="931774">
              <a:buFont typeface="+mj-lt"/>
              <a:buNone/>
              <a:defRPr/>
            </a:pPr>
            <a:endParaRPr lang="en-GB" sz="700" dirty="0"/>
          </a:p>
        </p:txBody>
      </p:sp>
    </p:spTree>
    <p:extLst>
      <p:ext uri="{BB962C8B-B14F-4D97-AF65-F5344CB8AC3E}">
        <p14:creationId xmlns:p14="http://schemas.microsoft.com/office/powerpoint/2010/main" val="19402143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700" dirty="0"/>
              <a:t>Diab-00070768</a:t>
            </a:r>
          </a:p>
          <a:p>
            <a:pPr>
              <a:defRPr/>
            </a:pPr>
            <a:endParaRPr lang="de-AT" sz="700" dirty="0"/>
          </a:p>
          <a:p>
            <a:pPr>
              <a:defRPr/>
            </a:pPr>
            <a:r>
              <a:rPr lang="en-US" sz="700" b="1" dirty="0"/>
              <a:t>Abbreviations: </a:t>
            </a:r>
          </a:p>
          <a:p>
            <a:pPr>
              <a:defRPr/>
            </a:pPr>
            <a:r>
              <a:rPr lang="en-US" altLang="en-US" sz="700" dirty="0">
                <a:ea typeface="ヒラギノ角ゴ Pro W3"/>
              </a:rPr>
              <a:t>BiAsp30=biphasic insulin aspart 70/30; HbA1c=hemoglobin A1c; </a:t>
            </a:r>
            <a:r>
              <a:rPr lang="en-GB" sz="700" dirty="0">
                <a:ea typeface="MS PGothic" pitchFamily="34" charset="-128"/>
              </a:rPr>
              <a:t>LM25=25% insulin lispro, 75% insulin lispro protamine suspension; RCT=randomized clinical trial</a:t>
            </a:r>
            <a:endParaRPr lang="en-US" altLang="en-US" sz="700" dirty="0"/>
          </a:p>
          <a:p>
            <a:pPr>
              <a:defRPr/>
            </a:pPr>
            <a:endParaRPr lang="de-AT" sz="700" b="1" dirty="0"/>
          </a:p>
          <a:p>
            <a:pPr>
              <a:defRPr/>
            </a:pPr>
            <a:r>
              <a:rPr lang="de-AT" sz="700" b="1" dirty="0"/>
              <a:t>Key Point:</a:t>
            </a:r>
          </a:p>
          <a:p>
            <a:pPr marL="171404" indent="-171404">
              <a:buFont typeface="Arial" pitchFamily="34" charset="0"/>
              <a:buChar char="•"/>
              <a:defRPr/>
            </a:pPr>
            <a:r>
              <a:rPr lang="de-AT" sz="700" dirty="0"/>
              <a:t>In four RCTs, significantly greater number of patients on premix insulin regimens achieved HbA1c ≤7% compared to those on basal insulin regimens. </a:t>
            </a:r>
          </a:p>
          <a:p>
            <a:pPr marL="0" indent="0">
              <a:buFont typeface="Arial" pitchFamily="34" charset="0"/>
              <a:buNone/>
              <a:defRPr/>
            </a:pPr>
            <a:endParaRPr lang="de-AT" sz="700" dirty="0"/>
          </a:p>
          <a:p>
            <a:pPr>
              <a:defRPr/>
            </a:pPr>
            <a:r>
              <a:rPr lang="de-AT" sz="700" b="1" dirty="0"/>
              <a:t>Background:</a:t>
            </a:r>
          </a:p>
          <a:p>
            <a:pPr marL="171404" indent="-171404">
              <a:buFont typeface="Arial" pitchFamily="34" charset="0"/>
              <a:buChar char="•"/>
              <a:defRPr/>
            </a:pPr>
            <a:r>
              <a:rPr lang="de-AT" sz="700" dirty="0">
                <a:solidFill>
                  <a:prstClr val="black"/>
                </a:solidFill>
              </a:rPr>
              <a:t>Malone et al, 2004: 105 patients with T2DM (insulin-naïve) were randomized in a 32-week, open-label, prospective, crossover study to LM25 BID+metformin (Met) vs. insulin glargine QD+Met. Metformin was dosed from 1500-2500 mg/day.</a:t>
            </a:r>
            <a:r>
              <a:rPr lang="de-AT" sz="700" baseline="30000" dirty="0">
                <a:solidFill>
                  <a:prstClr val="black"/>
                </a:solidFill>
              </a:rPr>
              <a:t>1</a:t>
            </a:r>
            <a:endParaRPr lang="de-AT" sz="700" dirty="0">
              <a:solidFill>
                <a:prstClr val="black"/>
              </a:solidFill>
            </a:endParaRPr>
          </a:p>
          <a:p>
            <a:pPr marL="171404" indent="-171404">
              <a:buFont typeface="Arial" pitchFamily="34" charset="0"/>
              <a:buChar char="•"/>
              <a:defRPr/>
            </a:pPr>
            <a:r>
              <a:rPr lang="de-AT" sz="700" dirty="0">
                <a:solidFill>
                  <a:prstClr val="black"/>
                </a:solidFill>
              </a:rPr>
              <a:t>Malone et al, 2005: 97 patients with T2DM (insulin-experienced) were randomized in an open-label, 32-week, crossover study to treatment with either LM25 BID+Met (1500-2550 mg/day) or insulin glargine QD+Met (1500-2550 mg/day) for 16 weeks, followed by 16 weeks of the other treatment.</a:t>
            </a:r>
            <a:r>
              <a:rPr lang="de-AT" sz="700" baseline="30000" dirty="0">
                <a:solidFill>
                  <a:prstClr val="black"/>
                </a:solidFill>
              </a:rPr>
              <a:t>2</a:t>
            </a:r>
            <a:endParaRPr lang="de-AT" sz="700" dirty="0">
              <a:solidFill>
                <a:prstClr val="black"/>
              </a:solidFill>
            </a:endParaRPr>
          </a:p>
          <a:p>
            <a:pPr marL="171404" indent="-171404">
              <a:buFont typeface="Arial" pitchFamily="34" charset="0"/>
              <a:buChar char="•"/>
              <a:defRPr/>
            </a:pPr>
            <a:r>
              <a:rPr lang="de-AT" sz="700" dirty="0">
                <a:solidFill>
                  <a:prstClr val="black"/>
                </a:solidFill>
              </a:rPr>
              <a:t>Raskin et al: A 28-week parallel-group study randomized 233 insulin-naïve patients with HbA1c </a:t>
            </a:r>
            <a:r>
              <a:rPr lang="de-AT" sz="700" dirty="0">
                <a:solidFill>
                  <a:prstClr val="black"/>
                </a:solidFill>
                <a:sym typeface="Symbol" pitchFamily="18" charset="2"/>
              </a:rPr>
              <a:t></a:t>
            </a:r>
            <a:r>
              <a:rPr lang="de-AT" sz="700" dirty="0">
                <a:solidFill>
                  <a:prstClr val="black"/>
                </a:solidFill>
              </a:rPr>
              <a:t>8.0% on </a:t>
            </a:r>
            <a:r>
              <a:rPr lang="de-AT" sz="700" dirty="0">
                <a:solidFill>
                  <a:prstClr val="black"/>
                </a:solidFill>
                <a:sym typeface="Symbol" pitchFamily="18" charset="2"/>
              </a:rPr>
              <a:t></a:t>
            </a:r>
            <a:r>
              <a:rPr lang="de-AT" sz="700" dirty="0">
                <a:solidFill>
                  <a:prstClr val="black"/>
                </a:solidFill>
              </a:rPr>
              <a:t>1000 mg/day metformin ± oral antihyperglycemic medications (OAMs). Metformin was adjusted up to 2550 mg/day before insulin therapy was initiated with 5-6 units of BIAsp30 twice daily (</a:t>
            </a:r>
            <a:r>
              <a:rPr lang="en-US" sz="700" dirty="0">
                <a:solidFill>
                  <a:prstClr val="black"/>
                </a:solidFill>
              </a:rPr>
              <a:t>BID)</a:t>
            </a:r>
            <a:r>
              <a:rPr lang="de-AT" sz="700" dirty="0">
                <a:solidFill>
                  <a:prstClr val="black"/>
                </a:solidFill>
              </a:rPr>
              <a:t> or 10-12 units of glargine at bedtime (HS) and titrated to target plasma glucose (PG) (4.4-6.1 mmol/L).</a:t>
            </a:r>
            <a:r>
              <a:rPr lang="de-AT" sz="700" baseline="30000" dirty="0">
                <a:solidFill>
                  <a:prstClr val="black"/>
                </a:solidFill>
              </a:rPr>
              <a:t>3</a:t>
            </a:r>
            <a:endParaRPr lang="de-AT" sz="700" dirty="0">
              <a:solidFill>
                <a:prstClr val="black"/>
              </a:solidFill>
            </a:endParaRPr>
          </a:p>
          <a:p>
            <a:pPr marL="171404" indent="-171404">
              <a:buFont typeface="Arial" pitchFamily="34" charset="0"/>
              <a:buChar char="•"/>
              <a:defRPr/>
            </a:pPr>
            <a:r>
              <a:rPr lang="de-AT" sz="700" dirty="0">
                <a:solidFill>
                  <a:prstClr val="black"/>
                </a:solidFill>
              </a:rPr>
              <a:t>Holman et al: Study compared the efficacy and safety of adding BIAsp30 BID, prandial insulin aspart thrice daily (TID), or basal insulin detemir once daily (QD) or BID in the treatment of 708 patients with type2 diabetes mellitus (T2DM) who had suboptimal glycemic control while receiving maximally tolerated doses of metformin and sulfonylurea. These data are the results of the first year of the 3-year Treating to Target in type2 Diabetes (4-T) study.</a:t>
            </a:r>
            <a:r>
              <a:rPr lang="de-AT" sz="700" baseline="30000" dirty="0">
                <a:solidFill>
                  <a:prstClr val="black"/>
                </a:solidFill>
              </a:rPr>
              <a:t>4</a:t>
            </a:r>
            <a:endParaRPr lang="de-AT" sz="700" dirty="0">
              <a:solidFill>
                <a:prstClr val="black"/>
              </a:solidFill>
            </a:endParaRPr>
          </a:p>
          <a:p>
            <a:pPr>
              <a:defRPr/>
            </a:pPr>
            <a:endParaRPr lang="en-US" altLang="ja-JP" sz="700" b="1" u="sng" dirty="0"/>
          </a:p>
          <a:p>
            <a:pPr>
              <a:lnSpc>
                <a:spcPct val="95000"/>
              </a:lnSpc>
              <a:defRPr/>
            </a:pPr>
            <a:r>
              <a:rPr lang="en-US" altLang="ja-JP" sz="700" b="1" dirty="0"/>
              <a:t>References:</a:t>
            </a:r>
          </a:p>
          <a:p>
            <a:pPr marL="232943" indent="-232943" defTabSz="931774">
              <a:buFont typeface="+mj-lt"/>
              <a:buAutoNum type="arabicPeriod"/>
              <a:defRPr/>
            </a:pPr>
            <a:r>
              <a:rPr lang="en-GB" sz="700" dirty="0"/>
              <a:t>Malone JK, Kerr LF, Campaigne BN, Sachson RA, Holcombe JH; Lispro Mixture-Glargine Study Group. Combined therapy with insulin lispro Mix 75/25 plus metformin or insulin glargine plus metformin: a 16-week, randomized, open-label, crossover study in patients with type 2 diabetes beginning insulin therapy. Clin Ther 2004;26(12):2034-44.</a:t>
            </a:r>
          </a:p>
          <a:p>
            <a:pPr marL="232943" indent="-232943" defTabSz="931774">
              <a:buFont typeface="+mj-lt"/>
              <a:buAutoNum type="arabicPeriod"/>
              <a:defRPr/>
            </a:pPr>
            <a:r>
              <a:rPr lang="en-GB" sz="700" dirty="0"/>
              <a:t>Malone JK, Bai S, Campaigne BN, Reviriego J, Augendre-Ferrante B. Twice-daily pre-mixed insulin rather than basal insulin therapy alone results in better overall glycaemic control in patients with type2 diabetes. Diabet Med 2005;22(4):374-81.</a:t>
            </a:r>
          </a:p>
          <a:p>
            <a:pPr marL="232943" indent="-232943">
              <a:buFont typeface="+mj-lt"/>
              <a:buAutoNum type="arabicPeriod"/>
              <a:defRPr/>
            </a:pPr>
            <a:r>
              <a:rPr lang="en-US" sz="700" dirty="0"/>
              <a:t>Raskin P, Allen E, Hollander P, Lewin A, Gabbay RA, Hu P, Bode B, Garber A; INITIATE Study Group. Initiating insulin therapy in type 2 Diabetes: a comparison of biphasic and basal insulin analogs. Diabetes Care 2005;28(2):260-5.</a:t>
            </a:r>
          </a:p>
          <a:p>
            <a:pPr marL="232943" indent="-232943">
              <a:buFont typeface="+mj-lt"/>
              <a:buAutoNum type="arabicPeriod"/>
              <a:defRPr/>
            </a:pPr>
            <a:r>
              <a:rPr lang="en-US" sz="700" dirty="0"/>
              <a:t>Holman RR, Thorne KI, Farmer AJ, Davies MJ, Keenan JF, Paul S, Levy JC; 4-T Study Group. Addition of biphasic, prandial, or basal insulin to oral therapy in type 2 diabetes. N Engl J Med 2007;357(17):1716-30.</a:t>
            </a:r>
          </a:p>
          <a:p>
            <a:pPr defTabSz="931774">
              <a:defRPr/>
            </a:pPr>
            <a:endParaRPr lang="en-GB" sz="700" dirty="0"/>
          </a:p>
        </p:txBody>
      </p:sp>
    </p:spTree>
    <p:extLst>
      <p:ext uri="{BB962C8B-B14F-4D97-AF65-F5344CB8AC3E}">
        <p14:creationId xmlns:p14="http://schemas.microsoft.com/office/powerpoint/2010/main" val="3201926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1"/>
            <a:ext cx="5424616" cy="1971675"/>
          </a:xfrm>
        </p:spPr>
        <p:txBody>
          <a:bodyPr/>
          <a:lstStyle/>
          <a:p>
            <a:r>
              <a:rPr lang="en-US" dirty="0"/>
              <a:t>Because diabetes is a progressive disease, therapeutic interventions for patients with type 2 diabetes tend to follow a stepwise progression.</a:t>
            </a:r>
            <a:r>
              <a:rPr lang="en-US" baseline="30000" dirty="0"/>
              <a:t>1</a:t>
            </a:r>
          </a:p>
          <a:p>
            <a:endParaRPr lang="en-US" baseline="0" dirty="0"/>
          </a:p>
          <a:p>
            <a:r>
              <a:rPr lang="en-US" baseline="0" dirty="0"/>
              <a:t>Basal insulin therapy has its limitations.</a:t>
            </a:r>
          </a:p>
        </p:txBody>
      </p:sp>
      <p:sp>
        <p:nvSpPr>
          <p:cNvPr id="6" name="Notes Placeholder 2"/>
          <p:cNvSpPr txBox="1">
            <a:spLocks/>
          </p:cNvSpPr>
          <p:nvPr/>
        </p:nvSpPr>
        <p:spPr>
          <a:xfrm>
            <a:off x="685799" y="6902383"/>
            <a:ext cx="5696466" cy="712514"/>
          </a:xfrm>
          <a:prstGeom prst="rect">
            <a:avLst/>
          </a:prstGeom>
        </p:spPr>
        <p:txBody>
          <a:bodyPr vert="horz" lIns="91430" tIns="45715" rIns="91430" bIns="45715" rtlCol="0" anchor="b"/>
          <a:lstStyle>
            <a:lvl1pPr marL="0" algn="l" defTabSz="914400" rtl="0" eaLnBrk="1" latinLnBrk="0" hangingPunct="1">
              <a:defRPr sz="1100" kern="1200">
                <a:solidFill>
                  <a:schemeClr val="tx1"/>
                </a:solidFill>
                <a:latin typeface="Arial" pitchFamily="34" charset="0"/>
                <a:ea typeface="+mn-ea"/>
                <a:cs typeface="Arial" pitchFamily="34" charset="0"/>
              </a:defRPr>
            </a:lvl1pPr>
            <a:lvl2pPr marL="182880" indent="-182880"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365760" indent="-182880"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3pPr>
            <a:lvl4pPr marL="548640" indent="-182880" algn="l" defTabSz="914400" rtl="0" eaLnBrk="1" latinLnBrk="0" hangingPunct="1">
              <a:buFont typeface="Arial" pitchFamily="34" charset="0"/>
              <a:buChar char="•"/>
              <a:defRPr sz="800" kern="1200">
                <a:solidFill>
                  <a:schemeClr val="tx1"/>
                </a:solidFill>
                <a:latin typeface="Arial" pitchFamily="34" charset="0"/>
                <a:ea typeface="+mn-ea"/>
                <a:cs typeface="Arial" pitchFamily="34" charset="0"/>
              </a:defRPr>
            </a:lvl4pPr>
            <a:lvl5pPr marL="731520" indent="-182880" algn="l" defTabSz="914400" rtl="0" eaLnBrk="1" latinLnBrk="0" hangingPunct="1">
              <a:buFont typeface="Arial" pitchFamily="34" charset="0"/>
              <a:buChar char="•"/>
              <a:defRPr sz="8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800" b="1" dirty="0"/>
              <a:t>Reference</a:t>
            </a:r>
            <a:endParaRPr lang="en-US" sz="800" dirty="0"/>
          </a:p>
          <a:p>
            <a:pPr marL="101588" indent="-101588"/>
            <a:r>
              <a:rPr lang="en-US" sz="800" b="1" dirty="0"/>
              <a:t>1.	</a:t>
            </a:r>
            <a:r>
              <a:rPr lang="en-US" sz="800" dirty="0"/>
              <a:t>Inzucchi SE, Bergenstal RM, Buse JB, et al. Management of hyperglycemia in type 2 diabetes: a patient-centered approach. Position statement of the American Diabetes Association (ADA) and the European Association for the Study of Diabetes (EASD) [published correction appears in </a:t>
            </a:r>
            <a:r>
              <a:rPr lang="en-US" sz="800" i="1" dirty="0"/>
              <a:t>Diabetologia. </a:t>
            </a:r>
            <a:r>
              <a:rPr lang="en-US" sz="800" dirty="0"/>
              <a:t>2013;56:680]. </a:t>
            </a:r>
            <a:r>
              <a:rPr lang="en-US" sz="800" i="1" dirty="0"/>
              <a:t>Diabetologia</a:t>
            </a:r>
            <a:r>
              <a:rPr lang="en-US" sz="800" dirty="0"/>
              <a:t>. 2012;55:1577-1596.</a:t>
            </a:r>
          </a:p>
        </p:txBody>
      </p:sp>
      <p:sp>
        <p:nvSpPr>
          <p:cNvPr id="5" name="Slide Number Placeholder 3"/>
          <p:cNvSpPr>
            <a:spLocks noGrp="1"/>
          </p:cNvSpPr>
          <p:nvPr>
            <p:ph type="sldNum" sz="quarter" idx="5"/>
          </p:nvPr>
        </p:nvSpPr>
        <p:spPr>
          <a:xfrm>
            <a:off x="3884614" y="8685213"/>
            <a:ext cx="2971800" cy="457200"/>
          </a:xfrm>
        </p:spPr>
        <p:txBody>
          <a:bodyPr/>
          <a:lstStyle/>
          <a:p>
            <a:fld id="{49DE90B7-34F3-4BDF-A22E-6995060EE861}" type="slidenum">
              <a:rPr lang="en-US" smtClean="0"/>
              <a:t>20</a:t>
            </a:fld>
            <a:endParaRPr lang="en-US" dirty="0"/>
          </a:p>
        </p:txBody>
      </p:sp>
    </p:spTree>
    <p:extLst>
      <p:ext uri="{BB962C8B-B14F-4D97-AF65-F5344CB8AC3E}">
        <p14:creationId xmlns:p14="http://schemas.microsoft.com/office/powerpoint/2010/main" val="5765406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700" dirty="0"/>
              <a:t>Diab-00070768</a:t>
            </a:r>
          </a:p>
          <a:p>
            <a:pPr>
              <a:defRPr/>
            </a:pPr>
            <a:endParaRPr lang="de-AT" sz="700" dirty="0"/>
          </a:p>
          <a:p>
            <a:pPr>
              <a:defRPr/>
            </a:pPr>
            <a:r>
              <a:rPr lang="en-US" sz="700" dirty="0"/>
              <a:t>[NOTE: Similar slide for the parameter of hypoglycemia could not be compiled because of differences in definitions of hypoglycemia in the publications]</a:t>
            </a:r>
          </a:p>
          <a:p>
            <a:pPr>
              <a:defRPr/>
            </a:pPr>
            <a:endParaRPr lang="de-AT" sz="700" b="1" dirty="0"/>
          </a:p>
          <a:p>
            <a:pPr>
              <a:defRPr/>
            </a:pPr>
            <a:r>
              <a:rPr lang="en-US" sz="700" b="1" dirty="0"/>
              <a:t>Abbreviations: </a:t>
            </a:r>
          </a:p>
          <a:p>
            <a:pPr>
              <a:defRPr/>
            </a:pPr>
            <a:r>
              <a:rPr lang="en-US" altLang="en-US" sz="700" dirty="0">
                <a:ea typeface="ヒラギノ角ゴ Pro W3"/>
              </a:rPr>
              <a:t>BiAsp30=biphasic insulin aspart 70/30; </a:t>
            </a:r>
            <a:r>
              <a:rPr lang="en-GB" sz="700" dirty="0">
                <a:ea typeface="MS PGothic" pitchFamily="34" charset="-128"/>
              </a:rPr>
              <a:t>LM25=25% insulin lispro, 75% insulin lispro protamine suspension; RCT=randomized clinical trial</a:t>
            </a:r>
            <a:endParaRPr lang="en-US" altLang="en-US" sz="700" dirty="0"/>
          </a:p>
          <a:p>
            <a:pPr>
              <a:defRPr/>
            </a:pPr>
            <a:endParaRPr lang="de-AT" sz="700" b="1" dirty="0"/>
          </a:p>
          <a:p>
            <a:pPr>
              <a:defRPr/>
            </a:pPr>
            <a:r>
              <a:rPr lang="de-AT" sz="700" b="1" dirty="0"/>
              <a:t>Key Point:</a:t>
            </a:r>
          </a:p>
          <a:p>
            <a:pPr marL="171404" indent="-171404">
              <a:buFont typeface="Arial" pitchFamily="34" charset="0"/>
              <a:buChar char="•"/>
              <a:defRPr/>
            </a:pPr>
            <a:r>
              <a:rPr lang="de-AT" sz="700" dirty="0"/>
              <a:t>In four RCTs, patients on premix insulin regimens gained significantly greater weight compared to those on basal insulin regimens. </a:t>
            </a:r>
          </a:p>
          <a:p>
            <a:pPr marL="0" indent="0">
              <a:buFont typeface="Arial" pitchFamily="34" charset="0"/>
              <a:buNone/>
              <a:defRPr/>
            </a:pPr>
            <a:endParaRPr lang="de-AT" sz="700" dirty="0"/>
          </a:p>
          <a:p>
            <a:pPr>
              <a:defRPr/>
            </a:pPr>
            <a:r>
              <a:rPr lang="de-AT" sz="700" b="1" dirty="0"/>
              <a:t>Background:</a:t>
            </a:r>
          </a:p>
          <a:p>
            <a:pPr marL="171404" indent="-171404">
              <a:buFont typeface="Arial" pitchFamily="34" charset="0"/>
              <a:buChar char="•"/>
              <a:defRPr/>
            </a:pPr>
            <a:r>
              <a:rPr lang="de-AT" sz="700" dirty="0">
                <a:solidFill>
                  <a:prstClr val="black"/>
                </a:solidFill>
              </a:rPr>
              <a:t>Malone et al, 2004: 105 patients with T2DM (insulin-naïve) were randomized in a 32-week, open-label, prospective, crossover study to LM25 BID+metformin (Met) vs. insulin glargine QD+Met. Metformin was dosed from 1500-2500 mg/day.</a:t>
            </a:r>
            <a:r>
              <a:rPr lang="de-AT" sz="700" baseline="30000" dirty="0">
                <a:solidFill>
                  <a:prstClr val="black"/>
                </a:solidFill>
              </a:rPr>
              <a:t>1</a:t>
            </a:r>
            <a:endParaRPr lang="de-AT" sz="700" dirty="0">
              <a:solidFill>
                <a:prstClr val="black"/>
              </a:solidFill>
            </a:endParaRPr>
          </a:p>
          <a:p>
            <a:pPr marL="171404" indent="-171404">
              <a:buFont typeface="Arial" pitchFamily="34" charset="0"/>
              <a:buChar char="•"/>
              <a:defRPr/>
            </a:pPr>
            <a:r>
              <a:rPr lang="de-AT" sz="700" dirty="0">
                <a:solidFill>
                  <a:prstClr val="black"/>
                </a:solidFill>
              </a:rPr>
              <a:t>Malone et al, 2005: 97 patients with T2DM (insulin-experienced) were randomized in an open-label, 32-week, crossover study to treatment with either LM25 BID+Met (1500-2550 mg/day) or insulin glargine QD+Met (1500-2550 mg/day) for 16 weeks, followed by 16 weeks of the other treatment.</a:t>
            </a:r>
            <a:r>
              <a:rPr lang="de-AT" sz="700" baseline="30000" dirty="0">
                <a:solidFill>
                  <a:prstClr val="black"/>
                </a:solidFill>
              </a:rPr>
              <a:t>2</a:t>
            </a:r>
            <a:endParaRPr lang="de-AT" sz="700" dirty="0">
              <a:solidFill>
                <a:prstClr val="black"/>
              </a:solidFill>
            </a:endParaRPr>
          </a:p>
          <a:p>
            <a:pPr marL="171404" indent="-171404">
              <a:buFont typeface="Arial" pitchFamily="34" charset="0"/>
              <a:buChar char="•"/>
              <a:defRPr/>
            </a:pPr>
            <a:r>
              <a:rPr lang="de-AT" sz="700" dirty="0">
                <a:solidFill>
                  <a:prstClr val="black"/>
                </a:solidFill>
              </a:rPr>
              <a:t>Raskin et al: A 28-week parallel-group study randomized 233 insulin-naïve patients with HbA1c </a:t>
            </a:r>
            <a:r>
              <a:rPr lang="de-AT" sz="700" dirty="0">
                <a:solidFill>
                  <a:prstClr val="black"/>
                </a:solidFill>
                <a:sym typeface="Symbol" pitchFamily="18" charset="2"/>
              </a:rPr>
              <a:t></a:t>
            </a:r>
            <a:r>
              <a:rPr lang="de-AT" sz="700" dirty="0">
                <a:solidFill>
                  <a:prstClr val="black"/>
                </a:solidFill>
              </a:rPr>
              <a:t>8.0% on </a:t>
            </a:r>
            <a:r>
              <a:rPr lang="de-AT" sz="700" dirty="0">
                <a:solidFill>
                  <a:prstClr val="black"/>
                </a:solidFill>
                <a:sym typeface="Symbol" pitchFamily="18" charset="2"/>
              </a:rPr>
              <a:t></a:t>
            </a:r>
            <a:r>
              <a:rPr lang="de-AT" sz="700" dirty="0">
                <a:solidFill>
                  <a:prstClr val="black"/>
                </a:solidFill>
              </a:rPr>
              <a:t>1000 mg/day metformin ± oral antihyperglycemic medications (OAMs). Metformin was adjusted up to 2550 mg/day before insulin therapy was initiated with 5-6 units of BIAsp30 twice daily (</a:t>
            </a:r>
            <a:r>
              <a:rPr lang="en-US" sz="700" dirty="0">
                <a:solidFill>
                  <a:prstClr val="black"/>
                </a:solidFill>
              </a:rPr>
              <a:t>BID)</a:t>
            </a:r>
            <a:r>
              <a:rPr lang="de-AT" sz="700" dirty="0">
                <a:solidFill>
                  <a:prstClr val="black"/>
                </a:solidFill>
              </a:rPr>
              <a:t> or 10-12 units of glargine at bedtime (HS) and titrated to target plasma glucose (PG) (4.4-6.1 mmol/L).</a:t>
            </a:r>
            <a:r>
              <a:rPr lang="de-AT" sz="700" baseline="30000" dirty="0">
                <a:solidFill>
                  <a:prstClr val="black"/>
                </a:solidFill>
              </a:rPr>
              <a:t>3</a:t>
            </a:r>
            <a:endParaRPr lang="de-AT" sz="700" dirty="0">
              <a:solidFill>
                <a:prstClr val="black"/>
              </a:solidFill>
            </a:endParaRPr>
          </a:p>
          <a:p>
            <a:pPr marL="171404" indent="-171404">
              <a:buFont typeface="Arial" pitchFamily="34" charset="0"/>
              <a:buChar char="•"/>
              <a:defRPr/>
            </a:pPr>
            <a:r>
              <a:rPr lang="de-AT" sz="700" dirty="0">
                <a:solidFill>
                  <a:prstClr val="black"/>
                </a:solidFill>
              </a:rPr>
              <a:t>Holman et al: Study compared the efficacy and safety of adding BIAsp30 BID, prandial insulin aspart thrice daily (TID), or basal insulin detemir once daily (QD) or BID in the treatment of 708 patients with type2 diabetes mellitus (T2DM) who had suboptimal glycemic control while receiving maximally tolerated doses of metformin and sulfonylurea. These data are the results of the first year of the 3-year Treating to Target in type2 Diabetes (4-T) study.</a:t>
            </a:r>
            <a:r>
              <a:rPr lang="de-AT" sz="700" baseline="30000" dirty="0">
                <a:solidFill>
                  <a:prstClr val="black"/>
                </a:solidFill>
              </a:rPr>
              <a:t>4</a:t>
            </a:r>
            <a:endParaRPr lang="de-AT" sz="700" dirty="0">
              <a:solidFill>
                <a:prstClr val="black"/>
              </a:solidFill>
            </a:endParaRPr>
          </a:p>
          <a:p>
            <a:pPr>
              <a:defRPr/>
            </a:pPr>
            <a:endParaRPr lang="en-US" altLang="ja-JP" sz="700" b="1" u="sng" dirty="0"/>
          </a:p>
          <a:p>
            <a:pPr>
              <a:lnSpc>
                <a:spcPct val="95000"/>
              </a:lnSpc>
              <a:defRPr/>
            </a:pPr>
            <a:r>
              <a:rPr lang="en-US" altLang="ja-JP" sz="700" b="1" dirty="0"/>
              <a:t>References:</a:t>
            </a:r>
          </a:p>
          <a:p>
            <a:pPr marL="232943" indent="-232943" defTabSz="931774">
              <a:buFont typeface="+mj-lt"/>
              <a:buAutoNum type="arabicPeriod"/>
              <a:defRPr/>
            </a:pPr>
            <a:r>
              <a:rPr lang="en-GB" sz="700" dirty="0"/>
              <a:t>Malone JK, Kerr LF, Campaigne BN, Sachson RA, Holcombe JH; Lispro Mixture-Glargine Study Group. Combined therapy with insulin lispro Mix 75/25 plus metformin or insulin glargine plus metformin: a 16-week, randomized, open-label, crossover study in patients with type 2 diabetes beginning insulin therapy. Clin Ther 2004;26(12):2034-44.</a:t>
            </a:r>
          </a:p>
          <a:p>
            <a:pPr marL="232943" indent="-232943" defTabSz="931774">
              <a:buFont typeface="+mj-lt"/>
              <a:buAutoNum type="arabicPeriod"/>
              <a:defRPr/>
            </a:pPr>
            <a:r>
              <a:rPr lang="en-GB" sz="700" dirty="0"/>
              <a:t>Malone JK, Bai S, Campaigne BN, Reviriego J, Augendre-Ferrante B. Twice-daily pre-mixed insulin rather than basal insulin therapy alone results in better overall glycaemic control in patients with type2 diabetes. Diabet Med 2005;22(4):374-81.</a:t>
            </a:r>
          </a:p>
          <a:p>
            <a:pPr marL="232943" indent="-232943">
              <a:buFont typeface="+mj-lt"/>
              <a:buAutoNum type="arabicPeriod"/>
              <a:defRPr/>
            </a:pPr>
            <a:r>
              <a:rPr lang="en-US" sz="700" dirty="0"/>
              <a:t>Raskin P, Allen E, Hollander P, Lewin A, Gabbay RA, Hu P, Bode B, Garber A; INITIATE Study Group. Initiating insulin therapy in type 2 Diabetes: a comparison of biphasic and basal insulin analogs. Diabetes Care 2005;28(2):260-5.</a:t>
            </a:r>
          </a:p>
          <a:p>
            <a:pPr marL="232943" indent="-232943">
              <a:buFont typeface="+mj-lt"/>
              <a:buAutoNum type="arabicPeriod"/>
              <a:defRPr/>
            </a:pPr>
            <a:r>
              <a:rPr lang="en-US" sz="700" dirty="0"/>
              <a:t>Holman RR, Thorne KI, Farmer AJ, Davies MJ, Keenan JF, Paul S, Levy JC; 4-T Study Group. Addition of biphasic, prandial, or basal insulin to oral therapy in type 2 diabetes. N Engl J Med 2007;357(17):1716-30.</a:t>
            </a:r>
          </a:p>
          <a:p>
            <a:pPr defTabSz="931774">
              <a:defRPr/>
            </a:pPr>
            <a:endParaRPr lang="en-GB" sz="700" dirty="0"/>
          </a:p>
          <a:p>
            <a:pPr marL="0" indent="0">
              <a:buFont typeface="+mj-lt"/>
              <a:buNone/>
              <a:defRPr/>
            </a:pPr>
            <a:endParaRPr lang="en-US" sz="700" dirty="0"/>
          </a:p>
        </p:txBody>
      </p:sp>
    </p:spTree>
    <p:extLst>
      <p:ext uri="{BB962C8B-B14F-4D97-AF65-F5344CB8AC3E}">
        <p14:creationId xmlns:p14="http://schemas.microsoft.com/office/powerpoint/2010/main" val="12728969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sz="900" dirty="0"/>
              <a:t>Diab-00070768</a:t>
            </a:r>
          </a:p>
          <a:p>
            <a:pPr marL="189845" indent="-189845">
              <a:spcBef>
                <a:spcPct val="0"/>
              </a:spcBef>
              <a:defRPr/>
            </a:pPr>
            <a:r>
              <a:rPr lang="en-US" altLang="en-US" sz="900" dirty="0"/>
              <a:t>Study Code: F3Z-US-IOOV</a:t>
            </a:r>
          </a:p>
          <a:p>
            <a:pPr marL="189845" indent="-189845">
              <a:spcBef>
                <a:spcPct val="0"/>
              </a:spcBef>
              <a:defRPr/>
            </a:pPr>
            <a:r>
              <a:rPr lang="en-US" altLang="en-US" sz="900" dirty="0"/>
              <a:t>ClinicalTrials.gov Identifier: NCT00279201</a:t>
            </a:r>
          </a:p>
          <a:p>
            <a:pPr marL="189845" indent="-189845">
              <a:spcBef>
                <a:spcPct val="0"/>
              </a:spcBef>
              <a:defRPr/>
            </a:pPr>
            <a:endParaRPr lang="en-US" altLang="en-US" sz="900" dirty="0"/>
          </a:p>
          <a:p>
            <a:pPr defTabSz="931774">
              <a:defRPr/>
            </a:pPr>
            <a:r>
              <a:rPr lang="en-US" sz="900" b="1" dirty="0"/>
              <a:t>Abbreviations:</a:t>
            </a:r>
          </a:p>
          <a:p>
            <a:pPr defTabSz="931774">
              <a:defRPr/>
            </a:pPr>
            <a:r>
              <a:rPr lang="en-US" sz="900" dirty="0"/>
              <a:t>BID=twice daily; </a:t>
            </a:r>
            <a:r>
              <a:rPr lang="en-US" altLang="en-US" sz="800" dirty="0">
                <a:ea typeface="ヒラギノ角ゴ Pro W3"/>
              </a:rPr>
              <a:t>HbA1c=hemoglobin A1c; </a:t>
            </a:r>
            <a:r>
              <a:rPr lang="en-GB" sz="900" dirty="0">
                <a:ea typeface="MS PGothic" pitchFamily="34" charset="-128"/>
              </a:rPr>
              <a:t>LM25=25% insulin lispro, 75% insulin lispro protamine suspension; OAM=oral antihyperglycemic medication; </a:t>
            </a:r>
            <a:r>
              <a:rPr lang="en-US" altLang="en-US" sz="900" dirty="0"/>
              <a:t>QD=once daily; T2DM=Type 2 diabetes mellitus; ULN=upper limit of normal</a:t>
            </a:r>
          </a:p>
          <a:p>
            <a:pPr marL="189845" indent="-189845">
              <a:spcBef>
                <a:spcPct val="0"/>
              </a:spcBef>
              <a:defRPr/>
            </a:pPr>
            <a:endParaRPr lang="en-US" altLang="en-US" sz="900" b="1" dirty="0"/>
          </a:p>
          <a:p>
            <a:pPr marL="189845" indent="-189845">
              <a:spcBef>
                <a:spcPct val="0"/>
              </a:spcBef>
              <a:defRPr/>
            </a:pPr>
            <a:r>
              <a:rPr lang="en-US" altLang="en-US" sz="900" b="1" dirty="0"/>
              <a:t>Key Points:</a:t>
            </a:r>
            <a:endParaRPr lang="en-US" altLang="en-US" sz="900" dirty="0"/>
          </a:p>
          <a:p>
            <a:pPr marL="178288" indent="-178288">
              <a:spcBef>
                <a:spcPct val="0"/>
              </a:spcBef>
              <a:buFont typeface="Arial" panose="020B0604020202020204" pitchFamily="34" charset="0"/>
              <a:buChar char="•"/>
              <a:defRPr/>
            </a:pPr>
            <a:r>
              <a:rPr lang="en-US" altLang="en-US" sz="900" dirty="0"/>
              <a:t>24-week initiation phase of DURABLE; randomized, open-label, parallel trial. </a:t>
            </a:r>
          </a:p>
          <a:p>
            <a:pPr marL="178288" indent="-178288">
              <a:spcBef>
                <a:spcPct val="0"/>
              </a:spcBef>
              <a:buFont typeface="Arial" panose="020B0604020202020204" pitchFamily="34" charset="0"/>
              <a:buChar char="•"/>
              <a:defRPr/>
            </a:pPr>
            <a:r>
              <a:rPr lang="en-US" altLang="en-US" sz="900" dirty="0"/>
              <a:t>Patients: 2091 insulin-naïve type 2 diabetes patients from 242 sites in 11 countries. </a:t>
            </a:r>
          </a:p>
          <a:p>
            <a:pPr marL="178288" indent="-178288">
              <a:spcBef>
                <a:spcPct val="0"/>
              </a:spcBef>
              <a:buFont typeface="Arial" panose="020B0604020202020204" pitchFamily="34" charset="0"/>
              <a:buChar char="•"/>
              <a:defRPr/>
            </a:pPr>
            <a:r>
              <a:rPr lang="en-US" altLang="en-US" sz="900" dirty="0"/>
              <a:t>Treatment: LM25 BID or insulin glargine QD with continued OAMs, including sulfonylurea. </a:t>
            </a:r>
          </a:p>
          <a:p>
            <a:pPr marL="178288" indent="-178288">
              <a:spcBef>
                <a:spcPct val="0"/>
              </a:spcBef>
              <a:buFont typeface="Arial" panose="020B0604020202020204" pitchFamily="34" charset="0"/>
              <a:buChar char="•"/>
              <a:defRPr/>
            </a:pPr>
            <a:r>
              <a:rPr lang="en-US" altLang="en-US" sz="900" dirty="0"/>
              <a:t>Patients were randomized to either LM25 BID or insulin glargine QD while maintaining prestudy doses of OAMs. Insulin was titrated to achieve a hemoglobin A1c ≤6.5%. </a:t>
            </a:r>
          </a:p>
          <a:p>
            <a:pPr marL="178288" indent="-178288">
              <a:spcBef>
                <a:spcPct val="0"/>
              </a:spcBef>
              <a:buFont typeface="Arial" panose="020B0604020202020204" pitchFamily="34" charset="0"/>
              <a:buChar char="•"/>
              <a:defRPr/>
            </a:pPr>
            <a:r>
              <a:rPr lang="en-US" altLang="en-US" sz="900" dirty="0"/>
              <a:t>Patients randomized by country and stratified within their country based on OAM use (sulfonylurea and thiazolidinedione). </a:t>
            </a:r>
          </a:p>
          <a:p>
            <a:pPr marL="178288" indent="-178288">
              <a:spcBef>
                <a:spcPct val="0"/>
              </a:spcBef>
              <a:buFont typeface="Arial" panose="020B0604020202020204" pitchFamily="34" charset="0"/>
              <a:buChar char="•"/>
              <a:defRPr/>
            </a:pPr>
            <a:r>
              <a:rPr lang="en-US" altLang="en-US" sz="900" dirty="0"/>
              <a:t>LM25 given before morning and evening meals. </a:t>
            </a:r>
          </a:p>
          <a:p>
            <a:pPr marL="178288" indent="-178288">
              <a:spcBef>
                <a:spcPct val="0"/>
              </a:spcBef>
              <a:buFont typeface="Arial" panose="020B0604020202020204" pitchFamily="34" charset="0"/>
              <a:buChar char="•"/>
              <a:defRPr/>
            </a:pPr>
            <a:r>
              <a:rPr lang="en-US" altLang="en-US" sz="900" dirty="0"/>
              <a:t>Insulin glargine given once daily either before morning meal, evening meal, or at bedtime.</a:t>
            </a:r>
            <a:r>
              <a:rPr lang="en-US" altLang="en-US" sz="900" baseline="30000" dirty="0"/>
              <a:t> </a:t>
            </a:r>
            <a:r>
              <a:rPr lang="en-US" altLang="en-US" sz="900" dirty="0"/>
              <a:t> </a:t>
            </a:r>
          </a:p>
          <a:p>
            <a:pPr marL="178288" indent="-178288">
              <a:spcBef>
                <a:spcPct val="0"/>
              </a:spcBef>
              <a:buFont typeface="Arial" panose="020B0604020202020204" pitchFamily="34" charset="0"/>
              <a:buChar char="•"/>
              <a:defRPr/>
            </a:pPr>
            <a:r>
              <a:rPr lang="en-US" altLang="en-US" sz="900" dirty="0"/>
              <a:t>Starting dose 10 units twice daily for LM25 and 10 units once daily for insulin glargine; doses were titrated to achieve HbA1c ≤6.5%. </a:t>
            </a:r>
            <a:endParaRPr lang="en-US" altLang="en-US" sz="900" b="1" dirty="0"/>
          </a:p>
          <a:p>
            <a:pPr marL="189845" indent="-189845">
              <a:spcBef>
                <a:spcPct val="0"/>
              </a:spcBef>
              <a:defRPr/>
            </a:pPr>
            <a:endParaRPr lang="en-US" altLang="en-US" sz="900" b="1" dirty="0"/>
          </a:p>
          <a:p>
            <a:pPr marL="189845" indent="-189845">
              <a:spcBef>
                <a:spcPct val="0"/>
              </a:spcBef>
              <a:defRPr/>
            </a:pPr>
            <a:r>
              <a:rPr lang="en-US" altLang="en-US" sz="900" b="1" dirty="0"/>
              <a:t>Background:</a:t>
            </a:r>
          </a:p>
          <a:p>
            <a:pPr marL="178288" indent="-178288">
              <a:spcBef>
                <a:spcPct val="0"/>
              </a:spcBef>
              <a:buFont typeface="Arial" panose="020B0604020202020204" pitchFamily="34" charset="0"/>
              <a:buChar char="•"/>
              <a:defRPr/>
            </a:pPr>
            <a:r>
              <a:rPr lang="en-US" altLang="en-US" sz="900" dirty="0"/>
              <a:t>Study designed to assess the efficacy, safety, and durability of 2 starter insulin regimens (insulin LM25 BID vs. insulin glargine QD) while remaining on OAMs. Initiation phase (24 weeks) focused on efficacy and safety. Two-year maintenance phase assessed the length of time each regimen is able to maintain HbA1c goals. </a:t>
            </a:r>
            <a:endParaRPr lang="en-US" altLang="en-US" sz="900" baseline="30000" dirty="0"/>
          </a:p>
          <a:p>
            <a:pPr marL="189845" indent="-189845">
              <a:spcBef>
                <a:spcPct val="0"/>
              </a:spcBef>
              <a:defRPr/>
            </a:pPr>
            <a:endParaRPr lang="de-AT" altLang="en-US" sz="900" b="1" dirty="0"/>
          </a:p>
          <a:p>
            <a:pPr marL="189845" indent="-189845">
              <a:spcBef>
                <a:spcPct val="0"/>
              </a:spcBef>
              <a:defRPr/>
            </a:pPr>
            <a:r>
              <a:rPr lang="de-AT" altLang="en-US" sz="900" b="1" dirty="0"/>
              <a:t>Reference:</a:t>
            </a:r>
          </a:p>
          <a:p>
            <a:pPr eaLnBrk="1" hangingPunct="1">
              <a:spcBef>
                <a:spcPct val="0"/>
              </a:spcBef>
              <a:buFont typeface="Calibri" pitchFamily="34" charset="0"/>
              <a:buNone/>
              <a:defRPr/>
            </a:pPr>
            <a:r>
              <a:rPr lang="en-US" altLang="en-US" sz="900" dirty="0"/>
              <a:t>Buse JB, Wolffenbuttel BH, et al. DURAbility of basal vs. lispro mix 75/25 insulin efficacy (DURABLE) trial 24-week results: safety and efficacy of insulin lispro mix 75/25 vs. insulin glargine added to oral antihyperglycemic drugs in patients with type 2 diabetes. Diabetes Care 2009;32(6):1007-13.</a:t>
            </a:r>
          </a:p>
        </p:txBody>
      </p:sp>
    </p:spTree>
    <p:extLst>
      <p:ext uri="{BB962C8B-B14F-4D97-AF65-F5344CB8AC3E}">
        <p14:creationId xmlns:p14="http://schemas.microsoft.com/office/powerpoint/2010/main" val="42385396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sz="800" dirty="0"/>
              <a:t>Diab-00070768</a:t>
            </a:r>
          </a:p>
          <a:p>
            <a:pPr marL="189845" indent="-189845">
              <a:spcBef>
                <a:spcPct val="0"/>
              </a:spcBef>
              <a:defRPr/>
            </a:pPr>
            <a:r>
              <a:rPr lang="en-US" altLang="en-US" sz="800" dirty="0"/>
              <a:t>Study Code: F3Z-US-IOOV</a:t>
            </a:r>
          </a:p>
          <a:p>
            <a:pPr marL="189845" indent="-189845">
              <a:spcBef>
                <a:spcPct val="0"/>
              </a:spcBef>
              <a:defRPr/>
            </a:pPr>
            <a:r>
              <a:rPr lang="en-US" altLang="en-US" sz="800" dirty="0"/>
              <a:t>ClinicalTrials.gov Identifier: NCT00279201</a:t>
            </a:r>
          </a:p>
          <a:p>
            <a:pPr>
              <a:lnSpc>
                <a:spcPct val="95000"/>
              </a:lnSpc>
              <a:defRPr/>
            </a:pPr>
            <a:endParaRPr lang="en-US" altLang="en-US" sz="800" dirty="0"/>
          </a:p>
          <a:p>
            <a:pPr indent="-186313">
              <a:lnSpc>
                <a:spcPct val="95000"/>
              </a:lnSpc>
              <a:defRPr/>
            </a:pPr>
            <a:r>
              <a:rPr lang="en-US" altLang="en-US" sz="800" b="1" dirty="0"/>
              <a:t>Abbreviations: </a:t>
            </a:r>
          </a:p>
          <a:p>
            <a:pPr indent="-186313">
              <a:lnSpc>
                <a:spcPct val="95000"/>
              </a:lnSpc>
              <a:defRPr/>
            </a:pPr>
            <a:r>
              <a:rPr lang="de-AT" altLang="en-US" sz="800" dirty="0"/>
              <a:t>BID=twice daily; </a:t>
            </a:r>
            <a:r>
              <a:rPr lang="en-US" altLang="en-US" sz="800" dirty="0"/>
              <a:t>HbA1c=hemoglobin A1c</a:t>
            </a:r>
            <a:r>
              <a:rPr lang="de-AT" altLang="en-US" sz="800" dirty="0"/>
              <a:t>; </a:t>
            </a:r>
            <a:r>
              <a:rPr lang="it-IT" altLang="en-US" sz="800" dirty="0">
                <a:ea typeface="ヒラギノ角ゴ Pro W3"/>
              </a:rPr>
              <a:t>LM25=25% insulin lispro, 75% insulin lispro protamine suspension</a:t>
            </a:r>
            <a:r>
              <a:rPr lang="en-US" altLang="en-US" sz="800" dirty="0"/>
              <a:t>; </a:t>
            </a:r>
            <a:r>
              <a:rPr lang="en-GB" sz="800" dirty="0">
                <a:ea typeface="MS PGothic" pitchFamily="34" charset="-128"/>
              </a:rPr>
              <a:t>OAM=oral antihyperglycemic medication; </a:t>
            </a:r>
            <a:r>
              <a:rPr lang="en-US" altLang="en-US" sz="800" dirty="0"/>
              <a:t>QD=once daily</a:t>
            </a:r>
          </a:p>
          <a:p>
            <a:pPr indent="-186313">
              <a:lnSpc>
                <a:spcPct val="95000"/>
              </a:lnSpc>
              <a:defRPr/>
            </a:pPr>
            <a:endParaRPr lang="en-US" altLang="en-US" sz="800" b="1" dirty="0"/>
          </a:p>
          <a:p>
            <a:pPr marL="186313" indent="-186313">
              <a:lnSpc>
                <a:spcPct val="95000"/>
              </a:lnSpc>
              <a:defRPr/>
            </a:pPr>
            <a:r>
              <a:rPr lang="en-US" altLang="en-US" sz="800" b="1" dirty="0"/>
              <a:t>Key Points:</a:t>
            </a:r>
          </a:p>
          <a:p>
            <a:pPr marL="174669" indent="-174669">
              <a:lnSpc>
                <a:spcPct val="95000"/>
              </a:lnSpc>
              <a:buFont typeface="Arial" panose="020B0604020202020204" pitchFamily="34" charset="0"/>
              <a:buChar char="•"/>
              <a:defRPr/>
            </a:pPr>
            <a:r>
              <a:rPr lang="en-US" altLang="en-US" sz="800" dirty="0"/>
              <a:t>Prespecified analyses performed by last observation carried forward (LOCF) method on the intent-to-treat population who had ≥1 postbaseline assessment. </a:t>
            </a:r>
          </a:p>
          <a:p>
            <a:pPr marL="174669" indent="-174669">
              <a:lnSpc>
                <a:spcPct val="95000"/>
              </a:lnSpc>
              <a:buFont typeface="Arial" panose="020B0604020202020204" pitchFamily="34" charset="0"/>
              <a:buChar char="•"/>
              <a:defRPr/>
            </a:pPr>
            <a:r>
              <a:rPr lang="en-US" altLang="en-US" sz="800" dirty="0"/>
              <a:t>Primary outcome (endpoint HbA1c) analyzed by analysis of covariance (ANCOVA) with treatment, baseline HbA1c, country, and sulfonylurea and thiazolidinedione use as covariates.</a:t>
            </a:r>
          </a:p>
          <a:p>
            <a:pPr marL="174669" indent="-174669">
              <a:lnSpc>
                <a:spcPct val="95000"/>
              </a:lnSpc>
              <a:buFont typeface="Arial" panose="020B0604020202020204" pitchFamily="34" charset="0"/>
              <a:buChar char="•"/>
              <a:defRPr/>
            </a:pPr>
            <a:r>
              <a:rPr lang="en-US" altLang="en-US" sz="800" dirty="0"/>
              <a:t>Percentage of patients achieving HbA1c goals was analyzed using Cochran-Mantel-Haenszel statistic controlling for country, thiazolidinedione</a:t>
            </a:r>
            <a:r>
              <a:rPr lang="de-AT" altLang="en-US" sz="800" dirty="0"/>
              <a:t> </a:t>
            </a:r>
            <a:r>
              <a:rPr lang="en-US" altLang="en-US" sz="800" dirty="0"/>
              <a:t>use, and sulfonylurea use. </a:t>
            </a:r>
          </a:p>
          <a:p>
            <a:pPr marL="174669" indent="-174669">
              <a:lnSpc>
                <a:spcPct val="95000"/>
              </a:lnSpc>
              <a:buFont typeface="Arial" panose="020B0604020202020204" pitchFamily="34" charset="0"/>
              <a:buChar char="•"/>
              <a:defRPr/>
            </a:pPr>
            <a:r>
              <a:rPr lang="en-US" altLang="en-US" sz="800" dirty="0"/>
              <a:t>Mean HbA1c decreased in both groups with therapy (p&lt;.0001 for comparison of baseline to 24 weeks). </a:t>
            </a:r>
          </a:p>
          <a:p>
            <a:pPr marL="174669" indent="-174669" defTabSz="931774">
              <a:lnSpc>
                <a:spcPct val="95000"/>
              </a:lnSpc>
              <a:spcBef>
                <a:spcPct val="0"/>
              </a:spcBef>
              <a:buFont typeface="Arial" panose="020B0604020202020204" pitchFamily="34" charset="0"/>
              <a:buChar char="•"/>
              <a:defRPr/>
            </a:pPr>
            <a:r>
              <a:rPr lang="en-US" altLang="en-US" sz="800" dirty="0"/>
              <a:t>At endpoint, HbA1c was lower for LM25 compared to insulin glargine (7.2 ± 1.1 vs. 7.3 ± 1.1%, p=.005). </a:t>
            </a:r>
          </a:p>
          <a:p>
            <a:pPr marL="174669" indent="-174669">
              <a:lnSpc>
                <a:spcPct val="95000"/>
              </a:lnSpc>
              <a:buFont typeface="Arial" panose="020B0604020202020204" pitchFamily="34" charset="0"/>
              <a:buChar char="•"/>
              <a:defRPr/>
            </a:pPr>
            <a:r>
              <a:rPr lang="en-US" altLang="en-US" sz="800" dirty="0"/>
              <a:t>92% of total patients using ≥1 sulfonylurea. </a:t>
            </a:r>
          </a:p>
          <a:p>
            <a:pPr marL="0" indent="0">
              <a:lnSpc>
                <a:spcPct val="95000"/>
              </a:lnSpc>
              <a:buFont typeface="Arial" panose="020B0604020202020204" pitchFamily="34" charset="0"/>
              <a:buNone/>
              <a:defRPr/>
            </a:pPr>
            <a:endParaRPr lang="en-US" altLang="en-US" sz="800" dirty="0"/>
          </a:p>
          <a:p>
            <a:pPr marL="189845" indent="-189845">
              <a:spcBef>
                <a:spcPct val="0"/>
              </a:spcBef>
              <a:defRPr/>
            </a:pPr>
            <a:r>
              <a:rPr lang="en-US" altLang="en-US" sz="800" b="1" dirty="0"/>
              <a:t>Background:</a:t>
            </a:r>
          </a:p>
          <a:p>
            <a:pPr marL="178288" indent="-178288">
              <a:spcBef>
                <a:spcPct val="0"/>
              </a:spcBef>
              <a:buFont typeface="Arial" panose="020B0604020202020204" pitchFamily="34" charset="0"/>
              <a:buChar char="•"/>
              <a:defRPr/>
            </a:pPr>
            <a:r>
              <a:rPr lang="en-US" altLang="en-US" sz="800" dirty="0"/>
              <a:t>Study designed to assess the efficacy, safety, and durability of 2 starter insulin regimens (insulin LM25 BID vs. insulin glargine QD) while remaining on OAMs. Initiation phase (24 weeks) focused on efficacy and safety. Two-year maintenance phase assessed the length of time each regimen is able to maintain HbA1c goals. </a:t>
            </a:r>
          </a:p>
          <a:p>
            <a:pPr>
              <a:spcBef>
                <a:spcPct val="0"/>
              </a:spcBef>
              <a:defRPr/>
            </a:pPr>
            <a:endParaRPr lang="de-AT" altLang="en-US" sz="800" b="1" dirty="0"/>
          </a:p>
          <a:p>
            <a:pPr marL="186313" indent="-186313">
              <a:lnSpc>
                <a:spcPct val="95000"/>
              </a:lnSpc>
              <a:defRPr/>
            </a:pPr>
            <a:r>
              <a:rPr lang="de-AT" altLang="en-US" sz="800" b="1" dirty="0"/>
              <a:t>Reference:</a:t>
            </a:r>
          </a:p>
          <a:p>
            <a:pPr>
              <a:lnSpc>
                <a:spcPct val="95000"/>
              </a:lnSpc>
              <a:defRPr/>
            </a:pPr>
            <a:r>
              <a:rPr lang="en-US" altLang="en-US" sz="800" dirty="0"/>
              <a:t>Buse JB, Wolffenbuttel BH, et al. DURAbility of basal vs. lispro mix 75/25 insulin efficacy (DURABLE) trial 24-week results: safety and efficacy of insulin lispro mix 75/25 vs. insulin glargine added to oral antihyperglycemic drugs in patients with type 2 diabetes. Diabetes Care 2009;32(6):1007-13.</a:t>
            </a:r>
          </a:p>
        </p:txBody>
      </p:sp>
    </p:spTree>
    <p:extLst>
      <p:ext uri="{BB962C8B-B14F-4D97-AF65-F5344CB8AC3E}">
        <p14:creationId xmlns:p14="http://schemas.microsoft.com/office/powerpoint/2010/main" val="16803869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sz="900" dirty="0"/>
              <a:t>Diab-00070768</a:t>
            </a:r>
          </a:p>
          <a:p>
            <a:pPr marL="189845" indent="-189845">
              <a:spcBef>
                <a:spcPct val="0"/>
              </a:spcBef>
              <a:defRPr/>
            </a:pPr>
            <a:r>
              <a:rPr lang="en-US" altLang="en-US" sz="900" dirty="0"/>
              <a:t>Study Code: F3Z-US-IOOV</a:t>
            </a:r>
          </a:p>
          <a:p>
            <a:pPr marL="189845" indent="-189845">
              <a:spcBef>
                <a:spcPct val="0"/>
              </a:spcBef>
              <a:defRPr/>
            </a:pPr>
            <a:r>
              <a:rPr lang="en-US" altLang="en-US" sz="900" dirty="0"/>
              <a:t>ClinicalTrials.gov Identifier: NCT00279201</a:t>
            </a:r>
          </a:p>
          <a:p>
            <a:pPr eaLnBrk="1" hangingPunct="1">
              <a:lnSpc>
                <a:spcPct val="95000"/>
              </a:lnSpc>
              <a:spcBef>
                <a:spcPct val="0"/>
              </a:spcBef>
              <a:defRPr/>
            </a:pPr>
            <a:endParaRPr lang="en-US" altLang="en-US" sz="900" dirty="0"/>
          </a:p>
          <a:p>
            <a:pPr indent="-185991">
              <a:lnSpc>
                <a:spcPct val="95000"/>
              </a:lnSpc>
              <a:spcBef>
                <a:spcPct val="0"/>
              </a:spcBef>
              <a:defRPr/>
            </a:pPr>
            <a:r>
              <a:rPr lang="en-US" altLang="en-US" sz="900" b="1" dirty="0"/>
              <a:t>Abbreviations: </a:t>
            </a:r>
          </a:p>
          <a:p>
            <a:pPr indent="-185991">
              <a:lnSpc>
                <a:spcPct val="95000"/>
              </a:lnSpc>
              <a:spcBef>
                <a:spcPct val="0"/>
              </a:spcBef>
              <a:defRPr/>
            </a:pPr>
            <a:r>
              <a:rPr lang="de-AT" altLang="en-US" sz="900" dirty="0"/>
              <a:t>BID=twice daily; </a:t>
            </a:r>
            <a:r>
              <a:rPr lang="it-IT" altLang="en-US" sz="900" dirty="0">
                <a:ea typeface="ヒラギノ角ゴ Pro W3"/>
              </a:rPr>
              <a:t>LM25=25% insulin lispro, 75% insulin lispro protamine suspension</a:t>
            </a:r>
            <a:r>
              <a:rPr lang="en-US" altLang="en-US" sz="900" dirty="0"/>
              <a:t>; </a:t>
            </a:r>
            <a:r>
              <a:rPr lang="en-GB" sz="900" dirty="0">
                <a:ea typeface="MS PGothic" pitchFamily="34" charset="-128"/>
              </a:rPr>
              <a:t>OAM=oral antihyperglycemic medication; </a:t>
            </a:r>
            <a:r>
              <a:rPr lang="en-US" altLang="en-US" sz="900" dirty="0"/>
              <a:t>QD=once daily</a:t>
            </a:r>
          </a:p>
          <a:p>
            <a:pPr indent="-185991">
              <a:lnSpc>
                <a:spcPct val="95000"/>
              </a:lnSpc>
              <a:spcBef>
                <a:spcPct val="0"/>
              </a:spcBef>
              <a:defRPr/>
            </a:pPr>
            <a:endParaRPr lang="en-US" altLang="en-US" sz="900" b="1" dirty="0"/>
          </a:p>
          <a:p>
            <a:pPr marL="185991" indent="-185991">
              <a:lnSpc>
                <a:spcPct val="95000"/>
              </a:lnSpc>
              <a:spcBef>
                <a:spcPct val="0"/>
              </a:spcBef>
              <a:defRPr/>
            </a:pPr>
            <a:r>
              <a:rPr lang="en-US" altLang="en-US" sz="900" b="1" dirty="0"/>
              <a:t>Key Points:</a:t>
            </a:r>
          </a:p>
          <a:p>
            <a:pPr marL="174669" indent="-174669">
              <a:lnSpc>
                <a:spcPct val="95000"/>
              </a:lnSpc>
              <a:buFont typeface="Arial" panose="020B0604020202020204" pitchFamily="34" charset="0"/>
              <a:buChar char="•"/>
              <a:defRPr/>
            </a:pPr>
            <a:r>
              <a:rPr lang="en-US" sz="900" dirty="0"/>
              <a:t>Hypoglycemia was recorded any time a patient experienced symptoms of hypoglycemia or had an </a:t>
            </a:r>
            <a:r>
              <a:rPr lang="en-US" altLang="en-US" sz="900" dirty="0"/>
              <a:t>self-monitored plasma glucose (</a:t>
            </a:r>
            <a:r>
              <a:rPr lang="en-US" sz="900" dirty="0"/>
              <a:t>SMPG) ≤70 mg/dl (3.9 mmol/l), and the event was deemed severe if it required assistance.</a:t>
            </a:r>
            <a:r>
              <a:rPr lang="en-US" altLang="en-US" sz="900" dirty="0"/>
              <a:t> </a:t>
            </a:r>
            <a:endParaRPr lang="en-US" sz="900" dirty="0"/>
          </a:p>
          <a:p>
            <a:pPr marL="174669" indent="-174669">
              <a:lnSpc>
                <a:spcPct val="95000"/>
              </a:lnSpc>
              <a:buFont typeface="Arial" panose="020B0604020202020204" pitchFamily="34" charset="0"/>
              <a:buChar char="•"/>
              <a:defRPr/>
            </a:pPr>
            <a:r>
              <a:rPr lang="en-US" altLang="en-US" sz="900" dirty="0"/>
              <a:t>Incidence of nonsevere hypoglycemia determined at endpoint (last observation carried forward) for the period between the previous visit and the endpoint visit. </a:t>
            </a:r>
          </a:p>
          <a:p>
            <a:pPr marL="174669" indent="-174669">
              <a:lnSpc>
                <a:spcPct val="95000"/>
              </a:lnSpc>
              <a:spcBef>
                <a:spcPct val="0"/>
              </a:spcBef>
              <a:buFont typeface="Arial" panose="020B0604020202020204" pitchFamily="34" charset="0"/>
              <a:buChar char="•"/>
              <a:defRPr/>
            </a:pPr>
            <a:r>
              <a:rPr lang="en-US" altLang="en-US" sz="900" dirty="0"/>
              <a:t>Incidence of severe hypoglycemia calculated over entire study due to rarity. </a:t>
            </a:r>
          </a:p>
          <a:p>
            <a:pPr marL="0" indent="0">
              <a:lnSpc>
                <a:spcPct val="95000"/>
              </a:lnSpc>
              <a:spcBef>
                <a:spcPct val="0"/>
              </a:spcBef>
              <a:buFont typeface="Arial" panose="020B0604020202020204" pitchFamily="34" charset="0"/>
              <a:buNone/>
              <a:defRPr/>
            </a:pPr>
            <a:endParaRPr lang="en-US" altLang="en-US" sz="900" dirty="0"/>
          </a:p>
          <a:p>
            <a:pPr marL="189845" indent="-189845">
              <a:spcBef>
                <a:spcPct val="0"/>
              </a:spcBef>
              <a:defRPr/>
            </a:pPr>
            <a:r>
              <a:rPr lang="en-US" altLang="en-US" sz="900" b="1" dirty="0"/>
              <a:t>Background:</a:t>
            </a:r>
          </a:p>
          <a:p>
            <a:pPr marL="178288" indent="-178288">
              <a:spcBef>
                <a:spcPct val="0"/>
              </a:spcBef>
              <a:buFont typeface="Arial" panose="020B0604020202020204" pitchFamily="34" charset="0"/>
              <a:buChar char="•"/>
              <a:defRPr/>
            </a:pPr>
            <a:r>
              <a:rPr lang="en-US" altLang="en-US" sz="900" dirty="0"/>
              <a:t>Study designed to assess the efficacy, safety, and durability of 2 starter insulin regimens (insulin LM25 BID vs. insulin glargine QD) while remaining on OAMs. Initiation phase (24 weeks) focused on efficacy and safety. Two-year maintenance phase assessed the length of time each regimen is able to maintain HbA1c goals. </a:t>
            </a:r>
          </a:p>
          <a:p>
            <a:pPr>
              <a:spcBef>
                <a:spcPct val="0"/>
              </a:spcBef>
              <a:defRPr/>
            </a:pPr>
            <a:endParaRPr lang="en-US" altLang="en-US" sz="900" dirty="0"/>
          </a:p>
          <a:p>
            <a:pPr eaLnBrk="1" hangingPunct="1">
              <a:spcBef>
                <a:spcPct val="0"/>
              </a:spcBef>
              <a:buFont typeface="Arial" panose="020B0604020202020204" pitchFamily="34" charset="0"/>
              <a:buNone/>
              <a:defRPr/>
            </a:pPr>
            <a:r>
              <a:rPr lang="de-AT" altLang="en-US" sz="900" b="1" dirty="0"/>
              <a:t>Reference:</a:t>
            </a:r>
          </a:p>
          <a:p>
            <a:pPr eaLnBrk="1" hangingPunct="1">
              <a:lnSpc>
                <a:spcPct val="95000"/>
              </a:lnSpc>
              <a:spcBef>
                <a:spcPct val="0"/>
              </a:spcBef>
              <a:buFont typeface="Calibri" pitchFamily="34" charset="0"/>
              <a:buNone/>
              <a:defRPr/>
            </a:pPr>
            <a:r>
              <a:rPr lang="en-US" altLang="en-US" sz="900" dirty="0"/>
              <a:t>Buse JB, Wolffenbuttel BH, et al. DURAbility of basal vs. lispro mix 75/25 insulin efficacy (DURABLE) trial 24-week results: safety and efficacy of insulin lispro mix 75/25 vs. insulin glargine added to oral antihyperglycemic drugs in patients with type 2 diabetes. Diabetes Care 2009;32(6):1007-13.</a:t>
            </a:r>
          </a:p>
        </p:txBody>
      </p:sp>
    </p:spTree>
    <p:extLst>
      <p:ext uri="{BB962C8B-B14F-4D97-AF65-F5344CB8AC3E}">
        <p14:creationId xmlns:p14="http://schemas.microsoft.com/office/powerpoint/2010/main" val="17120252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sz="900" dirty="0"/>
              <a:t>Diab-00070768</a:t>
            </a:r>
          </a:p>
          <a:p>
            <a:pPr marL="189845" indent="-189845">
              <a:spcBef>
                <a:spcPct val="0"/>
              </a:spcBef>
              <a:defRPr/>
            </a:pPr>
            <a:r>
              <a:rPr lang="en-US" altLang="en-US" sz="900" dirty="0"/>
              <a:t>Study Code: F3Z-US-IOOV</a:t>
            </a:r>
          </a:p>
          <a:p>
            <a:pPr marL="189845" indent="-189845">
              <a:spcBef>
                <a:spcPct val="0"/>
              </a:spcBef>
              <a:defRPr/>
            </a:pPr>
            <a:r>
              <a:rPr lang="en-US" altLang="en-US" sz="900" dirty="0"/>
              <a:t>ClinicalTrials.gov Identifier: NCT00279201</a:t>
            </a:r>
          </a:p>
          <a:p>
            <a:pPr eaLnBrk="1" hangingPunct="1">
              <a:lnSpc>
                <a:spcPct val="95000"/>
              </a:lnSpc>
              <a:spcBef>
                <a:spcPct val="0"/>
              </a:spcBef>
              <a:defRPr/>
            </a:pPr>
            <a:endParaRPr lang="en-US" altLang="en-US" sz="900" dirty="0"/>
          </a:p>
          <a:p>
            <a:pPr indent="-185991">
              <a:lnSpc>
                <a:spcPct val="95000"/>
              </a:lnSpc>
              <a:spcBef>
                <a:spcPct val="0"/>
              </a:spcBef>
              <a:defRPr/>
            </a:pPr>
            <a:r>
              <a:rPr lang="en-US" altLang="en-US" sz="900" b="1" dirty="0"/>
              <a:t>Abbreviations: </a:t>
            </a:r>
          </a:p>
          <a:p>
            <a:pPr indent="-185991">
              <a:lnSpc>
                <a:spcPct val="95000"/>
              </a:lnSpc>
              <a:spcBef>
                <a:spcPct val="0"/>
              </a:spcBef>
              <a:defRPr/>
            </a:pPr>
            <a:r>
              <a:rPr lang="de-AT" altLang="en-US" sz="900" dirty="0"/>
              <a:t>BID=twice daily; </a:t>
            </a:r>
            <a:r>
              <a:rPr lang="it-IT" altLang="en-US" sz="900" dirty="0">
                <a:ea typeface="ヒラギノ角ゴ Pro W3"/>
              </a:rPr>
              <a:t>LM25=25% insulin lispro, 75% insulin lispro protamine suspension</a:t>
            </a:r>
            <a:r>
              <a:rPr lang="en-US" altLang="en-US" sz="900" dirty="0"/>
              <a:t>; </a:t>
            </a:r>
            <a:r>
              <a:rPr lang="en-GB" sz="900" dirty="0">
                <a:ea typeface="MS PGothic" pitchFamily="34" charset="-128"/>
              </a:rPr>
              <a:t>OAM=oral antihyperglycemic medication; </a:t>
            </a:r>
            <a:r>
              <a:rPr lang="en-US" altLang="en-US" sz="900" dirty="0"/>
              <a:t>QD=once daily</a:t>
            </a:r>
          </a:p>
          <a:p>
            <a:pPr>
              <a:lnSpc>
                <a:spcPct val="95000"/>
              </a:lnSpc>
              <a:spcBef>
                <a:spcPct val="0"/>
              </a:spcBef>
              <a:defRPr/>
            </a:pPr>
            <a:endParaRPr lang="en-US" altLang="en-US" sz="900" dirty="0"/>
          </a:p>
          <a:p>
            <a:pPr marL="189845" indent="-189845">
              <a:spcBef>
                <a:spcPct val="0"/>
              </a:spcBef>
              <a:defRPr/>
            </a:pPr>
            <a:r>
              <a:rPr lang="en-US" altLang="en-US" sz="900" b="1" dirty="0"/>
              <a:t>Key Point:</a:t>
            </a:r>
          </a:p>
          <a:p>
            <a:pPr marL="189845" indent="-189845" defTabSz="931774">
              <a:spcBef>
                <a:spcPct val="0"/>
              </a:spcBef>
              <a:buFont typeface="Arial" panose="020B0604020202020204" pitchFamily="34" charset="0"/>
              <a:buChar char="•"/>
              <a:defRPr/>
            </a:pPr>
            <a:r>
              <a:rPr lang="fr-FR" sz="900" dirty="0"/>
              <a:t>Patients </a:t>
            </a:r>
            <a:r>
              <a:rPr lang="en-US" sz="900" dirty="0"/>
              <a:t>on LM25 gained significantly more weight than did patients on insulin glargine. </a:t>
            </a:r>
          </a:p>
          <a:p>
            <a:pPr marL="189845" indent="-189845">
              <a:spcBef>
                <a:spcPct val="0"/>
              </a:spcBef>
              <a:defRPr/>
            </a:pPr>
            <a:endParaRPr lang="en-US" altLang="en-US" sz="900" b="1" dirty="0"/>
          </a:p>
          <a:p>
            <a:pPr marL="189845" indent="-189845">
              <a:spcBef>
                <a:spcPct val="0"/>
              </a:spcBef>
              <a:defRPr/>
            </a:pPr>
            <a:r>
              <a:rPr lang="en-US" altLang="en-US" sz="900" b="1" dirty="0"/>
              <a:t>Background:</a:t>
            </a:r>
          </a:p>
          <a:p>
            <a:pPr marL="178288" indent="-178288">
              <a:spcBef>
                <a:spcPct val="0"/>
              </a:spcBef>
              <a:buFont typeface="Arial" panose="020B0604020202020204" pitchFamily="34" charset="0"/>
              <a:buChar char="•"/>
              <a:defRPr/>
            </a:pPr>
            <a:r>
              <a:rPr lang="en-US" altLang="en-US" sz="900" dirty="0"/>
              <a:t>Study designed to assess the efficacy, safety, and durability of 2 starter insulin regimens (insulin LM25 BID vs. insulin glargine QD) while remaining on OAMs. Initiation phase (24 weeks) focused on efficacy and safety. Two-year maintenance phase assessed the length of time each regimen is able to maintain hemoglobin A1c goals. </a:t>
            </a:r>
          </a:p>
          <a:p>
            <a:pPr>
              <a:spcBef>
                <a:spcPct val="0"/>
              </a:spcBef>
              <a:defRPr/>
            </a:pPr>
            <a:endParaRPr lang="en-US" altLang="en-US" sz="900" dirty="0"/>
          </a:p>
          <a:p>
            <a:pPr eaLnBrk="1" hangingPunct="1">
              <a:spcBef>
                <a:spcPct val="0"/>
              </a:spcBef>
              <a:buFont typeface="Arial" panose="020B0604020202020204" pitchFamily="34" charset="0"/>
              <a:buNone/>
              <a:defRPr/>
            </a:pPr>
            <a:r>
              <a:rPr lang="de-AT" altLang="en-US" sz="900" b="1" dirty="0"/>
              <a:t>Reference:</a:t>
            </a:r>
          </a:p>
          <a:p>
            <a:pPr eaLnBrk="1" hangingPunct="1">
              <a:lnSpc>
                <a:spcPct val="95000"/>
              </a:lnSpc>
              <a:spcBef>
                <a:spcPct val="0"/>
              </a:spcBef>
              <a:buFont typeface="Calibri" pitchFamily="34" charset="0"/>
              <a:buNone/>
              <a:defRPr/>
            </a:pPr>
            <a:r>
              <a:rPr lang="en-US" altLang="en-US" sz="900" dirty="0"/>
              <a:t>Buse JB, Wolffenbuttel BH, et al. DURAbility of basal vs. lispro mix 75/25 insulin efficacy (DURABLE) trial 24-week results: safety and efficacy of insulin lispro mix 75/25 vs. insulin glargine added to oral antihyperglycemic drugs in patients with type 2 diabetes. Diabetes Care 2009;32(6):1007-13.</a:t>
            </a:r>
          </a:p>
        </p:txBody>
      </p:sp>
    </p:spTree>
    <p:extLst>
      <p:ext uri="{BB962C8B-B14F-4D97-AF65-F5344CB8AC3E}">
        <p14:creationId xmlns:p14="http://schemas.microsoft.com/office/powerpoint/2010/main" val="30632168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t>Diab-00070768</a:t>
            </a:r>
          </a:p>
          <a:p>
            <a:pPr defTabSz="931774">
              <a:defRPr/>
            </a:pPr>
            <a:endParaRPr lang="en-US" b="0" dirty="0"/>
          </a:p>
          <a:p>
            <a:pPr indent="-185991">
              <a:lnSpc>
                <a:spcPct val="95000"/>
              </a:lnSpc>
              <a:spcBef>
                <a:spcPct val="0"/>
              </a:spcBef>
              <a:defRPr/>
            </a:pPr>
            <a:r>
              <a:rPr lang="en-US" altLang="en-US" b="1" dirty="0"/>
              <a:t>Abbreviations: </a:t>
            </a:r>
          </a:p>
          <a:p>
            <a:pPr indent="-185991">
              <a:lnSpc>
                <a:spcPct val="95000"/>
              </a:lnSpc>
              <a:spcBef>
                <a:spcPct val="0"/>
              </a:spcBef>
              <a:defRPr/>
            </a:pPr>
            <a:r>
              <a:rPr lang="de-AT" altLang="en-US" dirty="0"/>
              <a:t>CI=confidence interval; </a:t>
            </a:r>
            <a:r>
              <a:rPr lang="en-US" altLang="en-US" dirty="0">
                <a:ea typeface="ヒラギノ角ゴ Pro W3"/>
              </a:rPr>
              <a:t>df=degrees of freedom; </a:t>
            </a:r>
            <a:r>
              <a:rPr lang="en-US" altLang="en-US" dirty="0"/>
              <a:t>HbA1c=hemoglobin A1c</a:t>
            </a:r>
            <a:endParaRPr lang="de-AT" altLang="en-US" dirty="0"/>
          </a:p>
          <a:p>
            <a:pPr indent="-185991">
              <a:lnSpc>
                <a:spcPct val="95000"/>
              </a:lnSpc>
              <a:spcBef>
                <a:spcPct val="0"/>
              </a:spcBef>
              <a:defRPr/>
            </a:pPr>
            <a:endParaRPr lang="de-AT" b="1" dirty="0"/>
          </a:p>
          <a:p>
            <a:pPr marL="0" marR="0" indent="-185991" algn="l" defTabSz="914400" rtl="0" eaLnBrk="1" fontAlgn="auto" latinLnBrk="0" hangingPunct="1">
              <a:lnSpc>
                <a:spcPct val="95000"/>
              </a:lnSpc>
              <a:spcBef>
                <a:spcPct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b="0" kern="0" dirty="0">
                <a:solidFill>
                  <a:srgbClr val="000000"/>
                </a:solidFill>
                <a:ea typeface="ヒラギノ角ゴ Pro W3"/>
                <a:cs typeface="DIN-Regular" pitchFamily="34" charset="0"/>
              </a:rPr>
              <a:t>Data from </a:t>
            </a:r>
            <a:r>
              <a:rPr lang="it-IT" dirty="0">
                <a:solidFill>
                  <a:prstClr val="black"/>
                </a:solidFill>
                <a:cs typeface="Arial" pitchFamily="34" charset="0"/>
              </a:rPr>
              <a:t>Giugliano D et al. Diabetes Care 2011;34:510-7</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pPr indent="-185991">
              <a:lnSpc>
                <a:spcPct val="95000"/>
              </a:lnSpc>
              <a:spcBef>
                <a:spcPct val="0"/>
              </a:spcBef>
              <a:defRPr/>
            </a:pPr>
            <a:endParaRPr lang="en-US" b="1" dirty="0"/>
          </a:p>
          <a:p>
            <a:pPr indent="-185991">
              <a:lnSpc>
                <a:spcPct val="95000"/>
              </a:lnSpc>
              <a:spcBef>
                <a:spcPct val="0"/>
              </a:spcBef>
              <a:defRPr/>
            </a:pPr>
            <a:r>
              <a:rPr lang="en-US" b="1" dirty="0"/>
              <a:t>Key Points:</a:t>
            </a:r>
          </a:p>
          <a:p>
            <a:pPr marL="174708" indent="-174708">
              <a:buFont typeface="Arial" panose="020B0604020202020204" pitchFamily="34" charset="0"/>
              <a:buChar char="•"/>
            </a:pPr>
            <a:r>
              <a:rPr lang="en-US" b="0" dirty="0"/>
              <a:t>Most of the</a:t>
            </a:r>
            <a:r>
              <a:rPr lang="en-US" b="0" baseline="0" dirty="0"/>
              <a:t> trials included insulin-naïve patients </a:t>
            </a:r>
            <a:r>
              <a:rPr lang="en-US" dirty="0"/>
              <a:t>and adopted combination therapy with oral antihyperglycemic medications and insulin.</a:t>
            </a:r>
          </a:p>
          <a:p>
            <a:pPr marL="174708" indent="-174708">
              <a:buFont typeface="Arial" panose="020B0604020202020204" pitchFamily="34" charset="0"/>
              <a:buChar char="•"/>
            </a:pPr>
            <a:r>
              <a:rPr lang="en-US" dirty="0"/>
              <a:t>Patients treated with premix insulins had a greater chance to reach the HbA1c goal of &lt;7% compared with basal insulin. </a:t>
            </a:r>
          </a:p>
          <a:p>
            <a:pPr marL="174708" indent="-174708">
              <a:buFont typeface="Arial" panose="020B0604020202020204" pitchFamily="34" charset="0"/>
              <a:buChar char="•"/>
            </a:pPr>
            <a:r>
              <a:rPr lang="en-US" dirty="0"/>
              <a:t>There was no evidence of publication bias (p=.15); heterogeneity was high (I</a:t>
            </a:r>
            <a:r>
              <a:rPr lang="en-US" baseline="30000" dirty="0"/>
              <a:t>2</a:t>
            </a:r>
            <a:r>
              <a:rPr lang="en-US" dirty="0"/>
              <a:t>=68%) but diffuse. </a:t>
            </a:r>
          </a:p>
          <a:p>
            <a:pPr marL="0" indent="0">
              <a:buFont typeface="Arial" panose="020B0604020202020204" pitchFamily="34" charset="0"/>
              <a:buNone/>
            </a:pPr>
            <a:endParaRPr lang="en-US" dirty="0"/>
          </a:p>
          <a:p>
            <a:r>
              <a:rPr lang="en-US" b="1" dirty="0"/>
              <a:t>Reference:</a:t>
            </a:r>
          </a:p>
          <a:p>
            <a:r>
              <a:rPr lang="en-US" dirty="0"/>
              <a:t>Giugliano D, Maiorino MI, Bellastella G, Chiodini P, Ceriello A, Esposito K. Efficacy of insulin analogs in achieving the hemoglobin A1c target of &lt;7% in type 2 diabetes: meta-analysis of randomized controlled trials. Diabetes Care 2011;34(2):510-7.</a:t>
            </a:r>
          </a:p>
        </p:txBody>
      </p:sp>
    </p:spTree>
    <p:extLst>
      <p:ext uri="{BB962C8B-B14F-4D97-AF65-F5344CB8AC3E}">
        <p14:creationId xmlns:p14="http://schemas.microsoft.com/office/powerpoint/2010/main" val="16609596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t>Diab-00070768</a:t>
            </a:r>
          </a:p>
          <a:p>
            <a:pPr defTabSz="931774">
              <a:defRPr/>
            </a:pPr>
            <a:endParaRPr lang="en-US" b="0" dirty="0"/>
          </a:p>
          <a:p>
            <a:pPr indent="-185991">
              <a:lnSpc>
                <a:spcPct val="95000"/>
              </a:lnSpc>
              <a:spcBef>
                <a:spcPct val="0"/>
              </a:spcBef>
              <a:defRPr/>
            </a:pPr>
            <a:r>
              <a:rPr lang="en-US" altLang="en-US" b="1" dirty="0"/>
              <a:t>Abbreviations: </a:t>
            </a:r>
          </a:p>
          <a:p>
            <a:pPr indent="-185991">
              <a:lnSpc>
                <a:spcPct val="95000"/>
              </a:lnSpc>
              <a:spcBef>
                <a:spcPct val="0"/>
              </a:spcBef>
              <a:defRPr/>
            </a:pPr>
            <a:r>
              <a:rPr lang="de-AT" altLang="en-US" dirty="0"/>
              <a:t>CI=confidence interval; </a:t>
            </a:r>
            <a:r>
              <a:rPr lang="en-US" altLang="en-US" dirty="0">
                <a:ea typeface="ヒラギノ角ゴ Pro W3"/>
              </a:rPr>
              <a:t>df=degrees of freedom; </a:t>
            </a:r>
            <a:r>
              <a:rPr lang="de-AT" altLang="en-US" dirty="0"/>
              <a:t>SD=standard deviation</a:t>
            </a:r>
          </a:p>
          <a:p>
            <a:pPr indent="-185991">
              <a:lnSpc>
                <a:spcPct val="95000"/>
              </a:lnSpc>
              <a:spcBef>
                <a:spcPct val="0"/>
              </a:spcBef>
              <a:defRPr/>
            </a:pPr>
            <a:endParaRPr lang="en-US" b="1" dirty="0"/>
          </a:p>
          <a:p>
            <a:pPr marL="0" marR="0" indent="0" algn="l" defTabSz="931774"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b="0" kern="0" dirty="0">
                <a:solidFill>
                  <a:srgbClr val="000000"/>
                </a:solidFill>
                <a:ea typeface="ヒラギノ角ゴ Pro W3"/>
                <a:cs typeface="DIN-Regular" pitchFamily="34" charset="0"/>
              </a:rPr>
              <a:t>Data from </a:t>
            </a:r>
            <a:r>
              <a:rPr lang="it-IT" dirty="0">
                <a:solidFill>
                  <a:prstClr val="black"/>
                </a:solidFill>
                <a:cs typeface="Arial" pitchFamily="34" charset="0"/>
              </a:rPr>
              <a:t>Giugliano D et al. Diabetes Care 2011;34:510-7</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pPr defTabSz="931774">
              <a:defRPr/>
            </a:pPr>
            <a:endParaRPr lang="en-US" b="1" dirty="0"/>
          </a:p>
          <a:p>
            <a:pPr defTabSz="931774">
              <a:defRPr/>
            </a:pPr>
            <a:r>
              <a:rPr lang="en-US" b="1" dirty="0"/>
              <a:t>Key Points:</a:t>
            </a:r>
          </a:p>
          <a:p>
            <a:pPr marL="174708" indent="-174708">
              <a:buFont typeface="Arial" panose="020B0604020202020204" pitchFamily="34" charset="0"/>
              <a:buChar char="•"/>
            </a:pPr>
            <a:r>
              <a:rPr lang="en-US" b="0" dirty="0"/>
              <a:t>Most of the</a:t>
            </a:r>
            <a:r>
              <a:rPr lang="en-US" b="0" baseline="0" dirty="0"/>
              <a:t> trials included insulin-naïve patients </a:t>
            </a:r>
            <a:r>
              <a:rPr lang="en-US" dirty="0"/>
              <a:t>and adopted combination therapy with oral antihyperglycemic medications and insulin.</a:t>
            </a:r>
          </a:p>
          <a:p>
            <a:pPr marL="174708" indent="-174708">
              <a:buFont typeface="Arial" panose="020B0604020202020204" pitchFamily="34" charset="0"/>
              <a:buChar char="•"/>
            </a:pPr>
            <a:r>
              <a:rPr lang="en-US" dirty="0"/>
              <a:t>Patients treated with premix insulins had a significant increase in hypoglycemic events compared with basal insulin, but significant heterogeneity was observed. Exclusion of one trial (Jacober, 2006) with the highest hypoglycemic rate completely eliminated heterogeneity.</a:t>
            </a:r>
          </a:p>
          <a:p>
            <a:endParaRPr lang="en-US" dirty="0"/>
          </a:p>
          <a:p>
            <a:r>
              <a:rPr lang="en-US" b="1" dirty="0"/>
              <a:t>Reference:</a:t>
            </a:r>
          </a:p>
          <a:p>
            <a:r>
              <a:rPr lang="en-US" dirty="0"/>
              <a:t>Giugliano D, Maiorino MI, Bellastella G, Chiodini P, Ceriello A, Esposito K. Efficacy of insulin analogs in achieving the hemoglobin A1c target of &lt;7% in type 2 diabetes: meta-analysis of randomized controlled trials. Diabetes Care 2011;34(2):510-7.</a:t>
            </a:r>
          </a:p>
        </p:txBody>
      </p:sp>
    </p:spTree>
    <p:extLst>
      <p:ext uri="{BB962C8B-B14F-4D97-AF65-F5344CB8AC3E}">
        <p14:creationId xmlns:p14="http://schemas.microsoft.com/office/powerpoint/2010/main" val="20950600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t>Diab-00070768</a:t>
            </a:r>
          </a:p>
          <a:p>
            <a:pPr defTabSz="931774">
              <a:defRPr/>
            </a:pPr>
            <a:endParaRPr lang="en-US" b="0" dirty="0"/>
          </a:p>
          <a:p>
            <a:pPr indent="-185991">
              <a:lnSpc>
                <a:spcPct val="95000"/>
              </a:lnSpc>
              <a:spcBef>
                <a:spcPct val="0"/>
              </a:spcBef>
              <a:defRPr/>
            </a:pPr>
            <a:r>
              <a:rPr lang="en-US" altLang="en-US" b="1" dirty="0"/>
              <a:t>Abbreviations: </a:t>
            </a:r>
          </a:p>
          <a:p>
            <a:pPr indent="-185991">
              <a:lnSpc>
                <a:spcPct val="95000"/>
              </a:lnSpc>
              <a:spcBef>
                <a:spcPct val="0"/>
              </a:spcBef>
              <a:defRPr/>
            </a:pPr>
            <a:r>
              <a:rPr lang="de-AT" altLang="en-US" dirty="0"/>
              <a:t>CI=confidence interval; </a:t>
            </a:r>
            <a:r>
              <a:rPr lang="en-US" altLang="en-US" dirty="0">
                <a:ea typeface="ヒラギノ角ゴ Pro W3"/>
              </a:rPr>
              <a:t>df=degrees of freedom; </a:t>
            </a:r>
            <a:r>
              <a:rPr lang="de-AT" altLang="en-US" dirty="0"/>
              <a:t>SD=standard deviation</a:t>
            </a:r>
          </a:p>
          <a:p>
            <a:pPr defTabSz="931774">
              <a:defRPr/>
            </a:pPr>
            <a:endParaRPr lang="en-US" b="1" dirty="0"/>
          </a:p>
          <a:p>
            <a:pPr marL="0" marR="0" indent="0" algn="l" defTabSz="931774" rtl="0" eaLnBrk="1" fontAlgn="auto" latinLnBrk="0" hangingPunct="1">
              <a:lnSpc>
                <a:spcPct val="100000"/>
              </a:lnSpc>
              <a:spcBef>
                <a:spcPts val="0"/>
              </a:spcBef>
              <a:spcAft>
                <a:spcPts val="0"/>
              </a:spcAft>
              <a:buClrTx/>
              <a:buSzTx/>
              <a:buFontTx/>
              <a:buNone/>
              <a:tabLst/>
              <a:defRPr/>
            </a:pPr>
            <a:r>
              <a:rPr lang="en-US" altLang="en-US" sz="1000" b="1" dirty="0">
                <a:latin typeface="Arial" panose="020B0604020202020204" pitchFamily="34" charset="0"/>
                <a:cs typeface="Arial" panose="020B0604020202020204" pitchFamily="34" charset="0"/>
              </a:rPr>
              <a:t>Copyright Disclosure: </a:t>
            </a:r>
            <a:r>
              <a:rPr lang="en-US" altLang="en-US" sz="1000" b="0" dirty="0">
                <a:latin typeface="Arial" panose="020B0604020202020204" pitchFamily="34" charset="0"/>
                <a:cs typeface="Arial" panose="020B0604020202020204" pitchFamily="34" charset="0"/>
              </a:rPr>
              <a:t>Figure has been recreated for Eli Lilly and Company with </a:t>
            </a:r>
            <a:r>
              <a:rPr lang="en-US" altLang="en-US" b="0" kern="0" dirty="0">
                <a:solidFill>
                  <a:srgbClr val="000000"/>
                </a:solidFill>
                <a:ea typeface="ヒラギノ角ゴ Pro W3"/>
                <a:cs typeface="DIN-Regular" pitchFamily="34" charset="0"/>
              </a:rPr>
              <a:t>Data from </a:t>
            </a:r>
            <a:r>
              <a:rPr lang="it-IT" dirty="0">
                <a:solidFill>
                  <a:prstClr val="black"/>
                </a:solidFill>
                <a:cs typeface="Arial" pitchFamily="34" charset="0"/>
              </a:rPr>
              <a:t>Giugliano D et al. Diabetes Care 2011;34:510-7</a:t>
            </a:r>
            <a:r>
              <a:rPr lang="en-US" altLang="en-US" b="0" kern="0" dirty="0">
                <a:solidFill>
                  <a:srgbClr val="000000"/>
                </a:solidFill>
                <a:ea typeface="ヒラギノ角ゴ Pro W3"/>
                <a:cs typeface="DIN-Regular" pitchFamily="34" charset="0"/>
              </a:rPr>
              <a:t>.</a:t>
            </a:r>
            <a:endParaRPr lang="en-US" altLang="en-US" sz="1000" dirty="0">
              <a:latin typeface="Arial" panose="020B0604020202020204" pitchFamily="34" charset="0"/>
              <a:cs typeface="Arial" panose="020B0604020202020204" pitchFamily="34" charset="0"/>
            </a:endParaRPr>
          </a:p>
          <a:p>
            <a:pPr defTabSz="931774">
              <a:defRPr/>
            </a:pPr>
            <a:endParaRPr lang="en-US" b="1" dirty="0"/>
          </a:p>
          <a:p>
            <a:pPr defTabSz="931774">
              <a:defRPr/>
            </a:pPr>
            <a:r>
              <a:rPr lang="en-US" b="1" dirty="0"/>
              <a:t>Key Points:</a:t>
            </a:r>
          </a:p>
          <a:p>
            <a:pPr marL="174708" indent="-174708">
              <a:buFont typeface="Arial" panose="020B0604020202020204" pitchFamily="34" charset="0"/>
              <a:buChar char="•"/>
            </a:pPr>
            <a:r>
              <a:rPr lang="en-US" b="0" dirty="0"/>
              <a:t>Most of the</a:t>
            </a:r>
            <a:r>
              <a:rPr lang="en-US" b="0" baseline="0" dirty="0"/>
              <a:t> trials included insulin-naïve patients </a:t>
            </a:r>
            <a:r>
              <a:rPr lang="en-US" dirty="0"/>
              <a:t>and adopted combination therapy with oral antihyperglycemic medications and insulin.</a:t>
            </a:r>
          </a:p>
          <a:p>
            <a:pPr marL="174708" indent="-174708">
              <a:buFont typeface="Arial" panose="020B0604020202020204" pitchFamily="34" charset="0"/>
              <a:buChar char="•"/>
            </a:pPr>
            <a:r>
              <a:rPr lang="en-US" dirty="0"/>
              <a:t>Patients treated with premix insulins were associated with greater weight gain compared with basal insulin, but with high heterogeneity.</a:t>
            </a:r>
          </a:p>
          <a:p>
            <a:endParaRPr lang="en-US" dirty="0"/>
          </a:p>
          <a:p>
            <a:r>
              <a:rPr lang="en-US" b="1" dirty="0"/>
              <a:t>Reference:</a:t>
            </a:r>
          </a:p>
          <a:p>
            <a:r>
              <a:rPr lang="en-US" dirty="0"/>
              <a:t>Giugliano D, Maiorino MI, Bellastella G, Chiodini P, Ceriello A, Esposito K. Efficacy of insulin analogs in achieving the hemoglobin A1c target of &lt;7% in type 2 diabetes: meta-analysis of randomized controlled trials. Diabetes Care 2011;34(2):510-7.</a:t>
            </a:r>
          </a:p>
        </p:txBody>
      </p:sp>
    </p:spTree>
    <p:extLst>
      <p:ext uri="{BB962C8B-B14F-4D97-AF65-F5344CB8AC3E}">
        <p14:creationId xmlns:p14="http://schemas.microsoft.com/office/powerpoint/2010/main" val="22394829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defRPr/>
            </a:pPr>
            <a:r>
              <a:rPr lang="en-US" sz="800" dirty="0"/>
              <a:t>Diab-00070768</a:t>
            </a:r>
          </a:p>
          <a:p>
            <a:pPr>
              <a:lnSpc>
                <a:spcPct val="90000"/>
              </a:lnSpc>
              <a:defRPr/>
            </a:pPr>
            <a:endParaRPr lang="de-AT" sz="800" dirty="0"/>
          </a:p>
          <a:p>
            <a:pPr indent="-185991">
              <a:lnSpc>
                <a:spcPct val="90000"/>
              </a:lnSpc>
              <a:spcBef>
                <a:spcPct val="0"/>
              </a:spcBef>
              <a:defRPr/>
            </a:pPr>
            <a:r>
              <a:rPr lang="en-US" altLang="en-US" sz="800" b="1" dirty="0"/>
              <a:t>Abbreviation: </a:t>
            </a:r>
          </a:p>
          <a:p>
            <a:pPr indent="-185991">
              <a:lnSpc>
                <a:spcPct val="90000"/>
              </a:lnSpc>
              <a:spcBef>
                <a:spcPct val="0"/>
              </a:spcBef>
              <a:defRPr/>
            </a:pPr>
            <a:r>
              <a:rPr lang="en-US" altLang="en-US" sz="800" dirty="0"/>
              <a:t>HbA1c=hemoglobin A1c</a:t>
            </a:r>
            <a:endParaRPr lang="de-AT" altLang="en-US" sz="800" dirty="0"/>
          </a:p>
          <a:p>
            <a:pPr>
              <a:lnSpc>
                <a:spcPct val="90000"/>
              </a:lnSpc>
              <a:defRPr/>
            </a:pPr>
            <a:endParaRPr lang="de-AT" sz="800" b="1" dirty="0"/>
          </a:p>
          <a:p>
            <a:pPr>
              <a:defRPr/>
            </a:pPr>
            <a:r>
              <a:rPr lang="de-AT" sz="800" b="1" dirty="0"/>
              <a:t>Background:</a:t>
            </a:r>
          </a:p>
          <a:p>
            <a:pPr marL="171404" indent="-171404">
              <a:buFont typeface="Arial" pitchFamily="34" charset="0"/>
              <a:buChar char="•"/>
              <a:defRPr/>
            </a:pPr>
            <a:r>
              <a:rPr lang="de-AT" sz="800" dirty="0">
                <a:solidFill>
                  <a:prstClr val="black"/>
                </a:solidFill>
              </a:rPr>
              <a:t>Malone et al, 2004: 105 patients with type2 diabetes mellitus (T2DM) (insulin-naïve) were randomized in a 32-week, open-label, prospective, crossover study to </a:t>
            </a:r>
            <a:r>
              <a:rPr lang="it-IT" altLang="en-US" sz="800" dirty="0">
                <a:ea typeface="ヒラギノ角ゴ Pro W3"/>
              </a:rPr>
              <a:t>25% insulin lispro, 75% insulin lispro protamine suspension (</a:t>
            </a:r>
            <a:r>
              <a:rPr lang="de-AT" sz="800" dirty="0">
                <a:solidFill>
                  <a:prstClr val="black"/>
                </a:solidFill>
              </a:rPr>
              <a:t>LM25) BID+metformin (Met) vs. insulin glargine QD+Met. Metformin was dosed from 1500-2500 mg/day.</a:t>
            </a:r>
            <a:r>
              <a:rPr lang="de-AT" sz="800" baseline="30000" dirty="0">
                <a:solidFill>
                  <a:prstClr val="black"/>
                </a:solidFill>
              </a:rPr>
              <a:t>1</a:t>
            </a:r>
            <a:endParaRPr lang="de-AT" sz="800" dirty="0">
              <a:solidFill>
                <a:prstClr val="black"/>
              </a:solidFill>
            </a:endParaRPr>
          </a:p>
          <a:p>
            <a:pPr marL="171404" indent="-171404">
              <a:buFont typeface="Arial" pitchFamily="34" charset="0"/>
              <a:buChar char="•"/>
              <a:defRPr/>
            </a:pPr>
            <a:r>
              <a:rPr lang="de-AT" sz="800" dirty="0">
                <a:solidFill>
                  <a:prstClr val="black"/>
                </a:solidFill>
              </a:rPr>
              <a:t>Malone et al, 2005: 97 patients with T2DM (insulin-experienced) were randomized in an open-label, 32-week, crossover study to treatment with either LM25 BID+Met (1500-2550 mg/day) or insulin glargine QD+Met (1500-2550 mg/day) for 16 weeks, followed by 16 weeks of the other treatment.</a:t>
            </a:r>
            <a:r>
              <a:rPr lang="de-AT" sz="800" baseline="30000" dirty="0">
                <a:solidFill>
                  <a:prstClr val="black"/>
                </a:solidFill>
              </a:rPr>
              <a:t>2</a:t>
            </a:r>
            <a:endParaRPr lang="de-AT" sz="800" dirty="0">
              <a:solidFill>
                <a:prstClr val="black"/>
              </a:solidFill>
            </a:endParaRPr>
          </a:p>
          <a:p>
            <a:pPr marL="171404" indent="-171404">
              <a:buFont typeface="Arial" pitchFamily="34" charset="0"/>
              <a:buChar char="•"/>
              <a:defRPr/>
            </a:pPr>
            <a:r>
              <a:rPr lang="de-AT" sz="800" dirty="0">
                <a:solidFill>
                  <a:prstClr val="black"/>
                </a:solidFill>
              </a:rPr>
              <a:t>Raskin et al: A 28-week parallel-group study randomized 233 insulin-naïve patients with HbA1c </a:t>
            </a:r>
            <a:r>
              <a:rPr lang="de-AT" sz="800" dirty="0">
                <a:solidFill>
                  <a:prstClr val="black"/>
                </a:solidFill>
                <a:sym typeface="Symbol" pitchFamily="18" charset="2"/>
              </a:rPr>
              <a:t></a:t>
            </a:r>
            <a:r>
              <a:rPr lang="de-AT" sz="800" dirty="0">
                <a:solidFill>
                  <a:prstClr val="black"/>
                </a:solidFill>
              </a:rPr>
              <a:t>8.0% on </a:t>
            </a:r>
            <a:r>
              <a:rPr lang="de-AT" sz="800" dirty="0">
                <a:solidFill>
                  <a:prstClr val="black"/>
                </a:solidFill>
                <a:sym typeface="Symbol" pitchFamily="18" charset="2"/>
              </a:rPr>
              <a:t></a:t>
            </a:r>
            <a:r>
              <a:rPr lang="de-AT" sz="800" dirty="0">
                <a:solidFill>
                  <a:prstClr val="black"/>
                </a:solidFill>
              </a:rPr>
              <a:t>1000 mg/day metformin ± oral antihyperglycemic medications (OAMs). Metformin was adjusted up to 2550 mg/day before insulin therapy was initiated with 5-6 units of </a:t>
            </a:r>
            <a:r>
              <a:rPr lang="en-US" altLang="en-US" sz="800" dirty="0">
                <a:ea typeface="ヒラギノ角ゴ Pro W3"/>
                <a:cs typeface="DIN-Regular" pitchFamily="34" charset="0"/>
              </a:rPr>
              <a:t>biphasic insulin aspart 70/30 (</a:t>
            </a:r>
            <a:r>
              <a:rPr lang="de-AT" sz="800" dirty="0">
                <a:solidFill>
                  <a:prstClr val="black"/>
                </a:solidFill>
              </a:rPr>
              <a:t>BIAsp30) twice daily (</a:t>
            </a:r>
            <a:r>
              <a:rPr lang="en-US" sz="800" dirty="0">
                <a:solidFill>
                  <a:prstClr val="black"/>
                </a:solidFill>
              </a:rPr>
              <a:t>BID)</a:t>
            </a:r>
            <a:r>
              <a:rPr lang="de-AT" sz="800" dirty="0">
                <a:solidFill>
                  <a:prstClr val="black"/>
                </a:solidFill>
              </a:rPr>
              <a:t> or 10-12 units of glargine at bedtime (HS) and titrated to target plasma glucose (PG) (4.4-6.1 mmol/L).</a:t>
            </a:r>
            <a:r>
              <a:rPr lang="de-AT" sz="800" baseline="30000" dirty="0">
                <a:solidFill>
                  <a:prstClr val="black"/>
                </a:solidFill>
              </a:rPr>
              <a:t>3</a:t>
            </a:r>
            <a:endParaRPr lang="de-AT" sz="800" dirty="0">
              <a:solidFill>
                <a:prstClr val="black"/>
              </a:solidFill>
            </a:endParaRPr>
          </a:p>
          <a:p>
            <a:pPr marL="171404" indent="-171404">
              <a:buFont typeface="Arial" pitchFamily="34" charset="0"/>
              <a:buChar char="•"/>
              <a:defRPr/>
            </a:pPr>
            <a:r>
              <a:rPr lang="de-AT" sz="800" dirty="0">
                <a:solidFill>
                  <a:prstClr val="black"/>
                </a:solidFill>
              </a:rPr>
              <a:t>Holman et al: Study compared the efficacy and safety of adding BIAsp30 BID, prandial insulin aspart thrice daily (TID), or basal insulin detemir once daily (QD) or BID in the treatment of 708 patients with T2DM who had suboptimal glycemic control while receiving maximally tolerated doses of metformin and sulfonylurea. These data are the results of the first year of the 3-year Treating to Target in type2 Diabetes (4-T) study.</a:t>
            </a:r>
            <a:r>
              <a:rPr lang="de-AT" sz="800" baseline="30000" dirty="0">
                <a:solidFill>
                  <a:prstClr val="black"/>
                </a:solidFill>
              </a:rPr>
              <a:t>4</a:t>
            </a:r>
            <a:endParaRPr lang="de-AT" sz="800" dirty="0">
              <a:solidFill>
                <a:prstClr val="black"/>
              </a:solidFill>
            </a:endParaRPr>
          </a:p>
          <a:p>
            <a:pPr marL="171404" indent="-171404">
              <a:lnSpc>
                <a:spcPct val="90000"/>
              </a:lnSpc>
              <a:buFont typeface="Arial" pitchFamily="34" charset="0"/>
              <a:buChar char="•"/>
              <a:defRPr/>
            </a:pPr>
            <a:r>
              <a:rPr lang="de-AT" sz="800" dirty="0">
                <a:solidFill>
                  <a:prstClr val="black"/>
                </a:solidFill>
              </a:rPr>
              <a:t>Guigliano et al, 2011: Meta-analysis of 10 trials comparing premix vs. Basal insulin regimes, most including insulin-naïve patients and adopting combined regimens of insulin+OAMs.</a:t>
            </a:r>
            <a:r>
              <a:rPr lang="de-AT" sz="800" baseline="30000" dirty="0">
                <a:solidFill>
                  <a:prstClr val="black"/>
                </a:solidFill>
              </a:rPr>
              <a:t>5</a:t>
            </a:r>
            <a:endParaRPr lang="de-AT" sz="800" dirty="0">
              <a:solidFill>
                <a:prstClr val="black"/>
              </a:solidFill>
            </a:endParaRPr>
          </a:p>
          <a:p>
            <a:pPr>
              <a:lnSpc>
                <a:spcPct val="90000"/>
              </a:lnSpc>
              <a:defRPr/>
            </a:pPr>
            <a:endParaRPr lang="en-US" altLang="ja-JP" sz="800" b="1" u="sng" dirty="0"/>
          </a:p>
          <a:p>
            <a:pPr>
              <a:lnSpc>
                <a:spcPct val="90000"/>
              </a:lnSpc>
              <a:defRPr/>
            </a:pPr>
            <a:r>
              <a:rPr lang="en-US" altLang="ja-JP" sz="800" b="1" dirty="0"/>
              <a:t>References:</a:t>
            </a:r>
          </a:p>
          <a:p>
            <a:pPr marL="232943" indent="-232943" defTabSz="931774">
              <a:lnSpc>
                <a:spcPct val="90000"/>
              </a:lnSpc>
              <a:buFont typeface="+mj-lt"/>
              <a:buAutoNum type="arabicPeriod"/>
              <a:defRPr/>
            </a:pPr>
            <a:r>
              <a:rPr lang="en-GB" sz="800" dirty="0"/>
              <a:t>Malone JK, Kerr LF, Campaigne BN, Sachson RA, Holcombe JH; Lispro Mixture-Glargine Study Group. Combined therapy with insulin lispro Mix 75/25 plus metformin or insulin glargine plus metformin: a 16-week, randomized, open-label, crossover study in patients with type 2 diabetes beginning insulin therapy. Clin Ther 2004;26(12):2034-44.</a:t>
            </a:r>
          </a:p>
          <a:p>
            <a:pPr marL="232943" indent="-232943" defTabSz="931774">
              <a:lnSpc>
                <a:spcPct val="90000"/>
              </a:lnSpc>
              <a:buFont typeface="+mj-lt"/>
              <a:buAutoNum type="arabicPeriod"/>
              <a:defRPr/>
            </a:pPr>
            <a:r>
              <a:rPr lang="en-GB" sz="800" dirty="0"/>
              <a:t>Malone JK, Bai S, Campaigne BN, Reviriego J, Augendre-Ferrante B. Twice-daily pre-mixed insulin rather than basal insulin therapy alone results in better overall glycaemic control in patients with type2 diabetes. Diabet Med 2005;22(4):374-81.</a:t>
            </a:r>
          </a:p>
          <a:p>
            <a:pPr marL="232943" indent="-232943">
              <a:lnSpc>
                <a:spcPct val="90000"/>
              </a:lnSpc>
              <a:buFont typeface="+mj-lt"/>
              <a:buAutoNum type="arabicPeriod"/>
              <a:defRPr/>
            </a:pPr>
            <a:r>
              <a:rPr lang="en-US" sz="800" dirty="0"/>
              <a:t>Raskin P, Allen E, Hollander P, Lewin A, Gabbay RA, Hu P, Bode B, Garber A; INITIATE Study Group. Initiating insulin therapy in type 2 Diabetes: a comparison of biphasic and basal insulin analogs. Diabetes Care 2005;28(2):260-5.</a:t>
            </a:r>
          </a:p>
          <a:p>
            <a:pPr marL="232943" indent="-232943">
              <a:lnSpc>
                <a:spcPct val="90000"/>
              </a:lnSpc>
              <a:buFont typeface="+mj-lt"/>
              <a:buAutoNum type="arabicPeriod"/>
              <a:defRPr/>
            </a:pPr>
            <a:r>
              <a:rPr lang="en-US" sz="800" dirty="0"/>
              <a:t>Holman RR, Thorne KI, Farmer AJ, Davies MJ, Keenan JF, Paul S, Levy JC; 4-T Study Group. Addition of biphasic, prandial, or basal insulin to oral therapy in type 2 diabetes. N Engl J Med 2007;357(17):1716-30.</a:t>
            </a:r>
          </a:p>
          <a:p>
            <a:pPr marL="232943" indent="-232943" defTabSz="931774">
              <a:lnSpc>
                <a:spcPct val="90000"/>
              </a:lnSpc>
              <a:buFont typeface="+mj-lt"/>
              <a:buAutoNum type="arabicPeriod"/>
              <a:defRPr/>
            </a:pPr>
            <a:r>
              <a:rPr lang="en-US" sz="800" dirty="0"/>
              <a:t>Giugliano D, Maiorino MI, Bellastella G, Chiodini P, Ceriello A, Esposito K. Efficacy of insulin analogs in achieving the hemoglobin A1c target of &lt;7% in type 2 diabetes: meta-analysis of randomized controlled trials. Diabetes Care 2011;34(2):510-7.</a:t>
            </a:r>
          </a:p>
          <a:p>
            <a:pPr marL="0" indent="0" defTabSz="931774">
              <a:lnSpc>
                <a:spcPct val="90000"/>
              </a:lnSpc>
              <a:buFont typeface="+mj-lt"/>
              <a:buNone/>
              <a:defRPr/>
            </a:pPr>
            <a:endParaRPr lang="en-GB" sz="800" dirty="0"/>
          </a:p>
        </p:txBody>
      </p:sp>
    </p:spTree>
    <p:extLst>
      <p:ext uri="{BB962C8B-B14F-4D97-AF65-F5344CB8AC3E}">
        <p14:creationId xmlns:p14="http://schemas.microsoft.com/office/powerpoint/2010/main" val="6516281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358775"/>
            <a:ext cx="4648200" cy="3486150"/>
          </a:xfrm>
        </p:spPr>
      </p:sp>
      <p:sp>
        <p:nvSpPr>
          <p:cNvPr id="3" name="Notes Placeholder 2"/>
          <p:cNvSpPr>
            <a:spLocks noGrp="1"/>
          </p:cNvSpPr>
          <p:nvPr>
            <p:ph type="body" idx="1"/>
          </p:nvPr>
        </p:nvSpPr>
        <p:spPr/>
        <p:txBody>
          <a:bodyPr/>
          <a:lstStyle/>
          <a:p>
            <a:pPr eaLnBrk="1" hangingPunct="1">
              <a:spcBef>
                <a:spcPct val="0"/>
              </a:spcBef>
            </a:pPr>
            <a:r>
              <a:rPr lang="en-US" altLang="en-US" b="0" dirty="0"/>
              <a:t>Diab-00070768</a:t>
            </a:r>
          </a:p>
          <a:p>
            <a:pPr eaLnBrk="1" hangingPunct="1">
              <a:spcBef>
                <a:spcPct val="0"/>
              </a:spcBef>
            </a:pPr>
            <a:endParaRPr lang="en-US" altLang="en-US" b="0" dirty="0"/>
          </a:p>
          <a:p>
            <a:pPr eaLnBrk="1" hangingPunct="1">
              <a:spcBef>
                <a:spcPct val="0"/>
              </a:spcBef>
            </a:pPr>
            <a:r>
              <a:rPr lang="en-US" altLang="en-US" b="1" dirty="0"/>
              <a:t>Abbreviation:</a:t>
            </a:r>
          </a:p>
          <a:p>
            <a:pPr eaLnBrk="1" hangingPunct="1">
              <a:spcBef>
                <a:spcPct val="0"/>
              </a:spcBef>
            </a:pPr>
            <a:r>
              <a:rPr lang="en-US" altLang="en-US" b="0" dirty="0"/>
              <a:t>T2DM=Type 2 diabetes mellitus</a:t>
            </a:r>
          </a:p>
          <a:p>
            <a:pPr eaLnBrk="1" hangingPunct="1">
              <a:spcBef>
                <a:spcPct val="0"/>
              </a:spcBef>
            </a:pPr>
            <a:endParaRPr lang="en-US" altLang="en-US" b="0" dirty="0"/>
          </a:p>
        </p:txBody>
      </p:sp>
    </p:spTree>
    <p:extLst>
      <p:ext uri="{BB962C8B-B14F-4D97-AF65-F5344CB8AC3E}">
        <p14:creationId xmlns:p14="http://schemas.microsoft.com/office/powerpoint/2010/main" val="774465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BioMedsBackground-Red.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ctrTitle"/>
          </p:nvPr>
        </p:nvSpPr>
        <p:spPr>
          <a:xfrm>
            <a:off x="457199" y="3622783"/>
            <a:ext cx="7048493" cy="753136"/>
          </a:xfrm>
          <a:effectLst/>
        </p:spPr>
        <p:txBody>
          <a:bodyPr/>
          <a:lstStyle>
            <a:lvl1pPr algn="l">
              <a:defRPr b="1" i="0">
                <a:solidFill>
                  <a:schemeClr val="bg1"/>
                </a:solidFill>
                <a:latin typeface="+mj-lt"/>
                <a:cs typeface="DIN-Bold"/>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457199" y="4461083"/>
            <a:ext cx="7081055" cy="455041"/>
          </a:xfrm>
          <a:effectLst/>
        </p:spPr>
        <p:txBody>
          <a:bodyPr/>
          <a:lstStyle>
            <a:lvl1pPr marL="0" indent="0" algn="l">
              <a:buFontTx/>
              <a:buNone/>
              <a:defRPr sz="2000" b="1" i="1">
                <a:solidFill>
                  <a:srgbClr val="FFFFFF"/>
                </a:solidFill>
                <a:latin typeface="+mj-lt"/>
                <a:cs typeface="DIN-Bold"/>
              </a:defRPr>
            </a:lvl1pPr>
          </a:lstStyle>
          <a:p>
            <a:r>
              <a:rPr lang="en-US"/>
              <a:t>Click to edit Master subtitle style</a:t>
            </a:r>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709080" y="6090099"/>
            <a:ext cx="1171130" cy="638916"/>
          </a:xfrm>
          <a:prstGeom prst="rect">
            <a:avLst/>
          </a:prstGeom>
        </p:spPr>
      </p:pic>
    </p:spTree>
    <p:extLst>
      <p:ext uri="{BB962C8B-B14F-4D97-AF65-F5344CB8AC3E}">
        <p14:creationId xmlns:p14="http://schemas.microsoft.com/office/powerpoint/2010/main" val="365402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4663" y="0"/>
            <a:ext cx="8189912" cy="1143000"/>
          </a:xfrm>
        </p:spPr>
        <p:txBody>
          <a:bodyPr/>
          <a:lstStyle>
            <a:lvl1pPr>
              <a:lnSpc>
                <a:spcPct val="95000"/>
              </a:lnSpc>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504000" y="5991225"/>
            <a:ext cx="8182800" cy="309265"/>
          </a:xfrm>
        </p:spPr>
        <p:txBody>
          <a:bodyPr lIns="90000" rIns="90000" anchor="b">
            <a:noAutofit/>
          </a:bodyPr>
          <a:lstStyle>
            <a:lvl1pPr marL="285750" indent="-285750">
              <a:lnSpc>
                <a:spcPct val="95000"/>
              </a:lnSpc>
              <a:spcAft>
                <a:spcPts val="0"/>
              </a:spcAft>
              <a:buClrTx/>
              <a:buFont typeface="Arial" pitchFamily="34" charset="0"/>
              <a:buChar char="•"/>
              <a:defRPr sz="1400"/>
            </a:lvl1pPr>
            <a:lvl2pPr>
              <a:defRPr sz="1400"/>
            </a:lvl2pPr>
          </a:lstStyle>
          <a:p>
            <a:pPr lvl="0"/>
            <a:r>
              <a:rPr lang="en-US"/>
              <a:t>Click to edit Master text styles</a:t>
            </a:r>
          </a:p>
        </p:txBody>
      </p:sp>
      <p:sp>
        <p:nvSpPr>
          <p:cNvPr id="8" name="Text Placeholder 7"/>
          <p:cNvSpPr>
            <a:spLocks noGrp="1"/>
          </p:cNvSpPr>
          <p:nvPr>
            <p:ph type="body" sz="quarter" idx="12"/>
          </p:nvPr>
        </p:nvSpPr>
        <p:spPr>
          <a:xfrm>
            <a:off x="504000" y="6264000"/>
            <a:ext cx="3610800" cy="457200"/>
          </a:xfrm>
        </p:spPr>
        <p:txBody>
          <a:bodyPr/>
          <a:lstStyle>
            <a:lvl1pPr marL="266700" indent="-266700">
              <a:lnSpc>
                <a:spcPct val="95000"/>
              </a:lnSpc>
              <a:spcAft>
                <a:spcPts val="0"/>
              </a:spcAft>
              <a:buClrTx/>
              <a:buFont typeface="+mj-lt"/>
              <a:buAutoNum type="arabicPeriod"/>
              <a:defRPr sz="1200">
                <a:solidFill>
                  <a:schemeClr val="bg2"/>
                </a:solidFill>
                <a:latin typeface="Arial Narrow" pitchFamily="34" charset="0"/>
              </a:defRPr>
            </a:lvl1pPr>
          </a:lstStyle>
          <a:p>
            <a:pPr lvl="0"/>
            <a:r>
              <a:rPr lang="en-US"/>
              <a:t>Click to edit Master text styles</a:t>
            </a:r>
          </a:p>
        </p:txBody>
      </p:sp>
    </p:spTree>
    <p:extLst>
      <p:ext uri="{BB962C8B-B14F-4D97-AF65-F5344CB8AC3E}">
        <p14:creationId xmlns:p14="http://schemas.microsoft.com/office/powerpoint/2010/main" val="8692552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 descr="BioMedsBackground-Red.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ctrTitle"/>
          </p:nvPr>
        </p:nvSpPr>
        <p:spPr>
          <a:xfrm>
            <a:off x="457199" y="3622783"/>
            <a:ext cx="7048493" cy="753136"/>
          </a:xfrm>
          <a:effectLst/>
        </p:spPr>
        <p:txBody>
          <a:bodyPr/>
          <a:lstStyle>
            <a:lvl1pPr algn="l">
              <a:defRPr b="1" i="0">
                <a:solidFill>
                  <a:schemeClr val="bg1"/>
                </a:solidFill>
                <a:latin typeface="+mj-lt"/>
                <a:cs typeface="DIN-Bold"/>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457199" y="4461083"/>
            <a:ext cx="7081055" cy="455041"/>
          </a:xfrm>
          <a:effectLst/>
        </p:spPr>
        <p:txBody>
          <a:bodyPr/>
          <a:lstStyle>
            <a:lvl1pPr marL="0" indent="0" algn="l">
              <a:buFontTx/>
              <a:buNone/>
              <a:defRPr sz="2000" b="1" i="1">
                <a:solidFill>
                  <a:srgbClr val="FFFFFF"/>
                </a:solidFill>
                <a:latin typeface="+mn-lt"/>
                <a:cs typeface="DIN-Bold"/>
              </a:defRPr>
            </a:lvl1pPr>
          </a:lstStyle>
          <a:p>
            <a:r>
              <a:rPr lang="en-US"/>
              <a:t>Click to edit Master subtitle style</a:t>
            </a:r>
            <a:endParaRPr lang="en-US" dirty="0"/>
          </a:p>
        </p:txBody>
      </p:sp>
      <p:sp>
        <p:nvSpPr>
          <p:cNvPr id="10" name="TextBox 9"/>
          <p:cNvSpPr txBox="1"/>
          <p:nvPr userDrawn="1"/>
        </p:nvSpPr>
        <p:spPr>
          <a:xfrm>
            <a:off x="5691256" y="6084379"/>
            <a:ext cx="2896753" cy="254172"/>
          </a:xfrm>
          <a:prstGeom prst="rect">
            <a:avLst/>
          </a:prstGeom>
          <a:noFill/>
        </p:spPr>
        <p:txBody>
          <a:bodyPr wrap="square" rtlCol="0">
            <a:spAutoFit/>
          </a:bodyPr>
          <a:lstStyle/>
          <a:p>
            <a:pPr algn="r" fontAlgn="base">
              <a:lnSpc>
                <a:spcPct val="150000"/>
              </a:lnSpc>
              <a:spcBef>
                <a:spcPct val="0"/>
              </a:spcBef>
              <a:spcAft>
                <a:spcPct val="0"/>
              </a:spcAft>
            </a:pPr>
            <a:r>
              <a:rPr lang="en-US" sz="800" dirty="0">
                <a:solidFill>
                  <a:srgbClr val="FFFFFF"/>
                </a:solidFill>
                <a:cs typeface="DIN-Regular"/>
              </a:rPr>
              <a:t>Company Confidential  © 2015 Eli Lilly and Company</a:t>
            </a:r>
          </a:p>
        </p:txBody>
      </p:sp>
    </p:spTree>
    <p:extLst>
      <p:ext uri="{BB962C8B-B14F-4D97-AF65-F5344CB8AC3E}">
        <p14:creationId xmlns:p14="http://schemas.microsoft.com/office/powerpoint/2010/main" val="278842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4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Grp="1" noChangeArrowheads="1"/>
          </p:cNvSpPr>
          <p:nvPr>
            <p:ph type="dt" sz="half" idx="2"/>
          </p:nvPr>
        </p:nvSpPr>
        <p:spPr bwMode="auto">
          <a:xfrm>
            <a:off x="457200" y="6540827"/>
            <a:ext cx="2133600" cy="2144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a:solidFill>
                  <a:srgbClr val="000000"/>
                </a:solidFill>
              </a:rPr>
              <a:t>01,01,2021</a:t>
            </a:r>
            <a:endParaRPr lang="en-US" dirty="0">
              <a:solidFill>
                <a:srgbClr val="000000"/>
              </a:solidFill>
            </a:endParaRPr>
          </a:p>
        </p:txBody>
      </p:sp>
      <p:sp>
        <p:nvSpPr>
          <p:cNvPr id="9" name="Rectangle 5"/>
          <p:cNvSpPr>
            <a:spLocks noGrp="1" noChangeArrowheads="1"/>
          </p:cNvSpPr>
          <p:nvPr>
            <p:ph type="ftr" sz="quarter" idx="3"/>
          </p:nvPr>
        </p:nvSpPr>
        <p:spPr bwMode="auto">
          <a:xfrm>
            <a:off x="3124200" y="6541367"/>
            <a:ext cx="2895600" cy="2252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lvl1pPr>
          </a:lstStyle>
          <a:p>
            <a:r>
              <a:rPr lang="en-US">
                <a:solidFill>
                  <a:srgbClr val="000000"/>
                </a:solidFill>
              </a:rPr>
              <a:t>Company Confidential  © 2014 Eli Lilly and Company </a:t>
            </a:r>
            <a:endParaRPr lang="en-US" dirty="0">
              <a:solidFill>
                <a:srgbClr val="000000"/>
              </a:solidFill>
            </a:endParaRPr>
          </a:p>
        </p:txBody>
      </p:sp>
      <p:sp>
        <p:nvSpPr>
          <p:cNvPr id="10" name="Rectangle 6"/>
          <p:cNvSpPr>
            <a:spLocks noGrp="1" noChangeArrowheads="1"/>
          </p:cNvSpPr>
          <p:nvPr>
            <p:ph type="sldNum" sz="quarter" idx="4"/>
          </p:nvPr>
        </p:nvSpPr>
        <p:spPr bwMode="auto">
          <a:xfrm>
            <a:off x="6553200" y="6542447"/>
            <a:ext cx="2133600" cy="2468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fld id="{64C47640-ECEC-E34E-A5C6-81F2A80A839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285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solidFill>
                  <a:srgbClr val="000000"/>
                </a:solidFill>
              </a:rPr>
              <a:t>01,01,2021</a:t>
            </a:r>
            <a:endParaRPr lang="en-US" dirty="0">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Company Confidential  © 2014 Eli Lilly and Company </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64C47640-ECEC-E34E-A5C6-81F2A80A839B}" type="slidenum">
              <a:rPr lang="en-US" smtClean="0">
                <a:solidFill>
                  <a:srgbClr val="000000"/>
                </a:solidFill>
              </a:rPr>
              <a:pPr/>
              <a:t>‹#›</a:t>
            </a:fld>
            <a:endParaRPr lang="en-US">
              <a:solidFill>
                <a:srgbClr val="000000"/>
              </a:solidFill>
            </a:endParaRPr>
          </a:p>
        </p:txBody>
      </p:sp>
      <p:sp>
        <p:nvSpPr>
          <p:cNvPr id="6" name="Content Placeholder 2"/>
          <p:cNvSpPr>
            <a:spLocks noGrp="1"/>
          </p:cNvSpPr>
          <p:nvPr>
            <p:ph sz="half" idx="1"/>
          </p:nvPr>
        </p:nvSpPr>
        <p:spPr>
          <a:xfrm>
            <a:off x="457200" y="1518596"/>
            <a:ext cx="4038600" cy="4822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648200" y="1514552"/>
            <a:ext cx="4038600" cy="48222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6228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srgbClr val="000000"/>
                </a:solidFill>
              </a:rPr>
              <a:t>01,01,2021</a:t>
            </a:r>
            <a:endParaRPr lang="en-US" dirty="0">
              <a:solidFill>
                <a:srgbClr val="000000"/>
              </a:solidFill>
            </a:endParaRPr>
          </a:p>
        </p:txBody>
      </p:sp>
      <p:sp>
        <p:nvSpPr>
          <p:cNvPr id="8" name="Footer Placeholder 7"/>
          <p:cNvSpPr>
            <a:spLocks noGrp="1"/>
          </p:cNvSpPr>
          <p:nvPr>
            <p:ph type="ftr" sz="quarter" idx="11"/>
          </p:nvPr>
        </p:nvSpPr>
        <p:spPr/>
        <p:txBody>
          <a:bodyPr/>
          <a:lstStyle/>
          <a:p>
            <a:r>
              <a:rPr lang="en-US">
                <a:solidFill>
                  <a:srgbClr val="000000"/>
                </a:solidFill>
              </a:rPr>
              <a:t>Company Confidential  © 2014 Eli Lilly and Company </a:t>
            </a:r>
            <a:endParaRPr lang="en-US" dirty="0">
              <a:solidFill>
                <a:srgbClr val="000000"/>
              </a:solidFill>
            </a:endParaRPr>
          </a:p>
        </p:txBody>
      </p:sp>
      <p:sp>
        <p:nvSpPr>
          <p:cNvPr id="9" name="Slide Number Placeholder 8"/>
          <p:cNvSpPr>
            <a:spLocks noGrp="1"/>
          </p:cNvSpPr>
          <p:nvPr>
            <p:ph type="sldNum" sz="quarter" idx="12"/>
          </p:nvPr>
        </p:nvSpPr>
        <p:spPr/>
        <p:txBody>
          <a:bodyPr/>
          <a:lstStyle/>
          <a:p>
            <a:fld id="{11F9DA18-FF8C-4C8B-96F7-4A37E528FCA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8136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srgbClr val="000000"/>
                </a:solidFill>
                <a:latin typeface="+mn-lt"/>
              </a:defRPr>
            </a:lvl1pPr>
          </a:lstStyle>
          <a:p>
            <a:pPr>
              <a:defRPr/>
            </a:pPr>
            <a:r>
              <a:rPr lang="en-US" sz="1800"/>
              <a:t>01,01,2021</a:t>
            </a:r>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lvl1pPr fontAlgn="auto">
              <a:spcBef>
                <a:spcPts val="0"/>
              </a:spcBef>
              <a:spcAft>
                <a:spcPts val="0"/>
              </a:spcAft>
              <a:defRPr>
                <a:solidFill>
                  <a:srgbClr val="000000"/>
                </a:solidFill>
                <a:latin typeface="+mn-lt"/>
              </a:defRPr>
            </a:lvl1pPr>
          </a:lstStyle>
          <a:p>
            <a:pPr algn="l">
              <a:defRPr/>
            </a:pPr>
            <a:r>
              <a:rPr lang="en-US" sz="1800"/>
              <a:t>Company Confidential  © 2014 Eli Lilly and Company </a:t>
            </a:r>
          </a:p>
        </p:txBody>
      </p:sp>
    </p:spTree>
    <p:extLst>
      <p:ext uri="{BB962C8B-B14F-4D97-AF65-F5344CB8AC3E}">
        <p14:creationId xmlns:p14="http://schemas.microsoft.com/office/powerpoint/2010/main" val="31656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34936FD-8ADC-4C00-99A9-F076F1036D70}" type="slidenum">
              <a:rPr lang="en-US" smtClean="0">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0866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3" name="Picture 2" descr="BioMedsHeader-Red.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1585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1"/>
          <p:cNvSpPr>
            <a:spLocks noGrp="1"/>
          </p:cNvSpPr>
          <p:nvPr>
            <p:ph type="title"/>
          </p:nvPr>
        </p:nvSpPr>
        <p:spPr>
          <a:xfrm>
            <a:off x="474663" y="0"/>
            <a:ext cx="8189912" cy="1143000"/>
          </a:xfrm>
        </p:spPr>
        <p:txBody>
          <a:bodyPr/>
          <a:lstStyle>
            <a:lvl1pPr>
              <a:lnSpc>
                <a:spcPct val="95000"/>
              </a:lnSpc>
              <a:defRPr/>
            </a:lvl1pPr>
          </a:lstStyle>
          <a:p>
            <a:r>
              <a:rPr lang="en-US" dirty="0"/>
              <a:t>Click to edit Master title style</a:t>
            </a:r>
          </a:p>
        </p:txBody>
      </p:sp>
      <p:sp>
        <p:nvSpPr>
          <p:cNvPr id="7" name="Text Placeholder 5"/>
          <p:cNvSpPr>
            <a:spLocks noGrp="1"/>
          </p:cNvSpPr>
          <p:nvPr>
            <p:ph type="body" sz="quarter" idx="11"/>
          </p:nvPr>
        </p:nvSpPr>
        <p:spPr>
          <a:xfrm>
            <a:off x="504000" y="5991225"/>
            <a:ext cx="8182800" cy="309265"/>
          </a:xfrm>
        </p:spPr>
        <p:txBody>
          <a:bodyPr lIns="90000" rIns="90000" anchor="b">
            <a:noAutofit/>
          </a:bodyPr>
          <a:lstStyle>
            <a:lvl1pPr marL="285750" indent="-285750">
              <a:lnSpc>
                <a:spcPct val="95000"/>
              </a:lnSpc>
              <a:spcAft>
                <a:spcPts val="0"/>
              </a:spcAft>
              <a:buClrTx/>
              <a:buFont typeface="Arial" pitchFamily="34" charset="0"/>
              <a:buChar char="•"/>
              <a:defRPr sz="1400">
                <a:solidFill>
                  <a:schemeClr val="bg2"/>
                </a:solidFill>
              </a:defRPr>
            </a:lvl1pPr>
            <a:lvl2pPr>
              <a:defRPr sz="1400"/>
            </a:lvl2pPr>
          </a:lstStyle>
          <a:p>
            <a:pPr lvl="0"/>
            <a:r>
              <a:rPr lang="en-US"/>
              <a:t>Click to edit Master text styles</a:t>
            </a:r>
          </a:p>
        </p:txBody>
      </p:sp>
      <p:sp>
        <p:nvSpPr>
          <p:cNvPr id="8" name="Text Placeholder 7"/>
          <p:cNvSpPr>
            <a:spLocks noGrp="1"/>
          </p:cNvSpPr>
          <p:nvPr>
            <p:ph type="body" sz="quarter" idx="12"/>
          </p:nvPr>
        </p:nvSpPr>
        <p:spPr>
          <a:xfrm>
            <a:off x="504000" y="6264000"/>
            <a:ext cx="3610800" cy="457200"/>
          </a:xfrm>
        </p:spPr>
        <p:txBody>
          <a:bodyPr/>
          <a:lstStyle>
            <a:lvl1pPr marL="266700" indent="-266700">
              <a:lnSpc>
                <a:spcPct val="95000"/>
              </a:lnSpc>
              <a:spcAft>
                <a:spcPts val="0"/>
              </a:spcAft>
              <a:buClrTx/>
              <a:buFont typeface="+mj-lt"/>
              <a:buAutoNum type="arabicPeriod"/>
              <a:defRPr sz="1200">
                <a:solidFill>
                  <a:schemeClr val="bg2"/>
                </a:solidFill>
                <a:latin typeface="Arial Narrow" pitchFamily="34" charset="0"/>
              </a:defRPr>
            </a:lvl1pPr>
          </a:lstStyle>
          <a:p>
            <a:pPr lvl="0"/>
            <a:r>
              <a:rPr lang="en-US"/>
              <a:t>Click to edit Master text styles</a:t>
            </a:r>
          </a:p>
        </p:txBody>
      </p:sp>
    </p:spTree>
    <p:extLst>
      <p:ext uri="{BB962C8B-B14F-4D97-AF65-F5344CB8AC3E}">
        <p14:creationId xmlns:p14="http://schemas.microsoft.com/office/powerpoint/2010/main" val="32746412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ioMedsHeader-Red.jp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0" y="0"/>
            <a:ext cx="9144000" cy="1371600"/>
          </a:xfrm>
          <a:prstGeom prst="rect">
            <a:avLst/>
          </a:prstGeom>
        </p:spPr>
      </p:pic>
      <p:sp>
        <p:nvSpPr>
          <p:cNvPr id="1027" name="Rectangle 2"/>
          <p:cNvSpPr>
            <a:spLocks noGrp="1" noChangeArrowheads="1"/>
          </p:cNvSpPr>
          <p:nvPr>
            <p:ph type="title"/>
          </p:nvPr>
        </p:nvSpPr>
        <p:spPr bwMode="auto">
          <a:xfrm>
            <a:off x="457200" y="-25400"/>
            <a:ext cx="8229600" cy="1425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457200" y="1543050"/>
            <a:ext cx="8229600" cy="485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4"/>
          <p:cNvSpPr>
            <a:spLocks noGrp="1" noChangeArrowheads="1"/>
          </p:cNvSpPr>
          <p:nvPr>
            <p:ph type="dt" sz="half" idx="2"/>
          </p:nvPr>
        </p:nvSpPr>
        <p:spPr bwMode="auto">
          <a:xfrm>
            <a:off x="457200" y="6540827"/>
            <a:ext cx="2133600" cy="2144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atin typeface="+mn-lt"/>
                <a:cs typeface="DIN-Regular"/>
              </a:defRPr>
            </a:lvl1pPr>
          </a:lstStyle>
          <a:p>
            <a:pPr fontAlgn="base">
              <a:spcBef>
                <a:spcPct val="0"/>
              </a:spcBef>
              <a:spcAft>
                <a:spcPct val="0"/>
              </a:spcAft>
            </a:pPr>
            <a:r>
              <a:rPr lang="en-US">
                <a:solidFill>
                  <a:srgbClr val="000000"/>
                </a:solidFill>
              </a:rPr>
              <a:t>01,01,2021</a:t>
            </a:r>
            <a:endParaRPr lang="en-US" dirty="0">
              <a:solidFill>
                <a:srgbClr val="000000"/>
              </a:solidFill>
            </a:endParaRPr>
          </a:p>
        </p:txBody>
      </p:sp>
      <p:sp>
        <p:nvSpPr>
          <p:cNvPr id="11" name="Rectangle 5"/>
          <p:cNvSpPr>
            <a:spLocks noGrp="1" noChangeArrowheads="1"/>
          </p:cNvSpPr>
          <p:nvPr>
            <p:ph type="ftr" sz="quarter" idx="3"/>
          </p:nvPr>
        </p:nvSpPr>
        <p:spPr bwMode="auto">
          <a:xfrm>
            <a:off x="3124200" y="6541367"/>
            <a:ext cx="2895600" cy="2252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latin typeface="+mn-lt"/>
                <a:cs typeface="DIN-Regular"/>
              </a:defRPr>
            </a:lvl1pPr>
          </a:lstStyle>
          <a:p>
            <a:pPr fontAlgn="base">
              <a:spcBef>
                <a:spcPct val="0"/>
              </a:spcBef>
              <a:spcAft>
                <a:spcPct val="0"/>
              </a:spcAft>
            </a:pPr>
            <a:r>
              <a:rPr lang="en-US">
                <a:solidFill>
                  <a:srgbClr val="000000"/>
                </a:solidFill>
              </a:rPr>
              <a:t>Company Confidential  © 2014 Eli Lilly and Company </a:t>
            </a:r>
            <a:endParaRPr lang="en-US" dirty="0">
              <a:solidFill>
                <a:srgbClr val="000000"/>
              </a:solidFill>
            </a:endParaRPr>
          </a:p>
        </p:txBody>
      </p:sp>
      <p:sp>
        <p:nvSpPr>
          <p:cNvPr id="12" name="Rectangle 6"/>
          <p:cNvSpPr>
            <a:spLocks noGrp="1" noChangeArrowheads="1"/>
          </p:cNvSpPr>
          <p:nvPr>
            <p:ph type="sldNum" sz="quarter" idx="4"/>
          </p:nvPr>
        </p:nvSpPr>
        <p:spPr bwMode="auto">
          <a:xfrm>
            <a:off x="6553200" y="6542447"/>
            <a:ext cx="2133600" cy="2468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atin typeface="+mn-lt"/>
                <a:cs typeface="DIN-Regular"/>
              </a:defRPr>
            </a:lvl1pPr>
          </a:lstStyle>
          <a:p>
            <a:pPr fontAlgn="base">
              <a:spcBef>
                <a:spcPct val="0"/>
              </a:spcBef>
              <a:spcAft>
                <a:spcPct val="0"/>
              </a:spcAft>
            </a:pPr>
            <a:fld id="{64C47640-ECEC-E34E-A5C6-81F2A80A839B}" type="slidenum">
              <a:rPr lang="en-US" smtClean="0">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48137023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62" r:id="rId8"/>
    <p:sldLayoutId id="2147483763" r:id="rId9"/>
    <p:sldLayoutId id="2147483764" r:id="rId10"/>
  </p:sldLayoutIdLst>
  <p:hf sldNum="0" hdr="0"/>
  <p:txStyles>
    <p:titleStyle>
      <a:lvl1pPr algn="l" rtl="0" eaLnBrk="1" fontAlgn="base" hangingPunct="1">
        <a:spcBef>
          <a:spcPct val="0"/>
        </a:spcBef>
        <a:spcAft>
          <a:spcPct val="0"/>
        </a:spcAft>
        <a:defRPr sz="3600" b="1" i="0">
          <a:solidFill>
            <a:srgbClr val="FFFFFF"/>
          </a:solidFill>
          <a:latin typeface="+mj-lt"/>
          <a:ea typeface="ヒラギノ角ゴ Pro W3" charset="0"/>
          <a:cs typeface="DIN-Bold"/>
        </a:defRPr>
      </a:lvl1pPr>
      <a:lvl2pPr algn="l" rtl="0" eaLnBrk="1" fontAlgn="base" hangingPunct="1">
        <a:spcBef>
          <a:spcPct val="0"/>
        </a:spcBef>
        <a:spcAft>
          <a:spcPct val="0"/>
        </a:spcAft>
        <a:defRPr sz="3600" b="1">
          <a:solidFill>
            <a:schemeClr val="bg1"/>
          </a:solidFill>
          <a:latin typeface="Arial" charset="0"/>
          <a:ea typeface="ヒラギノ角ゴ Pro W3" charset="0"/>
        </a:defRPr>
      </a:lvl2pPr>
      <a:lvl3pPr algn="l" rtl="0" eaLnBrk="1" fontAlgn="base" hangingPunct="1">
        <a:spcBef>
          <a:spcPct val="0"/>
        </a:spcBef>
        <a:spcAft>
          <a:spcPct val="0"/>
        </a:spcAft>
        <a:defRPr sz="3600" b="1">
          <a:solidFill>
            <a:schemeClr val="bg1"/>
          </a:solidFill>
          <a:latin typeface="Arial" charset="0"/>
          <a:ea typeface="ヒラギノ角ゴ Pro W3" charset="0"/>
        </a:defRPr>
      </a:lvl3pPr>
      <a:lvl4pPr algn="l" rtl="0" eaLnBrk="1" fontAlgn="base" hangingPunct="1">
        <a:spcBef>
          <a:spcPct val="0"/>
        </a:spcBef>
        <a:spcAft>
          <a:spcPct val="0"/>
        </a:spcAft>
        <a:defRPr sz="3600" b="1">
          <a:solidFill>
            <a:schemeClr val="bg1"/>
          </a:solidFill>
          <a:latin typeface="Arial" charset="0"/>
          <a:ea typeface="ヒラギノ角ゴ Pro W3" charset="0"/>
        </a:defRPr>
      </a:lvl4pPr>
      <a:lvl5pPr algn="l" rtl="0" eaLnBrk="1" fontAlgn="base" hangingPunct="1">
        <a:spcBef>
          <a:spcPct val="0"/>
        </a:spcBef>
        <a:spcAft>
          <a:spcPct val="0"/>
        </a:spcAft>
        <a:defRPr sz="3600" b="1">
          <a:solidFill>
            <a:schemeClr val="bg1"/>
          </a:solidFill>
          <a:latin typeface="Arial" charset="0"/>
          <a:ea typeface="ヒラギノ角ゴ Pro W3"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3"/>
        </a:buClr>
        <a:buFont typeface="Arial" panose="020B0604020202020204" pitchFamily="34" charset="0"/>
        <a:buChar char="♦"/>
        <a:defRPr sz="2800">
          <a:solidFill>
            <a:schemeClr val="tx1"/>
          </a:solidFill>
          <a:latin typeface="+mn-lt"/>
          <a:ea typeface="ヒラギノ角ゴ Pro W3" charset="0"/>
          <a:cs typeface="DIN-Regular"/>
        </a:defRPr>
      </a:lvl1pPr>
      <a:lvl2pPr marL="742950" indent="-285750" algn="l" rtl="0" eaLnBrk="1" fontAlgn="base" hangingPunct="1">
        <a:spcBef>
          <a:spcPct val="20000"/>
        </a:spcBef>
        <a:spcAft>
          <a:spcPct val="0"/>
        </a:spcAft>
        <a:buClr>
          <a:schemeClr val="accent3"/>
        </a:buClr>
        <a:buChar char="•"/>
        <a:defRPr sz="26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chemeClr val="accent3"/>
        </a:buClr>
        <a:buFont typeface="Arial" panose="020B0604020202020204" pitchFamily="34" charset="0"/>
        <a:buChar char="–"/>
        <a:defRPr sz="24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chemeClr val="accent3"/>
        </a:buClr>
        <a:buChar char="•"/>
        <a:defRPr sz="20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chemeClr val="accent3"/>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8.tmp"/><Relationship Id="rId4" Type="http://schemas.openxmlformats.org/officeDocument/2006/relationships/image" Target="../media/image18.tmp"/></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10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9.tmp"/><Relationship Id="rId4" Type="http://schemas.openxmlformats.org/officeDocument/2006/relationships/image" Target="../media/image19.tmp"/></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2.emf"/><Relationship Id="rId4" Type="http://schemas.openxmlformats.org/officeDocument/2006/relationships/oleObject" Target="../embeddings/oleObject1.bin"/></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3.emf"/><Relationship Id="rId4" Type="http://schemas.openxmlformats.org/officeDocument/2006/relationships/oleObject" Target="../embeddings/oleObject2.bin"/></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chart" Target="../charts/chart13.xml"/><Relationship Id="rId4" Type="http://schemas.openxmlformats.org/officeDocument/2006/relationships/chart" Target="../charts/chart1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4.emf"/><Relationship Id="rId5" Type="http://schemas.openxmlformats.org/officeDocument/2006/relationships/oleObject" Target="../embeddings/oleObject3.bin"/><Relationship Id="rId4" Type="http://schemas.openxmlformats.org/officeDocument/2006/relationships/image" Target="../media/image1.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5.emf"/><Relationship Id="rId5" Type="http://schemas.openxmlformats.org/officeDocument/2006/relationships/oleObject" Target="../embeddings/oleObject4.bin"/><Relationship Id="rId4" Type="http://schemas.openxmlformats.org/officeDocument/2006/relationships/image" Target="../media/image1.jpeg"/></Relationships>
</file>

<file path=ppt/slides/_rels/slide1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m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tmp"/><Relationship Id="rId5" Type="http://schemas.openxmlformats.org/officeDocument/2006/relationships/image" Target="../media/image19.tmp"/><Relationship Id="rId10" Type="http://schemas.openxmlformats.org/officeDocument/2006/relationships/image" Target="../media/image24.png"/><Relationship Id="rId4" Type="http://schemas.openxmlformats.org/officeDocument/2006/relationships/image" Target="../media/image18.tmp"/><Relationship Id="rId9"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chart" Target="../charts/chart18.xml"/><Relationship Id="rId4" Type="http://schemas.openxmlformats.org/officeDocument/2006/relationships/chart" Target="../charts/chart17.xml"/></Relationships>
</file>

<file path=ppt/slides/_rels/slide121.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notesSlide" Target="../notesSlides/notesSlide93.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6.emf"/><Relationship Id="rId5" Type="http://schemas.openxmlformats.org/officeDocument/2006/relationships/oleObject" Target="../embeddings/oleObject5.bin"/><Relationship Id="rId4" Type="http://schemas.openxmlformats.org/officeDocument/2006/relationships/image" Target="../media/image1.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78.emf"/><Relationship Id="rId5" Type="http://schemas.openxmlformats.org/officeDocument/2006/relationships/oleObject" Target="../embeddings/oleObject7.bin"/><Relationship Id="rId4" Type="http://schemas.openxmlformats.org/officeDocument/2006/relationships/image" Target="../media/image1.jpeg"/></Relationships>
</file>

<file path=ppt/slides/_rels/slide1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1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83.emf"/><Relationship Id="rId4" Type="http://schemas.openxmlformats.org/officeDocument/2006/relationships/oleObject" Target="../embeddings/oleObject8.bin"/></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86.tmp"/><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87.e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88.emf"/><Relationship Id="rId4" Type="http://schemas.openxmlformats.org/officeDocument/2006/relationships/oleObject" Target="../embeddings/oleObject10.bin"/></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19.xml"/><Relationship Id="rId7" Type="http://schemas.openxmlformats.org/officeDocument/2006/relationships/image" Target="../media/image90.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2.bin"/><Relationship Id="rId5" Type="http://schemas.openxmlformats.org/officeDocument/2006/relationships/image" Target="../media/image89.emf"/><Relationship Id="rId4" Type="http://schemas.openxmlformats.org/officeDocument/2006/relationships/oleObject" Target="../embeddings/oleObject11.bin"/></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chart" Target="../charts/chart21.xml"/><Relationship Id="rId5" Type="http://schemas.openxmlformats.org/officeDocument/2006/relationships/image" Target="../media/image91.emf"/><Relationship Id="rId4" Type="http://schemas.openxmlformats.org/officeDocument/2006/relationships/oleObject" Target="../embeddings/oleObject13.bin"/></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21.xml"/><Relationship Id="rId7" Type="http://schemas.openxmlformats.org/officeDocument/2006/relationships/image" Target="../media/image93.e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5.bin"/><Relationship Id="rId5" Type="http://schemas.openxmlformats.org/officeDocument/2006/relationships/image" Target="../media/image92.emf"/><Relationship Id="rId4" Type="http://schemas.openxmlformats.org/officeDocument/2006/relationships/oleObject" Target="../embeddings/oleObject14.bin"/></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22.xml"/><Relationship Id="rId7" Type="http://schemas.openxmlformats.org/officeDocument/2006/relationships/image" Target="../media/image95.e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17.bin"/><Relationship Id="rId5" Type="http://schemas.openxmlformats.org/officeDocument/2006/relationships/image" Target="../media/image94.emf"/><Relationship Id="rId4" Type="http://schemas.openxmlformats.org/officeDocument/2006/relationships/oleObject" Target="../embeddings/oleObject16.bin"/></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96.tmp"/><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image" Target="../media/image86.tmp"/><Relationship Id="rId1" Type="http://schemas.openxmlformats.org/officeDocument/2006/relationships/slideLayout" Target="../slideLayouts/slideLayout7.xml"/><Relationship Id="rId4" Type="http://schemas.openxmlformats.org/officeDocument/2006/relationships/image" Target="../media/image98.tm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6.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10" Type="http://schemas.microsoft.com/office/2007/relationships/hdphoto" Target="../media/hdphoto2.wdp"/><Relationship Id="rId4" Type="http://schemas.openxmlformats.org/officeDocument/2006/relationships/image" Target="../media/image11.jpe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m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tmp"/><Relationship Id="rId5" Type="http://schemas.openxmlformats.org/officeDocument/2006/relationships/image" Target="../media/image19.tmp"/><Relationship Id="rId10" Type="http://schemas.openxmlformats.org/officeDocument/2006/relationships/image" Target="../media/image24.png"/><Relationship Id="rId4" Type="http://schemas.openxmlformats.org/officeDocument/2006/relationships/image" Target="../media/image18.tmp"/><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56.png"/><Relationship Id="rId7" Type="http://schemas.openxmlformats.org/officeDocument/2006/relationships/chart" Target="../charts/chart5.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chart" Target="../charts/char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tmp"/></Relationships>
</file>

<file path=ppt/slides/_rels/slide77.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2.tmp"/></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67.pn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tmp"/><Relationship Id="rId5" Type="http://schemas.openxmlformats.org/officeDocument/2006/relationships/image" Target="../media/image26.png"/><Relationship Id="rId4" Type="http://schemas.openxmlformats.org/officeDocument/2006/relationships/image" Target="../media/image25.tmp"/></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chart" Target="../charts/chart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CCFFE8D-A437-43FD-B88E-27E67A5C79FA}"/>
              </a:ext>
            </a:extLst>
          </p:cNvPr>
          <p:cNvPicPr>
            <a:picLocks noChangeAspect="1"/>
          </p:cNvPicPr>
          <p:nvPr/>
        </p:nvPicPr>
        <p:blipFill>
          <a:blip r:embed="rId3">
            <a:duotone>
              <a:schemeClr val="accent3">
                <a:shade val="45000"/>
                <a:satMod val="135000"/>
              </a:schemeClr>
              <a:prstClr val="white"/>
            </a:duotone>
          </a:blip>
          <a:stretch>
            <a:fillRect/>
          </a:stretch>
        </p:blipFill>
        <p:spPr>
          <a:xfrm>
            <a:off x="7465252" y="3477491"/>
            <a:ext cx="1429362" cy="1085813"/>
          </a:xfrm>
          <a:prstGeom prst="rect">
            <a:avLst/>
          </a:prstGeom>
        </p:spPr>
      </p:pic>
      <p:pic>
        <p:nvPicPr>
          <p:cNvPr id="6" name="Picture 5">
            <a:extLst>
              <a:ext uri="{FF2B5EF4-FFF2-40B4-BE49-F238E27FC236}">
                <a16:creationId xmlns:a16="http://schemas.microsoft.com/office/drawing/2014/main" xmlns="" id="{E976258B-8DCE-43A0-A4E8-7EBD94B0F44E}"/>
              </a:ext>
            </a:extLst>
          </p:cNvPr>
          <p:cNvPicPr>
            <a:picLocks noChangeAspect="1"/>
          </p:cNvPicPr>
          <p:nvPr/>
        </p:nvPicPr>
        <p:blipFill>
          <a:blip r:embed="rId4"/>
          <a:stretch>
            <a:fillRect/>
          </a:stretch>
        </p:blipFill>
        <p:spPr>
          <a:xfrm>
            <a:off x="0" y="0"/>
            <a:ext cx="4757485" cy="2948609"/>
          </a:xfrm>
          <a:prstGeom prst="rect">
            <a:avLst/>
          </a:prstGeom>
        </p:spPr>
      </p:pic>
      <p:pic>
        <p:nvPicPr>
          <p:cNvPr id="7" name="Picture 6">
            <a:extLst>
              <a:ext uri="{FF2B5EF4-FFF2-40B4-BE49-F238E27FC236}">
                <a16:creationId xmlns:a16="http://schemas.microsoft.com/office/drawing/2014/main" xmlns="" id="{384FD195-AE6D-4C64-A339-2719B1EBBB6F}"/>
              </a:ext>
            </a:extLst>
          </p:cNvPr>
          <p:cNvPicPr>
            <a:picLocks noChangeAspect="1"/>
          </p:cNvPicPr>
          <p:nvPr/>
        </p:nvPicPr>
        <p:blipFill>
          <a:blip r:embed="rId5"/>
          <a:stretch>
            <a:fillRect/>
          </a:stretch>
        </p:blipFill>
        <p:spPr>
          <a:xfrm>
            <a:off x="4757326" y="2675596"/>
            <a:ext cx="4386674" cy="4182404"/>
          </a:xfrm>
          <a:prstGeom prst="rect">
            <a:avLst/>
          </a:prstGeom>
        </p:spPr>
      </p:pic>
    </p:spTree>
    <p:extLst>
      <p:ext uri="{BB962C8B-B14F-4D97-AF65-F5344CB8AC3E}">
        <p14:creationId xmlns:p14="http://schemas.microsoft.com/office/powerpoint/2010/main" val="59352770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0909"/>
            <a:ext cx="9144000" cy="538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xmlns="" id="{EAFAE5A0-675D-40FD-9068-8199B89D7923}"/>
              </a:ext>
            </a:extLst>
          </p:cNvPr>
          <p:cNvSpPr txBox="1"/>
          <p:nvPr/>
        </p:nvSpPr>
        <p:spPr>
          <a:xfrm>
            <a:off x="44696" y="24228"/>
            <a:ext cx="3632430" cy="923330"/>
          </a:xfrm>
          <a:prstGeom prst="rect">
            <a:avLst/>
          </a:prstGeom>
          <a:noFill/>
        </p:spPr>
        <p:txBody>
          <a:bodyPr wrap="square">
            <a:spAutoFit/>
          </a:bodyPr>
          <a:lstStyle/>
          <a:p>
            <a:pPr algn="l"/>
            <a:r>
              <a:rPr lang="en-US" sz="1800" b="1" i="0" u="none" strike="noStrike" baseline="0" dirty="0">
                <a:solidFill>
                  <a:srgbClr val="CC3399"/>
                </a:solidFill>
                <a:effectLst>
                  <a:outerShdw blurRad="38100" dist="38100" dir="2700000" algn="tl">
                    <a:srgbClr val="000000">
                      <a:alpha val="43137"/>
                    </a:srgbClr>
                  </a:outerShdw>
                </a:effectLst>
                <a:latin typeface="MuseoSlab-700"/>
              </a:rPr>
              <a:t>Number of people with diabetes worldwide and per IDF Region in 2019, 2030 and 2045 (20–79 years)</a:t>
            </a:r>
            <a:endParaRPr lang="en-US" b="1" dirty="0">
              <a:solidFill>
                <a:srgbClr val="CC3399"/>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xmlns="" id="{AAD8CCC8-EACF-4D8A-8118-D687B2F0C58A}"/>
              </a:ext>
            </a:extLst>
          </p:cNvPr>
          <p:cNvPicPr>
            <a:picLocks noChangeAspect="1"/>
          </p:cNvPicPr>
          <p:nvPr/>
        </p:nvPicPr>
        <p:blipFill>
          <a:blip r:embed="rId3"/>
          <a:stretch>
            <a:fillRect/>
          </a:stretch>
        </p:blipFill>
        <p:spPr>
          <a:xfrm>
            <a:off x="3292498" y="2210765"/>
            <a:ext cx="2144206" cy="1218235"/>
          </a:xfrm>
          <a:prstGeom prst="rect">
            <a:avLst/>
          </a:prstGeom>
        </p:spPr>
      </p:pic>
      <p:pic>
        <p:nvPicPr>
          <p:cNvPr id="6" name="Picture 5">
            <a:extLst>
              <a:ext uri="{FF2B5EF4-FFF2-40B4-BE49-F238E27FC236}">
                <a16:creationId xmlns:a16="http://schemas.microsoft.com/office/drawing/2014/main" xmlns="" id="{F2FC0171-43E8-4A12-8DFE-44FE54238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26" y="2561352"/>
            <a:ext cx="2954439" cy="1311612"/>
          </a:xfrm>
          <a:prstGeom prst="rect">
            <a:avLst/>
          </a:prstGeom>
        </p:spPr>
      </p:pic>
      <p:pic>
        <p:nvPicPr>
          <p:cNvPr id="7" name="Picture 6">
            <a:extLst>
              <a:ext uri="{FF2B5EF4-FFF2-40B4-BE49-F238E27FC236}">
                <a16:creationId xmlns:a16="http://schemas.microsoft.com/office/drawing/2014/main" xmlns="" id="{DAC12478-31CF-4A8F-827E-CED9EE6C9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6" y="4353101"/>
            <a:ext cx="3327370" cy="1381081"/>
          </a:xfrm>
          <a:prstGeom prst="rect">
            <a:avLst/>
          </a:prstGeom>
        </p:spPr>
      </p:pic>
      <p:sp>
        <p:nvSpPr>
          <p:cNvPr id="8" name="TextBox 7">
            <a:extLst>
              <a:ext uri="{FF2B5EF4-FFF2-40B4-BE49-F238E27FC236}">
                <a16:creationId xmlns:a16="http://schemas.microsoft.com/office/drawing/2014/main" xmlns="" id="{64E68B01-D288-4B81-9501-0E1BD6AABD6B}"/>
              </a:ext>
            </a:extLst>
          </p:cNvPr>
          <p:cNvSpPr txBox="1"/>
          <p:nvPr/>
        </p:nvSpPr>
        <p:spPr>
          <a:xfrm>
            <a:off x="8388627" y="19881"/>
            <a:ext cx="7200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IDF 2019</a:t>
            </a:r>
          </a:p>
        </p:txBody>
      </p:sp>
    </p:spTree>
    <p:extLst>
      <p:ext uri="{BB962C8B-B14F-4D97-AF65-F5344CB8AC3E}">
        <p14:creationId xmlns:p14="http://schemas.microsoft.com/office/powerpoint/2010/main" val="23482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0" y="-25400"/>
            <a:ext cx="8229600" cy="1143000"/>
          </a:xfrm>
        </p:spPr>
        <p:txBody>
          <a:bodyPr/>
          <a:lstStyle/>
          <a:p>
            <a:r>
              <a:rPr lang="en-US" altLang="en-US" sz="2800" dirty="0"/>
              <a:t>INSTIGATE Observational Study: </a:t>
            </a:r>
            <a:br>
              <a:rPr lang="en-US" altLang="en-US" sz="2800" dirty="0"/>
            </a:br>
            <a:r>
              <a:rPr lang="nl-BE" altLang="en-US" sz="2800" dirty="0"/>
              <a:t>HbA1c 6 Months After Insulin Initiation</a:t>
            </a:r>
            <a:endParaRPr lang="en-US" altLang="en-US" sz="2800" dirty="0"/>
          </a:p>
        </p:txBody>
      </p:sp>
      <p:grpSp>
        <p:nvGrpSpPr>
          <p:cNvPr id="3" name="Group 2">
            <a:extLst>
              <a:ext uri="{FF2B5EF4-FFF2-40B4-BE49-F238E27FC236}">
                <a16:creationId xmlns:a16="http://schemas.microsoft.com/office/drawing/2014/main" xmlns="" id="{EC71B92A-A487-49B9-9D2C-58C105366B2E}"/>
              </a:ext>
            </a:extLst>
          </p:cNvPr>
          <p:cNvGrpSpPr/>
          <p:nvPr/>
        </p:nvGrpSpPr>
        <p:grpSpPr>
          <a:xfrm>
            <a:off x="45477" y="1926531"/>
            <a:ext cx="8615299" cy="5019492"/>
            <a:chOff x="45477" y="1926531"/>
            <a:chExt cx="8615299" cy="5019492"/>
          </a:xfrm>
        </p:grpSpPr>
        <p:sp>
          <p:nvSpPr>
            <p:cNvPr id="7" name="Text Placeholder 4"/>
            <p:cNvSpPr txBox="1">
              <a:spLocks/>
            </p:cNvSpPr>
            <p:nvPr/>
          </p:nvSpPr>
          <p:spPr bwMode="auto">
            <a:xfrm>
              <a:off x="503237" y="6289358"/>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fr-BE" dirty="0">
                  <a:ea typeface="MS PGothic" pitchFamily="34" charset="-128"/>
                </a:rPr>
                <a:t>Data from Liebl A et al. </a:t>
              </a:r>
              <a:r>
                <a:rPr lang="en-US" altLang="en-US" i="1" dirty="0"/>
                <a:t>Curr Med Res Opin </a:t>
              </a:r>
              <a:r>
                <a:rPr lang="en-US" altLang="en-US" dirty="0"/>
                <a:t>2011;27:887-95</a:t>
              </a:r>
              <a:r>
                <a:rPr lang="fr-BE" dirty="0">
                  <a:ea typeface="MS PGothic" pitchFamily="34" charset="-128"/>
                </a:rPr>
                <a:t> </a:t>
              </a:r>
            </a:p>
          </p:txBody>
        </p:sp>
        <p:cxnSp>
          <p:nvCxnSpPr>
            <p:cNvPr id="47" name="Straight Connector 46"/>
            <p:cNvCxnSpPr/>
            <p:nvPr/>
          </p:nvCxnSpPr>
          <p:spPr>
            <a:xfrm>
              <a:off x="617270" y="2059465"/>
              <a:ext cx="8861" cy="2766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90688" y="4825525"/>
              <a:ext cx="72127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26131" y="4048285"/>
              <a:ext cx="72127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918541" y="2653825"/>
              <a:ext cx="212661" cy="891540"/>
              <a:chOff x="2164080" y="2171700"/>
              <a:chExt cx="182880" cy="891540"/>
            </a:xfrm>
          </p:grpSpPr>
          <p:sp>
            <p:nvSpPr>
              <p:cNvPr id="111" name="Rectangle 110"/>
              <p:cNvSpPr/>
              <p:nvPr/>
            </p:nvSpPr>
            <p:spPr>
              <a:xfrm>
                <a:off x="2171700" y="2171700"/>
                <a:ext cx="152400" cy="89154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2164080" y="264795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Flowchart: Decision 112"/>
              <p:cNvSpPr/>
              <p:nvPr/>
            </p:nvSpPr>
            <p:spPr>
              <a:xfrm>
                <a:off x="2225040" y="252984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p:cNvGrpSpPr/>
            <p:nvPr/>
          </p:nvGrpSpPr>
          <p:grpSpPr>
            <a:xfrm>
              <a:off x="2114761" y="2661445"/>
              <a:ext cx="212661" cy="914400"/>
              <a:chOff x="2164080" y="2148840"/>
              <a:chExt cx="182880" cy="914400"/>
            </a:xfrm>
          </p:grpSpPr>
          <p:sp>
            <p:nvSpPr>
              <p:cNvPr id="108" name="Rectangle 107"/>
              <p:cNvSpPr/>
              <p:nvPr/>
            </p:nvSpPr>
            <p:spPr>
              <a:xfrm>
                <a:off x="2171700" y="2148840"/>
                <a:ext cx="152400" cy="91440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p:cNvCxnSpPr/>
              <p:nvPr/>
            </p:nvCxnSpPr>
            <p:spPr>
              <a:xfrm>
                <a:off x="2164080" y="269367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Flowchart: Decision 109"/>
              <p:cNvSpPr/>
              <p:nvPr/>
            </p:nvSpPr>
            <p:spPr>
              <a:xfrm>
                <a:off x="2225040" y="251460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p:cNvGrpSpPr/>
            <p:nvPr/>
          </p:nvGrpSpPr>
          <p:grpSpPr>
            <a:xfrm>
              <a:off x="1317281" y="3617843"/>
              <a:ext cx="212661" cy="540932"/>
              <a:chOff x="2164080" y="2179408"/>
              <a:chExt cx="182880" cy="540932"/>
            </a:xfrm>
            <a:solidFill>
              <a:srgbClr val="0000FF"/>
            </a:solidFill>
          </p:grpSpPr>
          <p:sp>
            <p:nvSpPr>
              <p:cNvPr id="105" name="Rectangle 104"/>
              <p:cNvSpPr/>
              <p:nvPr/>
            </p:nvSpPr>
            <p:spPr>
              <a:xfrm>
                <a:off x="2171700" y="2179408"/>
                <a:ext cx="141660" cy="54093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2164080" y="249555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Flowchart: Decision 106"/>
              <p:cNvSpPr/>
              <p:nvPr/>
            </p:nvSpPr>
            <p:spPr>
              <a:xfrm>
                <a:off x="2225040" y="239268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p:cNvGrpSpPr/>
            <p:nvPr/>
          </p:nvGrpSpPr>
          <p:grpSpPr>
            <a:xfrm>
              <a:off x="2513502" y="3575845"/>
              <a:ext cx="212661" cy="502920"/>
              <a:chOff x="2164080" y="2171700"/>
              <a:chExt cx="182880" cy="502920"/>
            </a:xfrm>
            <a:solidFill>
              <a:srgbClr val="0000FF"/>
            </a:solidFill>
          </p:grpSpPr>
          <p:sp>
            <p:nvSpPr>
              <p:cNvPr id="102" name="Rectangle 101"/>
              <p:cNvSpPr/>
              <p:nvPr/>
            </p:nvSpPr>
            <p:spPr>
              <a:xfrm>
                <a:off x="2171700" y="2171700"/>
                <a:ext cx="152400" cy="502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 name="Straight Connector 102"/>
              <p:cNvCxnSpPr/>
              <p:nvPr/>
            </p:nvCxnSpPr>
            <p:spPr>
              <a:xfrm>
                <a:off x="2164080" y="244221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Flowchart: Decision 103"/>
              <p:cNvSpPr/>
              <p:nvPr/>
            </p:nvSpPr>
            <p:spPr>
              <a:xfrm>
                <a:off x="2225040" y="234696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p:cNvGrpSpPr/>
            <p:nvPr/>
          </p:nvGrpSpPr>
          <p:grpSpPr>
            <a:xfrm>
              <a:off x="3709722" y="3930175"/>
              <a:ext cx="212661" cy="384810"/>
              <a:chOff x="2164080" y="2171700"/>
              <a:chExt cx="182880" cy="384810"/>
            </a:xfrm>
            <a:solidFill>
              <a:srgbClr val="0000FF"/>
            </a:solidFill>
          </p:grpSpPr>
          <p:sp>
            <p:nvSpPr>
              <p:cNvPr id="99" name="Rectangle 98"/>
              <p:cNvSpPr/>
              <p:nvPr/>
            </p:nvSpPr>
            <p:spPr>
              <a:xfrm>
                <a:off x="2171700" y="2171700"/>
                <a:ext cx="152400" cy="38481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Connector 99"/>
              <p:cNvCxnSpPr/>
              <p:nvPr/>
            </p:nvCxnSpPr>
            <p:spPr>
              <a:xfrm>
                <a:off x="2164080" y="241173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Flowchart: Decision 100"/>
              <p:cNvSpPr/>
              <p:nvPr/>
            </p:nvSpPr>
            <p:spPr>
              <a:xfrm>
                <a:off x="2225040" y="230886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p:cNvGrpSpPr/>
            <p:nvPr/>
          </p:nvGrpSpPr>
          <p:grpSpPr>
            <a:xfrm>
              <a:off x="4905943" y="3648235"/>
              <a:ext cx="212661" cy="474345"/>
              <a:chOff x="2164080" y="2171700"/>
              <a:chExt cx="182880" cy="474345"/>
            </a:xfrm>
            <a:solidFill>
              <a:srgbClr val="0000FF"/>
            </a:solidFill>
          </p:grpSpPr>
          <p:sp>
            <p:nvSpPr>
              <p:cNvPr id="96" name="Rectangle 95"/>
              <p:cNvSpPr/>
              <p:nvPr/>
            </p:nvSpPr>
            <p:spPr>
              <a:xfrm>
                <a:off x="2171700" y="2171700"/>
                <a:ext cx="152400" cy="47434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Straight Connector 96"/>
              <p:cNvCxnSpPr/>
              <p:nvPr/>
            </p:nvCxnSpPr>
            <p:spPr>
              <a:xfrm>
                <a:off x="2164080" y="249555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Flowchart: Decision 97"/>
              <p:cNvSpPr/>
              <p:nvPr/>
            </p:nvSpPr>
            <p:spPr>
              <a:xfrm>
                <a:off x="2225040" y="237744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p:cNvGrpSpPr/>
            <p:nvPr/>
          </p:nvGrpSpPr>
          <p:grpSpPr>
            <a:xfrm>
              <a:off x="6102163" y="3701575"/>
              <a:ext cx="212661" cy="457200"/>
              <a:chOff x="2164080" y="2171700"/>
              <a:chExt cx="182880" cy="457200"/>
            </a:xfrm>
            <a:solidFill>
              <a:srgbClr val="0000FF"/>
            </a:solidFill>
          </p:grpSpPr>
          <p:sp>
            <p:nvSpPr>
              <p:cNvPr id="93" name="Rectangle 92"/>
              <p:cNvSpPr/>
              <p:nvPr/>
            </p:nvSpPr>
            <p:spPr>
              <a:xfrm>
                <a:off x="2171700" y="2171700"/>
                <a:ext cx="152400" cy="4572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Straight Connector 93"/>
              <p:cNvCxnSpPr/>
              <p:nvPr/>
            </p:nvCxnSpPr>
            <p:spPr>
              <a:xfrm>
                <a:off x="2164080" y="240411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5" name="Flowchart: Decision 94"/>
              <p:cNvSpPr/>
              <p:nvPr/>
            </p:nvSpPr>
            <p:spPr>
              <a:xfrm>
                <a:off x="2232660" y="235458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p:cNvGrpSpPr/>
            <p:nvPr/>
          </p:nvGrpSpPr>
          <p:grpSpPr>
            <a:xfrm>
              <a:off x="7298384" y="3152935"/>
              <a:ext cx="212661" cy="765810"/>
              <a:chOff x="2164080" y="2171700"/>
              <a:chExt cx="182880" cy="765810"/>
            </a:xfrm>
            <a:solidFill>
              <a:srgbClr val="0000FF"/>
            </a:solidFill>
          </p:grpSpPr>
          <p:sp>
            <p:nvSpPr>
              <p:cNvPr id="90" name="Rectangle 89"/>
              <p:cNvSpPr/>
              <p:nvPr/>
            </p:nvSpPr>
            <p:spPr>
              <a:xfrm>
                <a:off x="2171700" y="2171700"/>
                <a:ext cx="152400" cy="76581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Connector 90"/>
              <p:cNvCxnSpPr/>
              <p:nvPr/>
            </p:nvCxnSpPr>
            <p:spPr>
              <a:xfrm>
                <a:off x="2164080" y="262890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Flowchart: Decision 91"/>
              <p:cNvSpPr/>
              <p:nvPr/>
            </p:nvSpPr>
            <p:spPr>
              <a:xfrm>
                <a:off x="2225040" y="249936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p:cNvGrpSpPr/>
            <p:nvPr/>
          </p:nvGrpSpPr>
          <p:grpSpPr>
            <a:xfrm>
              <a:off x="6899643" y="2421415"/>
              <a:ext cx="212661" cy="834390"/>
              <a:chOff x="2164080" y="2171700"/>
              <a:chExt cx="182880" cy="834390"/>
            </a:xfrm>
          </p:grpSpPr>
          <p:sp>
            <p:nvSpPr>
              <p:cNvPr id="87" name="Rectangle 86"/>
              <p:cNvSpPr/>
              <p:nvPr/>
            </p:nvSpPr>
            <p:spPr>
              <a:xfrm>
                <a:off x="2171700" y="2171700"/>
                <a:ext cx="152400" cy="83439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2164080" y="256032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Flowchart: Decision 88"/>
              <p:cNvSpPr/>
              <p:nvPr/>
            </p:nvSpPr>
            <p:spPr>
              <a:xfrm>
                <a:off x="2225040" y="251460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p:cNvGrpSpPr/>
            <p:nvPr/>
          </p:nvGrpSpPr>
          <p:grpSpPr>
            <a:xfrm>
              <a:off x="5703423" y="2823370"/>
              <a:ext cx="212661" cy="740664"/>
              <a:chOff x="2164080" y="2171700"/>
              <a:chExt cx="182880" cy="731520"/>
            </a:xfrm>
          </p:grpSpPr>
          <p:sp>
            <p:nvSpPr>
              <p:cNvPr id="84" name="Rectangle 83"/>
              <p:cNvSpPr/>
              <p:nvPr/>
            </p:nvSpPr>
            <p:spPr>
              <a:xfrm>
                <a:off x="2171700" y="2171700"/>
                <a:ext cx="152400" cy="73152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2164080" y="2606322"/>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Flowchart: Decision 85"/>
              <p:cNvSpPr/>
              <p:nvPr/>
            </p:nvSpPr>
            <p:spPr>
              <a:xfrm>
                <a:off x="2225040" y="2484308"/>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p:cNvGrpSpPr/>
            <p:nvPr/>
          </p:nvGrpSpPr>
          <p:grpSpPr>
            <a:xfrm>
              <a:off x="4507202" y="2651920"/>
              <a:ext cx="212661" cy="749808"/>
              <a:chOff x="2164080" y="2171700"/>
              <a:chExt cx="182880" cy="765810"/>
            </a:xfrm>
          </p:grpSpPr>
          <p:sp>
            <p:nvSpPr>
              <p:cNvPr id="81" name="Rectangle 80"/>
              <p:cNvSpPr/>
              <p:nvPr/>
            </p:nvSpPr>
            <p:spPr>
              <a:xfrm>
                <a:off x="2171700" y="2171700"/>
                <a:ext cx="152400" cy="76581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p:cNvCxnSpPr/>
              <p:nvPr/>
            </p:nvCxnSpPr>
            <p:spPr>
              <a:xfrm>
                <a:off x="2164080" y="260604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Flowchart: Decision 82"/>
              <p:cNvSpPr/>
              <p:nvPr/>
            </p:nvSpPr>
            <p:spPr>
              <a:xfrm>
                <a:off x="2225040" y="249174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3310982" y="2539525"/>
              <a:ext cx="212661" cy="1108710"/>
              <a:chOff x="2156460" y="2171700"/>
              <a:chExt cx="182880" cy="1108710"/>
            </a:xfrm>
          </p:grpSpPr>
          <p:sp>
            <p:nvSpPr>
              <p:cNvPr id="78" name="Rectangle 77"/>
              <p:cNvSpPr/>
              <p:nvPr/>
            </p:nvSpPr>
            <p:spPr>
              <a:xfrm>
                <a:off x="2171700" y="2171700"/>
                <a:ext cx="152400" cy="110871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a:off x="2156460" y="283845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Flowchart: Decision 79"/>
              <p:cNvSpPr/>
              <p:nvPr/>
            </p:nvSpPr>
            <p:spPr>
              <a:xfrm>
                <a:off x="2225040" y="278130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2" name="Straight Connector 61"/>
            <p:cNvCxnSpPr/>
            <p:nvPr/>
          </p:nvCxnSpPr>
          <p:spPr>
            <a:xfrm flipH="1">
              <a:off x="617270" y="4254025"/>
              <a:ext cx="7212767"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55244" y="207280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55244" y="246142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64105" y="285766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64105" y="325390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64105" y="364252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72966" y="404638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72966" y="445024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493218" y="4564540"/>
              <a:ext cx="239244" cy="1847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502079" y="4617880"/>
              <a:ext cx="239244" cy="1847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1795061"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2991282"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4196363"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5383723"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588804"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7785025" y="483981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2650" y="1926531"/>
              <a:ext cx="383438" cy="307777"/>
            </a:xfrm>
            <a:prstGeom prst="rect">
              <a:avLst/>
            </a:prstGeom>
            <a:noFill/>
          </p:spPr>
          <p:txBody>
            <a:bodyPr wrap="none" rtlCol="0">
              <a:spAutoFit/>
            </a:bodyPr>
            <a:lstStyle/>
            <a:p>
              <a:r>
                <a:rPr lang="en-US" sz="1400" b="1" dirty="0"/>
                <a:t>12</a:t>
              </a:r>
            </a:p>
          </p:txBody>
        </p:sp>
        <p:sp>
          <p:nvSpPr>
            <p:cNvPr id="15" name="TextBox 14"/>
            <p:cNvSpPr txBox="1"/>
            <p:nvPr/>
          </p:nvSpPr>
          <p:spPr>
            <a:xfrm>
              <a:off x="222524" y="2299911"/>
              <a:ext cx="373564" cy="307777"/>
            </a:xfrm>
            <a:prstGeom prst="rect">
              <a:avLst/>
            </a:prstGeom>
            <a:noFill/>
          </p:spPr>
          <p:txBody>
            <a:bodyPr wrap="none" rtlCol="0">
              <a:spAutoFit/>
            </a:bodyPr>
            <a:lstStyle/>
            <a:p>
              <a:r>
                <a:rPr lang="en-US" sz="1400" b="1" dirty="0"/>
                <a:t>11</a:t>
              </a:r>
            </a:p>
          </p:txBody>
        </p:sp>
        <p:sp>
          <p:nvSpPr>
            <p:cNvPr id="16" name="TextBox 15"/>
            <p:cNvSpPr txBox="1"/>
            <p:nvPr/>
          </p:nvSpPr>
          <p:spPr>
            <a:xfrm>
              <a:off x="212650" y="2696151"/>
              <a:ext cx="383438" cy="307777"/>
            </a:xfrm>
            <a:prstGeom prst="rect">
              <a:avLst/>
            </a:prstGeom>
            <a:noFill/>
          </p:spPr>
          <p:txBody>
            <a:bodyPr wrap="none" rtlCol="0">
              <a:spAutoFit/>
            </a:bodyPr>
            <a:lstStyle/>
            <a:p>
              <a:r>
                <a:rPr lang="en-US" sz="1400" b="1" dirty="0"/>
                <a:t>10</a:t>
              </a:r>
            </a:p>
          </p:txBody>
        </p:sp>
        <p:sp>
          <p:nvSpPr>
            <p:cNvPr id="17" name="TextBox 16"/>
            <p:cNvSpPr txBox="1"/>
            <p:nvPr/>
          </p:nvSpPr>
          <p:spPr>
            <a:xfrm>
              <a:off x="312036" y="3069564"/>
              <a:ext cx="284052" cy="307777"/>
            </a:xfrm>
            <a:prstGeom prst="rect">
              <a:avLst/>
            </a:prstGeom>
            <a:noFill/>
          </p:spPr>
          <p:txBody>
            <a:bodyPr wrap="none" rtlCol="0">
              <a:spAutoFit/>
            </a:bodyPr>
            <a:lstStyle/>
            <a:p>
              <a:r>
                <a:rPr lang="en-US" sz="1400" b="1" dirty="0"/>
                <a:t>9</a:t>
              </a:r>
            </a:p>
          </p:txBody>
        </p:sp>
        <p:sp>
          <p:nvSpPr>
            <p:cNvPr id="18" name="TextBox 17"/>
            <p:cNvSpPr txBox="1"/>
            <p:nvPr/>
          </p:nvSpPr>
          <p:spPr>
            <a:xfrm>
              <a:off x="312036" y="3458568"/>
              <a:ext cx="284052" cy="307777"/>
            </a:xfrm>
            <a:prstGeom prst="rect">
              <a:avLst/>
            </a:prstGeom>
            <a:noFill/>
          </p:spPr>
          <p:txBody>
            <a:bodyPr wrap="none" rtlCol="0">
              <a:spAutoFit/>
            </a:bodyPr>
            <a:lstStyle/>
            <a:p>
              <a:r>
                <a:rPr lang="en-US" sz="1400" b="1" dirty="0"/>
                <a:t>8</a:t>
              </a:r>
            </a:p>
          </p:txBody>
        </p:sp>
        <p:sp>
          <p:nvSpPr>
            <p:cNvPr id="19" name="TextBox 18"/>
            <p:cNvSpPr txBox="1"/>
            <p:nvPr/>
          </p:nvSpPr>
          <p:spPr>
            <a:xfrm>
              <a:off x="312036" y="3869215"/>
              <a:ext cx="284052" cy="307777"/>
            </a:xfrm>
            <a:prstGeom prst="rect">
              <a:avLst/>
            </a:prstGeom>
            <a:noFill/>
          </p:spPr>
          <p:txBody>
            <a:bodyPr wrap="none" rtlCol="0">
              <a:spAutoFit/>
            </a:bodyPr>
            <a:lstStyle/>
            <a:p>
              <a:r>
                <a:rPr lang="en-US" sz="1400" b="1" dirty="0"/>
                <a:t>7</a:t>
              </a:r>
            </a:p>
          </p:txBody>
        </p:sp>
        <p:sp>
          <p:nvSpPr>
            <p:cNvPr id="20" name="TextBox 19"/>
            <p:cNvSpPr txBox="1"/>
            <p:nvPr/>
          </p:nvSpPr>
          <p:spPr>
            <a:xfrm>
              <a:off x="312036" y="4265871"/>
              <a:ext cx="284052" cy="307777"/>
            </a:xfrm>
            <a:prstGeom prst="rect">
              <a:avLst/>
            </a:prstGeom>
            <a:noFill/>
          </p:spPr>
          <p:txBody>
            <a:bodyPr wrap="none" rtlCol="0">
              <a:spAutoFit/>
            </a:bodyPr>
            <a:lstStyle/>
            <a:p>
              <a:r>
                <a:rPr lang="en-US" sz="1400" b="1" dirty="0"/>
                <a:t>6</a:t>
              </a:r>
            </a:p>
          </p:txBody>
        </p:sp>
        <p:sp>
          <p:nvSpPr>
            <p:cNvPr id="21" name="TextBox 20"/>
            <p:cNvSpPr txBox="1"/>
            <p:nvPr/>
          </p:nvSpPr>
          <p:spPr>
            <a:xfrm>
              <a:off x="312036" y="4679256"/>
              <a:ext cx="284052" cy="307777"/>
            </a:xfrm>
            <a:prstGeom prst="rect">
              <a:avLst/>
            </a:prstGeom>
            <a:noFill/>
          </p:spPr>
          <p:txBody>
            <a:bodyPr wrap="none" rtlCol="0">
              <a:spAutoFit/>
            </a:bodyPr>
            <a:lstStyle/>
            <a:p>
              <a:r>
                <a:rPr lang="en-US" sz="1400" b="1" dirty="0"/>
                <a:t>0</a:t>
              </a:r>
            </a:p>
          </p:txBody>
        </p:sp>
        <p:sp>
          <p:nvSpPr>
            <p:cNvPr id="22" name="TextBox 21"/>
            <p:cNvSpPr txBox="1"/>
            <p:nvPr/>
          </p:nvSpPr>
          <p:spPr>
            <a:xfrm>
              <a:off x="554178" y="4838860"/>
              <a:ext cx="721672" cy="400110"/>
            </a:xfrm>
            <a:prstGeom prst="rect">
              <a:avLst/>
            </a:prstGeom>
            <a:noFill/>
          </p:spPr>
          <p:txBody>
            <a:bodyPr wrap="none" rtlCol="0">
              <a:spAutoFit/>
            </a:bodyPr>
            <a:lstStyle/>
            <a:p>
              <a:r>
                <a:rPr lang="en-US" sz="1000" b="1" dirty="0"/>
                <a:t>Baseline</a:t>
              </a:r>
              <a:br>
                <a:rPr lang="en-US" sz="1000" b="1" dirty="0"/>
              </a:br>
              <a:r>
                <a:rPr lang="en-US" sz="1000" b="1" dirty="0"/>
                <a:t>(N=1037)</a:t>
              </a:r>
            </a:p>
          </p:txBody>
        </p:sp>
        <p:sp>
          <p:nvSpPr>
            <p:cNvPr id="23" name="TextBox 22"/>
            <p:cNvSpPr txBox="1"/>
            <p:nvPr/>
          </p:nvSpPr>
          <p:spPr>
            <a:xfrm>
              <a:off x="1137734" y="4839812"/>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(N=978)</a:t>
              </a:r>
            </a:p>
          </p:txBody>
        </p:sp>
        <p:sp>
          <p:nvSpPr>
            <p:cNvPr id="24" name="TextBox 23"/>
            <p:cNvSpPr txBox="1"/>
            <p:nvPr/>
          </p:nvSpPr>
          <p:spPr>
            <a:xfrm>
              <a:off x="1761398" y="4839812"/>
              <a:ext cx="721672" cy="400110"/>
            </a:xfrm>
            <a:prstGeom prst="rect">
              <a:avLst/>
            </a:prstGeom>
            <a:noFill/>
          </p:spPr>
          <p:txBody>
            <a:bodyPr wrap="none" rtlCol="0">
              <a:spAutoFit/>
            </a:bodyPr>
            <a:lstStyle/>
            <a:p>
              <a:r>
                <a:rPr lang="en-US" sz="1000" b="1" dirty="0"/>
                <a:t>Baseline</a:t>
              </a:r>
              <a:br>
                <a:rPr lang="en-US" sz="1000" b="1" dirty="0"/>
              </a:br>
              <a:r>
                <a:rPr lang="en-US" sz="1000" b="1" dirty="0"/>
                <a:t>(N=151)</a:t>
              </a:r>
            </a:p>
          </p:txBody>
        </p:sp>
        <p:sp>
          <p:nvSpPr>
            <p:cNvPr id="25" name="TextBox 24"/>
            <p:cNvSpPr txBox="1"/>
            <p:nvPr/>
          </p:nvSpPr>
          <p:spPr>
            <a:xfrm>
              <a:off x="2344954" y="4840764"/>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(N=145)</a:t>
              </a:r>
            </a:p>
          </p:txBody>
        </p:sp>
        <p:sp>
          <p:nvSpPr>
            <p:cNvPr id="26" name="TextBox 25"/>
            <p:cNvSpPr txBox="1"/>
            <p:nvPr/>
          </p:nvSpPr>
          <p:spPr>
            <a:xfrm>
              <a:off x="2959506" y="4839811"/>
              <a:ext cx="721672" cy="400110"/>
            </a:xfrm>
            <a:prstGeom prst="rect">
              <a:avLst/>
            </a:prstGeom>
            <a:noFill/>
          </p:spPr>
          <p:txBody>
            <a:bodyPr wrap="none" rtlCol="0">
              <a:spAutoFit/>
            </a:bodyPr>
            <a:lstStyle/>
            <a:p>
              <a:r>
                <a:rPr lang="en-US" sz="1000" b="1" dirty="0"/>
                <a:t>Baseline</a:t>
              </a:r>
              <a:br>
                <a:rPr lang="en-US" sz="1000" b="1" dirty="0"/>
              </a:br>
              <a:r>
                <a:rPr lang="en-US" sz="1000" b="1" dirty="0"/>
                <a:t>(N=230)</a:t>
              </a:r>
            </a:p>
          </p:txBody>
        </p:sp>
        <p:sp>
          <p:nvSpPr>
            <p:cNvPr id="27" name="TextBox 26"/>
            <p:cNvSpPr txBox="1"/>
            <p:nvPr/>
          </p:nvSpPr>
          <p:spPr>
            <a:xfrm>
              <a:off x="3543062" y="4840763"/>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(N=230)</a:t>
              </a:r>
            </a:p>
          </p:txBody>
        </p:sp>
        <p:sp>
          <p:nvSpPr>
            <p:cNvPr id="28" name="TextBox 27"/>
            <p:cNvSpPr txBox="1"/>
            <p:nvPr/>
          </p:nvSpPr>
          <p:spPr>
            <a:xfrm>
              <a:off x="4146366" y="4839812"/>
              <a:ext cx="721672" cy="400110"/>
            </a:xfrm>
            <a:prstGeom prst="rect">
              <a:avLst/>
            </a:prstGeom>
            <a:noFill/>
          </p:spPr>
          <p:txBody>
            <a:bodyPr wrap="none" rtlCol="0">
              <a:spAutoFit/>
            </a:bodyPr>
            <a:lstStyle/>
            <a:p>
              <a:r>
                <a:rPr lang="en-US" sz="1000" b="1" dirty="0"/>
                <a:t>Baseline</a:t>
              </a:r>
              <a:br>
                <a:rPr lang="en-US" sz="1000" b="1" dirty="0"/>
              </a:br>
              <a:r>
                <a:rPr lang="en-US" sz="1000" b="1" dirty="0"/>
                <a:t>(N=255)</a:t>
              </a:r>
            </a:p>
          </p:txBody>
        </p:sp>
        <p:sp>
          <p:nvSpPr>
            <p:cNvPr id="29" name="TextBox 28"/>
            <p:cNvSpPr txBox="1"/>
            <p:nvPr/>
          </p:nvSpPr>
          <p:spPr>
            <a:xfrm>
              <a:off x="4729922" y="4840764"/>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(N=256)</a:t>
              </a:r>
            </a:p>
          </p:txBody>
        </p:sp>
        <p:sp>
          <p:nvSpPr>
            <p:cNvPr id="30" name="TextBox 29"/>
            <p:cNvSpPr txBox="1"/>
            <p:nvPr/>
          </p:nvSpPr>
          <p:spPr>
            <a:xfrm>
              <a:off x="5358271" y="4848920"/>
              <a:ext cx="721672" cy="400110"/>
            </a:xfrm>
            <a:prstGeom prst="rect">
              <a:avLst/>
            </a:prstGeom>
            <a:noFill/>
          </p:spPr>
          <p:txBody>
            <a:bodyPr wrap="none" rtlCol="0">
              <a:spAutoFit/>
            </a:bodyPr>
            <a:lstStyle/>
            <a:p>
              <a:r>
                <a:rPr lang="en-US" sz="1000" b="1" dirty="0"/>
                <a:t>Baseline</a:t>
              </a:r>
              <a:br>
                <a:rPr lang="en-US" sz="1000" b="1" dirty="0"/>
              </a:br>
              <a:r>
                <a:rPr lang="en-US" sz="1000" b="1" dirty="0"/>
                <a:t>(N=183)</a:t>
              </a:r>
            </a:p>
          </p:txBody>
        </p:sp>
        <p:sp>
          <p:nvSpPr>
            <p:cNvPr id="31" name="TextBox 30"/>
            <p:cNvSpPr txBox="1"/>
            <p:nvPr/>
          </p:nvSpPr>
          <p:spPr>
            <a:xfrm>
              <a:off x="5941827" y="4849872"/>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(N=175)</a:t>
              </a:r>
            </a:p>
          </p:txBody>
        </p:sp>
        <p:sp>
          <p:nvSpPr>
            <p:cNvPr id="32" name="TextBox 31"/>
            <p:cNvSpPr txBox="1"/>
            <p:nvPr/>
          </p:nvSpPr>
          <p:spPr>
            <a:xfrm>
              <a:off x="6553829" y="4846480"/>
              <a:ext cx="721672" cy="400110"/>
            </a:xfrm>
            <a:prstGeom prst="rect">
              <a:avLst/>
            </a:prstGeom>
            <a:noFill/>
          </p:spPr>
          <p:txBody>
            <a:bodyPr wrap="none" rtlCol="0">
              <a:spAutoFit/>
            </a:bodyPr>
            <a:lstStyle/>
            <a:p>
              <a:r>
                <a:rPr lang="en-US" sz="1000" b="1" dirty="0"/>
                <a:t>Baseline</a:t>
              </a:r>
              <a:br>
                <a:rPr lang="en-US" sz="1000" b="1" dirty="0"/>
              </a:br>
              <a:r>
                <a:rPr lang="en-US" sz="1000" b="1" dirty="0"/>
                <a:t>(N=218)</a:t>
              </a:r>
            </a:p>
          </p:txBody>
        </p:sp>
        <p:sp>
          <p:nvSpPr>
            <p:cNvPr id="33" name="TextBox 32"/>
            <p:cNvSpPr txBox="1"/>
            <p:nvPr/>
          </p:nvSpPr>
          <p:spPr>
            <a:xfrm>
              <a:off x="7137385" y="4847432"/>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(N=172)</a:t>
              </a:r>
            </a:p>
          </p:txBody>
        </p:sp>
        <p:sp>
          <p:nvSpPr>
            <p:cNvPr id="34" name="Left Brace 33"/>
            <p:cNvSpPr/>
            <p:nvPr/>
          </p:nvSpPr>
          <p:spPr>
            <a:xfrm rot="16200000">
              <a:off x="1189169" y="471246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Left Brace 34"/>
            <p:cNvSpPr/>
            <p:nvPr/>
          </p:nvSpPr>
          <p:spPr>
            <a:xfrm rot="16200000">
              <a:off x="2384372" y="471246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Left Brace 35"/>
            <p:cNvSpPr/>
            <p:nvPr/>
          </p:nvSpPr>
          <p:spPr>
            <a:xfrm rot="16200000">
              <a:off x="3574136" y="471246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Left Brace 36"/>
            <p:cNvSpPr/>
            <p:nvPr/>
          </p:nvSpPr>
          <p:spPr>
            <a:xfrm rot="16200000">
              <a:off x="4786041" y="472008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Left Brace 37"/>
            <p:cNvSpPr/>
            <p:nvPr/>
          </p:nvSpPr>
          <p:spPr>
            <a:xfrm rot="16200000">
              <a:off x="5981599" y="472008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Left Brace 38"/>
            <p:cNvSpPr/>
            <p:nvPr/>
          </p:nvSpPr>
          <p:spPr>
            <a:xfrm rot="16200000">
              <a:off x="7176273" y="472008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TextBox 39"/>
            <p:cNvSpPr txBox="1"/>
            <p:nvPr/>
          </p:nvSpPr>
          <p:spPr>
            <a:xfrm>
              <a:off x="851193" y="5261830"/>
              <a:ext cx="615874" cy="246221"/>
            </a:xfrm>
            <a:prstGeom prst="rect">
              <a:avLst/>
            </a:prstGeom>
            <a:noFill/>
          </p:spPr>
          <p:txBody>
            <a:bodyPr wrap="none" rtlCol="0">
              <a:spAutoFit/>
            </a:bodyPr>
            <a:lstStyle/>
            <a:p>
              <a:r>
                <a:rPr lang="en-US" sz="1000" b="1" dirty="0"/>
                <a:t>Overall</a:t>
              </a:r>
            </a:p>
          </p:txBody>
        </p:sp>
        <p:sp>
          <p:nvSpPr>
            <p:cNvPr id="41" name="TextBox 40"/>
            <p:cNvSpPr txBox="1"/>
            <p:nvPr/>
          </p:nvSpPr>
          <p:spPr>
            <a:xfrm>
              <a:off x="2099925" y="5261831"/>
              <a:ext cx="603050" cy="246221"/>
            </a:xfrm>
            <a:prstGeom prst="rect">
              <a:avLst/>
            </a:prstGeom>
            <a:noFill/>
          </p:spPr>
          <p:txBody>
            <a:bodyPr wrap="none" rtlCol="0">
              <a:spAutoFit/>
            </a:bodyPr>
            <a:lstStyle/>
            <a:p>
              <a:r>
                <a:rPr lang="en-US" sz="1000" b="1" dirty="0"/>
                <a:t>France</a:t>
              </a:r>
            </a:p>
          </p:txBody>
        </p:sp>
        <p:sp>
          <p:nvSpPr>
            <p:cNvPr id="42" name="TextBox 41"/>
            <p:cNvSpPr txBox="1"/>
            <p:nvPr/>
          </p:nvSpPr>
          <p:spPr>
            <a:xfrm>
              <a:off x="3233827" y="5261831"/>
              <a:ext cx="737702" cy="246221"/>
            </a:xfrm>
            <a:prstGeom prst="rect">
              <a:avLst/>
            </a:prstGeom>
            <a:noFill/>
          </p:spPr>
          <p:txBody>
            <a:bodyPr wrap="none" rtlCol="0">
              <a:spAutoFit/>
            </a:bodyPr>
            <a:lstStyle/>
            <a:p>
              <a:r>
                <a:rPr lang="en-US" sz="1000" b="1" dirty="0"/>
                <a:t>Germany</a:t>
              </a:r>
            </a:p>
          </p:txBody>
        </p:sp>
        <p:sp>
          <p:nvSpPr>
            <p:cNvPr id="43" name="TextBox 42"/>
            <p:cNvSpPr txBox="1"/>
            <p:nvPr/>
          </p:nvSpPr>
          <p:spPr>
            <a:xfrm>
              <a:off x="4493390" y="5269451"/>
              <a:ext cx="615874" cy="246221"/>
            </a:xfrm>
            <a:prstGeom prst="rect">
              <a:avLst/>
            </a:prstGeom>
            <a:noFill/>
          </p:spPr>
          <p:txBody>
            <a:bodyPr wrap="none" rtlCol="0">
              <a:spAutoFit/>
            </a:bodyPr>
            <a:lstStyle/>
            <a:p>
              <a:r>
                <a:rPr lang="en-US" sz="1000" b="1" dirty="0"/>
                <a:t>Greece</a:t>
              </a:r>
            </a:p>
          </p:txBody>
        </p:sp>
        <p:sp>
          <p:nvSpPr>
            <p:cNvPr id="44" name="TextBox 43"/>
            <p:cNvSpPr txBox="1"/>
            <p:nvPr/>
          </p:nvSpPr>
          <p:spPr>
            <a:xfrm>
              <a:off x="5743830" y="5261831"/>
              <a:ext cx="532518" cy="246221"/>
            </a:xfrm>
            <a:prstGeom prst="rect">
              <a:avLst/>
            </a:prstGeom>
            <a:noFill/>
          </p:spPr>
          <p:txBody>
            <a:bodyPr wrap="none" rtlCol="0">
              <a:spAutoFit/>
            </a:bodyPr>
            <a:lstStyle/>
            <a:p>
              <a:r>
                <a:rPr lang="en-US" sz="1000" b="1" dirty="0"/>
                <a:t>Spain</a:t>
              </a:r>
            </a:p>
          </p:txBody>
        </p:sp>
        <p:sp>
          <p:nvSpPr>
            <p:cNvPr id="45" name="TextBox 44"/>
            <p:cNvSpPr txBox="1"/>
            <p:nvPr/>
          </p:nvSpPr>
          <p:spPr>
            <a:xfrm>
              <a:off x="7034375" y="5256177"/>
              <a:ext cx="370614" cy="246221"/>
            </a:xfrm>
            <a:prstGeom prst="rect">
              <a:avLst/>
            </a:prstGeom>
            <a:noFill/>
          </p:spPr>
          <p:txBody>
            <a:bodyPr wrap="none" rtlCol="0">
              <a:spAutoFit/>
            </a:bodyPr>
            <a:lstStyle/>
            <a:p>
              <a:r>
                <a:rPr lang="en-US" sz="1000" b="1" dirty="0"/>
                <a:t>UK</a:t>
              </a:r>
            </a:p>
          </p:txBody>
        </p:sp>
        <p:sp>
          <p:nvSpPr>
            <p:cNvPr id="46" name="TextBox 45"/>
            <p:cNvSpPr txBox="1"/>
            <p:nvPr/>
          </p:nvSpPr>
          <p:spPr>
            <a:xfrm rot="16200000">
              <a:off x="-770772" y="3228047"/>
              <a:ext cx="1909497" cy="276999"/>
            </a:xfrm>
            <a:prstGeom prst="rect">
              <a:avLst/>
            </a:prstGeom>
            <a:noFill/>
          </p:spPr>
          <p:txBody>
            <a:bodyPr wrap="none" rtlCol="0">
              <a:spAutoFit/>
            </a:bodyPr>
            <a:lstStyle/>
            <a:p>
              <a:r>
                <a:rPr lang="en-US" sz="1200" b="1" dirty="0"/>
                <a:t>Most Recent HbA1c (%)</a:t>
              </a:r>
            </a:p>
          </p:txBody>
        </p:sp>
        <p:sp>
          <p:nvSpPr>
            <p:cNvPr id="11" name="TextBox 10"/>
            <p:cNvSpPr txBox="1"/>
            <p:nvPr/>
          </p:nvSpPr>
          <p:spPr>
            <a:xfrm>
              <a:off x="5484907" y="4314122"/>
              <a:ext cx="3175869" cy="246221"/>
            </a:xfrm>
            <a:prstGeom prst="rect">
              <a:avLst/>
            </a:prstGeom>
            <a:noFill/>
          </p:spPr>
          <p:txBody>
            <a:bodyPr wrap="none" rtlCol="0">
              <a:spAutoFit/>
            </a:bodyPr>
            <a:lstStyle/>
            <a:p>
              <a:r>
                <a:rPr lang="en-US" sz="1000" b="1" dirty="0"/>
                <a:t>EASD/ADA/IDF Consensus Target (HbA1c &lt;7.0%)</a:t>
              </a:r>
            </a:p>
          </p:txBody>
        </p:sp>
        <p:sp>
          <p:nvSpPr>
            <p:cNvPr id="2" name="TextBox 1"/>
            <p:cNvSpPr txBox="1"/>
            <p:nvPr/>
          </p:nvSpPr>
          <p:spPr>
            <a:xfrm>
              <a:off x="565239" y="5590401"/>
              <a:ext cx="4998484" cy="276999"/>
            </a:xfrm>
            <a:prstGeom prst="rect">
              <a:avLst/>
            </a:prstGeom>
            <a:noFill/>
          </p:spPr>
          <p:txBody>
            <a:bodyPr wrap="none" rtlCol="0">
              <a:spAutoFit/>
            </a:bodyPr>
            <a:lstStyle/>
            <a:p>
              <a:r>
                <a:rPr lang="en-US" sz="1200" dirty="0">
                  <a:latin typeface="Arial Narrow" panose="020B0606020202030204" pitchFamily="34" charset="0"/>
                </a:rPr>
                <a:t>Box plots are lower quartile-median-upper quartile HbA1c; diamonds are mean HbA1c</a:t>
              </a:r>
            </a:p>
          </p:txBody>
        </p:sp>
        <p:sp>
          <p:nvSpPr>
            <p:cNvPr id="11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grpSp>
      <p:sp>
        <p:nvSpPr>
          <p:cNvPr id="4" name="Rectangle: Rounded Corners 3">
            <a:extLst>
              <a:ext uri="{FF2B5EF4-FFF2-40B4-BE49-F238E27FC236}">
                <a16:creationId xmlns:a16="http://schemas.microsoft.com/office/drawing/2014/main" xmlns="" id="{F429CB47-A957-4D08-B4B7-3E1867513162}"/>
              </a:ext>
            </a:extLst>
          </p:cNvPr>
          <p:cNvSpPr/>
          <p:nvPr/>
        </p:nvSpPr>
        <p:spPr>
          <a:xfrm>
            <a:off x="3014142" y="2411798"/>
            <a:ext cx="1188897" cy="31786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1016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Placeholder 4"/>
          <p:cNvSpPr txBox="1">
            <a:spLocks/>
          </p:cNvSpPr>
          <p:nvPr/>
        </p:nvSpPr>
        <p:spPr bwMode="auto">
          <a:xfrm>
            <a:off x="492351" y="6079945"/>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en-US" baseline="30000" dirty="0">
                <a:ea typeface="MS PGothic" pitchFamily="34" charset="-128"/>
              </a:rPr>
              <a:t>a</a:t>
            </a:r>
            <a:r>
              <a:rPr lang="en-US" dirty="0">
                <a:ea typeface="MS PGothic" pitchFamily="34" charset="-128"/>
              </a:rPr>
              <a:t>Includes both intermediate- and long-acting insulins  </a:t>
            </a:r>
            <a:endParaRPr lang="fr-BE" dirty="0">
              <a:ea typeface="MS PGothic" pitchFamily="34" charset="-128"/>
            </a:endParaRPr>
          </a:p>
        </p:txBody>
      </p:sp>
      <p:sp>
        <p:nvSpPr>
          <p:cNvPr id="44037" name="Title 1"/>
          <p:cNvSpPr>
            <a:spLocks noGrp="1"/>
          </p:cNvSpPr>
          <p:nvPr>
            <p:ph type="title" idx="4294967295"/>
          </p:nvPr>
        </p:nvSpPr>
        <p:spPr>
          <a:xfrm>
            <a:off x="0" y="-25400"/>
            <a:ext cx="8229600" cy="1143000"/>
          </a:xfrm>
        </p:spPr>
        <p:txBody>
          <a:bodyPr/>
          <a:lstStyle/>
          <a:p>
            <a:r>
              <a:rPr lang="en-US" altLang="en-US" sz="2800" dirty="0"/>
              <a:t>TREAT Observational Study: </a:t>
            </a:r>
            <a:br>
              <a:rPr lang="en-US" altLang="en-US" sz="2800" dirty="0"/>
            </a:br>
            <a:r>
              <a:rPr lang="en-US" altLang="en-US" sz="2800" dirty="0"/>
              <a:t>Insulins Used at Initiation</a:t>
            </a:r>
          </a:p>
        </p:txBody>
      </p:sp>
      <p:sp>
        <p:nvSpPr>
          <p:cNvPr id="62" name="TextBox 61"/>
          <p:cNvSpPr txBox="1"/>
          <p:nvPr/>
        </p:nvSpPr>
        <p:spPr>
          <a:xfrm>
            <a:off x="7052936" y="4388116"/>
            <a:ext cx="1662744" cy="1169551"/>
          </a:xfrm>
          <a:prstGeom prst="rect">
            <a:avLst/>
          </a:prstGeom>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nl-BE" sz="1400" dirty="0"/>
              <a:t>Premix and basal bolus regimens were used at higher baseline HbA1c values</a:t>
            </a:r>
            <a:endParaRPr lang="en-US" sz="1400" dirty="0"/>
          </a:p>
        </p:txBody>
      </p:sp>
      <p:sp>
        <p:nvSpPr>
          <p:cNvPr id="63" name="Text Placeholder 4"/>
          <p:cNvSpPr txBox="1">
            <a:spLocks/>
          </p:cNvSpPr>
          <p:nvPr/>
        </p:nvSpPr>
        <p:spPr bwMode="auto">
          <a:xfrm>
            <a:off x="503237" y="6289358"/>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fr-BE" dirty="0">
                <a:ea typeface="MS PGothic" pitchFamily="34" charset="-128"/>
              </a:rPr>
              <a:t>Data from Oguz A et al. </a:t>
            </a:r>
            <a:r>
              <a:rPr lang="en-US" altLang="en-US" i="1" dirty="0"/>
              <a:t>Curr Med Res Opin </a:t>
            </a:r>
            <a:r>
              <a:rPr lang="en-US" altLang="en-US" dirty="0"/>
              <a:t>2013;29:911-20</a:t>
            </a:r>
            <a:endParaRPr lang="fr-BE" dirty="0">
              <a:ea typeface="MS PGothic" pitchFamily="34" charset="-128"/>
            </a:endParaRPr>
          </a:p>
        </p:txBody>
      </p:sp>
      <p:sp>
        <p:nvSpPr>
          <p:cNvPr id="44074" name="Rectangle 14"/>
          <p:cNvSpPr>
            <a:spLocks noChangeArrowheads="1"/>
          </p:cNvSpPr>
          <p:nvPr/>
        </p:nvSpPr>
        <p:spPr bwMode="auto">
          <a:xfrm>
            <a:off x="6094095" y="4909185"/>
            <a:ext cx="128588" cy="531813"/>
          </a:xfrm>
          <a:prstGeom prst="rect">
            <a:avLst/>
          </a:prstGeom>
          <a:solidFill>
            <a:srgbClr val="00FFFF"/>
          </a:solidFill>
          <a:ln>
            <a:solidFill>
              <a:srgbClr val="00FFFF"/>
            </a:solidFill>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4071" name="Rectangle 14"/>
          <p:cNvSpPr>
            <a:spLocks noChangeArrowheads="1"/>
          </p:cNvSpPr>
          <p:nvPr/>
        </p:nvSpPr>
        <p:spPr bwMode="auto">
          <a:xfrm>
            <a:off x="5271725" y="5202238"/>
            <a:ext cx="128587" cy="236537"/>
          </a:xfrm>
          <a:prstGeom prst="rect">
            <a:avLst/>
          </a:prstGeom>
          <a:solidFill>
            <a:srgbClr val="00FFFF"/>
          </a:solidFill>
          <a:ln>
            <a:solidFill>
              <a:srgbClr val="00FFFF"/>
            </a:solidFill>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4057" name="Rectangle 14"/>
          <p:cNvSpPr>
            <a:spLocks noChangeArrowheads="1"/>
          </p:cNvSpPr>
          <p:nvPr/>
        </p:nvSpPr>
        <p:spPr bwMode="auto">
          <a:xfrm>
            <a:off x="1907812" y="5126038"/>
            <a:ext cx="130175" cy="312737"/>
          </a:xfrm>
          <a:prstGeom prst="rect">
            <a:avLst/>
          </a:prstGeom>
          <a:solidFill>
            <a:srgbClr val="00FFFF"/>
          </a:solidFill>
          <a:ln>
            <a:solidFill>
              <a:srgbClr val="00FFFF"/>
            </a:solidFill>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4039" name="Line 9"/>
          <p:cNvSpPr>
            <a:spLocks noChangeShapeType="1"/>
          </p:cNvSpPr>
          <p:nvPr/>
        </p:nvSpPr>
        <p:spPr bwMode="auto">
          <a:xfrm>
            <a:off x="3249613" y="4979988"/>
            <a:ext cx="63500"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US" dirty="0"/>
          </a:p>
        </p:txBody>
      </p:sp>
      <p:sp>
        <p:nvSpPr>
          <p:cNvPr id="44040" name="Line 12"/>
          <p:cNvSpPr>
            <a:spLocks noChangeShapeType="1"/>
          </p:cNvSpPr>
          <p:nvPr/>
        </p:nvSpPr>
        <p:spPr bwMode="auto">
          <a:xfrm>
            <a:off x="3249613" y="5038725"/>
            <a:ext cx="63500" cy="31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US" dirty="0"/>
          </a:p>
        </p:txBody>
      </p:sp>
      <p:sp>
        <p:nvSpPr>
          <p:cNvPr id="13" name="Rectangle 14"/>
          <p:cNvSpPr>
            <a:spLocks noChangeArrowheads="1"/>
          </p:cNvSpPr>
          <p:nvPr/>
        </p:nvSpPr>
        <p:spPr bwMode="auto">
          <a:xfrm>
            <a:off x="1615758" y="3578634"/>
            <a:ext cx="142875" cy="1857375"/>
          </a:xfrm>
          <a:prstGeom prst="rect">
            <a:avLst/>
          </a:prstGeom>
          <a:solidFill>
            <a:srgbClr val="9900CC"/>
          </a:solidFill>
          <a:ln w="12700">
            <a:solidFill>
              <a:srgbClr val="9900CC"/>
            </a:solidFill>
            <a:miter lim="800000"/>
            <a:headEnd/>
            <a:tailEnd/>
          </a:ln>
        </p:spPr>
        <p:txBody>
          <a:bodyPr wrap="none" anchor="ctr"/>
          <a:lstStyle/>
          <a:p>
            <a:pPr>
              <a:defRPr/>
            </a:pPr>
            <a:endParaRPr lang="en-GB" sz="2000" dirty="0">
              <a:latin typeface="Arial" charset="0"/>
              <a:cs typeface="Arial" charset="0"/>
            </a:endParaRPr>
          </a:p>
        </p:txBody>
      </p:sp>
      <p:sp>
        <p:nvSpPr>
          <p:cNvPr id="44042" name="Rectangle 21"/>
          <p:cNvSpPr>
            <a:spLocks noChangeArrowheads="1"/>
          </p:cNvSpPr>
          <p:nvPr/>
        </p:nvSpPr>
        <p:spPr bwMode="auto">
          <a:xfrm>
            <a:off x="1084612" y="530701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0</a:t>
            </a:r>
          </a:p>
        </p:txBody>
      </p:sp>
      <p:sp>
        <p:nvSpPr>
          <p:cNvPr id="44043" name="Rectangle 23"/>
          <p:cNvSpPr>
            <a:spLocks noChangeArrowheads="1"/>
          </p:cNvSpPr>
          <p:nvPr/>
        </p:nvSpPr>
        <p:spPr bwMode="auto">
          <a:xfrm>
            <a:off x="985226" y="454660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20</a:t>
            </a:r>
          </a:p>
        </p:txBody>
      </p:sp>
      <p:sp>
        <p:nvSpPr>
          <p:cNvPr id="44044" name="Rectangle 25"/>
          <p:cNvSpPr>
            <a:spLocks noChangeArrowheads="1"/>
          </p:cNvSpPr>
          <p:nvPr/>
        </p:nvSpPr>
        <p:spPr bwMode="auto">
          <a:xfrm>
            <a:off x="985226" y="3795713"/>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40</a:t>
            </a:r>
          </a:p>
        </p:txBody>
      </p:sp>
      <p:sp>
        <p:nvSpPr>
          <p:cNvPr id="44045" name="Rectangle 31"/>
          <p:cNvSpPr>
            <a:spLocks noChangeArrowheads="1"/>
          </p:cNvSpPr>
          <p:nvPr/>
        </p:nvSpPr>
        <p:spPr bwMode="auto">
          <a:xfrm rot="16200000">
            <a:off x="-881063" y="3401318"/>
            <a:ext cx="28686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b="1" dirty="0"/>
              <a:t>Percentage of Patients</a:t>
            </a:r>
          </a:p>
        </p:txBody>
      </p:sp>
      <p:sp>
        <p:nvSpPr>
          <p:cNvPr id="44046" name="Text Box 43"/>
          <p:cNvSpPr txBox="1">
            <a:spLocks noChangeArrowheads="1"/>
          </p:cNvSpPr>
          <p:nvPr/>
        </p:nvSpPr>
        <p:spPr bwMode="auto">
          <a:xfrm>
            <a:off x="4980685" y="5470525"/>
            <a:ext cx="6764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Sweden</a:t>
            </a:r>
            <a:br>
              <a:rPr lang="en-GB" altLang="en-US" sz="1400" b="1" dirty="0"/>
            </a:br>
            <a:r>
              <a:rPr lang="en-GB" altLang="en-US" sz="1400" b="1" dirty="0"/>
              <a:t>(n=158)</a:t>
            </a:r>
            <a:endParaRPr lang="en-GB" altLang="en-US" sz="1400" b="1" baseline="30000" dirty="0"/>
          </a:p>
        </p:txBody>
      </p:sp>
      <p:sp>
        <p:nvSpPr>
          <p:cNvPr id="44047" name="Text Box 47"/>
          <p:cNvSpPr txBox="1">
            <a:spLocks noChangeArrowheads="1"/>
          </p:cNvSpPr>
          <p:nvPr/>
        </p:nvSpPr>
        <p:spPr bwMode="auto">
          <a:xfrm>
            <a:off x="4053991" y="5470525"/>
            <a:ext cx="7566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Romania</a:t>
            </a:r>
            <a:br>
              <a:rPr lang="en-GB" altLang="en-US" sz="1400" b="1" dirty="0"/>
            </a:br>
            <a:r>
              <a:rPr lang="en-GB" altLang="en-US" sz="1400" b="1" dirty="0"/>
              <a:t>(n=207)</a:t>
            </a:r>
            <a:endParaRPr lang="en-GB" altLang="en-US" sz="1400" b="1" baseline="30000" dirty="0"/>
          </a:p>
        </p:txBody>
      </p:sp>
      <p:sp>
        <p:nvSpPr>
          <p:cNvPr id="44048" name="Text Box 48"/>
          <p:cNvSpPr txBox="1">
            <a:spLocks noChangeArrowheads="1"/>
          </p:cNvSpPr>
          <p:nvPr/>
        </p:nvSpPr>
        <p:spPr bwMode="auto">
          <a:xfrm>
            <a:off x="2071688" y="5470525"/>
            <a:ext cx="12922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Greece</a:t>
            </a:r>
            <a:br>
              <a:rPr lang="en-GB" altLang="en-US" sz="1400" b="1" dirty="0"/>
            </a:br>
            <a:r>
              <a:rPr lang="en-GB" altLang="en-US" sz="1400" b="1" dirty="0"/>
              <a:t>(n=162)</a:t>
            </a:r>
            <a:endParaRPr lang="en-GB" altLang="en-US" sz="1400" b="1" baseline="30000" dirty="0"/>
          </a:p>
        </p:txBody>
      </p:sp>
      <p:sp>
        <p:nvSpPr>
          <p:cNvPr id="44049" name="Text Box 49"/>
          <p:cNvSpPr txBox="1">
            <a:spLocks noChangeArrowheads="1"/>
          </p:cNvSpPr>
          <p:nvPr/>
        </p:nvSpPr>
        <p:spPr bwMode="auto">
          <a:xfrm>
            <a:off x="3148230" y="5470525"/>
            <a:ext cx="7758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 Portugal</a:t>
            </a:r>
            <a:br>
              <a:rPr lang="en-GB" altLang="en-US" sz="1400" b="1" dirty="0"/>
            </a:br>
            <a:r>
              <a:rPr lang="en-GB" altLang="en-US" sz="1400" b="1" dirty="0"/>
              <a:t>(n=148)</a:t>
            </a:r>
            <a:endParaRPr lang="en-GB" altLang="en-US" sz="1400" b="1" baseline="30000" dirty="0"/>
          </a:p>
        </p:txBody>
      </p:sp>
      <p:sp>
        <p:nvSpPr>
          <p:cNvPr id="44050" name="Text Box 51"/>
          <p:cNvSpPr txBox="1">
            <a:spLocks noChangeArrowheads="1"/>
          </p:cNvSpPr>
          <p:nvPr/>
        </p:nvSpPr>
        <p:spPr bwMode="auto">
          <a:xfrm>
            <a:off x="1570166" y="5470525"/>
            <a:ext cx="6299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Overall</a:t>
            </a:r>
            <a:br>
              <a:rPr lang="en-GB" altLang="en-US" sz="1400" b="1" dirty="0"/>
            </a:br>
            <a:r>
              <a:rPr lang="en-GB" altLang="en-US" sz="1400" b="1" dirty="0"/>
              <a:t>(n=886)</a:t>
            </a:r>
            <a:endParaRPr lang="en-GB" altLang="en-US" sz="1400" b="1" baseline="30000" dirty="0"/>
          </a:p>
        </p:txBody>
      </p:sp>
      <p:sp>
        <p:nvSpPr>
          <p:cNvPr id="44051" name="Rectangle 29"/>
          <p:cNvSpPr>
            <a:spLocks noChangeArrowheads="1"/>
          </p:cNvSpPr>
          <p:nvPr/>
        </p:nvSpPr>
        <p:spPr bwMode="auto">
          <a:xfrm>
            <a:off x="985226" y="3033713"/>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60</a:t>
            </a:r>
          </a:p>
        </p:txBody>
      </p:sp>
      <p:sp>
        <p:nvSpPr>
          <p:cNvPr id="44052" name="Line 31"/>
          <p:cNvSpPr>
            <a:spLocks noChangeShapeType="1"/>
          </p:cNvSpPr>
          <p:nvPr/>
        </p:nvSpPr>
        <p:spPr bwMode="auto">
          <a:xfrm>
            <a:off x="1328738" y="1654175"/>
            <a:ext cx="0" cy="38687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053" name="Line 25"/>
          <p:cNvSpPr>
            <a:spLocks noChangeShapeType="1"/>
          </p:cNvSpPr>
          <p:nvPr/>
        </p:nvSpPr>
        <p:spPr bwMode="auto">
          <a:xfrm>
            <a:off x="1230313" y="5442903"/>
            <a:ext cx="52482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054" name="Text Box 43"/>
          <p:cNvSpPr txBox="1">
            <a:spLocks noChangeArrowheads="1"/>
          </p:cNvSpPr>
          <p:nvPr/>
        </p:nvSpPr>
        <p:spPr bwMode="auto">
          <a:xfrm>
            <a:off x="5798647" y="5475288"/>
            <a:ext cx="6201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Turkey</a:t>
            </a:r>
            <a:br>
              <a:rPr lang="en-GB" altLang="en-US" sz="1400" b="1" dirty="0"/>
            </a:br>
            <a:r>
              <a:rPr lang="en-GB" altLang="en-US" sz="1400" b="1" dirty="0"/>
              <a:t>(n=211)</a:t>
            </a:r>
            <a:endParaRPr lang="en-GB" altLang="en-US" sz="1400" b="1" baseline="30000" dirty="0"/>
          </a:p>
        </p:txBody>
      </p:sp>
      <p:sp>
        <p:nvSpPr>
          <p:cNvPr id="44055" name="Rectangle 29"/>
          <p:cNvSpPr>
            <a:spLocks noChangeArrowheads="1"/>
          </p:cNvSpPr>
          <p:nvPr/>
        </p:nvSpPr>
        <p:spPr bwMode="auto">
          <a:xfrm>
            <a:off x="985226" y="2281238"/>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80</a:t>
            </a:r>
          </a:p>
        </p:txBody>
      </p:sp>
      <p:sp>
        <p:nvSpPr>
          <p:cNvPr id="44056" name="Rectangle 29"/>
          <p:cNvSpPr>
            <a:spLocks noChangeArrowheads="1"/>
          </p:cNvSpPr>
          <p:nvPr/>
        </p:nvSpPr>
        <p:spPr bwMode="auto">
          <a:xfrm>
            <a:off x="885839" y="1541463"/>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100</a:t>
            </a:r>
          </a:p>
        </p:txBody>
      </p:sp>
      <p:sp>
        <p:nvSpPr>
          <p:cNvPr id="70" name="Rectangle 14"/>
          <p:cNvSpPr>
            <a:spLocks noChangeArrowheads="1"/>
          </p:cNvSpPr>
          <p:nvPr/>
        </p:nvSpPr>
        <p:spPr bwMode="auto">
          <a:xfrm>
            <a:off x="2046560" y="5312456"/>
            <a:ext cx="130175" cy="119062"/>
          </a:xfrm>
          <a:prstGeom prst="rect">
            <a:avLst/>
          </a:prstGeom>
          <a:solidFill>
            <a:srgbClr val="33CC33"/>
          </a:solidFill>
          <a:ln w="12700">
            <a:solidFill>
              <a:srgbClr val="33CC33"/>
            </a:solidFill>
            <a:miter lim="800000"/>
            <a:headEnd/>
            <a:tailEnd/>
          </a:ln>
        </p:spPr>
        <p:txBody>
          <a:bodyPr wrap="none" anchor="ctr"/>
          <a:lstStyle/>
          <a:p>
            <a:pPr>
              <a:defRPr/>
            </a:pPr>
            <a:endParaRPr lang="en-GB" sz="2000" dirty="0">
              <a:latin typeface="Arial" charset="0"/>
              <a:cs typeface="Arial" charset="0"/>
            </a:endParaRPr>
          </a:p>
        </p:txBody>
      </p:sp>
      <p:sp>
        <p:nvSpPr>
          <p:cNvPr id="72" name="Rectangle 14"/>
          <p:cNvSpPr>
            <a:spLocks noChangeArrowheads="1"/>
          </p:cNvSpPr>
          <p:nvPr/>
        </p:nvSpPr>
        <p:spPr bwMode="auto">
          <a:xfrm>
            <a:off x="2190387" y="5387068"/>
            <a:ext cx="130175" cy="46038"/>
          </a:xfrm>
          <a:prstGeom prst="rect">
            <a:avLst/>
          </a:prstGeom>
          <a:solidFill>
            <a:srgbClr val="0000FF"/>
          </a:solidFill>
          <a:ln w="12700">
            <a:solidFill>
              <a:srgbClr val="0000FF"/>
            </a:solidFill>
            <a:miter lim="800000"/>
            <a:headEnd/>
            <a:tailEnd/>
          </a:ln>
        </p:spPr>
        <p:txBody>
          <a:bodyPr wrap="none" anchor="ctr"/>
          <a:lstStyle/>
          <a:p>
            <a:pPr>
              <a:defRPr/>
            </a:pPr>
            <a:endParaRPr lang="en-GB" sz="2000" dirty="0">
              <a:latin typeface="Arial" charset="0"/>
              <a:cs typeface="Arial" charset="0"/>
            </a:endParaRPr>
          </a:p>
        </p:txBody>
      </p:sp>
      <p:sp>
        <p:nvSpPr>
          <p:cNvPr id="73" name="Rectangle 14"/>
          <p:cNvSpPr>
            <a:spLocks noChangeArrowheads="1"/>
          </p:cNvSpPr>
          <p:nvPr/>
        </p:nvSpPr>
        <p:spPr bwMode="auto">
          <a:xfrm>
            <a:off x="2460625" y="2973388"/>
            <a:ext cx="136525" cy="2457450"/>
          </a:xfrm>
          <a:prstGeom prst="rect">
            <a:avLst/>
          </a:prstGeom>
          <a:solidFill>
            <a:srgbClr val="9900CC"/>
          </a:solidFill>
          <a:ln w="12700">
            <a:solidFill>
              <a:srgbClr val="9900CC"/>
            </a:solidFill>
            <a:miter lim="800000"/>
            <a:headEnd/>
            <a:tailEnd/>
          </a:ln>
        </p:spPr>
        <p:txBody>
          <a:bodyPr wrap="none" anchor="ctr"/>
          <a:lstStyle/>
          <a:p>
            <a:pPr>
              <a:defRPr/>
            </a:pPr>
            <a:endParaRPr lang="en-GB" sz="2000" dirty="0">
              <a:latin typeface="Arial" charset="0"/>
              <a:cs typeface="Arial" charset="0"/>
            </a:endParaRPr>
          </a:p>
        </p:txBody>
      </p:sp>
      <p:sp>
        <p:nvSpPr>
          <p:cNvPr id="44061" name="Rectangle 14"/>
          <p:cNvSpPr>
            <a:spLocks noChangeArrowheads="1"/>
          </p:cNvSpPr>
          <p:nvPr/>
        </p:nvSpPr>
        <p:spPr bwMode="auto">
          <a:xfrm>
            <a:off x="2752997" y="5268913"/>
            <a:ext cx="130175" cy="165100"/>
          </a:xfrm>
          <a:prstGeom prst="rect">
            <a:avLst/>
          </a:prstGeom>
          <a:solidFill>
            <a:srgbClr val="00FFFF"/>
          </a:solidFill>
          <a:ln>
            <a:solidFill>
              <a:srgbClr val="00FFFF"/>
            </a:solidFill>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76" name="Rectangle 14"/>
          <p:cNvSpPr>
            <a:spLocks noChangeArrowheads="1"/>
          </p:cNvSpPr>
          <p:nvPr/>
        </p:nvSpPr>
        <p:spPr bwMode="auto">
          <a:xfrm>
            <a:off x="2896190" y="5389563"/>
            <a:ext cx="128587" cy="46037"/>
          </a:xfrm>
          <a:prstGeom prst="rect">
            <a:avLst/>
          </a:prstGeom>
          <a:solidFill>
            <a:srgbClr val="33CC33"/>
          </a:solidFill>
          <a:ln w="12700">
            <a:solidFill>
              <a:srgbClr val="33CC33"/>
            </a:solidFill>
            <a:miter lim="800000"/>
            <a:headEnd/>
            <a:tailEnd/>
          </a:ln>
        </p:spPr>
        <p:txBody>
          <a:bodyPr wrap="none" anchor="ctr"/>
          <a:lstStyle/>
          <a:p>
            <a:pPr>
              <a:defRPr/>
            </a:pPr>
            <a:endParaRPr lang="en-GB" sz="2000" dirty="0">
              <a:latin typeface="Arial" charset="0"/>
              <a:cs typeface="Arial" charset="0"/>
            </a:endParaRPr>
          </a:p>
        </p:txBody>
      </p:sp>
      <p:sp>
        <p:nvSpPr>
          <p:cNvPr id="77" name="Rectangle 14"/>
          <p:cNvSpPr>
            <a:spLocks noChangeArrowheads="1"/>
          </p:cNvSpPr>
          <p:nvPr/>
        </p:nvSpPr>
        <p:spPr bwMode="auto">
          <a:xfrm>
            <a:off x="3025972" y="5351463"/>
            <a:ext cx="130175" cy="85725"/>
          </a:xfrm>
          <a:prstGeom prst="rect">
            <a:avLst/>
          </a:prstGeom>
          <a:solidFill>
            <a:srgbClr val="0000FF"/>
          </a:solidFill>
          <a:ln w="12700">
            <a:solidFill>
              <a:srgbClr val="0000FF"/>
            </a:solidFill>
            <a:miter lim="800000"/>
            <a:headEnd/>
            <a:tailEnd/>
          </a:ln>
        </p:spPr>
        <p:txBody>
          <a:bodyPr wrap="none" anchor="ctr"/>
          <a:lstStyle/>
          <a:p>
            <a:pPr>
              <a:defRPr/>
            </a:pPr>
            <a:endParaRPr lang="en-GB" sz="2000" dirty="0">
              <a:latin typeface="Arial" charset="0"/>
              <a:cs typeface="Arial" charset="0"/>
            </a:endParaRPr>
          </a:p>
        </p:txBody>
      </p:sp>
      <p:sp>
        <p:nvSpPr>
          <p:cNvPr id="78" name="Rectangle 14"/>
          <p:cNvSpPr>
            <a:spLocks noChangeArrowheads="1"/>
          </p:cNvSpPr>
          <p:nvPr/>
        </p:nvSpPr>
        <p:spPr bwMode="auto">
          <a:xfrm>
            <a:off x="3352800" y="3279775"/>
            <a:ext cx="136525" cy="2152650"/>
          </a:xfrm>
          <a:prstGeom prst="rect">
            <a:avLst/>
          </a:prstGeom>
          <a:solidFill>
            <a:srgbClr val="9900CC"/>
          </a:solidFill>
          <a:ln w="12700">
            <a:solidFill>
              <a:srgbClr val="9900CC"/>
            </a:solidFill>
            <a:miter lim="800000"/>
            <a:headEnd/>
            <a:tailEnd/>
          </a:ln>
        </p:spPr>
        <p:txBody>
          <a:bodyPr wrap="none" anchor="ctr"/>
          <a:lstStyle/>
          <a:p>
            <a:pPr>
              <a:defRPr/>
            </a:pPr>
            <a:endParaRPr lang="en-GB" sz="2000" dirty="0">
              <a:latin typeface="Arial" charset="0"/>
              <a:cs typeface="Arial" charset="0"/>
            </a:endParaRPr>
          </a:p>
        </p:txBody>
      </p:sp>
      <p:sp>
        <p:nvSpPr>
          <p:cNvPr id="44065" name="Rectangle 14"/>
          <p:cNvSpPr>
            <a:spLocks noChangeArrowheads="1"/>
          </p:cNvSpPr>
          <p:nvPr/>
        </p:nvSpPr>
        <p:spPr bwMode="auto">
          <a:xfrm>
            <a:off x="3640727" y="5367338"/>
            <a:ext cx="130175" cy="68262"/>
          </a:xfrm>
          <a:prstGeom prst="rect">
            <a:avLst/>
          </a:prstGeom>
          <a:solidFill>
            <a:srgbClr val="00FFFF"/>
          </a:solidFill>
          <a:ln>
            <a:solidFill>
              <a:srgbClr val="00FFFF"/>
            </a:solidFill>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5" name="Rectangle 14"/>
          <p:cNvSpPr>
            <a:spLocks noChangeArrowheads="1"/>
          </p:cNvSpPr>
          <p:nvPr/>
        </p:nvSpPr>
        <p:spPr bwMode="auto">
          <a:xfrm>
            <a:off x="4101783" y="3735388"/>
            <a:ext cx="136525" cy="1697037"/>
          </a:xfrm>
          <a:prstGeom prst="rect">
            <a:avLst/>
          </a:prstGeom>
          <a:solidFill>
            <a:srgbClr val="9900CC"/>
          </a:solidFill>
          <a:ln w="12700">
            <a:solidFill>
              <a:srgbClr val="9900CC"/>
            </a:solidFill>
            <a:miter lim="800000"/>
            <a:headEnd/>
            <a:tailEnd/>
          </a:ln>
        </p:spPr>
        <p:txBody>
          <a:bodyPr wrap="none" anchor="ctr"/>
          <a:lstStyle/>
          <a:p>
            <a:pPr>
              <a:defRPr/>
            </a:pPr>
            <a:endParaRPr lang="en-GB" sz="2000" dirty="0">
              <a:latin typeface="Arial" charset="0"/>
              <a:cs typeface="Arial" charset="0"/>
            </a:endParaRPr>
          </a:p>
        </p:txBody>
      </p:sp>
      <p:sp>
        <p:nvSpPr>
          <p:cNvPr id="44067" name="Rectangle 14"/>
          <p:cNvSpPr>
            <a:spLocks noChangeArrowheads="1"/>
          </p:cNvSpPr>
          <p:nvPr/>
        </p:nvSpPr>
        <p:spPr bwMode="auto">
          <a:xfrm>
            <a:off x="4390073" y="5112385"/>
            <a:ext cx="128587" cy="323850"/>
          </a:xfrm>
          <a:prstGeom prst="rect">
            <a:avLst/>
          </a:prstGeom>
          <a:solidFill>
            <a:srgbClr val="00FFFF"/>
          </a:solidFill>
          <a:ln>
            <a:solidFill>
              <a:srgbClr val="00FFFF"/>
            </a:solidFill>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8" name="Rectangle 14"/>
          <p:cNvSpPr>
            <a:spLocks noChangeArrowheads="1"/>
          </p:cNvSpPr>
          <p:nvPr/>
        </p:nvSpPr>
        <p:spPr bwMode="auto">
          <a:xfrm>
            <a:off x="4528820" y="5194618"/>
            <a:ext cx="133350" cy="238125"/>
          </a:xfrm>
          <a:prstGeom prst="rect">
            <a:avLst/>
          </a:prstGeom>
          <a:solidFill>
            <a:srgbClr val="33CC33"/>
          </a:solidFill>
          <a:ln w="12700">
            <a:solidFill>
              <a:srgbClr val="33CC33"/>
            </a:solidFill>
            <a:miter lim="800000"/>
            <a:headEnd/>
            <a:tailEnd/>
          </a:ln>
        </p:spPr>
        <p:txBody>
          <a:bodyPr wrap="none" anchor="ctr"/>
          <a:lstStyle/>
          <a:p>
            <a:pPr>
              <a:defRPr/>
            </a:pPr>
            <a:endParaRPr lang="en-GB" sz="2000" dirty="0">
              <a:latin typeface="Arial" charset="0"/>
              <a:cs typeface="Arial" charset="0"/>
            </a:endParaRPr>
          </a:p>
        </p:txBody>
      </p:sp>
      <p:sp>
        <p:nvSpPr>
          <p:cNvPr id="49" name="Rectangle 14"/>
          <p:cNvSpPr>
            <a:spLocks noChangeArrowheads="1"/>
          </p:cNvSpPr>
          <p:nvPr/>
        </p:nvSpPr>
        <p:spPr bwMode="auto">
          <a:xfrm>
            <a:off x="4673555" y="5381625"/>
            <a:ext cx="131762" cy="49213"/>
          </a:xfrm>
          <a:prstGeom prst="rect">
            <a:avLst/>
          </a:prstGeom>
          <a:solidFill>
            <a:srgbClr val="0000FF"/>
          </a:solidFill>
          <a:ln w="12700">
            <a:solidFill>
              <a:srgbClr val="0000FF"/>
            </a:solidFill>
            <a:miter lim="800000"/>
            <a:headEnd/>
            <a:tailEnd/>
          </a:ln>
        </p:spPr>
        <p:txBody>
          <a:bodyPr wrap="none" anchor="ctr"/>
          <a:lstStyle/>
          <a:p>
            <a:pPr>
              <a:defRPr/>
            </a:pPr>
            <a:endParaRPr lang="en-GB" sz="2000" dirty="0">
              <a:latin typeface="Arial" charset="0"/>
              <a:cs typeface="Arial" charset="0"/>
            </a:endParaRPr>
          </a:p>
        </p:txBody>
      </p:sp>
      <p:sp>
        <p:nvSpPr>
          <p:cNvPr id="50" name="Rectangle 14"/>
          <p:cNvSpPr>
            <a:spLocks noChangeArrowheads="1"/>
          </p:cNvSpPr>
          <p:nvPr/>
        </p:nvSpPr>
        <p:spPr bwMode="auto">
          <a:xfrm>
            <a:off x="4978718" y="2978468"/>
            <a:ext cx="136525" cy="2452687"/>
          </a:xfrm>
          <a:prstGeom prst="rect">
            <a:avLst/>
          </a:prstGeom>
          <a:solidFill>
            <a:srgbClr val="9900CC"/>
          </a:solidFill>
          <a:ln w="12700">
            <a:solidFill>
              <a:srgbClr val="9900CC"/>
            </a:solidFill>
            <a:miter lim="800000"/>
            <a:headEnd/>
            <a:tailEnd/>
          </a:ln>
        </p:spPr>
        <p:txBody>
          <a:bodyPr wrap="none" anchor="ctr"/>
          <a:lstStyle/>
          <a:p>
            <a:pPr>
              <a:defRPr/>
            </a:pPr>
            <a:endParaRPr lang="en-GB" sz="2000" dirty="0">
              <a:latin typeface="Arial" charset="0"/>
              <a:cs typeface="Arial" charset="0"/>
            </a:endParaRPr>
          </a:p>
        </p:txBody>
      </p:sp>
      <p:sp>
        <p:nvSpPr>
          <p:cNvPr id="55" name="Rectangle 14"/>
          <p:cNvSpPr>
            <a:spLocks noChangeArrowheads="1"/>
          </p:cNvSpPr>
          <p:nvPr/>
        </p:nvSpPr>
        <p:spPr bwMode="auto">
          <a:xfrm>
            <a:off x="5401507" y="5367338"/>
            <a:ext cx="134938" cy="63500"/>
          </a:xfrm>
          <a:prstGeom prst="rect">
            <a:avLst/>
          </a:prstGeom>
          <a:solidFill>
            <a:srgbClr val="33CC33"/>
          </a:solidFill>
          <a:ln w="12700">
            <a:solidFill>
              <a:srgbClr val="33CC33"/>
            </a:solidFill>
            <a:miter lim="800000"/>
            <a:headEnd/>
            <a:tailEnd/>
          </a:ln>
        </p:spPr>
        <p:txBody>
          <a:bodyPr wrap="none" anchor="ctr"/>
          <a:lstStyle/>
          <a:p>
            <a:pPr>
              <a:defRPr/>
            </a:pPr>
            <a:endParaRPr lang="en-GB" sz="2000" dirty="0">
              <a:latin typeface="Arial" charset="0"/>
              <a:cs typeface="Arial" charset="0"/>
            </a:endParaRPr>
          </a:p>
        </p:txBody>
      </p:sp>
      <p:sp>
        <p:nvSpPr>
          <p:cNvPr id="57" name="Rectangle 14"/>
          <p:cNvSpPr>
            <a:spLocks noChangeArrowheads="1"/>
          </p:cNvSpPr>
          <p:nvPr/>
        </p:nvSpPr>
        <p:spPr bwMode="auto">
          <a:xfrm>
            <a:off x="5802313" y="4382135"/>
            <a:ext cx="136525" cy="1055688"/>
          </a:xfrm>
          <a:prstGeom prst="rect">
            <a:avLst/>
          </a:prstGeom>
          <a:solidFill>
            <a:srgbClr val="9900CC"/>
          </a:solidFill>
          <a:ln w="12700">
            <a:solidFill>
              <a:srgbClr val="9900CC"/>
            </a:solidFill>
            <a:miter lim="800000"/>
            <a:headEnd/>
            <a:tailEnd/>
          </a:ln>
        </p:spPr>
        <p:txBody>
          <a:bodyPr wrap="none" anchor="ctr"/>
          <a:lstStyle/>
          <a:p>
            <a:pPr>
              <a:defRPr/>
            </a:pPr>
            <a:endParaRPr lang="en-GB" sz="2000" dirty="0">
              <a:latin typeface="Arial" charset="0"/>
              <a:cs typeface="Arial" charset="0"/>
            </a:endParaRPr>
          </a:p>
        </p:txBody>
      </p:sp>
      <p:sp>
        <p:nvSpPr>
          <p:cNvPr id="60" name="Rectangle 14"/>
          <p:cNvSpPr>
            <a:spLocks noChangeArrowheads="1"/>
          </p:cNvSpPr>
          <p:nvPr/>
        </p:nvSpPr>
        <p:spPr bwMode="auto">
          <a:xfrm>
            <a:off x="6232525" y="5368925"/>
            <a:ext cx="133350" cy="61913"/>
          </a:xfrm>
          <a:prstGeom prst="rect">
            <a:avLst/>
          </a:prstGeom>
          <a:solidFill>
            <a:srgbClr val="33CC33"/>
          </a:solidFill>
          <a:ln w="12700">
            <a:solidFill>
              <a:srgbClr val="33CC33"/>
            </a:solidFill>
            <a:miter lim="800000"/>
            <a:headEnd/>
            <a:tailEnd/>
          </a:ln>
        </p:spPr>
        <p:txBody>
          <a:bodyPr wrap="none" anchor="ctr"/>
          <a:lstStyle/>
          <a:p>
            <a:pPr>
              <a:defRPr/>
            </a:pPr>
            <a:endParaRPr lang="en-GB" sz="2000" dirty="0">
              <a:latin typeface="Arial" charset="0"/>
              <a:cs typeface="Arial" charset="0"/>
            </a:endParaRPr>
          </a:p>
        </p:txBody>
      </p:sp>
      <p:sp>
        <p:nvSpPr>
          <p:cNvPr id="44084" name="Rectangle 14"/>
          <p:cNvSpPr>
            <a:spLocks noChangeArrowheads="1"/>
          </p:cNvSpPr>
          <p:nvPr/>
        </p:nvSpPr>
        <p:spPr bwMode="auto">
          <a:xfrm>
            <a:off x="1768747" y="3967163"/>
            <a:ext cx="128588" cy="1463675"/>
          </a:xfrm>
          <a:prstGeom prst="rect">
            <a:avLst/>
          </a:prstGeom>
          <a:solidFill>
            <a:srgbClr val="FF3300"/>
          </a:solidFill>
          <a:ln>
            <a:solidFill>
              <a:srgbClr val="FF3300"/>
            </a:solidFill>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4085" name="Rectangle 14"/>
          <p:cNvSpPr>
            <a:spLocks noChangeArrowheads="1"/>
          </p:cNvSpPr>
          <p:nvPr/>
        </p:nvSpPr>
        <p:spPr bwMode="auto">
          <a:xfrm>
            <a:off x="2599962" y="4377055"/>
            <a:ext cx="149225" cy="1058863"/>
          </a:xfrm>
          <a:prstGeom prst="rect">
            <a:avLst/>
          </a:prstGeom>
          <a:solidFill>
            <a:srgbClr val="FF3300"/>
          </a:solidFill>
          <a:ln w="12700">
            <a:solidFill>
              <a:srgbClr val="FF3300"/>
            </a:solidFill>
            <a:miter lim="800000"/>
            <a:headEnd/>
            <a:tailEnd/>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4086" name="Rectangle 14"/>
          <p:cNvSpPr>
            <a:spLocks noChangeArrowheads="1"/>
          </p:cNvSpPr>
          <p:nvPr/>
        </p:nvSpPr>
        <p:spPr bwMode="auto">
          <a:xfrm>
            <a:off x="3495947" y="3866198"/>
            <a:ext cx="139700" cy="1574800"/>
          </a:xfrm>
          <a:prstGeom prst="rect">
            <a:avLst/>
          </a:prstGeom>
          <a:solidFill>
            <a:srgbClr val="FF3300"/>
          </a:solidFill>
          <a:ln w="12700">
            <a:solidFill>
              <a:srgbClr val="FF3300"/>
            </a:solidFill>
            <a:miter lim="800000"/>
            <a:headEnd/>
            <a:tailEnd/>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4087" name="Rectangle 14"/>
          <p:cNvSpPr>
            <a:spLocks noChangeArrowheads="1"/>
          </p:cNvSpPr>
          <p:nvPr/>
        </p:nvSpPr>
        <p:spPr bwMode="auto">
          <a:xfrm>
            <a:off x="4245293" y="3967163"/>
            <a:ext cx="139700" cy="1473200"/>
          </a:xfrm>
          <a:prstGeom prst="rect">
            <a:avLst/>
          </a:prstGeom>
          <a:solidFill>
            <a:srgbClr val="FF3300"/>
          </a:solidFill>
          <a:ln w="12700">
            <a:solidFill>
              <a:srgbClr val="FF3300"/>
            </a:solidFill>
            <a:miter lim="800000"/>
            <a:headEnd/>
            <a:tailEnd/>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4088" name="Rectangle 14"/>
          <p:cNvSpPr>
            <a:spLocks noChangeArrowheads="1"/>
          </p:cNvSpPr>
          <p:nvPr/>
        </p:nvSpPr>
        <p:spPr bwMode="auto">
          <a:xfrm>
            <a:off x="5120595" y="4439285"/>
            <a:ext cx="146050" cy="1001713"/>
          </a:xfrm>
          <a:prstGeom prst="rect">
            <a:avLst/>
          </a:prstGeom>
          <a:solidFill>
            <a:srgbClr val="FF3300"/>
          </a:solidFill>
          <a:ln w="12700">
            <a:solidFill>
              <a:srgbClr val="FF3300"/>
            </a:solidFill>
            <a:miter lim="800000"/>
            <a:headEnd/>
            <a:tailEnd/>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sp>
        <p:nvSpPr>
          <p:cNvPr id="44089" name="Rectangle 14"/>
          <p:cNvSpPr>
            <a:spLocks noChangeArrowheads="1"/>
          </p:cNvSpPr>
          <p:nvPr/>
        </p:nvSpPr>
        <p:spPr bwMode="auto">
          <a:xfrm>
            <a:off x="5945188" y="3352800"/>
            <a:ext cx="147637" cy="2090738"/>
          </a:xfrm>
          <a:prstGeom prst="rect">
            <a:avLst/>
          </a:prstGeom>
          <a:solidFill>
            <a:srgbClr val="FF3300"/>
          </a:solidFill>
          <a:ln w="12700">
            <a:solidFill>
              <a:srgbClr val="FF3300"/>
            </a:solidFill>
            <a:miter lim="800000"/>
            <a:headEnd/>
            <a:tailEnd/>
          </a:ln>
        </p:spPr>
        <p:txBody>
          <a:bodyPr wrap="none" anchor="ct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en-GB" altLang="en-US" sz="2000" dirty="0"/>
          </a:p>
        </p:txBody>
      </p:sp>
      <p:cxnSp>
        <p:nvCxnSpPr>
          <p:cNvPr id="3" name="Straight Connector 2"/>
          <p:cNvCxnSpPr/>
          <p:nvPr/>
        </p:nvCxnSpPr>
        <p:spPr>
          <a:xfrm>
            <a:off x="1283882" y="166207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274912" y="2389833"/>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274907" y="3142888"/>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274907" y="3895948"/>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274907" y="4649008"/>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076" name="Text Box 43"/>
          <p:cNvSpPr txBox="1">
            <a:spLocks noChangeArrowheads="1"/>
          </p:cNvSpPr>
          <p:nvPr/>
        </p:nvSpPr>
        <p:spPr bwMode="auto">
          <a:xfrm>
            <a:off x="7900158" y="1664014"/>
            <a:ext cx="477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Basal</a:t>
            </a:r>
            <a:endParaRPr lang="en-GB" altLang="en-US" sz="1400" b="1" baseline="30000" dirty="0"/>
          </a:p>
        </p:txBody>
      </p:sp>
      <p:sp>
        <p:nvSpPr>
          <p:cNvPr id="44077" name="Text Box 43"/>
          <p:cNvSpPr txBox="1">
            <a:spLocks noChangeArrowheads="1"/>
          </p:cNvSpPr>
          <p:nvPr/>
        </p:nvSpPr>
        <p:spPr bwMode="auto">
          <a:xfrm>
            <a:off x="7904663" y="1909307"/>
            <a:ext cx="5995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Premix</a:t>
            </a:r>
          </a:p>
        </p:txBody>
      </p:sp>
      <p:sp>
        <p:nvSpPr>
          <p:cNvPr id="44078" name="Text Box 43"/>
          <p:cNvSpPr txBox="1">
            <a:spLocks noChangeArrowheads="1"/>
          </p:cNvSpPr>
          <p:nvPr/>
        </p:nvSpPr>
        <p:spPr bwMode="auto">
          <a:xfrm>
            <a:off x="7894804" y="2136291"/>
            <a:ext cx="10130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Basal-bolus</a:t>
            </a:r>
            <a:endParaRPr lang="en-GB" altLang="en-US" sz="1400" b="1" baseline="30000" dirty="0"/>
          </a:p>
        </p:txBody>
      </p:sp>
      <p:sp>
        <p:nvSpPr>
          <p:cNvPr id="44079" name="Text Box 43"/>
          <p:cNvSpPr txBox="1">
            <a:spLocks noChangeArrowheads="1"/>
          </p:cNvSpPr>
          <p:nvPr/>
        </p:nvSpPr>
        <p:spPr bwMode="auto">
          <a:xfrm>
            <a:off x="7904663" y="2351735"/>
            <a:ext cx="7069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Prandial</a:t>
            </a:r>
            <a:endParaRPr lang="en-GB" altLang="en-US" sz="1400" b="1" baseline="30000" dirty="0"/>
          </a:p>
        </p:txBody>
      </p:sp>
      <p:sp>
        <p:nvSpPr>
          <p:cNvPr id="44080" name="Text Box 43"/>
          <p:cNvSpPr txBox="1">
            <a:spLocks noChangeArrowheads="1"/>
          </p:cNvSpPr>
          <p:nvPr/>
        </p:nvSpPr>
        <p:spPr bwMode="auto">
          <a:xfrm>
            <a:off x="7897960" y="2581102"/>
            <a:ext cx="477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Other</a:t>
            </a:r>
            <a:endParaRPr lang="en-GB" altLang="en-US" sz="1400" b="1" baseline="30000" dirty="0"/>
          </a:p>
        </p:txBody>
      </p:sp>
      <p:sp>
        <p:nvSpPr>
          <p:cNvPr id="44082" name="Rectangle 34"/>
          <p:cNvSpPr>
            <a:spLocks noChangeArrowheads="1"/>
          </p:cNvSpPr>
          <p:nvPr/>
        </p:nvSpPr>
        <p:spPr bwMode="auto">
          <a:xfrm>
            <a:off x="7657667" y="1720370"/>
            <a:ext cx="157162" cy="130175"/>
          </a:xfrm>
          <a:prstGeom prst="rect">
            <a:avLst/>
          </a:prstGeom>
          <a:solidFill>
            <a:srgbClr val="9900CC"/>
          </a:solidFill>
          <a:ln>
            <a:solidFill>
              <a:srgbClr val="9900CC"/>
            </a:solidFill>
          </a:ln>
        </p:spPr>
        <p:txBody>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de-DE" altLang="en-US" sz="1800"/>
          </a:p>
        </p:txBody>
      </p:sp>
      <p:sp>
        <p:nvSpPr>
          <p:cNvPr id="44083" name="Rectangle 34"/>
          <p:cNvSpPr>
            <a:spLocks noChangeArrowheads="1"/>
          </p:cNvSpPr>
          <p:nvPr/>
        </p:nvSpPr>
        <p:spPr bwMode="auto">
          <a:xfrm>
            <a:off x="7656079" y="2180968"/>
            <a:ext cx="158750" cy="131762"/>
          </a:xfrm>
          <a:prstGeom prst="rect">
            <a:avLst/>
          </a:prstGeom>
          <a:solidFill>
            <a:srgbClr val="00FFFF"/>
          </a:solidFill>
          <a:ln>
            <a:solidFill>
              <a:srgbClr val="00FFFF"/>
            </a:solidFill>
          </a:ln>
        </p:spPr>
        <p:txBody>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de-DE" altLang="en-US" sz="1800"/>
          </a:p>
        </p:txBody>
      </p:sp>
      <p:sp>
        <p:nvSpPr>
          <p:cNvPr id="97" name="Rectangle 34"/>
          <p:cNvSpPr>
            <a:spLocks noChangeArrowheads="1"/>
          </p:cNvSpPr>
          <p:nvPr/>
        </p:nvSpPr>
        <p:spPr bwMode="auto">
          <a:xfrm>
            <a:off x="7656079" y="2381817"/>
            <a:ext cx="158750" cy="131762"/>
          </a:xfrm>
          <a:prstGeom prst="rect">
            <a:avLst/>
          </a:prstGeom>
          <a:solidFill>
            <a:srgbClr val="33CC33"/>
          </a:solidFill>
          <a:ln w="9525">
            <a:solidFill>
              <a:srgbClr val="33CC33"/>
            </a:solidFill>
            <a:miter lim="800000"/>
            <a:headEnd/>
            <a:tailEnd/>
          </a:ln>
        </p:spPr>
        <p:txBody>
          <a:bodyPr/>
          <a:lstStyle/>
          <a:p>
            <a:pPr>
              <a:defRPr/>
            </a:pPr>
            <a:endParaRPr lang="en-US" dirty="0">
              <a:latin typeface="Arial" charset="0"/>
              <a:cs typeface="Arial" charset="0"/>
            </a:endParaRPr>
          </a:p>
        </p:txBody>
      </p:sp>
      <p:sp>
        <p:nvSpPr>
          <p:cNvPr id="98" name="Rectangle 34"/>
          <p:cNvSpPr>
            <a:spLocks noChangeArrowheads="1"/>
          </p:cNvSpPr>
          <p:nvPr/>
        </p:nvSpPr>
        <p:spPr bwMode="auto">
          <a:xfrm>
            <a:off x="7656079" y="2615800"/>
            <a:ext cx="158750" cy="131762"/>
          </a:xfrm>
          <a:prstGeom prst="rect">
            <a:avLst/>
          </a:prstGeom>
          <a:solidFill>
            <a:srgbClr val="0000FF"/>
          </a:solidFill>
          <a:ln w="9525">
            <a:solidFill>
              <a:srgbClr val="0000FF"/>
            </a:solidFill>
            <a:miter lim="800000"/>
            <a:headEnd/>
            <a:tailEnd/>
          </a:ln>
        </p:spPr>
        <p:txBody>
          <a:bodyPr/>
          <a:lstStyle/>
          <a:p>
            <a:pPr>
              <a:defRPr/>
            </a:pPr>
            <a:endParaRPr lang="en-US" dirty="0">
              <a:latin typeface="Arial" charset="0"/>
              <a:cs typeface="Arial" charset="0"/>
            </a:endParaRPr>
          </a:p>
        </p:txBody>
      </p:sp>
      <p:sp>
        <p:nvSpPr>
          <p:cNvPr id="74" name="Rectangle 34"/>
          <p:cNvSpPr>
            <a:spLocks noChangeArrowheads="1"/>
          </p:cNvSpPr>
          <p:nvPr/>
        </p:nvSpPr>
        <p:spPr bwMode="auto">
          <a:xfrm>
            <a:off x="7657667" y="1949449"/>
            <a:ext cx="157162" cy="130175"/>
          </a:xfrm>
          <a:prstGeom prst="rect">
            <a:avLst/>
          </a:prstGeom>
          <a:solidFill>
            <a:srgbClr val="FF3300"/>
          </a:solidFill>
          <a:ln>
            <a:solidFill>
              <a:srgbClr val="FF3300"/>
            </a:solidFill>
          </a:ln>
        </p:spPr>
        <p:txBody>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de-DE" altLang="en-US" sz="1800"/>
          </a:p>
        </p:txBody>
      </p:sp>
      <p:sp>
        <p:nvSpPr>
          <p:cNvPr id="71" name="TextBox 70"/>
          <p:cNvSpPr txBox="1"/>
          <p:nvPr/>
        </p:nvSpPr>
        <p:spPr>
          <a:xfrm>
            <a:off x="8305800" y="1643744"/>
            <a:ext cx="269626" cy="276999"/>
          </a:xfrm>
          <a:prstGeom prst="rect">
            <a:avLst/>
          </a:prstGeom>
          <a:noFill/>
        </p:spPr>
        <p:txBody>
          <a:bodyPr wrap="none" rtlCol="0">
            <a:spAutoFit/>
          </a:bodyPr>
          <a:lstStyle/>
          <a:p>
            <a:r>
              <a:rPr lang="en-US" b="1" baseline="30000" dirty="0"/>
              <a:t>a</a:t>
            </a:r>
          </a:p>
        </p:txBody>
      </p:sp>
      <p:sp>
        <p:nvSpPr>
          <p:cNvPr id="75"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custDataLst>
      <p:tags r:id="rId1"/>
    </p:custDataLst>
    <p:extLst>
      <p:ext uri="{BB962C8B-B14F-4D97-AF65-F5344CB8AC3E}">
        <p14:creationId xmlns:p14="http://schemas.microsoft.com/office/powerpoint/2010/main" val="426262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pPr>
              <a:defRPr/>
            </a:pPr>
            <a:r>
              <a:rPr lang="en-US" altLang="en-US" sz="2800" dirty="0"/>
              <a:t>TREAT Observational Study: </a:t>
            </a:r>
            <a:br>
              <a:rPr lang="en-US" altLang="en-US" sz="2800" dirty="0"/>
            </a:br>
            <a:r>
              <a:rPr lang="en-US" sz="2800" dirty="0">
                <a:cs typeface="Arial" charset="0"/>
              </a:rPr>
              <a:t>HbA1c per Insulin Regimen Over 2 Years</a:t>
            </a:r>
            <a:endParaRPr lang="en-US" sz="2800" dirty="0"/>
          </a:p>
        </p:txBody>
      </p:sp>
      <p:sp>
        <p:nvSpPr>
          <p:cNvPr id="140" name="Text Placeholder 4"/>
          <p:cNvSpPr txBox="1">
            <a:spLocks/>
          </p:cNvSpPr>
          <p:nvPr/>
        </p:nvSpPr>
        <p:spPr bwMode="auto">
          <a:xfrm>
            <a:off x="503237" y="6289358"/>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fr-BE" dirty="0">
                <a:ea typeface="MS PGothic" pitchFamily="34" charset="-128"/>
              </a:rPr>
              <a:t>Data from Oguz A et al. </a:t>
            </a:r>
            <a:r>
              <a:rPr lang="en-US" altLang="en-US" i="1" dirty="0"/>
              <a:t>Curr Med Res Opin </a:t>
            </a:r>
            <a:r>
              <a:rPr lang="en-US" altLang="en-US" dirty="0"/>
              <a:t>2013;29:911-20</a:t>
            </a:r>
            <a:endParaRPr lang="fr-BE" dirty="0">
              <a:ea typeface="MS PGothic" pitchFamily="34" charset="-128"/>
            </a:endParaRPr>
          </a:p>
        </p:txBody>
      </p:sp>
      <p:sp>
        <p:nvSpPr>
          <p:cNvPr id="149" name="TextBox 6"/>
          <p:cNvSpPr>
            <a:spLocks noChangeArrowheads="1"/>
          </p:cNvSpPr>
          <p:nvPr/>
        </p:nvSpPr>
        <p:spPr bwMode="auto">
          <a:xfrm>
            <a:off x="432166" y="5416513"/>
            <a:ext cx="8041274" cy="715089"/>
          </a:xfrm>
          <a:prstGeom prst="roundRect">
            <a:avLst>
              <a:gd name="adj" fmla="val 16667"/>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marL="285750" indent="-285750" eaLnBrk="1" hangingPunct="1">
              <a:lnSpc>
                <a:spcPct val="100000"/>
              </a:lnSpc>
              <a:spcBef>
                <a:spcPct val="0"/>
              </a:spcBef>
              <a:buClr>
                <a:srgbClr val="D52B1E"/>
              </a:buClr>
              <a:buFont typeface="Arial" panose="020B0604020202020204" pitchFamily="34" charset="0"/>
              <a:buChar char="♦"/>
            </a:pPr>
            <a:r>
              <a:rPr lang="en-US" altLang="en-US" sz="1800" dirty="0"/>
              <a:t>Baseline HbA1c was lower for patients on the basal-only regimen</a:t>
            </a:r>
          </a:p>
          <a:p>
            <a:pPr marL="285750" indent="-285750" eaLnBrk="1" hangingPunct="1">
              <a:lnSpc>
                <a:spcPct val="100000"/>
              </a:lnSpc>
              <a:spcBef>
                <a:spcPct val="0"/>
              </a:spcBef>
              <a:buClr>
                <a:srgbClr val="D52B1E"/>
              </a:buClr>
              <a:buFont typeface="Arial" panose="020B0604020202020204" pitchFamily="34" charset="0"/>
              <a:buChar char="♦"/>
            </a:pPr>
            <a:r>
              <a:rPr lang="en-US" altLang="en-US" sz="1800" dirty="0"/>
              <a:t>Endpoint HbA1c was similar between the 3 insulin regimens shown</a:t>
            </a:r>
          </a:p>
        </p:txBody>
      </p:sp>
      <p:grpSp>
        <p:nvGrpSpPr>
          <p:cNvPr id="3" name="Group 2"/>
          <p:cNvGrpSpPr/>
          <p:nvPr/>
        </p:nvGrpSpPr>
        <p:grpSpPr>
          <a:xfrm>
            <a:off x="7086600" y="1671318"/>
            <a:ext cx="1901810" cy="894340"/>
            <a:chOff x="7246542" y="1457395"/>
            <a:chExt cx="1901810" cy="894340"/>
          </a:xfrm>
        </p:grpSpPr>
        <p:sp>
          <p:nvSpPr>
            <p:cNvPr id="147" name="Text Box 43"/>
            <p:cNvSpPr txBox="1">
              <a:spLocks noChangeArrowheads="1"/>
            </p:cNvSpPr>
            <p:nvPr/>
          </p:nvSpPr>
          <p:spPr bwMode="auto">
            <a:xfrm>
              <a:off x="7535659" y="1457395"/>
              <a:ext cx="12872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Overall (n=886)</a:t>
              </a:r>
              <a:endParaRPr lang="en-GB" altLang="en-US" sz="1400" b="1" baseline="30000" dirty="0"/>
            </a:p>
          </p:txBody>
        </p:sp>
        <p:sp>
          <p:nvSpPr>
            <p:cNvPr id="148" name="Rectangle 34"/>
            <p:cNvSpPr>
              <a:spLocks noChangeArrowheads="1"/>
            </p:cNvSpPr>
            <p:nvPr/>
          </p:nvSpPr>
          <p:spPr bwMode="auto">
            <a:xfrm>
              <a:off x="7246542" y="1493544"/>
              <a:ext cx="157162" cy="130175"/>
            </a:xfrm>
            <a:prstGeom prst="rect">
              <a:avLst/>
            </a:prstGeom>
            <a:solidFill>
              <a:srgbClr val="00AF3F"/>
            </a:solidFill>
            <a:ln>
              <a:solidFill>
                <a:srgbClr val="00AF3F"/>
              </a:solidFill>
            </a:ln>
          </p:spPr>
          <p:txBody>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de-DE" altLang="en-US" sz="1800"/>
            </a:p>
          </p:txBody>
        </p:sp>
        <p:grpSp>
          <p:nvGrpSpPr>
            <p:cNvPr id="136" name="Group 135"/>
            <p:cNvGrpSpPr/>
            <p:nvPr/>
          </p:nvGrpSpPr>
          <p:grpSpPr>
            <a:xfrm>
              <a:off x="7246761" y="1664014"/>
              <a:ext cx="1901591" cy="687721"/>
              <a:chOff x="1251603" y="1712998"/>
              <a:chExt cx="1901591" cy="687721"/>
            </a:xfrm>
          </p:grpSpPr>
          <p:sp>
            <p:nvSpPr>
              <p:cNvPr id="138" name="Text Box 43"/>
              <p:cNvSpPr txBox="1">
                <a:spLocks noChangeArrowheads="1"/>
              </p:cNvSpPr>
              <p:nvPr/>
            </p:nvSpPr>
            <p:spPr bwMode="auto">
              <a:xfrm>
                <a:off x="1565165" y="1712998"/>
                <a:ext cx="11573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Basal (n=444)</a:t>
                </a:r>
                <a:endParaRPr lang="en-GB" altLang="en-US" sz="1400" b="1" baseline="30000" dirty="0"/>
              </a:p>
            </p:txBody>
          </p:sp>
          <p:sp>
            <p:nvSpPr>
              <p:cNvPr id="139" name="Text Box 43"/>
              <p:cNvSpPr txBox="1">
                <a:spLocks noChangeArrowheads="1"/>
              </p:cNvSpPr>
              <p:nvPr/>
            </p:nvSpPr>
            <p:spPr bwMode="auto">
              <a:xfrm>
                <a:off x="1569671" y="1958291"/>
                <a:ext cx="1279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Premix (n=348)</a:t>
                </a:r>
              </a:p>
            </p:txBody>
          </p:sp>
          <p:sp>
            <p:nvSpPr>
              <p:cNvPr id="150" name="Text Box 43"/>
              <p:cNvSpPr txBox="1">
                <a:spLocks noChangeArrowheads="1"/>
              </p:cNvSpPr>
              <p:nvPr/>
            </p:nvSpPr>
            <p:spPr bwMode="auto">
              <a:xfrm>
                <a:off x="1559809" y="2185275"/>
                <a:ext cx="15933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400" b="1" dirty="0"/>
                  <a:t>Basal-bolus (n=69)</a:t>
                </a:r>
                <a:endParaRPr lang="en-GB" altLang="en-US" sz="1400" b="1" baseline="30000" dirty="0"/>
              </a:p>
            </p:txBody>
          </p:sp>
          <p:sp>
            <p:nvSpPr>
              <p:cNvPr id="153" name="Rectangle 34"/>
              <p:cNvSpPr>
                <a:spLocks noChangeArrowheads="1"/>
              </p:cNvSpPr>
              <p:nvPr/>
            </p:nvSpPr>
            <p:spPr bwMode="auto">
              <a:xfrm>
                <a:off x="1253191" y="1769354"/>
                <a:ext cx="157162" cy="130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de-DE" altLang="en-US" sz="1800"/>
              </a:p>
            </p:txBody>
          </p:sp>
          <p:sp>
            <p:nvSpPr>
              <p:cNvPr id="158" name="Rectangle 34"/>
              <p:cNvSpPr>
                <a:spLocks noChangeArrowheads="1"/>
              </p:cNvSpPr>
              <p:nvPr/>
            </p:nvSpPr>
            <p:spPr bwMode="auto">
              <a:xfrm>
                <a:off x="1251603" y="2229952"/>
                <a:ext cx="158750" cy="131762"/>
              </a:xfrm>
              <a:prstGeom prst="rect">
                <a:avLst/>
              </a:prstGeom>
              <a:solidFill>
                <a:srgbClr val="FF6D22"/>
              </a:solidFill>
              <a:ln>
                <a:solidFill>
                  <a:srgbClr val="FF6D22"/>
                </a:solidFill>
              </a:ln>
            </p:spPr>
            <p:txBody>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de-DE" altLang="en-US" sz="1800"/>
              </a:p>
            </p:txBody>
          </p:sp>
          <p:sp>
            <p:nvSpPr>
              <p:cNvPr id="163" name="Rectangle 34"/>
              <p:cNvSpPr>
                <a:spLocks noChangeArrowheads="1"/>
              </p:cNvSpPr>
              <p:nvPr/>
            </p:nvSpPr>
            <p:spPr bwMode="auto">
              <a:xfrm>
                <a:off x="1253191" y="1998433"/>
                <a:ext cx="157162" cy="130175"/>
              </a:xfrm>
              <a:prstGeom prst="rect">
                <a:avLst/>
              </a:prstGeom>
              <a:solidFill>
                <a:srgbClr val="D52B1E"/>
              </a:solidFill>
              <a:ln>
                <a:solidFill>
                  <a:srgbClr val="D52B1E"/>
                </a:solidFill>
              </a:ln>
            </p:spPr>
            <p:txBody>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endParaRPr lang="de-DE" altLang="en-US" sz="1800"/>
              </a:p>
            </p:txBody>
          </p:sp>
        </p:grpSp>
      </p:grpSp>
      <p:grpSp>
        <p:nvGrpSpPr>
          <p:cNvPr id="141" name="Group 140"/>
          <p:cNvGrpSpPr/>
          <p:nvPr/>
        </p:nvGrpSpPr>
        <p:grpSpPr>
          <a:xfrm>
            <a:off x="1143001" y="1839433"/>
            <a:ext cx="5582807" cy="3463482"/>
            <a:chOff x="1195617" y="1613404"/>
            <a:chExt cx="6227533" cy="4470555"/>
          </a:xfrm>
        </p:grpSpPr>
        <p:cxnSp>
          <p:nvCxnSpPr>
            <p:cNvPr id="295" name="Straight Connector 294"/>
            <p:cNvCxnSpPr/>
            <p:nvPr/>
          </p:nvCxnSpPr>
          <p:spPr>
            <a:xfrm>
              <a:off x="4668838" y="4728381"/>
              <a:ext cx="4762" cy="12858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rot="5400000">
              <a:off x="4677569" y="4667262"/>
              <a:ext cx="0" cy="122238"/>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5400000">
              <a:off x="4663282" y="4784737"/>
              <a:ext cx="0" cy="12223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rot="5400000">
              <a:off x="4661694" y="4914912"/>
              <a:ext cx="0" cy="122238"/>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sp>
          <p:nvSpPr>
            <p:cNvPr id="270" name="Rectangle 269"/>
            <p:cNvSpPr/>
            <p:nvPr/>
          </p:nvSpPr>
          <p:spPr>
            <a:xfrm>
              <a:off x="4622801" y="4894089"/>
              <a:ext cx="85725" cy="84137"/>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cxnSp>
          <p:nvCxnSpPr>
            <p:cNvPr id="142" name="Straight Connector 141"/>
            <p:cNvCxnSpPr/>
            <p:nvPr/>
          </p:nvCxnSpPr>
          <p:spPr>
            <a:xfrm>
              <a:off x="7342188" y="4842681"/>
              <a:ext cx="4762" cy="128587"/>
            </a:xfrm>
            <a:prstGeom prst="line">
              <a:avLst/>
            </a:prstGeom>
            <a:ln>
              <a:solidFill>
                <a:srgbClr val="797E01"/>
              </a:solidFill>
            </a:ln>
          </p:spPr>
          <p:style>
            <a:lnRef idx="1">
              <a:schemeClr val="accent1"/>
            </a:lnRef>
            <a:fillRef idx="0">
              <a:schemeClr val="accent1"/>
            </a:fillRef>
            <a:effectRef idx="0">
              <a:schemeClr val="accent1"/>
            </a:effectRef>
            <a:fontRef idx="minor">
              <a:schemeClr val="tx1"/>
            </a:fontRef>
          </p:style>
        </p:cxnSp>
        <p:sp>
          <p:nvSpPr>
            <p:cNvPr id="143" name="Freeform 142"/>
            <p:cNvSpPr/>
            <p:nvPr/>
          </p:nvSpPr>
          <p:spPr>
            <a:xfrm>
              <a:off x="1966913" y="2939268"/>
              <a:ext cx="5424487" cy="2162175"/>
            </a:xfrm>
            <a:custGeom>
              <a:avLst/>
              <a:gdLst>
                <a:gd name="connsiteX0" fmla="*/ 0 w 4888357"/>
                <a:gd name="connsiteY0" fmla="*/ 1246176 h 2030761"/>
                <a:gd name="connsiteX1" fmla="*/ 173346 w 4888357"/>
                <a:gd name="connsiteY1" fmla="*/ 1033827 h 2030761"/>
                <a:gd name="connsiteX2" fmla="*/ 368361 w 4888357"/>
                <a:gd name="connsiteY2" fmla="*/ 851814 h 2030761"/>
                <a:gd name="connsiteX3" fmla="*/ 554707 w 4888357"/>
                <a:gd name="connsiteY3" fmla="*/ 6752 h 2030761"/>
                <a:gd name="connsiteX4" fmla="*/ 1248091 w 4888357"/>
                <a:gd name="connsiteY4" fmla="*/ 1367518 h 2030761"/>
                <a:gd name="connsiteX5" fmla="*/ 1633786 w 4888357"/>
                <a:gd name="connsiteY5" fmla="*/ 1016492 h 2030761"/>
                <a:gd name="connsiteX6" fmla="*/ 2318503 w 4888357"/>
                <a:gd name="connsiteY6" fmla="*/ 1727211 h 2030761"/>
                <a:gd name="connsiteX7" fmla="*/ 2730199 w 4888357"/>
                <a:gd name="connsiteY7" fmla="*/ 743472 h 2030761"/>
                <a:gd name="connsiteX8" fmla="*/ 4103966 w 4888357"/>
                <a:gd name="connsiteY8" fmla="*/ 1987230 h 2030761"/>
                <a:gd name="connsiteX9" fmla="*/ 4888357 w 4888357"/>
                <a:gd name="connsiteY9" fmla="*/ 1627537 h 2030761"/>
                <a:gd name="connsiteX0" fmla="*/ 0 w 4888357"/>
                <a:gd name="connsiteY0" fmla="*/ 1245431 h 2030016"/>
                <a:gd name="connsiteX1" fmla="*/ 173346 w 4888357"/>
                <a:gd name="connsiteY1" fmla="*/ 1033082 h 2030016"/>
                <a:gd name="connsiteX2" fmla="*/ 368361 w 4888357"/>
                <a:gd name="connsiteY2" fmla="*/ 851069 h 2030016"/>
                <a:gd name="connsiteX3" fmla="*/ 554707 w 4888357"/>
                <a:gd name="connsiteY3" fmla="*/ 6007 h 2030016"/>
                <a:gd name="connsiteX4" fmla="*/ 1248091 w 4888357"/>
                <a:gd name="connsiteY4" fmla="*/ 1366773 h 2030016"/>
                <a:gd name="connsiteX5" fmla="*/ 1633786 w 4888357"/>
                <a:gd name="connsiteY5" fmla="*/ 1015747 h 2030016"/>
                <a:gd name="connsiteX6" fmla="*/ 2318503 w 4888357"/>
                <a:gd name="connsiteY6" fmla="*/ 1726466 h 2030016"/>
                <a:gd name="connsiteX7" fmla="*/ 2730199 w 4888357"/>
                <a:gd name="connsiteY7" fmla="*/ 742727 h 2030016"/>
                <a:gd name="connsiteX8" fmla="*/ 4103966 w 4888357"/>
                <a:gd name="connsiteY8" fmla="*/ 1986485 h 2030016"/>
                <a:gd name="connsiteX9" fmla="*/ 4888357 w 4888357"/>
                <a:gd name="connsiteY9" fmla="*/ 1626792 h 2030016"/>
                <a:gd name="connsiteX0" fmla="*/ 0 w 4888357"/>
                <a:gd name="connsiteY0" fmla="*/ 1241873 h 2026458"/>
                <a:gd name="connsiteX1" fmla="*/ 173346 w 4888357"/>
                <a:gd name="connsiteY1" fmla="*/ 1029524 h 2026458"/>
                <a:gd name="connsiteX2" fmla="*/ 368361 w 4888357"/>
                <a:gd name="connsiteY2" fmla="*/ 847511 h 2026458"/>
                <a:gd name="connsiteX3" fmla="*/ 576375 w 4888357"/>
                <a:gd name="connsiteY3" fmla="*/ 6783 h 2026458"/>
                <a:gd name="connsiteX4" fmla="*/ 1248091 w 4888357"/>
                <a:gd name="connsiteY4" fmla="*/ 1363215 h 2026458"/>
                <a:gd name="connsiteX5" fmla="*/ 1633786 w 4888357"/>
                <a:gd name="connsiteY5" fmla="*/ 1012189 h 2026458"/>
                <a:gd name="connsiteX6" fmla="*/ 2318503 w 4888357"/>
                <a:gd name="connsiteY6" fmla="*/ 1722908 h 2026458"/>
                <a:gd name="connsiteX7" fmla="*/ 2730199 w 4888357"/>
                <a:gd name="connsiteY7" fmla="*/ 739169 h 2026458"/>
                <a:gd name="connsiteX8" fmla="*/ 4103966 w 4888357"/>
                <a:gd name="connsiteY8" fmla="*/ 1982927 h 2026458"/>
                <a:gd name="connsiteX9" fmla="*/ 4888357 w 4888357"/>
                <a:gd name="connsiteY9" fmla="*/ 1623234 h 2026458"/>
                <a:gd name="connsiteX0" fmla="*/ 0 w 4888357"/>
                <a:gd name="connsiteY0" fmla="*/ 1241570 h 2026155"/>
                <a:gd name="connsiteX1" fmla="*/ 173346 w 4888357"/>
                <a:gd name="connsiteY1" fmla="*/ 1029221 h 2026155"/>
                <a:gd name="connsiteX2" fmla="*/ 368361 w 4888357"/>
                <a:gd name="connsiteY2" fmla="*/ 847208 h 2026155"/>
                <a:gd name="connsiteX3" fmla="*/ 576375 w 4888357"/>
                <a:gd name="connsiteY3" fmla="*/ 6480 h 2026155"/>
                <a:gd name="connsiteX4" fmla="*/ 1248091 w 4888357"/>
                <a:gd name="connsiteY4" fmla="*/ 1362912 h 2026155"/>
                <a:gd name="connsiteX5" fmla="*/ 1633786 w 4888357"/>
                <a:gd name="connsiteY5" fmla="*/ 1011886 h 2026155"/>
                <a:gd name="connsiteX6" fmla="*/ 2318503 w 4888357"/>
                <a:gd name="connsiteY6" fmla="*/ 1722605 h 2026155"/>
                <a:gd name="connsiteX7" fmla="*/ 2730199 w 4888357"/>
                <a:gd name="connsiteY7" fmla="*/ 738866 h 2026155"/>
                <a:gd name="connsiteX8" fmla="*/ 4103966 w 4888357"/>
                <a:gd name="connsiteY8" fmla="*/ 1982624 h 2026155"/>
                <a:gd name="connsiteX9" fmla="*/ 4888357 w 4888357"/>
                <a:gd name="connsiteY9" fmla="*/ 1622931 h 2026155"/>
                <a:gd name="connsiteX0" fmla="*/ 0 w 4888357"/>
                <a:gd name="connsiteY0" fmla="*/ 1242171 h 2026756"/>
                <a:gd name="connsiteX1" fmla="*/ 368361 w 4888357"/>
                <a:gd name="connsiteY1" fmla="*/ 847809 h 2026756"/>
                <a:gd name="connsiteX2" fmla="*/ 576375 w 4888357"/>
                <a:gd name="connsiteY2" fmla="*/ 7081 h 2026756"/>
                <a:gd name="connsiteX3" fmla="*/ 1248091 w 4888357"/>
                <a:gd name="connsiteY3" fmla="*/ 1363513 h 2026756"/>
                <a:gd name="connsiteX4" fmla="*/ 1633786 w 4888357"/>
                <a:gd name="connsiteY4" fmla="*/ 1012487 h 2026756"/>
                <a:gd name="connsiteX5" fmla="*/ 2318503 w 4888357"/>
                <a:gd name="connsiteY5" fmla="*/ 1723206 h 2026756"/>
                <a:gd name="connsiteX6" fmla="*/ 2730199 w 4888357"/>
                <a:gd name="connsiteY6" fmla="*/ 739467 h 2026756"/>
                <a:gd name="connsiteX7" fmla="*/ 4103966 w 4888357"/>
                <a:gd name="connsiteY7" fmla="*/ 1983225 h 2026756"/>
                <a:gd name="connsiteX8" fmla="*/ 4888357 w 4888357"/>
                <a:gd name="connsiteY8" fmla="*/ 1623532 h 2026756"/>
                <a:gd name="connsiteX0" fmla="*/ 0 w 4888357"/>
                <a:gd name="connsiteY0" fmla="*/ 1235394 h 2019979"/>
                <a:gd name="connsiteX1" fmla="*/ 576375 w 4888357"/>
                <a:gd name="connsiteY1" fmla="*/ 304 h 2019979"/>
                <a:gd name="connsiteX2" fmla="*/ 1248091 w 4888357"/>
                <a:gd name="connsiteY2" fmla="*/ 1356736 h 2019979"/>
                <a:gd name="connsiteX3" fmla="*/ 1633786 w 4888357"/>
                <a:gd name="connsiteY3" fmla="*/ 1005710 h 2019979"/>
                <a:gd name="connsiteX4" fmla="*/ 2318503 w 4888357"/>
                <a:gd name="connsiteY4" fmla="*/ 1716429 h 2019979"/>
                <a:gd name="connsiteX5" fmla="*/ 2730199 w 4888357"/>
                <a:gd name="connsiteY5" fmla="*/ 732690 h 2019979"/>
                <a:gd name="connsiteX6" fmla="*/ 4103966 w 4888357"/>
                <a:gd name="connsiteY6" fmla="*/ 1976448 h 2019979"/>
                <a:gd name="connsiteX7" fmla="*/ 4888357 w 4888357"/>
                <a:gd name="connsiteY7" fmla="*/ 1616755 h 2019979"/>
                <a:gd name="connsiteX0" fmla="*/ 0 w 5416865"/>
                <a:gd name="connsiteY0" fmla="*/ 1235394 h 1995181"/>
                <a:gd name="connsiteX1" fmla="*/ 576375 w 5416865"/>
                <a:gd name="connsiteY1" fmla="*/ 304 h 1995181"/>
                <a:gd name="connsiteX2" fmla="*/ 1248091 w 5416865"/>
                <a:gd name="connsiteY2" fmla="*/ 1356736 h 1995181"/>
                <a:gd name="connsiteX3" fmla="*/ 1633786 w 5416865"/>
                <a:gd name="connsiteY3" fmla="*/ 1005710 h 1995181"/>
                <a:gd name="connsiteX4" fmla="*/ 2318503 w 5416865"/>
                <a:gd name="connsiteY4" fmla="*/ 1716429 h 1995181"/>
                <a:gd name="connsiteX5" fmla="*/ 2730199 w 5416865"/>
                <a:gd name="connsiteY5" fmla="*/ 732690 h 1995181"/>
                <a:gd name="connsiteX6" fmla="*/ 4103966 w 5416865"/>
                <a:gd name="connsiteY6" fmla="*/ 1976448 h 1995181"/>
                <a:gd name="connsiteX7" fmla="*/ 5416865 w 5416865"/>
                <a:gd name="connsiteY7" fmla="*/ 1107872 h 1995181"/>
                <a:gd name="connsiteX0" fmla="*/ 0 w 5416865"/>
                <a:gd name="connsiteY0" fmla="*/ 1235394 h 1718564"/>
                <a:gd name="connsiteX1" fmla="*/ 576375 w 5416865"/>
                <a:gd name="connsiteY1" fmla="*/ 304 h 1718564"/>
                <a:gd name="connsiteX2" fmla="*/ 1248091 w 5416865"/>
                <a:gd name="connsiteY2" fmla="*/ 1356736 h 1718564"/>
                <a:gd name="connsiteX3" fmla="*/ 1633786 w 5416865"/>
                <a:gd name="connsiteY3" fmla="*/ 1005710 h 1718564"/>
                <a:gd name="connsiteX4" fmla="*/ 2318503 w 5416865"/>
                <a:gd name="connsiteY4" fmla="*/ 1716429 h 1718564"/>
                <a:gd name="connsiteX5" fmla="*/ 2730199 w 5416865"/>
                <a:gd name="connsiteY5" fmla="*/ 732690 h 1718564"/>
                <a:gd name="connsiteX6" fmla="*/ 4036854 w 5416865"/>
                <a:gd name="connsiteY6" fmla="*/ 1173366 h 1718564"/>
                <a:gd name="connsiteX7" fmla="*/ 5416865 w 5416865"/>
                <a:gd name="connsiteY7" fmla="*/ 1107872 h 1718564"/>
                <a:gd name="connsiteX0" fmla="*/ 0 w 5416865"/>
                <a:gd name="connsiteY0" fmla="*/ 1235394 h 1716429"/>
                <a:gd name="connsiteX1" fmla="*/ 576375 w 5416865"/>
                <a:gd name="connsiteY1" fmla="*/ 304 h 1716429"/>
                <a:gd name="connsiteX2" fmla="*/ 1248091 w 5416865"/>
                <a:gd name="connsiteY2" fmla="*/ 1356736 h 1716429"/>
                <a:gd name="connsiteX3" fmla="*/ 1633786 w 5416865"/>
                <a:gd name="connsiteY3" fmla="*/ 1005710 h 1716429"/>
                <a:gd name="connsiteX4" fmla="*/ 2318503 w 5416865"/>
                <a:gd name="connsiteY4" fmla="*/ 1716429 h 1716429"/>
                <a:gd name="connsiteX5" fmla="*/ 2705032 w 5416865"/>
                <a:gd name="connsiteY5" fmla="*/ 1010986 h 1716429"/>
                <a:gd name="connsiteX6" fmla="*/ 4036854 w 5416865"/>
                <a:gd name="connsiteY6" fmla="*/ 1173366 h 1716429"/>
                <a:gd name="connsiteX7" fmla="*/ 5416865 w 5416865"/>
                <a:gd name="connsiteY7" fmla="*/ 1107872 h 1716429"/>
                <a:gd name="connsiteX0" fmla="*/ 0 w 5416865"/>
                <a:gd name="connsiteY0" fmla="*/ 1235394 h 1393205"/>
                <a:gd name="connsiteX1" fmla="*/ 576375 w 5416865"/>
                <a:gd name="connsiteY1" fmla="*/ 304 h 1393205"/>
                <a:gd name="connsiteX2" fmla="*/ 1248091 w 5416865"/>
                <a:gd name="connsiteY2" fmla="*/ 1356736 h 1393205"/>
                <a:gd name="connsiteX3" fmla="*/ 1633786 w 5416865"/>
                <a:gd name="connsiteY3" fmla="*/ 1005710 h 1393205"/>
                <a:gd name="connsiteX4" fmla="*/ 2705032 w 5416865"/>
                <a:gd name="connsiteY4" fmla="*/ 1010986 h 1393205"/>
                <a:gd name="connsiteX5" fmla="*/ 4036854 w 5416865"/>
                <a:gd name="connsiteY5" fmla="*/ 1173366 h 1393205"/>
                <a:gd name="connsiteX6" fmla="*/ 5416865 w 5416865"/>
                <a:gd name="connsiteY6" fmla="*/ 1107872 h 1393205"/>
                <a:gd name="connsiteX0" fmla="*/ 0 w 5416865"/>
                <a:gd name="connsiteY0" fmla="*/ 1235394 h 1392259"/>
                <a:gd name="connsiteX1" fmla="*/ 576375 w 5416865"/>
                <a:gd name="connsiteY1" fmla="*/ 304 h 1392259"/>
                <a:gd name="connsiteX2" fmla="*/ 1248091 w 5416865"/>
                <a:gd name="connsiteY2" fmla="*/ 1356736 h 1392259"/>
                <a:gd name="connsiteX3" fmla="*/ 2705032 w 5416865"/>
                <a:gd name="connsiteY3" fmla="*/ 1010986 h 1392259"/>
                <a:gd name="connsiteX4" fmla="*/ 4036854 w 5416865"/>
                <a:gd name="connsiteY4" fmla="*/ 1173366 h 1392259"/>
                <a:gd name="connsiteX5" fmla="*/ 5416865 w 5416865"/>
                <a:gd name="connsiteY5" fmla="*/ 1107872 h 1392259"/>
                <a:gd name="connsiteX0" fmla="*/ 0 w 5416865"/>
                <a:gd name="connsiteY0" fmla="*/ 1235168 h 1290860"/>
                <a:gd name="connsiteX1" fmla="*/ 576375 w 5416865"/>
                <a:gd name="connsiteY1" fmla="*/ 78 h 1290860"/>
                <a:gd name="connsiteX2" fmla="*/ 1340369 w 5416865"/>
                <a:gd name="connsiteY2" fmla="*/ 1173630 h 1290860"/>
                <a:gd name="connsiteX3" fmla="*/ 2705032 w 5416865"/>
                <a:gd name="connsiteY3" fmla="*/ 1010760 h 1290860"/>
                <a:gd name="connsiteX4" fmla="*/ 4036854 w 5416865"/>
                <a:gd name="connsiteY4" fmla="*/ 1173140 h 1290860"/>
                <a:gd name="connsiteX5" fmla="*/ 5416865 w 5416865"/>
                <a:gd name="connsiteY5" fmla="*/ 1107646 h 1290860"/>
                <a:gd name="connsiteX0" fmla="*/ 0 w 5416865"/>
                <a:gd name="connsiteY0" fmla="*/ 224409 h 280101"/>
                <a:gd name="connsiteX1" fmla="*/ 685432 w 5416865"/>
                <a:gd name="connsiteY1" fmla="*/ 62745 h 280101"/>
                <a:gd name="connsiteX2" fmla="*/ 1340369 w 5416865"/>
                <a:gd name="connsiteY2" fmla="*/ 162871 h 280101"/>
                <a:gd name="connsiteX3" fmla="*/ 2705032 w 5416865"/>
                <a:gd name="connsiteY3" fmla="*/ 1 h 280101"/>
                <a:gd name="connsiteX4" fmla="*/ 4036854 w 5416865"/>
                <a:gd name="connsiteY4" fmla="*/ 162381 h 280101"/>
                <a:gd name="connsiteX5" fmla="*/ 5416865 w 5416865"/>
                <a:gd name="connsiteY5" fmla="*/ 96887 h 280101"/>
                <a:gd name="connsiteX0" fmla="*/ 0 w 5416865"/>
                <a:gd name="connsiteY0" fmla="*/ 224409 h 280101"/>
                <a:gd name="connsiteX1" fmla="*/ 685432 w 5416865"/>
                <a:gd name="connsiteY1" fmla="*/ 62745 h 280101"/>
                <a:gd name="connsiteX2" fmla="*/ 1340369 w 5416865"/>
                <a:gd name="connsiteY2" fmla="*/ 162871 h 280101"/>
                <a:gd name="connsiteX3" fmla="*/ 2705032 w 5416865"/>
                <a:gd name="connsiteY3" fmla="*/ 1 h 280101"/>
                <a:gd name="connsiteX4" fmla="*/ 4036854 w 5416865"/>
                <a:gd name="connsiteY4" fmla="*/ 162381 h 280101"/>
                <a:gd name="connsiteX5" fmla="*/ 5416865 w 5416865"/>
                <a:gd name="connsiteY5" fmla="*/ 96887 h 280101"/>
                <a:gd name="connsiteX0" fmla="*/ 0 w 5416865"/>
                <a:gd name="connsiteY0" fmla="*/ 224409 h 280101"/>
                <a:gd name="connsiteX1" fmla="*/ 685432 w 5416865"/>
                <a:gd name="connsiteY1" fmla="*/ 62745 h 280101"/>
                <a:gd name="connsiteX2" fmla="*/ 1340369 w 5416865"/>
                <a:gd name="connsiteY2" fmla="*/ 162871 h 280101"/>
                <a:gd name="connsiteX3" fmla="*/ 2705032 w 5416865"/>
                <a:gd name="connsiteY3" fmla="*/ 1 h 280101"/>
                <a:gd name="connsiteX4" fmla="*/ 4036854 w 5416865"/>
                <a:gd name="connsiteY4" fmla="*/ 162381 h 280101"/>
                <a:gd name="connsiteX5" fmla="*/ 5416865 w 5416865"/>
                <a:gd name="connsiteY5" fmla="*/ 96887 h 280101"/>
                <a:gd name="connsiteX0" fmla="*/ 0 w 5416865"/>
                <a:gd name="connsiteY0" fmla="*/ 224409 h 280101"/>
                <a:gd name="connsiteX1" fmla="*/ 685432 w 5416865"/>
                <a:gd name="connsiteY1" fmla="*/ 62745 h 280101"/>
                <a:gd name="connsiteX2" fmla="*/ 1340369 w 5416865"/>
                <a:gd name="connsiteY2" fmla="*/ 162871 h 280101"/>
                <a:gd name="connsiteX3" fmla="*/ 2705032 w 5416865"/>
                <a:gd name="connsiteY3" fmla="*/ 1 h 280101"/>
                <a:gd name="connsiteX4" fmla="*/ 4036854 w 5416865"/>
                <a:gd name="connsiteY4" fmla="*/ 162381 h 280101"/>
                <a:gd name="connsiteX5" fmla="*/ 5416865 w 5416865"/>
                <a:gd name="connsiteY5" fmla="*/ 96887 h 280101"/>
                <a:gd name="connsiteX0" fmla="*/ 0 w 5416865"/>
                <a:gd name="connsiteY0" fmla="*/ 235977 h 291669"/>
                <a:gd name="connsiteX1" fmla="*/ 685432 w 5416865"/>
                <a:gd name="connsiteY1" fmla="*/ 74313 h 291669"/>
                <a:gd name="connsiteX2" fmla="*/ 1340369 w 5416865"/>
                <a:gd name="connsiteY2" fmla="*/ 174439 h 291669"/>
                <a:gd name="connsiteX3" fmla="*/ 2504157 w 5416865"/>
                <a:gd name="connsiteY3" fmla="*/ 31053 h 291669"/>
                <a:gd name="connsiteX4" fmla="*/ 2705032 w 5416865"/>
                <a:gd name="connsiteY4" fmla="*/ 11569 h 291669"/>
                <a:gd name="connsiteX5" fmla="*/ 4036854 w 5416865"/>
                <a:gd name="connsiteY5" fmla="*/ 173949 h 291669"/>
                <a:gd name="connsiteX6" fmla="*/ 5416865 w 5416865"/>
                <a:gd name="connsiteY6" fmla="*/ 108455 h 291669"/>
                <a:gd name="connsiteX0" fmla="*/ 0 w 5416865"/>
                <a:gd name="connsiteY0" fmla="*/ 231639 h 287331"/>
                <a:gd name="connsiteX1" fmla="*/ 685432 w 5416865"/>
                <a:gd name="connsiteY1" fmla="*/ 69975 h 287331"/>
                <a:gd name="connsiteX2" fmla="*/ 1340369 w 5416865"/>
                <a:gd name="connsiteY2" fmla="*/ 170101 h 287331"/>
                <a:gd name="connsiteX3" fmla="*/ 2739049 w 5416865"/>
                <a:gd name="connsiteY3" fmla="*/ 42618 h 287331"/>
                <a:gd name="connsiteX4" fmla="*/ 2705032 w 5416865"/>
                <a:gd name="connsiteY4" fmla="*/ 7231 h 287331"/>
                <a:gd name="connsiteX5" fmla="*/ 4036854 w 5416865"/>
                <a:gd name="connsiteY5" fmla="*/ 169611 h 287331"/>
                <a:gd name="connsiteX6" fmla="*/ 5416865 w 5416865"/>
                <a:gd name="connsiteY6" fmla="*/ 104117 h 287331"/>
                <a:gd name="connsiteX0" fmla="*/ 0 w 5416865"/>
                <a:gd name="connsiteY0" fmla="*/ 231639 h 287331"/>
                <a:gd name="connsiteX1" fmla="*/ 685432 w 5416865"/>
                <a:gd name="connsiteY1" fmla="*/ 69975 h 287331"/>
                <a:gd name="connsiteX2" fmla="*/ 1340369 w 5416865"/>
                <a:gd name="connsiteY2" fmla="*/ 170101 h 287331"/>
                <a:gd name="connsiteX3" fmla="*/ 2739049 w 5416865"/>
                <a:gd name="connsiteY3" fmla="*/ 42618 h 287331"/>
                <a:gd name="connsiteX4" fmla="*/ 2705032 w 5416865"/>
                <a:gd name="connsiteY4" fmla="*/ 7231 h 287331"/>
                <a:gd name="connsiteX5" fmla="*/ 4036854 w 5416865"/>
                <a:gd name="connsiteY5" fmla="*/ 169611 h 287331"/>
                <a:gd name="connsiteX6" fmla="*/ 5416865 w 5416865"/>
                <a:gd name="connsiteY6" fmla="*/ 104117 h 287331"/>
                <a:gd name="connsiteX0" fmla="*/ 0 w 5416865"/>
                <a:gd name="connsiteY0" fmla="*/ 231639 h 287331"/>
                <a:gd name="connsiteX1" fmla="*/ 685432 w 5416865"/>
                <a:gd name="connsiteY1" fmla="*/ 69975 h 287331"/>
                <a:gd name="connsiteX2" fmla="*/ 1340369 w 5416865"/>
                <a:gd name="connsiteY2" fmla="*/ 170101 h 287331"/>
                <a:gd name="connsiteX3" fmla="*/ 2739049 w 5416865"/>
                <a:gd name="connsiteY3" fmla="*/ 42618 h 287331"/>
                <a:gd name="connsiteX4" fmla="*/ 2705032 w 5416865"/>
                <a:gd name="connsiteY4" fmla="*/ 7231 h 287331"/>
                <a:gd name="connsiteX5" fmla="*/ 4036854 w 5416865"/>
                <a:gd name="connsiteY5" fmla="*/ 169611 h 287331"/>
                <a:gd name="connsiteX6" fmla="*/ 5416865 w 5416865"/>
                <a:gd name="connsiteY6" fmla="*/ 104117 h 287331"/>
                <a:gd name="connsiteX0" fmla="*/ 0 w 5416865"/>
                <a:gd name="connsiteY0" fmla="*/ 231639 h 235616"/>
                <a:gd name="connsiteX1" fmla="*/ 685432 w 5416865"/>
                <a:gd name="connsiteY1" fmla="*/ 69975 h 235616"/>
                <a:gd name="connsiteX2" fmla="*/ 1340369 w 5416865"/>
                <a:gd name="connsiteY2" fmla="*/ 170101 h 235616"/>
                <a:gd name="connsiteX3" fmla="*/ 2739049 w 5416865"/>
                <a:gd name="connsiteY3" fmla="*/ 42618 h 235616"/>
                <a:gd name="connsiteX4" fmla="*/ 2705032 w 5416865"/>
                <a:gd name="connsiteY4" fmla="*/ 7231 h 235616"/>
                <a:gd name="connsiteX5" fmla="*/ 4036854 w 5416865"/>
                <a:gd name="connsiteY5" fmla="*/ 169611 h 235616"/>
                <a:gd name="connsiteX6" fmla="*/ 5416865 w 5416865"/>
                <a:gd name="connsiteY6" fmla="*/ 104117 h 235616"/>
                <a:gd name="connsiteX0" fmla="*/ 0 w 5416865"/>
                <a:gd name="connsiteY0" fmla="*/ 231639 h 231639"/>
                <a:gd name="connsiteX1" fmla="*/ 685432 w 5416865"/>
                <a:gd name="connsiteY1" fmla="*/ 69975 h 231639"/>
                <a:gd name="connsiteX2" fmla="*/ 1340369 w 5416865"/>
                <a:gd name="connsiteY2" fmla="*/ 170101 h 231639"/>
                <a:gd name="connsiteX3" fmla="*/ 2739049 w 5416865"/>
                <a:gd name="connsiteY3" fmla="*/ 42618 h 231639"/>
                <a:gd name="connsiteX4" fmla="*/ 2705032 w 5416865"/>
                <a:gd name="connsiteY4" fmla="*/ 7231 h 231639"/>
                <a:gd name="connsiteX5" fmla="*/ 4036854 w 5416865"/>
                <a:gd name="connsiteY5" fmla="*/ 169611 h 231639"/>
                <a:gd name="connsiteX6" fmla="*/ 5416865 w 5416865"/>
                <a:gd name="connsiteY6" fmla="*/ 104117 h 231639"/>
                <a:gd name="connsiteX0" fmla="*/ 0 w 5416865"/>
                <a:gd name="connsiteY0" fmla="*/ 224408 h 224408"/>
                <a:gd name="connsiteX1" fmla="*/ 685432 w 5416865"/>
                <a:gd name="connsiteY1" fmla="*/ 62744 h 224408"/>
                <a:gd name="connsiteX2" fmla="*/ 1340369 w 5416865"/>
                <a:gd name="connsiteY2" fmla="*/ 162870 h 224408"/>
                <a:gd name="connsiteX3" fmla="*/ 2705032 w 5416865"/>
                <a:gd name="connsiteY3" fmla="*/ 0 h 224408"/>
                <a:gd name="connsiteX4" fmla="*/ 4036854 w 5416865"/>
                <a:gd name="connsiteY4" fmla="*/ 162380 h 224408"/>
                <a:gd name="connsiteX5" fmla="*/ 5416865 w 5416865"/>
                <a:gd name="connsiteY5" fmla="*/ 96886 h 224408"/>
                <a:gd name="connsiteX0" fmla="*/ 0 w 5416865"/>
                <a:gd name="connsiteY0" fmla="*/ 224688 h 224688"/>
                <a:gd name="connsiteX1" fmla="*/ 685432 w 5416865"/>
                <a:gd name="connsiteY1" fmla="*/ 63024 h 224688"/>
                <a:gd name="connsiteX2" fmla="*/ 1340369 w 5416865"/>
                <a:gd name="connsiteY2" fmla="*/ 163150 h 224688"/>
                <a:gd name="connsiteX3" fmla="*/ 2705032 w 5416865"/>
                <a:gd name="connsiteY3" fmla="*/ 280 h 224688"/>
                <a:gd name="connsiteX4" fmla="*/ 4036854 w 5416865"/>
                <a:gd name="connsiteY4" fmla="*/ 162660 h 224688"/>
                <a:gd name="connsiteX5" fmla="*/ 5416865 w 5416865"/>
                <a:gd name="connsiteY5" fmla="*/ 97166 h 224688"/>
                <a:gd name="connsiteX0" fmla="*/ 0 w 5416865"/>
                <a:gd name="connsiteY0" fmla="*/ 185003 h 185003"/>
                <a:gd name="connsiteX1" fmla="*/ 685432 w 5416865"/>
                <a:gd name="connsiteY1" fmla="*/ 23339 h 185003"/>
                <a:gd name="connsiteX2" fmla="*/ 1340369 w 5416865"/>
                <a:gd name="connsiteY2" fmla="*/ 123465 h 185003"/>
                <a:gd name="connsiteX3" fmla="*/ 2705032 w 5416865"/>
                <a:gd name="connsiteY3" fmla="*/ 351 h 185003"/>
                <a:gd name="connsiteX4" fmla="*/ 4036854 w 5416865"/>
                <a:gd name="connsiteY4" fmla="*/ 122975 h 185003"/>
                <a:gd name="connsiteX5" fmla="*/ 5416865 w 5416865"/>
                <a:gd name="connsiteY5" fmla="*/ 57481 h 185003"/>
                <a:gd name="connsiteX0" fmla="*/ 0 w 5416865"/>
                <a:gd name="connsiteY0" fmla="*/ 185063 h 185063"/>
                <a:gd name="connsiteX1" fmla="*/ 702210 w 5416865"/>
                <a:gd name="connsiteY1" fmla="*/ 142669 h 185063"/>
                <a:gd name="connsiteX2" fmla="*/ 1340369 w 5416865"/>
                <a:gd name="connsiteY2" fmla="*/ 123525 h 185063"/>
                <a:gd name="connsiteX3" fmla="*/ 2705032 w 5416865"/>
                <a:gd name="connsiteY3" fmla="*/ 411 h 185063"/>
                <a:gd name="connsiteX4" fmla="*/ 4036854 w 5416865"/>
                <a:gd name="connsiteY4" fmla="*/ 123035 h 185063"/>
                <a:gd name="connsiteX5" fmla="*/ 5416865 w 5416865"/>
                <a:gd name="connsiteY5" fmla="*/ 57541 h 185063"/>
                <a:gd name="connsiteX0" fmla="*/ 0 w 5416865"/>
                <a:gd name="connsiteY0" fmla="*/ 184813 h 184813"/>
                <a:gd name="connsiteX1" fmla="*/ 702210 w 5416865"/>
                <a:gd name="connsiteY1" fmla="*/ 142419 h 184813"/>
                <a:gd name="connsiteX2" fmla="*/ 1415871 w 5416865"/>
                <a:gd name="connsiteY2" fmla="*/ 155080 h 184813"/>
                <a:gd name="connsiteX3" fmla="*/ 2705032 w 5416865"/>
                <a:gd name="connsiteY3" fmla="*/ 161 h 184813"/>
                <a:gd name="connsiteX4" fmla="*/ 4036854 w 5416865"/>
                <a:gd name="connsiteY4" fmla="*/ 122785 h 184813"/>
                <a:gd name="connsiteX5" fmla="*/ 5416865 w 5416865"/>
                <a:gd name="connsiteY5" fmla="*/ 57291 h 184813"/>
                <a:gd name="connsiteX0" fmla="*/ 0 w 5416865"/>
                <a:gd name="connsiteY0" fmla="*/ 224532 h 224532"/>
                <a:gd name="connsiteX1" fmla="*/ 702210 w 5416865"/>
                <a:gd name="connsiteY1" fmla="*/ 182138 h 224532"/>
                <a:gd name="connsiteX2" fmla="*/ 1415871 w 5416865"/>
                <a:gd name="connsiteY2" fmla="*/ 194799 h 224532"/>
                <a:gd name="connsiteX3" fmla="*/ 2822478 w 5416865"/>
                <a:gd name="connsiteY3" fmla="*/ 124 h 224532"/>
                <a:gd name="connsiteX4" fmla="*/ 4036854 w 5416865"/>
                <a:gd name="connsiteY4" fmla="*/ 162504 h 224532"/>
                <a:gd name="connsiteX5" fmla="*/ 5416865 w 5416865"/>
                <a:gd name="connsiteY5" fmla="*/ 97010 h 224532"/>
                <a:gd name="connsiteX0" fmla="*/ 0 w 5416865"/>
                <a:gd name="connsiteY0" fmla="*/ 348324 h 348324"/>
                <a:gd name="connsiteX1" fmla="*/ 702210 w 5416865"/>
                <a:gd name="connsiteY1" fmla="*/ 305930 h 348324"/>
                <a:gd name="connsiteX2" fmla="*/ 1415871 w 5416865"/>
                <a:gd name="connsiteY2" fmla="*/ 318591 h 348324"/>
                <a:gd name="connsiteX3" fmla="*/ 2822478 w 5416865"/>
                <a:gd name="connsiteY3" fmla="*/ 123916 h 348324"/>
                <a:gd name="connsiteX4" fmla="*/ 4221413 w 5416865"/>
                <a:gd name="connsiteY4" fmla="*/ 49 h 348324"/>
                <a:gd name="connsiteX5" fmla="*/ 5416865 w 5416865"/>
                <a:gd name="connsiteY5" fmla="*/ 220802 h 348324"/>
                <a:gd name="connsiteX0" fmla="*/ 0 w 5643368"/>
                <a:gd name="connsiteY0" fmla="*/ 393119 h 393119"/>
                <a:gd name="connsiteX1" fmla="*/ 702210 w 5643368"/>
                <a:gd name="connsiteY1" fmla="*/ 350725 h 393119"/>
                <a:gd name="connsiteX2" fmla="*/ 1415871 w 5643368"/>
                <a:gd name="connsiteY2" fmla="*/ 363386 h 393119"/>
                <a:gd name="connsiteX3" fmla="*/ 2822478 w 5643368"/>
                <a:gd name="connsiteY3" fmla="*/ 168711 h 393119"/>
                <a:gd name="connsiteX4" fmla="*/ 4221413 w 5643368"/>
                <a:gd name="connsiteY4" fmla="*/ 44844 h 393119"/>
                <a:gd name="connsiteX5" fmla="*/ 5643368 w 5643368"/>
                <a:gd name="connsiteY5" fmla="*/ 3204 h 393119"/>
                <a:gd name="connsiteX0" fmla="*/ 0 w 5643368"/>
                <a:gd name="connsiteY0" fmla="*/ 393119 h 1967996"/>
                <a:gd name="connsiteX1" fmla="*/ 709410 w 5643368"/>
                <a:gd name="connsiteY1" fmla="*/ 1967985 h 1967996"/>
                <a:gd name="connsiteX2" fmla="*/ 1415871 w 5643368"/>
                <a:gd name="connsiteY2" fmla="*/ 363386 h 1967996"/>
                <a:gd name="connsiteX3" fmla="*/ 2822478 w 5643368"/>
                <a:gd name="connsiteY3" fmla="*/ 168711 h 1967996"/>
                <a:gd name="connsiteX4" fmla="*/ 4221413 w 5643368"/>
                <a:gd name="connsiteY4" fmla="*/ 44844 h 1967996"/>
                <a:gd name="connsiteX5" fmla="*/ 5643368 w 5643368"/>
                <a:gd name="connsiteY5" fmla="*/ 3204 h 1967996"/>
                <a:gd name="connsiteX0" fmla="*/ 0 w 5643368"/>
                <a:gd name="connsiteY0" fmla="*/ 393119 h 1967987"/>
                <a:gd name="connsiteX1" fmla="*/ 709410 w 5643368"/>
                <a:gd name="connsiteY1" fmla="*/ 1967985 h 1967987"/>
                <a:gd name="connsiteX2" fmla="*/ 1415871 w 5643368"/>
                <a:gd name="connsiteY2" fmla="*/ 363386 h 1967987"/>
                <a:gd name="connsiteX3" fmla="*/ 2822478 w 5643368"/>
                <a:gd name="connsiteY3" fmla="*/ 168711 h 1967987"/>
                <a:gd name="connsiteX4" fmla="*/ 4221413 w 5643368"/>
                <a:gd name="connsiteY4" fmla="*/ 44844 h 1967987"/>
                <a:gd name="connsiteX5" fmla="*/ 5643368 w 5643368"/>
                <a:gd name="connsiteY5" fmla="*/ 3204 h 1967987"/>
                <a:gd name="connsiteX0" fmla="*/ 0 w 5643368"/>
                <a:gd name="connsiteY0" fmla="*/ 412296 h 2249049"/>
                <a:gd name="connsiteX1" fmla="*/ 709410 w 5643368"/>
                <a:gd name="connsiteY1" fmla="*/ 1987162 h 2249049"/>
                <a:gd name="connsiteX2" fmla="*/ 1415871 w 5643368"/>
                <a:gd name="connsiteY2" fmla="*/ 2068061 h 2249049"/>
                <a:gd name="connsiteX3" fmla="*/ 2822478 w 5643368"/>
                <a:gd name="connsiteY3" fmla="*/ 187888 h 2249049"/>
                <a:gd name="connsiteX4" fmla="*/ 4221413 w 5643368"/>
                <a:gd name="connsiteY4" fmla="*/ 64021 h 2249049"/>
                <a:gd name="connsiteX5" fmla="*/ 5643368 w 5643368"/>
                <a:gd name="connsiteY5" fmla="*/ 22381 h 2249049"/>
                <a:gd name="connsiteX0" fmla="*/ 0 w 5643368"/>
                <a:gd name="connsiteY0" fmla="*/ 412296 h 2134863"/>
                <a:gd name="connsiteX1" fmla="*/ 709410 w 5643368"/>
                <a:gd name="connsiteY1" fmla="*/ 1987162 h 2134863"/>
                <a:gd name="connsiteX2" fmla="*/ 1415871 w 5643368"/>
                <a:gd name="connsiteY2" fmla="*/ 2068061 h 2134863"/>
                <a:gd name="connsiteX3" fmla="*/ 2822478 w 5643368"/>
                <a:gd name="connsiteY3" fmla="*/ 187888 h 2134863"/>
                <a:gd name="connsiteX4" fmla="*/ 4221413 w 5643368"/>
                <a:gd name="connsiteY4" fmla="*/ 64021 h 2134863"/>
                <a:gd name="connsiteX5" fmla="*/ 5643368 w 5643368"/>
                <a:gd name="connsiteY5" fmla="*/ 22381 h 2134863"/>
                <a:gd name="connsiteX0" fmla="*/ 0 w 5643368"/>
                <a:gd name="connsiteY0" fmla="*/ 412296 h 2068061"/>
                <a:gd name="connsiteX1" fmla="*/ 709410 w 5643368"/>
                <a:gd name="connsiteY1" fmla="*/ 1987162 h 2068061"/>
                <a:gd name="connsiteX2" fmla="*/ 1415871 w 5643368"/>
                <a:gd name="connsiteY2" fmla="*/ 2068061 h 2068061"/>
                <a:gd name="connsiteX3" fmla="*/ 2822478 w 5643368"/>
                <a:gd name="connsiteY3" fmla="*/ 187888 h 2068061"/>
                <a:gd name="connsiteX4" fmla="*/ 4221413 w 5643368"/>
                <a:gd name="connsiteY4" fmla="*/ 64021 h 2068061"/>
                <a:gd name="connsiteX5" fmla="*/ 5643368 w 5643368"/>
                <a:gd name="connsiteY5" fmla="*/ 22381 h 2068061"/>
                <a:gd name="connsiteX0" fmla="*/ 0 w 5643368"/>
                <a:gd name="connsiteY0" fmla="*/ 393120 h 2360198"/>
                <a:gd name="connsiteX1" fmla="*/ 709410 w 5643368"/>
                <a:gd name="connsiteY1" fmla="*/ 1967986 h 2360198"/>
                <a:gd name="connsiteX2" fmla="*/ 1415871 w 5643368"/>
                <a:gd name="connsiteY2" fmla="*/ 2048885 h 2360198"/>
                <a:gd name="connsiteX3" fmla="*/ 2844077 w 5643368"/>
                <a:gd name="connsiteY3" fmla="*/ 2243172 h 2360198"/>
                <a:gd name="connsiteX4" fmla="*/ 4221413 w 5643368"/>
                <a:gd name="connsiteY4" fmla="*/ 44845 h 2360198"/>
                <a:gd name="connsiteX5" fmla="*/ 5643368 w 5643368"/>
                <a:gd name="connsiteY5" fmla="*/ 3205 h 2360198"/>
                <a:gd name="connsiteX0" fmla="*/ 0 w 5643368"/>
                <a:gd name="connsiteY0" fmla="*/ 393120 h 2243189"/>
                <a:gd name="connsiteX1" fmla="*/ 709410 w 5643368"/>
                <a:gd name="connsiteY1" fmla="*/ 1967986 h 2243189"/>
                <a:gd name="connsiteX2" fmla="*/ 1415871 w 5643368"/>
                <a:gd name="connsiteY2" fmla="*/ 2048885 h 2243189"/>
                <a:gd name="connsiteX3" fmla="*/ 2844077 w 5643368"/>
                <a:gd name="connsiteY3" fmla="*/ 2243172 h 2243189"/>
                <a:gd name="connsiteX4" fmla="*/ 4221413 w 5643368"/>
                <a:gd name="connsiteY4" fmla="*/ 44845 h 2243189"/>
                <a:gd name="connsiteX5" fmla="*/ 5643368 w 5643368"/>
                <a:gd name="connsiteY5" fmla="*/ 3205 h 2243189"/>
                <a:gd name="connsiteX0" fmla="*/ 0 w 5643368"/>
                <a:gd name="connsiteY0" fmla="*/ 390008 h 2264655"/>
                <a:gd name="connsiteX1" fmla="*/ 709410 w 5643368"/>
                <a:gd name="connsiteY1" fmla="*/ 1964874 h 2264655"/>
                <a:gd name="connsiteX2" fmla="*/ 1415871 w 5643368"/>
                <a:gd name="connsiteY2" fmla="*/ 2045773 h 2264655"/>
                <a:gd name="connsiteX3" fmla="*/ 2844077 w 5643368"/>
                <a:gd name="connsiteY3" fmla="*/ 2240060 h 2264655"/>
                <a:gd name="connsiteX4" fmla="*/ 4300607 w 5643368"/>
                <a:gd name="connsiteY4" fmla="*/ 2259494 h 2264655"/>
                <a:gd name="connsiteX5" fmla="*/ 5643368 w 5643368"/>
                <a:gd name="connsiteY5" fmla="*/ 93 h 2264655"/>
                <a:gd name="connsiteX0" fmla="*/ 0 w 5722563"/>
                <a:gd name="connsiteY0" fmla="*/ 56 h 2162273"/>
                <a:gd name="connsiteX1" fmla="*/ 709410 w 5722563"/>
                <a:gd name="connsiteY1" fmla="*/ 1574922 h 2162273"/>
                <a:gd name="connsiteX2" fmla="*/ 1415871 w 5722563"/>
                <a:gd name="connsiteY2" fmla="*/ 1655821 h 2162273"/>
                <a:gd name="connsiteX3" fmla="*/ 2844077 w 5722563"/>
                <a:gd name="connsiteY3" fmla="*/ 1850108 h 2162273"/>
                <a:gd name="connsiteX4" fmla="*/ 4300607 w 5722563"/>
                <a:gd name="connsiteY4" fmla="*/ 1869542 h 2162273"/>
                <a:gd name="connsiteX5" fmla="*/ 5722563 w 5722563"/>
                <a:gd name="connsiteY5" fmla="*/ 2162273 h 21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563" h="2162273">
                  <a:moveTo>
                    <a:pt x="0" y="56"/>
                  </a:moveTo>
                  <a:cubicBezTo>
                    <a:pt x="27798" y="-10764"/>
                    <a:pt x="675018" y="1551445"/>
                    <a:pt x="709410" y="1574922"/>
                  </a:cubicBezTo>
                  <a:cubicBezTo>
                    <a:pt x="743802" y="1598399"/>
                    <a:pt x="1060093" y="1609957"/>
                    <a:pt x="1415871" y="1655821"/>
                  </a:cubicBezTo>
                  <a:cubicBezTo>
                    <a:pt x="1891940" y="1720583"/>
                    <a:pt x="2363288" y="1814488"/>
                    <a:pt x="2844077" y="1850108"/>
                  </a:cubicBezTo>
                  <a:cubicBezTo>
                    <a:pt x="3324866" y="1885728"/>
                    <a:pt x="4150639" y="1873273"/>
                    <a:pt x="4300607" y="1869542"/>
                  </a:cubicBezTo>
                  <a:cubicBezTo>
                    <a:pt x="4341519" y="1865811"/>
                    <a:pt x="5711550" y="2145446"/>
                    <a:pt x="5722563" y="2162273"/>
                  </a:cubicBezTo>
                </a:path>
              </a:pathLst>
            </a:custGeom>
            <a:ln w="28575">
              <a:solidFill>
                <a:srgbClr val="FF6D2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000" dirty="0"/>
            </a:p>
          </p:txBody>
        </p:sp>
        <p:sp>
          <p:nvSpPr>
            <p:cNvPr id="144" name="Rectangle 3659"/>
            <p:cNvSpPr>
              <a:spLocks noChangeArrowheads="1"/>
            </p:cNvSpPr>
            <p:nvPr/>
          </p:nvSpPr>
          <p:spPr bwMode="auto">
            <a:xfrm>
              <a:off x="4368306" y="5868060"/>
              <a:ext cx="633413" cy="21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b="1" dirty="0"/>
                <a:t>Months</a:t>
              </a:r>
            </a:p>
          </p:txBody>
        </p:sp>
        <p:sp>
          <p:nvSpPr>
            <p:cNvPr id="145" name="Rectangle 3769"/>
            <p:cNvSpPr>
              <a:spLocks noChangeArrowheads="1"/>
            </p:cNvSpPr>
            <p:nvPr/>
          </p:nvSpPr>
          <p:spPr bwMode="auto">
            <a:xfrm rot="16200000">
              <a:off x="737463" y="3436241"/>
              <a:ext cx="1156631" cy="24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b="1" dirty="0"/>
                <a:t>HbA1c (%)</a:t>
              </a:r>
            </a:p>
          </p:txBody>
        </p:sp>
        <p:sp>
          <p:nvSpPr>
            <p:cNvPr id="146" name="Rectangle 3862"/>
            <p:cNvSpPr>
              <a:spLocks noChangeArrowheads="1"/>
            </p:cNvSpPr>
            <p:nvPr/>
          </p:nvSpPr>
          <p:spPr bwMode="auto">
            <a:xfrm>
              <a:off x="1752600" y="4541056"/>
              <a:ext cx="1000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8</a:t>
              </a:r>
              <a:endParaRPr lang="en-GB" altLang="en-US" sz="3200" b="1" dirty="0"/>
            </a:p>
          </p:txBody>
        </p:sp>
        <p:sp>
          <p:nvSpPr>
            <p:cNvPr id="151" name="Rectangle 3864"/>
            <p:cNvSpPr>
              <a:spLocks noChangeArrowheads="1"/>
            </p:cNvSpPr>
            <p:nvPr/>
          </p:nvSpPr>
          <p:spPr bwMode="auto">
            <a:xfrm>
              <a:off x="1654175" y="3039281"/>
              <a:ext cx="198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10</a:t>
              </a:r>
              <a:endParaRPr lang="en-GB" altLang="en-US" sz="3200" b="1" dirty="0"/>
            </a:p>
          </p:txBody>
        </p:sp>
        <p:sp>
          <p:nvSpPr>
            <p:cNvPr id="152" name="Rectangle 3900"/>
            <p:cNvSpPr>
              <a:spLocks noChangeArrowheads="1"/>
            </p:cNvSpPr>
            <p:nvPr/>
          </p:nvSpPr>
          <p:spPr bwMode="auto">
            <a:xfrm>
              <a:off x="1741749" y="5293531"/>
              <a:ext cx="110864" cy="2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7</a:t>
              </a:r>
              <a:endParaRPr lang="en-GB" altLang="en-US" sz="3200" b="1" dirty="0"/>
            </a:p>
          </p:txBody>
        </p:sp>
        <p:sp>
          <p:nvSpPr>
            <p:cNvPr id="159" name="Line 25"/>
            <p:cNvSpPr>
              <a:spLocks noChangeShapeType="1"/>
            </p:cNvSpPr>
            <p:nvPr/>
          </p:nvSpPr>
          <p:spPr bwMode="auto">
            <a:xfrm>
              <a:off x="1966913" y="1702606"/>
              <a:ext cx="1587" cy="3783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0" name="Line 26"/>
            <p:cNvSpPr>
              <a:spLocks noChangeShapeType="1"/>
            </p:cNvSpPr>
            <p:nvPr/>
          </p:nvSpPr>
          <p:spPr bwMode="auto">
            <a:xfrm>
              <a:off x="1893888" y="5395131"/>
              <a:ext cx="5397500" cy="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cxnSp>
          <p:nvCxnSpPr>
            <p:cNvPr id="164" name="Straight Connector 163"/>
            <p:cNvCxnSpPr/>
            <p:nvPr/>
          </p:nvCxnSpPr>
          <p:spPr>
            <a:xfrm>
              <a:off x="1893888" y="3888593"/>
              <a:ext cx="74612"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625725" y="5398306"/>
              <a:ext cx="0" cy="8731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7291388" y="5398306"/>
              <a:ext cx="0" cy="8731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3276600" y="5398306"/>
              <a:ext cx="0" cy="8731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4627563" y="5398306"/>
              <a:ext cx="0" cy="8731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5969000" y="5398306"/>
              <a:ext cx="0" cy="8731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893888" y="4660118"/>
              <a:ext cx="74612"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891239" y="1720313"/>
              <a:ext cx="74612"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225" name="Rectangle 3900"/>
            <p:cNvSpPr>
              <a:spLocks noChangeArrowheads="1"/>
            </p:cNvSpPr>
            <p:nvPr/>
          </p:nvSpPr>
          <p:spPr bwMode="auto">
            <a:xfrm>
              <a:off x="1905261" y="5518956"/>
              <a:ext cx="110864" cy="2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0</a:t>
              </a:r>
              <a:endParaRPr lang="en-GB" altLang="en-US" sz="3200" b="1" dirty="0"/>
            </a:p>
          </p:txBody>
        </p:sp>
        <p:sp>
          <p:nvSpPr>
            <p:cNvPr id="226" name="Rectangle 3900"/>
            <p:cNvSpPr>
              <a:spLocks noChangeArrowheads="1"/>
            </p:cNvSpPr>
            <p:nvPr/>
          </p:nvSpPr>
          <p:spPr bwMode="auto">
            <a:xfrm>
              <a:off x="2546611" y="5518956"/>
              <a:ext cx="110864" cy="2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3</a:t>
              </a:r>
              <a:endParaRPr lang="en-GB" altLang="en-US" sz="3200" b="1" dirty="0"/>
            </a:p>
          </p:txBody>
        </p:sp>
        <p:sp>
          <p:nvSpPr>
            <p:cNvPr id="242" name="Rectangle 3900"/>
            <p:cNvSpPr>
              <a:spLocks noChangeArrowheads="1"/>
            </p:cNvSpPr>
            <p:nvPr/>
          </p:nvSpPr>
          <p:spPr bwMode="auto">
            <a:xfrm>
              <a:off x="3211774" y="5518956"/>
              <a:ext cx="110864" cy="2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6</a:t>
              </a:r>
              <a:endParaRPr lang="en-GB" altLang="en-US" sz="3200" b="1" dirty="0"/>
            </a:p>
          </p:txBody>
        </p:sp>
        <p:sp>
          <p:nvSpPr>
            <p:cNvPr id="243" name="Rectangle 3900"/>
            <p:cNvSpPr>
              <a:spLocks noChangeArrowheads="1"/>
            </p:cNvSpPr>
            <p:nvPr/>
          </p:nvSpPr>
          <p:spPr bwMode="auto">
            <a:xfrm>
              <a:off x="4515373" y="5518956"/>
              <a:ext cx="221727" cy="2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12</a:t>
              </a:r>
              <a:endParaRPr lang="en-GB" altLang="en-US" sz="3200" b="1" dirty="0"/>
            </a:p>
          </p:txBody>
        </p:sp>
        <p:sp>
          <p:nvSpPr>
            <p:cNvPr id="244" name="Rectangle 3900"/>
            <p:cNvSpPr>
              <a:spLocks noChangeArrowheads="1"/>
            </p:cNvSpPr>
            <p:nvPr/>
          </p:nvSpPr>
          <p:spPr bwMode="auto">
            <a:xfrm>
              <a:off x="5842523" y="5518956"/>
              <a:ext cx="221727" cy="2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18</a:t>
              </a:r>
              <a:endParaRPr lang="en-GB" altLang="en-US" sz="3200" b="1" dirty="0"/>
            </a:p>
          </p:txBody>
        </p:sp>
        <p:sp>
          <p:nvSpPr>
            <p:cNvPr id="245" name="Rectangle 3900"/>
            <p:cNvSpPr>
              <a:spLocks noChangeArrowheads="1"/>
            </p:cNvSpPr>
            <p:nvPr/>
          </p:nvSpPr>
          <p:spPr bwMode="auto">
            <a:xfrm>
              <a:off x="7136336" y="5518956"/>
              <a:ext cx="221727" cy="2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24</a:t>
              </a:r>
              <a:endParaRPr lang="en-GB" altLang="en-US" sz="3200" b="1" dirty="0"/>
            </a:p>
          </p:txBody>
        </p:sp>
        <p:sp>
          <p:nvSpPr>
            <p:cNvPr id="246" name="Freeform 245"/>
            <p:cNvSpPr/>
            <p:nvPr/>
          </p:nvSpPr>
          <p:spPr>
            <a:xfrm>
              <a:off x="1949450" y="2939268"/>
              <a:ext cx="5410200" cy="1976438"/>
            </a:xfrm>
            <a:custGeom>
              <a:avLst/>
              <a:gdLst>
                <a:gd name="connsiteX0" fmla="*/ 0 w 4888357"/>
                <a:gd name="connsiteY0" fmla="*/ 1246176 h 2030761"/>
                <a:gd name="connsiteX1" fmla="*/ 173346 w 4888357"/>
                <a:gd name="connsiteY1" fmla="*/ 1033827 h 2030761"/>
                <a:gd name="connsiteX2" fmla="*/ 368361 w 4888357"/>
                <a:gd name="connsiteY2" fmla="*/ 851814 h 2030761"/>
                <a:gd name="connsiteX3" fmla="*/ 554707 w 4888357"/>
                <a:gd name="connsiteY3" fmla="*/ 6752 h 2030761"/>
                <a:gd name="connsiteX4" fmla="*/ 1248091 w 4888357"/>
                <a:gd name="connsiteY4" fmla="*/ 1367518 h 2030761"/>
                <a:gd name="connsiteX5" fmla="*/ 1633786 w 4888357"/>
                <a:gd name="connsiteY5" fmla="*/ 1016492 h 2030761"/>
                <a:gd name="connsiteX6" fmla="*/ 2318503 w 4888357"/>
                <a:gd name="connsiteY6" fmla="*/ 1727211 h 2030761"/>
                <a:gd name="connsiteX7" fmla="*/ 2730199 w 4888357"/>
                <a:gd name="connsiteY7" fmla="*/ 743472 h 2030761"/>
                <a:gd name="connsiteX8" fmla="*/ 4103966 w 4888357"/>
                <a:gd name="connsiteY8" fmla="*/ 1987230 h 2030761"/>
                <a:gd name="connsiteX9" fmla="*/ 4888357 w 4888357"/>
                <a:gd name="connsiteY9" fmla="*/ 1627537 h 2030761"/>
                <a:gd name="connsiteX0" fmla="*/ 0 w 4888357"/>
                <a:gd name="connsiteY0" fmla="*/ 1245431 h 2030016"/>
                <a:gd name="connsiteX1" fmla="*/ 173346 w 4888357"/>
                <a:gd name="connsiteY1" fmla="*/ 1033082 h 2030016"/>
                <a:gd name="connsiteX2" fmla="*/ 368361 w 4888357"/>
                <a:gd name="connsiteY2" fmla="*/ 851069 h 2030016"/>
                <a:gd name="connsiteX3" fmla="*/ 554707 w 4888357"/>
                <a:gd name="connsiteY3" fmla="*/ 6007 h 2030016"/>
                <a:gd name="connsiteX4" fmla="*/ 1248091 w 4888357"/>
                <a:gd name="connsiteY4" fmla="*/ 1366773 h 2030016"/>
                <a:gd name="connsiteX5" fmla="*/ 1633786 w 4888357"/>
                <a:gd name="connsiteY5" fmla="*/ 1015747 h 2030016"/>
                <a:gd name="connsiteX6" fmla="*/ 2318503 w 4888357"/>
                <a:gd name="connsiteY6" fmla="*/ 1726466 h 2030016"/>
                <a:gd name="connsiteX7" fmla="*/ 2730199 w 4888357"/>
                <a:gd name="connsiteY7" fmla="*/ 742727 h 2030016"/>
                <a:gd name="connsiteX8" fmla="*/ 4103966 w 4888357"/>
                <a:gd name="connsiteY8" fmla="*/ 1986485 h 2030016"/>
                <a:gd name="connsiteX9" fmla="*/ 4888357 w 4888357"/>
                <a:gd name="connsiteY9" fmla="*/ 1626792 h 2030016"/>
                <a:gd name="connsiteX0" fmla="*/ 0 w 4888357"/>
                <a:gd name="connsiteY0" fmla="*/ 1241873 h 2026458"/>
                <a:gd name="connsiteX1" fmla="*/ 173346 w 4888357"/>
                <a:gd name="connsiteY1" fmla="*/ 1029524 h 2026458"/>
                <a:gd name="connsiteX2" fmla="*/ 368361 w 4888357"/>
                <a:gd name="connsiteY2" fmla="*/ 847511 h 2026458"/>
                <a:gd name="connsiteX3" fmla="*/ 576375 w 4888357"/>
                <a:gd name="connsiteY3" fmla="*/ 6783 h 2026458"/>
                <a:gd name="connsiteX4" fmla="*/ 1248091 w 4888357"/>
                <a:gd name="connsiteY4" fmla="*/ 1363215 h 2026458"/>
                <a:gd name="connsiteX5" fmla="*/ 1633786 w 4888357"/>
                <a:gd name="connsiteY5" fmla="*/ 1012189 h 2026458"/>
                <a:gd name="connsiteX6" fmla="*/ 2318503 w 4888357"/>
                <a:gd name="connsiteY6" fmla="*/ 1722908 h 2026458"/>
                <a:gd name="connsiteX7" fmla="*/ 2730199 w 4888357"/>
                <a:gd name="connsiteY7" fmla="*/ 739169 h 2026458"/>
                <a:gd name="connsiteX8" fmla="*/ 4103966 w 4888357"/>
                <a:gd name="connsiteY8" fmla="*/ 1982927 h 2026458"/>
                <a:gd name="connsiteX9" fmla="*/ 4888357 w 4888357"/>
                <a:gd name="connsiteY9" fmla="*/ 1623234 h 2026458"/>
                <a:gd name="connsiteX0" fmla="*/ 0 w 4888357"/>
                <a:gd name="connsiteY0" fmla="*/ 1241570 h 2026155"/>
                <a:gd name="connsiteX1" fmla="*/ 173346 w 4888357"/>
                <a:gd name="connsiteY1" fmla="*/ 1029221 h 2026155"/>
                <a:gd name="connsiteX2" fmla="*/ 368361 w 4888357"/>
                <a:gd name="connsiteY2" fmla="*/ 847208 h 2026155"/>
                <a:gd name="connsiteX3" fmla="*/ 576375 w 4888357"/>
                <a:gd name="connsiteY3" fmla="*/ 6480 h 2026155"/>
                <a:gd name="connsiteX4" fmla="*/ 1248091 w 4888357"/>
                <a:gd name="connsiteY4" fmla="*/ 1362912 h 2026155"/>
                <a:gd name="connsiteX5" fmla="*/ 1633786 w 4888357"/>
                <a:gd name="connsiteY5" fmla="*/ 1011886 h 2026155"/>
                <a:gd name="connsiteX6" fmla="*/ 2318503 w 4888357"/>
                <a:gd name="connsiteY6" fmla="*/ 1722605 h 2026155"/>
                <a:gd name="connsiteX7" fmla="*/ 2730199 w 4888357"/>
                <a:gd name="connsiteY7" fmla="*/ 738866 h 2026155"/>
                <a:gd name="connsiteX8" fmla="*/ 4103966 w 4888357"/>
                <a:gd name="connsiteY8" fmla="*/ 1982624 h 2026155"/>
                <a:gd name="connsiteX9" fmla="*/ 4888357 w 4888357"/>
                <a:gd name="connsiteY9" fmla="*/ 1622931 h 2026155"/>
                <a:gd name="connsiteX0" fmla="*/ 0 w 5433641"/>
                <a:gd name="connsiteY0" fmla="*/ 1241570 h 1997671"/>
                <a:gd name="connsiteX1" fmla="*/ 173346 w 5433641"/>
                <a:gd name="connsiteY1" fmla="*/ 1029221 h 1997671"/>
                <a:gd name="connsiteX2" fmla="*/ 368361 w 5433641"/>
                <a:gd name="connsiteY2" fmla="*/ 847208 h 1997671"/>
                <a:gd name="connsiteX3" fmla="*/ 576375 w 5433641"/>
                <a:gd name="connsiteY3" fmla="*/ 6480 h 1997671"/>
                <a:gd name="connsiteX4" fmla="*/ 1248091 w 5433641"/>
                <a:gd name="connsiteY4" fmla="*/ 1362912 h 1997671"/>
                <a:gd name="connsiteX5" fmla="*/ 1633786 w 5433641"/>
                <a:gd name="connsiteY5" fmla="*/ 1011886 h 1997671"/>
                <a:gd name="connsiteX6" fmla="*/ 2318503 w 5433641"/>
                <a:gd name="connsiteY6" fmla="*/ 1722605 h 1997671"/>
                <a:gd name="connsiteX7" fmla="*/ 2730199 w 5433641"/>
                <a:gd name="connsiteY7" fmla="*/ 738866 h 1997671"/>
                <a:gd name="connsiteX8" fmla="*/ 4103966 w 5433641"/>
                <a:gd name="connsiteY8" fmla="*/ 1982624 h 1997671"/>
                <a:gd name="connsiteX9" fmla="*/ 5433641 w 5433641"/>
                <a:gd name="connsiteY9" fmla="*/ 899362 h 1997671"/>
                <a:gd name="connsiteX0" fmla="*/ 0 w 5433641"/>
                <a:gd name="connsiteY0" fmla="*/ 1241570 h 1724740"/>
                <a:gd name="connsiteX1" fmla="*/ 173346 w 5433641"/>
                <a:gd name="connsiteY1" fmla="*/ 1029221 h 1724740"/>
                <a:gd name="connsiteX2" fmla="*/ 368361 w 5433641"/>
                <a:gd name="connsiteY2" fmla="*/ 847208 h 1724740"/>
                <a:gd name="connsiteX3" fmla="*/ 576375 w 5433641"/>
                <a:gd name="connsiteY3" fmla="*/ 6480 h 1724740"/>
                <a:gd name="connsiteX4" fmla="*/ 1248091 w 5433641"/>
                <a:gd name="connsiteY4" fmla="*/ 1362912 h 1724740"/>
                <a:gd name="connsiteX5" fmla="*/ 1633786 w 5433641"/>
                <a:gd name="connsiteY5" fmla="*/ 1011886 h 1724740"/>
                <a:gd name="connsiteX6" fmla="*/ 2318503 w 5433641"/>
                <a:gd name="connsiteY6" fmla="*/ 1722605 h 1724740"/>
                <a:gd name="connsiteX7" fmla="*/ 2730199 w 5433641"/>
                <a:gd name="connsiteY7" fmla="*/ 738866 h 1724740"/>
                <a:gd name="connsiteX8" fmla="*/ 4070410 w 5433641"/>
                <a:gd name="connsiteY8" fmla="*/ 861491 h 1724740"/>
                <a:gd name="connsiteX9" fmla="*/ 5433641 w 5433641"/>
                <a:gd name="connsiteY9" fmla="*/ 899362 h 1724740"/>
                <a:gd name="connsiteX0" fmla="*/ 0 w 5433641"/>
                <a:gd name="connsiteY0" fmla="*/ 1241570 h 1724740"/>
                <a:gd name="connsiteX1" fmla="*/ 173346 w 5433641"/>
                <a:gd name="connsiteY1" fmla="*/ 1029221 h 1724740"/>
                <a:gd name="connsiteX2" fmla="*/ 368361 w 5433641"/>
                <a:gd name="connsiteY2" fmla="*/ 847208 h 1724740"/>
                <a:gd name="connsiteX3" fmla="*/ 576375 w 5433641"/>
                <a:gd name="connsiteY3" fmla="*/ 6480 h 1724740"/>
                <a:gd name="connsiteX4" fmla="*/ 1248091 w 5433641"/>
                <a:gd name="connsiteY4" fmla="*/ 1362912 h 1724740"/>
                <a:gd name="connsiteX5" fmla="*/ 1633786 w 5433641"/>
                <a:gd name="connsiteY5" fmla="*/ 1011886 h 1724740"/>
                <a:gd name="connsiteX6" fmla="*/ 2318503 w 5433641"/>
                <a:gd name="connsiteY6" fmla="*/ 1722605 h 1724740"/>
                <a:gd name="connsiteX7" fmla="*/ 2730199 w 5433641"/>
                <a:gd name="connsiteY7" fmla="*/ 738866 h 1724740"/>
                <a:gd name="connsiteX8" fmla="*/ 4070410 w 5433641"/>
                <a:gd name="connsiteY8" fmla="*/ 861491 h 1724740"/>
                <a:gd name="connsiteX9" fmla="*/ 5433641 w 5433641"/>
                <a:gd name="connsiteY9" fmla="*/ 899362 h 1724740"/>
                <a:gd name="connsiteX0" fmla="*/ 0 w 5433641"/>
                <a:gd name="connsiteY0" fmla="*/ 1241570 h 1724740"/>
                <a:gd name="connsiteX1" fmla="*/ 173346 w 5433641"/>
                <a:gd name="connsiteY1" fmla="*/ 1029221 h 1724740"/>
                <a:gd name="connsiteX2" fmla="*/ 368361 w 5433641"/>
                <a:gd name="connsiteY2" fmla="*/ 847208 h 1724740"/>
                <a:gd name="connsiteX3" fmla="*/ 576375 w 5433641"/>
                <a:gd name="connsiteY3" fmla="*/ 6480 h 1724740"/>
                <a:gd name="connsiteX4" fmla="*/ 1248091 w 5433641"/>
                <a:gd name="connsiteY4" fmla="*/ 1362912 h 1724740"/>
                <a:gd name="connsiteX5" fmla="*/ 1633786 w 5433641"/>
                <a:gd name="connsiteY5" fmla="*/ 1011886 h 1724740"/>
                <a:gd name="connsiteX6" fmla="*/ 2318503 w 5433641"/>
                <a:gd name="connsiteY6" fmla="*/ 1722605 h 1724740"/>
                <a:gd name="connsiteX7" fmla="*/ 2730199 w 5433641"/>
                <a:gd name="connsiteY7" fmla="*/ 738866 h 1724740"/>
                <a:gd name="connsiteX8" fmla="*/ 4070410 w 5433641"/>
                <a:gd name="connsiteY8" fmla="*/ 861491 h 1724740"/>
                <a:gd name="connsiteX9" fmla="*/ 5433641 w 5433641"/>
                <a:gd name="connsiteY9" fmla="*/ 899362 h 1724740"/>
                <a:gd name="connsiteX0" fmla="*/ 0 w 5433641"/>
                <a:gd name="connsiteY0" fmla="*/ 1241570 h 1723463"/>
                <a:gd name="connsiteX1" fmla="*/ 173346 w 5433641"/>
                <a:gd name="connsiteY1" fmla="*/ 1029221 h 1723463"/>
                <a:gd name="connsiteX2" fmla="*/ 368361 w 5433641"/>
                <a:gd name="connsiteY2" fmla="*/ 847208 h 1723463"/>
                <a:gd name="connsiteX3" fmla="*/ 576375 w 5433641"/>
                <a:gd name="connsiteY3" fmla="*/ 6480 h 1723463"/>
                <a:gd name="connsiteX4" fmla="*/ 1248091 w 5433641"/>
                <a:gd name="connsiteY4" fmla="*/ 1362912 h 1723463"/>
                <a:gd name="connsiteX5" fmla="*/ 1633786 w 5433641"/>
                <a:gd name="connsiteY5" fmla="*/ 1011886 h 1723463"/>
                <a:gd name="connsiteX6" fmla="*/ 2318503 w 5433641"/>
                <a:gd name="connsiteY6" fmla="*/ 1722605 h 1723463"/>
                <a:gd name="connsiteX7" fmla="*/ 2688255 w 5433641"/>
                <a:gd name="connsiteY7" fmla="*/ 842233 h 1723463"/>
                <a:gd name="connsiteX8" fmla="*/ 4070410 w 5433641"/>
                <a:gd name="connsiteY8" fmla="*/ 861491 h 1723463"/>
                <a:gd name="connsiteX9" fmla="*/ 5433641 w 5433641"/>
                <a:gd name="connsiteY9" fmla="*/ 899362 h 1723463"/>
                <a:gd name="connsiteX0" fmla="*/ 0 w 5433641"/>
                <a:gd name="connsiteY0" fmla="*/ 1241570 h 1723463"/>
                <a:gd name="connsiteX1" fmla="*/ 173346 w 5433641"/>
                <a:gd name="connsiteY1" fmla="*/ 1029221 h 1723463"/>
                <a:gd name="connsiteX2" fmla="*/ 368361 w 5433641"/>
                <a:gd name="connsiteY2" fmla="*/ 847208 h 1723463"/>
                <a:gd name="connsiteX3" fmla="*/ 576375 w 5433641"/>
                <a:gd name="connsiteY3" fmla="*/ 6480 h 1723463"/>
                <a:gd name="connsiteX4" fmla="*/ 1248091 w 5433641"/>
                <a:gd name="connsiteY4" fmla="*/ 1362912 h 1723463"/>
                <a:gd name="connsiteX5" fmla="*/ 1633786 w 5433641"/>
                <a:gd name="connsiteY5" fmla="*/ 1011886 h 1723463"/>
                <a:gd name="connsiteX6" fmla="*/ 2318503 w 5433641"/>
                <a:gd name="connsiteY6" fmla="*/ 1722605 h 1723463"/>
                <a:gd name="connsiteX7" fmla="*/ 2688255 w 5433641"/>
                <a:gd name="connsiteY7" fmla="*/ 842233 h 1723463"/>
                <a:gd name="connsiteX8" fmla="*/ 4070410 w 5433641"/>
                <a:gd name="connsiteY8" fmla="*/ 861491 h 1723463"/>
                <a:gd name="connsiteX9" fmla="*/ 5433641 w 5433641"/>
                <a:gd name="connsiteY9" fmla="*/ 899362 h 1723463"/>
                <a:gd name="connsiteX0" fmla="*/ 0 w 5433641"/>
                <a:gd name="connsiteY0" fmla="*/ 1241570 h 1723463"/>
                <a:gd name="connsiteX1" fmla="*/ 173346 w 5433641"/>
                <a:gd name="connsiteY1" fmla="*/ 1029221 h 1723463"/>
                <a:gd name="connsiteX2" fmla="*/ 368361 w 5433641"/>
                <a:gd name="connsiteY2" fmla="*/ 847208 h 1723463"/>
                <a:gd name="connsiteX3" fmla="*/ 576375 w 5433641"/>
                <a:gd name="connsiteY3" fmla="*/ 6480 h 1723463"/>
                <a:gd name="connsiteX4" fmla="*/ 1248091 w 5433641"/>
                <a:gd name="connsiteY4" fmla="*/ 1362912 h 1723463"/>
                <a:gd name="connsiteX5" fmla="*/ 1633786 w 5433641"/>
                <a:gd name="connsiteY5" fmla="*/ 1011886 h 1723463"/>
                <a:gd name="connsiteX6" fmla="*/ 2318503 w 5433641"/>
                <a:gd name="connsiteY6" fmla="*/ 1722605 h 1723463"/>
                <a:gd name="connsiteX7" fmla="*/ 2688255 w 5433641"/>
                <a:gd name="connsiteY7" fmla="*/ 842233 h 1723463"/>
                <a:gd name="connsiteX8" fmla="*/ 4070410 w 5433641"/>
                <a:gd name="connsiteY8" fmla="*/ 861491 h 1723463"/>
                <a:gd name="connsiteX9" fmla="*/ 5433641 w 5433641"/>
                <a:gd name="connsiteY9" fmla="*/ 899362 h 1723463"/>
                <a:gd name="connsiteX0" fmla="*/ 0 w 5433641"/>
                <a:gd name="connsiteY0" fmla="*/ 1241570 h 1401180"/>
                <a:gd name="connsiteX1" fmla="*/ 173346 w 5433641"/>
                <a:gd name="connsiteY1" fmla="*/ 1029221 h 1401180"/>
                <a:gd name="connsiteX2" fmla="*/ 368361 w 5433641"/>
                <a:gd name="connsiteY2" fmla="*/ 847208 h 1401180"/>
                <a:gd name="connsiteX3" fmla="*/ 576375 w 5433641"/>
                <a:gd name="connsiteY3" fmla="*/ 6480 h 1401180"/>
                <a:gd name="connsiteX4" fmla="*/ 1248091 w 5433641"/>
                <a:gd name="connsiteY4" fmla="*/ 1362912 h 1401180"/>
                <a:gd name="connsiteX5" fmla="*/ 1633786 w 5433641"/>
                <a:gd name="connsiteY5" fmla="*/ 1011886 h 1401180"/>
                <a:gd name="connsiteX6" fmla="*/ 2688255 w 5433641"/>
                <a:gd name="connsiteY6" fmla="*/ 842233 h 1401180"/>
                <a:gd name="connsiteX7" fmla="*/ 4070410 w 5433641"/>
                <a:gd name="connsiteY7" fmla="*/ 861491 h 1401180"/>
                <a:gd name="connsiteX8" fmla="*/ 5433641 w 5433641"/>
                <a:gd name="connsiteY8" fmla="*/ 899362 h 1401180"/>
                <a:gd name="connsiteX0" fmla="*/ 0 w 5433641"/>
                <a:gd name="connsiteY0" fmla="*/ 1241570 h 1384523"/>
                <a:gd name="connsiteX1" fmla="*/ 173346 w 5433641"/>
                <a:gd name="connsiteY1" fmla="*/ 1029221 h 1384523"/>
                <a:gd name="connsiteX2" fmla="*/ 368361 w 5433641"/>
                <a:gd name="connsiteY2" fmla="*/ 847208 h 1384523"/>
                <a:gd name="connsiteX3" fmla="*/ 576375 w 5433641"/>
                <a:gd name="connsiteY3" fmla="*/ 6480 h 1384523"/>
                <a:gd name="connsiteX4" fmla="*/ 1248091 w 5433641"/>
                <a:gd name="connsiteY4" fmla="*/ 1362912 h 1384523"/>
                <a:gd name="connsiteX5" fmla="*/ 2688255 w 5433641"/>
                <a:gd name="connsiteY5" fmla="*/ 842233 h 1384523"/>
                <a:gd name="connsiteX6" fmla="*/ 4070410 w 5433641"/>
                <a:gd name="connsiteY6" fmla="*/ 861491 h 1384523"/>
                <a:gd name="connsiteX7" fmla="*/ 5433641 w 5433641"/>
                <a:gd name="connsiteY7" fmla="*/ 899362 h 1384523"/>
                <a:gd name="connsiteX0" fmla="*/ 0 w 5433641"/>
                <a:gd name="connsiteY0" fmla="*/ 1235192 h 1235192"/>
                <a:gd name="connsiteX1" fmla="*/ 173346 w 5433641"/>
                <a:gd name="connsiteY1" fmla="*/ 1022843 h 1235192"/>
                <a:gd name="connsiteX2" fmla="*/ 368361 w 5433641"/>
                <a:gd name="connsiteY2" fmla="*/ 840830 h 1235192"/>
                <a:gd name="connsiteX3" fmla="*/ 576375 w 5433641"/>
                <a:gd name="connsiteY3" fmla="*/ 102 h 1235192"/>
                <a:gd name="connsiteX4" fmla="*/ 1348759 w 5433641"/>
                <a:gd name="connsiteY4" fmla="*/ 784040 h 1235192"/>
                <a:gd name="connsiteX5" fmla="*/ 2688255 w 5433641"/>
                <a:gd name="connsiteY5" fmla="*/ 835855 h 1235192"/>
                <a:gd name="connsiteX6" fmla="*/ 4070410 w 5433641"/>
                <a:gd name="connsiteY6" fmla="*/ 855113 h 1235192"/>
                <a:gd name="connsiteX7" fmla="*/ 5433641 w 5433641"/>
                <a:gd name="connsiteY7" fmla="*/ 892984 h 1235192"/>
                <a:gd name="connsiteX0" fmla="*/ 0 w 5433641"/>
                <a:gd name="connsiteY0" fmla="*/ 1235176 h 1235176"/>
                <a:gd name="connsiteX1" fmla="*/ 173346 w 5433641"/>
                <a:gd name="connsiteY1" fmla="*/ 1022827 h 1235176"/>
                <a:gd name="connsiteX2" fmla="*/ 368361 w 5433641"/>
                <a:gd name="connsiteY2" fmla="*/ 840814 h 1235176"/>
                <a:gd name="connsiteX3" fmla="*/ 576375 w 5433641"/>
                <a:gd name="connsiteY3" fmla="*/ 86 h 1235176"/>
                <a:gd name="connsiteX4" fmla="*/ 1348759 w 5433641"/>
                <a:gd name="connsiteY4" fmla="*/ 784024 h 1235176"/>
                <a:gd name="connsiteX5" fmla="*/ 2688255 w 5433641"/>
                <a:gd name="connsiteY5" fmla="*/ 835839 h 1235176"/>
                <a:gd name="connsiteX6" fmla="*/ 4070410 w 5433641"/>
                <a:gd name="connsiteY6" fmla="*/ 855097 h 1235176"/>
                <a:gd name="connsiteX7" fmla="*/ 5433641 w 5433641"/>
                <a:gd name="connsiteY7" fmla="*/ 892968 h 1235176"/>
                <a:gd name="connsiteX0" fmla="*/ 0 w 5433641"/>
                <a:gd name="connsiteY0" fmla="*/ 1236507 h 1236507"/>
                <a:gd name="connsiteX1" fmla="*/ 173346 w 5433641"/>
                <a:gd name="connsiteY1" fmla="*/ 1024158 h 1236507"/>
                <a:gd name="connsiteX2" fmla="*/ 576375 w 5433641"/>
                <a:gd name="connsiteY2" fmla="*/ 1417 h 1236507"/>
                <a:gd name="connsiteX3" fmla="*/ 1348759 w 5433641"/>
                <a:gd name="connsiteY3" fmla="*/ 785355 h 1236507"/>
                <a:gd name="connsiteX4" fmla="*/ 2688255 w 5433641"/>
                <a:gd name="connsiteY4" fmla="*/ 837170 h 1236507"/>
                <a:gd name="connsiteX5" fmla="*/ 4070410 w 5433641"/>
                <a:gd name="connsiteY5" fmla="*/ 856428 h 1236507"/>
                <a:gd name="connsiteX6" fmla="*/ 5433641 w 5433641"/>
                <a:gd name="connsiteY6" fmla="*/ 894299 h 1236507"/>
                <a:gd name="connsiteX0" fmla="*/ 0 w 5433641"/>
                <a:gd name="connsiteY0" fmla="*/ 1239814 h 1239814"/>
                <a:gd name="connsiteX1" fmla="*/ 576375 w 5433641"/>
                <a:gd name="connsiteY1" fmla="*/ 4724 h 1239814"/>
                <a:gd name="connsiteX2" fmla="*/ 1348759 w 5433641"/>
                <a:gd name="connsiteY2" fmla="*/ 788662 h 1239814"/>
                <a:gd name="connsiteX3" fmla="*/ 2688255 w 5433641"/>
                <a:gd name="connsiteY3" fmla="*/ 840477 h 1239814"/>
                <a:gd name="connsiteX4" fmla="*/ 4070410 w 5433641"/>
                <a:gd name="connsiteY4" fmla="*/ 859735 h 1239814"/>
                <a:gd name="connsiteX5" fmla="*/ 5433641 w 5433641"/>
                <a:gd name="connsiteY5" fmla="*/ 897606 h 1239814"/>
                <a:gd name="connsiteX0" fmla="*/ 0 w 5433641"/>
                <a:gd name="connsiteY0" fmla="*/ 654121 h 654121"/>
                <a:gd name="connsiteX1" fmla="*/ 702210 w 5433641"/>
                <a:gd name="connsiteY1" fmla="*/ 15379 h 654121"/>
                <a:gd name="connsiteX2" fmla="*/ 1348759 w 5433641"/>
                <a:gd name="connsiteY2" fmla="*/ 202969 h 654121"/>
                <a:gd name="connsiteX3" fmla="*/ 2688255 w 5433641"/>
                <a:gd name="connsiteY3" fmla="*/ 254784 h 654121"/>
                <a:gd name="connsiteX4" fmla="*/ 4070410 w 5433641"/>
                <a:gd name="connsiteY4" fmla="*/ 274042 h 654121"/>
                <a:gd name="connsiteX5" fmla="*/ 5433641 w 5433641"/>
                <a:gd name="connsiteY5" fmla="*/ 311913 h 654121"/>
                <a:gd name="connsiteX0" fmla="*/ 0 w 5433641"/>
                <a:gd name="connsiteY0" fmla="*/ 641653 h 641653"/>
                <a:gd name="connsiteX1" fmla="*/ 702210 w 5433641"/>
                <a:gd name="connsiteY1" fmla="*/ 2911 h 641653"/>
                <a:gd name="connsiteX2" fmla="*/ 1348759 w 5433641"/>
                <a:gd name="connsiteY2" fmla="*/ 190501 h 641653"/>
                <a:gd name="connsiteX3" fmla="*/ 2688255 w 5433641"/>
                <a:gd name="connsiteY3" fmla="*/ 242316 h 641653"/>
                <a:gd name="connsiteX4" fmla="*/ 4070410 w 5433641"/>
                <a:gd name="connsiteY4" fmla="*/ 261574 h 641653"/>
                <a:gd name="connsiteX5" fmla="*/ 5433641 w 5433641"/>
                <a:gd name="connsiteY5" fmla="*/ 299445 h 641653"/>
                <a:gd name="connsiteX0" fmla="*/ 0 w 5433641"/>
                <a:gd name="connsiteY0" fmla="*/ 638779 h 638779"/>
                <a:gd name="connsiteX1" fmla="*/ 702210 w 5433641"/>
                <a:gd name="connsiteY1" fmla="*/ 37 h 638779"/>
                <a:gd name="connsiteX2" fmla="*/ 1348759 w 5433641"/>
                <a:gd name="connsiteY2" fmla="*/ 187627 h 638779"/>
                <a:gd name="connsiteX3" fmla="*/ 2688255 w 5433641"/>
                <a:gd name="connsiteY3" fmla="*/ 239442 h 638779"/>
                <a:gd name="connsiteX4" fmla="*/ 4070410 w 5433641"/>
                <a:gd name="connsiteY4" fmla="*/ 258700 h 638779"/>
                <a:gd name="connsiteX5" fmla="*/ 5433641 w 5433641"/>
                <a:gd name="connsiteY5" fmla="*/ 296571 h 638779"/>
                <a:gd name="connsiteX0" fmla="*/ 0 w 5433641"/>
                <a:gd name="connsiteY0" fmla="*/ 638783 h 638783"/>
                <a:gd name="connsiteX1" fmla="*/ 702210 w 5433641"/>
                <a:gd name="connsiteY1" fmla="*/ 41 h 638783"/>
                <a:gd name="connsiteX2" fmla="*/ 1348759 w 5433641"/>
                <a:gd name="connsiteY2" fmla="*/ 187631 h 638783"/>
                <a:gd name="connsiteX3" fmla="*/ 2688255 w 5433641"/>
                <a:gd name="connsiteY3" fmla="*/ 239446 h 638783"/>
                <a:gd name="connsiteX4" fmla="*/ 4070410 w 5433641"/>
                <a:gd name="connsiteY4" fmla="*/ 258704 h 638783"/>
                <a:gd name="connsiteX5" fmla="*/ 5433641 w 5433641"/>
                <a:gd name="connsiteY5" fmla="*/ 296575 h 638783"/>
                <a:gd name="connsiteX0" fmla="*/ 0 w 5433641"/>
                <a:gd name="connsiteY0" fmla="*/ 461613 h 461613"/>
                <a:gd name="connsiteX1" fmla="*/ 718987 w 5433641"/>
                <a:gd name="connsiteY1" fmla="*/ 291998 h 461613"/>
                <a:gd name="connsiteX2" fmla="*/ 1348759 w 5433641"/>
                <a:gd name="connsiteY2" fmla="*/ 10461 h 461613"/>
                <a:gd name="connsiteX3" fmla="*/ 2688255 w 5433641"/>
                <a:gd name="connsiteY3" fmla="*/ 62276 h 461613"/>
                <a:gd name="connsiteX4" fmla="*/ 4070410 w 5433641"/>
                <a:gd name="connsiteY4" fmla="*/ 81534 h 461613"/>
                <a:gd name="connsiteX5" fmla="*/ 5433641 w 5433641"/>
                <a:gd name="connsiteY5" fmla="*/ 119405 h 461613"/>
                <a:gd name="connsiteX0" fmla="*/ 0 w 5433641"/>
                <a:gd name="connsiteY0" fmla="*/ 461613 h 461613"/>
                <a:gd name="connsiteX1" fmla="*/ 718987 w 5433641"/>
                <a:gd name="connsiteY1" fmla="*/ 291998 h 461613"/>
                <a:gd name="connsiteX2" fmla="*/ 1348759 w 5433641"/>
                <a:gd name="connsiteY2" fmla="*/ 10461 h 461613"/>
                <a:gd name="connsiteX3" fmla="*/ 2688255 w 5433641"/>
                <a:gd name="connsiteY3" fmla="*/ 62276 h 461613"/>
                <a:gd name="connsiteX4" fmla="*/ 4070410 w 5433641"/>
                <a:gd name="connsiteY4" fmla="*/ 81534 h 461613"/>
                <a:gd name="connsiteX5" fmla="*/ 5433641 w 5433641"/>
                <a:gd name="connsiteY5" fmla="*/ 119405 h 461613"/>
                <a:gd name="connsiteX0" fmla="*/ 0 w 5433641"/>
                <a:gd name="connsiteY0" fmla="*/ 399795 h 399795"/>
                <a:gd name="connsiteX1" fmla="*/ 718987 w 5433641"/>
                <a:gd name="connsiteY1" fmla="*/ 230180 h 399795"/>
                <a:gd name="connsiteX2" fmla="*/ 1415871 w 5433641"/>
                <a:gd name="connsiteY2" fmla="*/ 52010 h 399795"/>
                <a:gd name="connsiteX3" fmla="*/ 2688255 w 5433641"/>
                <a:gd name="connsiteY3" fmla="*/ 458 h 399795"/>
                <a:gd name="connsiteX4" fmla="*/ 4070410 w 5433641"/>
                <a:gd name="connsiteY4" fmla="*/ 19716 h 399795"/>
                <a:gd name="connsiteX5" fmla="*/ 5433641 w 5433641"/>
                <a:gd name="connsiteY5" fmla="*/ 57587 h 399795"/>
                <a:gd name="connsiteX0" fmla="*/ 0 w 5433641"/>
                <a:gd name="connsiteY0" fmla="*/ 463142 h 463142"/>
                <a:gd name="connsiteX1" fmla="*/ 718987 w 5433641"/>
                <a:gd name="connsiteY1" fmla="*/ 293527 h 463142"/>
                <a:gd name="connsiteX2" fmla="*/ 1415871 w 5433641"/>
                <a:gd name="connsiteY2" fmla="*/ 115357 h 463142"/>
                <a:gd name="connsiteX3" fmla="*/ 2822478 w 5433641"/>
                <a:gd name="connsiteY3" fmla="*/ 195 h 463142"/>
                <a:gd name="connsiteX4" fmla="*/ 4070410 w 5433641"/>
                <a:gd name="connsiteY4" fmla="*/ 83063 h 463142"/>
                <a:gd name="connsiteX5" fmla="*/ 5433641 w 5433641"/>
                <a:gd name="connsiteY5" fmla="*/ 120934 h 463142"/>
                <a:gd name="connsiteX0" fmla="*/ 0 w 5433641"/>
                <a:gd name="connsiteY0" fmla="*/ 548363 h 548363"/>
                <a:gd name="connsiteX1" fmla="*/ 718987 w 5433641"/>
                <a:gd name="connsiteY1" fmla="*/ 378748 h 548363"/>
                <a:gd name="connsiteX2" fmla="*/ 1415871 w 5433641"/>
                <a:gd name="connsiteY2" fmla="*/ 200578 h 548363"/>
                <a:gd name="connsiteX3" fmla="*/ 2822478 w 5433641"/>
                <a:gd name="connsiteY3" fmla="*/ 85416 h 548363"/>
                <a:gd name="connsiteX4" fmla="*/ 4204634 w 5433641"/>
                <a:gd name="connsiteY4" fmla="*/ 1307 h 548363"/>
                <a:gd name="connsiteX5" fmla="*/ 5433641 w 5433641"/>
                <a:gd name="connsiteY5" fmla="*/ 206155 h 548363"/>
                <a:gd name="connsiteX0" fmla="*/ 0 w 5643366"/>
                <a:gd name="connsiteY0" fmla="*/ 600234 h 600234"/>
                <a:gd name="connsiteX1" fmla="*/ 718987 w 5643366"/>
                <a:gd name="connsiteY1" fmla="*/ 430619 h 600234"/>
                <a:gd name="connsiteX2" fmla="*/ 1415871 w 5643366"/>
                <a:gd name="connsiteY2" fmla="*/ 252449 h 600234"/>
                <a:gd name="connsiteX3" fmla="*/ 2822478 w 5643366"/>
                <a:gd name="connsiteY3" fmla="*/ 137287 h 600234"/>
                <a:gd name="connsiteX4" fmla="*/ 4204634 w 5643366"/>
                <a:gd name="connsiteY4" fmla="*/ 53178 h 600234"/>
                <a:gd name="connsiteX5" fmla="*/ 5643366 w 5643366"/>
                <a:gd name="connsiteY5" fmla="*/ 3584 h 600234"/>
                <a:gd name="connsiteX0" fmla="*/ 0 w 5643366"/>
                <a:gd name="connsiteY0" fmla="*/ 600234 h 600234"/>
                <a:gd name="connsiteX1" fmla="*/ 718987 w 5643366"/>
                <a:gd name="connsiteY1" fmla="*/ 430619 h 600234"/>
                <a:gd name="connsiteX2" fmla="*/ 1415871 w 5643366"/>
                <a:gd name="connsiteY2" fmla="*/ 252449 h 600234"/>
                <a:gd name="connsiteX3" fmla="*/ 2822478 w 5643366"/>
                <a:gd name="connsiteY3" fmla="*/ 137287 h 600234"/>
                <a:gd name="connsiteX4" fmla="*/ 4204634 w 5643366"/>
                <a:gd name="connsiteY4" fmla="*/ 53178 h 600234"/>
                <a:gd name="connsiteX5" fmla="*/ 5643366 w 5643366"/>
                <a:gd name="connsiteY5" fmla="*/ 3584 h 600234"/>
                <a:gd name="connsiteX0" fmla="*/ 0 w 5643366"/>
                <a:gd name="connsiteY0" fmla="*/ 600234 h 2008549"/>
                <a:gd name="connsiteX1" fmla="*/ 726187 w 5643366"/>
                <a:gd name="connsiteY1" fmla="*/ 2006936 h 2008549"/>
                <a:gd name="connsiteX2" fmla="*/ 1415871 w 5643366"/>
                <a:gd name="connsiteY2" fmla="*/ 252449 h 2008549"/>
                <a:gd name="connsiteX3" fmla="*/ 2822478 w 5643366"/>
                <a:gd name="connsiteY3" fmla="*/ 137287 h 2008549"/>
                <a:gd name="connsiteX4" fmla="*/ 4204634 w 5643366"/>
                <a:gd name="connsiteY4" fmla="*/ 53178 h 2008549"/>
                <a:gd name="connsiteX5" fmla="*/ 5643366 w 5643366"/>
                <a:gd name="connsiteY5" fmla="*/ 3584 h 2008549"/>
                <a:gd name="connsiteX0" fmla="*/ 0 w 5643366"/>
                <a:gd name="connsiteY0" fmla="*/ 651940 h 2513283"/>
                <a:gd name="connsiteX1" fmla="*/ 726187 w 5643366"/>
                <a:gd name="connsiteY1" fmla="*/ 2058642 h 2513283"/>
                <a:gd name="connsiteX2" fmla="*/ 1423071 w 5643366"/>
                <a:gd name="connsiteY2" fmla="*/ 2392262 h 2513283"/>
                <a:gd name="connsiteX3" fmla="*/ 2822478 w 5643366"/>
                <a:gd name="connsiteY3" fmla="*/ 188993 h 2513283"/>
                <a:gd name="connsiteX4" fmla="*/ 4204634 w 5643366"/>
                <a:gd name="connsiteY4" fmla="*/ 104884 h 2513283"/>
                <a:gd name="connsiteX5" fmla="*/ 5643366 w 5643366"/>
                <a:gd name="connsiteY5" fmla="*/ 55290 h 2513283"/>
                <a:gd name="connsiteX0" fmla="*/ 0 w 5643366"/>
                <a:gd name="connsiteY0" fmla="*/ 600235 h 2608953"/>
                <a:gd name="connsiteX1" fmla="*/ 726187 w 5643366"/>
                <a:gd name="connsiteY1" fmla="*/ 2006937 h 2608953"/>
                <a:gd name="connsiteX2" fmla="*/ 1423071 w 5643366"/>
                <a:gd name="connsiteY2" fmla="*/ 2340557 h 2608953"/>
                <a:gd name="connsiteX3" fmla="*/ 2851277 w 5643366"/>
                <a:gd name="connsiteY3" fmla="*/ 2450583 h 2608953"/>
                <a:gd name="connsiteX4" fmla="*/ 4204634 w 5643366"/>
                <a:gd name="connsiteY4" fmla="*/ 53179 h 2608953"/>
                <a:gd name="connsiteX5" fmla="*/ 5643366 w 5643366"/>
                <a:gd name="connsiteY5" fmla="*/ 3585 h 2608953"/>
                <a:gd name="connsiteX0" fmla="*/ 0 w 5643366"/>
                <a:gd name="connsiteY0" fmla="*/ 596736 h 2479730"/>
                <a:gd name="connsiteX1" fmla="*/ 726187 w 5643366"/>
                <a:gd name="connsiteY1" fmla="*/ 2003438 h 2479730"/>
                <a:gd name="connsiteX2" fmla="*/ 1423071 w 5643366"/>
                <a:gd name="connsiteY2" fmla="*/ 2337058 h 2479730"/>
                <a:gd name="connsiteX3" fmla="*/ 2851277 w 5643366"/>
                <a:gd name="connsiteY3" fmla="*/ 2447084 h 2479730"/>
                <a:gd name="connsiteX4" fmla="*/ 4291028 w 5643366"/>
                <a:gd name="connsiteY4" fmla="*/ 2472158 h 2479730"/>
                <a:gd name="connsiteX5" fmla="*/ 5643366 w 5643366"/>
                <a:gd name="connsiteY5" fmla="*/ 86 h 2479730"/>
                <a:gd name="connsiteX0" fmla="*/ 0 w 5708162"/>
                <a:gd name="connsiteY0" fmla="*/ 2112 h 1978065"/>
                <a:gd name="connsiteX1" fmla="*/ 726187 w 5708162"/>
                <a:gd name="connsiteY1" fmla="*/ 1408814 h 1978065"/>
                <a:gd name="connsiteX2" fmla="*/ 1423071 w 5708162"/>
                <a:gd name="connsiteY2" fmla="*/ 1742434 h 1978065"/>
                <a:gd name="connsiteX3" fmla="*/ 2851277 w 5708162"/>
                <a:gd name="connsiteY3" fmla="*/ 1852460 h 1978065"/>
                <a:gd name="connsiteX4" fmla="*/ 4291028 w 5708162"/>
                <a:gd name="connsiteY4" fmla="*/ 1877534 h 1978065"/>
                <a:gd name="connsiteX5" fmla="*/ 5708162 w 5708162"/>
                <a:gd name="connsiteY5" fmla="*/ 1978065 h 1978065"/>
                <a:gd name="connsiteX0" fmla="*/ 0 w 5708162"/>
                <a:gd name="connsiteY0" fmla="*/ 2112 h 1978065"/>
                <a:gd name="connsiteX1" fmla="*/ 726187 w 5708162"/>
                <a:gd name="connsiteY1" fmla="*/ 1408814 h 1978065"/>
                <a:gd name="connsiteX2" fmla="*/ 1423071 w 5708162"/>
                <a:gd name="connsiteY2" fmla="*/ 1742434 h 1978065"/>
                <a:gd name="connsiteX3" fmla="*/ 2851277 w 5708162"/>
                <a:gd name="connsiteY3" fmla="*/ 1852460 h 1978065"/>
                <a:gd name="connsiteX4" fmla="*/ 4291028 w 5708162"/>
                <a:gd name="connsiteY4" fmla="*/ 1877534 h 1978065"/>
                <a:gd name="connsiteX5" fmla="*/ 5708162 w 5708162"/>
                <a:gd name="connsiteY5" fmla="*/ 1978065 h 1978065"/>
                <a:gd name="connsiteX0" fmla="*/ 0 w 5708162"/>
                <a:gd name="connsiteY0" fmla="*/ 2112 h 1978065"/>
                <a:gd name="connsiteX1" fmla="*/ 726187 w 5708162"/>
                <a:gd name="connsiteY1" fmla="*/ 1408814 h 1978065"/>
                <a:gd name="connsiteX2" fmla="*/ 1423071 w 5708162"/>
                <a:gd name="connsiteY2" fmla="*/ 1742434 h 1978065"/>
                <a:gd name="connsiteX3" fmla="*/ 2851277 w 5708162"/>
                <a:gd name="connsiteY3" fmla="*/ 1852460 h 1978065"/>
                <a:gd name="connsiteX4" fmla="*/ 4291028 w 5708162"/>
                <a:gd name="connsiteY4" fmla="*/ 1877534 h 1978065"/>
                <a:gd name="connsiteX5" fmla="*/ 5708162 w 5708162"/>
                <a:gd name="connsiteY5" fmla="*/ 1978065 h 1978065"/>
                <a:gd name="connsiteX0" fmla="*/ 0 w 5708162"/>
                <a:gd name="connsiteY0" fmla="*/ 1752 h 1977705"/>
                <a:gd name="connsiteX1" fmla="*/ 726187 w 5708162"/>
                <a:gd name="connsiteY1" fmla="*/ 1408454 h 1977705"/>
                <a:gd name="connsiteX2" fmla="*/ 1423071 w 5708162"/>
                <a:gd name="connsiteY2" fmla="*/ 1742074 h 1977705"/>
                <a:gd name="connsiteX3" fmla="*/ 2851277 w 5708162"/>
                <a:gd name="connsiteY3" fmla="*/ 1852100 h 1977705"/>
                <a:gd name="connsiteX4" fmla="*/ 4291028 w 5708162"/>
                <a:gd name="connsiteY4" fmla="*/ 1877174 h 1977705"/>
                <a:gd name="connsiteX5" fmla="*/ 5708162 w 5708162"/>
                <a:gd name="connsiteY5" fmla="*/ 1977705 h 1977705"/>
                <a:gd name="connsiteX0" fmla="*/ 0 w 5708162"/>
                <a:gd name="connsiteY0" fmla="*/ 1752 h 1977705"/>
                <a:gd name="connsiteX1" fmla="*/ 726187 w 5708162"/>
                <a:gd name="connsiteY1" fmla="*/ 1408454 h 1977705"/>
                <a:gd name="connsiteX2" fmla="*/ 1423071 w 5708162"/>
                <a:gd name="connsiteY2" fmla="*/ 1742074 h 1977705"/>
                <a:gd name="connsiteX3" fmla="*/ 2851277 w 5708162"/>
                <a:gd name="connsiteY3" fmla="*/ 1852100 h 1977705"/>
                <a:gd name="connsiteX4" fmla="*/ 4291028 w 5708162"/>
                <a:gd name="connsiteY4" fmla="*/ 1877174 h 1977705"/>
                <a:gd name="connsiteX5" fmla="*/ 5708162 w 5708162"/>
                <a:gd name="connsiteY5" fmla="*/ 1977705 h 1977705"/>
                <a:gd name="connsiteX0" fmla="*/ 0 w 5708162"/>
                <a:gd name="connsiteY0" fmla="*/ 0 h 1975953"/>
                <a:gd name="connsiteX1" fmla="*/ 726187 w 5708162"/>
                <a:gd name="connsiteY1" fmla="*/ 1406702 h 1975953"/>
                <a:gd name="connsiteX2" fmla="*/ 1423071 w 5708162"/>
                <a:gd name="connsiteY2" fmla="*/ 1740322 h 1975953"/>
                <a:gd name="connsiteX3" fmla="*/ 2851277 w 5708162"/>
                <a:gd name="connsiteY3" fmla="*/ 1850348 h 1975953"/>
                <a:gd name="connsiteX4" fmla="*/ 4291028 w 5708162"/>
                <a:gd name="connsiteY4" fmla="*/ 1875422 h 1975953"/>
                <a:gd name="connsiteX5" fmla="*/ 5708162 w 5708162"/>
                <a:gd name="connsiteY5" fmla="*/ 1975953 h 19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8162" h="1975953">
                  <a:moveTo>
                    <a:pt x="0" y="0"/>
                  </a:moveTo>
                  <a:cubicBezTo>
                    <a:pt x="48020" y="64303"/>
                    <a:pt x="640199" y="1369131"/>
                    <a:pt x="726187" y="1406702"/>
                  </a:cubicBezTo>
                  <a:cubicBezTo>
                    <a:pt x="812175" y="1444273"/>
                    <a:pt x="1392868" y="1734619"/>
                    <a:pt x="1423071" y="1740322"/>
                  </a:cubicBezTo>
                  <a:cubicBezTo>
                    <a:pt x="1453274" y="1746025"/>
                    <a:pt x="2373284" y="1827831"/>
                    <a:pt x="2851277" y="1850348"/>
                  </a:cubicBezTo>
                  <a:cubicBezTo>
                    <a:pt x="3329270" y="1872865"/>
                    <a:pt x="4250117" y="1895055"/>
                    <a:pt x="4291028" y="1875422"/>
                  </a:cubicBezTo>
                  <a:cubicBezTo>
                    <a:pt x="4376325" y="1896731"/>
                    <a:pt x="5688761" y="1959127"/>
                    <a:pt x="5708162" y="1975953"/>
                  </a:cubicBezTo>
                </a:path>
              </a:pathLst>
            </a:custGeom>
            <a:ln w="28575">
              <a:solidFill>
                <a:srgbClr val="D52B1E"/>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000" dirty="0"/>
            </a:p>
          </p:txBody>
        </p:sp>
        <p:sp>
          <p:nvSpPr>
            <p:cNvPr id="247" name="Freeform 246"/>
            <p:cNvSpPr/>
            <p:nvPr/>
          </p:nvSpPr>
          <p:spPr>
            <a:xfrm>
              <a:off x="1954213" y="3804456"/>
              <a:ext cx="5403850" cy="1125537"/>
            </a:xfrm>
            <a:custGeom>
              <a:avLst/>
              <a:gdLst>
                <a:gd name="connsiteX0" fmla="*/ 0 w 4888357"/>
                <a:gd name="connsiteY0" fmla="*/ 1246176 h 2030761"/>
                <a:gd name="connsiteX1" fmla="*/ 173346 w 4888357"/>
                <a:gd name="connsiteY1" fmla="*/ 1033827 h 2030761"/>
                <a:gd name="connsiteX2" fmla="*/ 368361 w 4888357"/>
                <a:gd name="connsiteY2" fmla="*/ 851814 h 2030761"/>
                <a:gd name="connsiteX3" fmla="*/ 554707 w 4888357"/>
                <a:gd name="connsiteY3" fmla="*/ 6752 h 2030761"/>
                <a:gd name="connsiteX4" fmla="*/ 1248091 w 4888357"/>
                <a:gd name="connsiteY4" fmla="*/ 1367518 h 2030761"/>
                <a:gd name="connsiteX5" fmla="*/ 1633786 w 4888357"/>
                <a:gd name="connsiteY5" fmla="*/ 1016492 h 2030761"/>
                <a:gd name="connsiteX6" fmla="*/ 2318503 w 4888357"/>
                <a:gd name="connsiteY6" fmla="*/ 1727211 h 2030761"/>
                <a:gd name="connsiteX7" fmla="*/ 2730199 w 4888357"/>
                <a:gd name="connsiteY7" fmla="*/ 743472 h 2030761"/>
                <a:gd name="connsiteX8" fmla="*/ 4103966 w 4888357"/>
                <a:gd name="connsiteY8" fmla="*/ 1987230 h 2030761"/>
                <a:gd name="connsiteX9" fmla="*/ 4888357 w 4888357"/>
                <a:gd name="connsiteY9" fmla="*/ 1627537 h 2030761"/>
                <a:gd name="connsiteX0" fmla="*/ 0 w 4888357"/>
                <a:gd name="connsiteY0" fmla="*/ 1245431 h 2030016"/>
                <a:gd name="connsiteX1" fmla="*/ 173346 w 4888357"/>
                <a:gd name="connsiteY1" fmla="*/ 1033082 h 2030016"/>
                <a:gd name="connsiteX2" fmla="*/ 368361 w 4888357"/>
                <a:gd name="connsiteY2" fmla="*/ 851069 h 2030016"/>
                <a:gd name="connsiteX3" fmla="*/ 554707 w 4888357"/>
                <a:gd name="connsiteY3" fmla="*/ 6007 h 2030016"/>
                <a:gd name="connsiteX4" fmla="*/ 1248091 w 4888357"/>
                <a:gd name="connsiteY4" fmla="*/ 1366773 h 2030016"/>
                <a:gd name="connsiteX5" fmla="*/ 1633786 w 4888357"/>
                <a:gd name="connsiteY5" fmla="*/ 1015747 h 2030016"/>
                <a:gd name="connsiteX6" fmla="*/ 2318503 w 4888357"/>
                <a:gd name="connsiteY6" fmla="*/ 1726466 h 2030016"/>
                <a:gd name="connsiteX7" fmla="*/ 2730199 w 4888357"/>
                <a:gd name="connsiteY7" fmla="*/ 742727 h 2030016"/>
                <a:gd name="connsiteX8" fmla="*/ 4103966 w 4888357"/>
                <a:gd name="connsiteY8" fmla="*/ 1986485 h 2030016"/>
                <a:gd name="connsiteX9" fmla="*/ 4888357 w 4888357"/>
                <a:gd name="connsiteY9" fmla="*/ 1626792 h 2030016"/>
                <a:gd name="connsiteX0" fmla="*/ 0 w 4888357"/>
                <a:gd name="connsiteY0" fmla="*/ 1241873 h 2026458"/>
                <a:gd name="connsiteX1" fmla="*/ 173346 w 4888357"/>
                <a:gd name="connsiteY1" fmla="*/ 1029524 h 2026458"/>
                <a:gd name="connsiteX2" fmla="*/ 368361 w 4888357"/>
                <a:gd name="connsiteY2" fmla="*/ 847511 h 2026458"/>
                <a:gd name="connsiteX3" fmla="*/ 576375 w 4888357"/>
                <a:gd name="connsiteY3" fmla="*/ 6783 h 2026458"/>
                <a:gd name="connsiteX4" fmla="*/ 1248091 w 4888357"/>
                <a:gd name="connsiteY4" fmla="*/ 1363215 h 2026458"/>
                <a:gd name="connsiteX5" fmla="*/ 1633786 w 4888357"/>
                <a:gd name="connsiteY5" fmla="*/ 1012189 h 2026458"/>
                <a:gd name="connsiteX6" fmla="*/ 2318503 w 4888357"/>
                <a:gd name="connsiteY6" fmla="*/ 1722908 h 2026458"/>
                <a:gd name="connsiteX7" fmla="*/ 2730199 w 4888357"/>
                <a:gd name="connsiteY7" fmla="*/ 739169 h 2026458"/>
                <a:gd name="connsiteX8" fmla="*/ 4103966 w 4888357"/>
                <a:gd name="connsiteY8" fmla="*/ 1982927 h 2026458"/>
                <a:gd name="connsiteX9" fmla="*/ 4888357 w 4888357"/>
                <a:gd name="connsiteY9" fmla="*/ 1623234 h 2026458"/>
                <a:gd name="connsiteX0" fmla="*/ 0 w 4888357"/>
                <a:gd name="connsiteY0" fmla="*/ 1241570 h 2026155"/>
                <a:gd name="connsiteX1" fmla="*/ 173346 w 4888357"/>
                <a:gd name="connsiteY1" fmla="*/ 1029221 h 2026155"/>
                <a:gd name="connsiteX2" fmla="*/ 368361 w 4888357"/>
                <a:gd name="connsiteY2" fmla="*/ 847208 h 2026155"/>
                <a:gd name="connsiteX3" fmla="*/ 576375 w 4888357"/>
                <a:gd name="connsiteY3" fmla="*/ 6480 h 2026155"/>
                <a:gd name="connsiteX4" fmla="*/ 1248091 w 4888357"/>
                <a:gd name="connsiteY4" fmla="*/ 1362912 h 2026155"/>
                <a:gd name="connsiteX5" fmla="*/ 1633786 w 4888357"/>
                <a:gd name="connsiteY5" fmla="*/ 1011886 h 2026155"/>
                <a:gd name="connsiteX6" fmla="*/ 2318503 w 4888357"/>
                <a:gd name="connsiteY6" fmla="*/ 1722605 h 2026155"/>
                <a:gd name="connsiteX7" fmla="*/ 2730199 w 4888357"/>
                <a:gd name="connsiteY7" fmla="*/ 738866 h 2026155"/>
                <a:gd name="connsiteX8" fmla="*/ 4103966 w 4888357"/>
                <a:gd name="connsiteY8" fmla="*/ 1982624 h 2026155"/>
                <a:gd name="connsiteX9" fmla="*/ 4888357 w 4888357"/>
                <a:gd name="connsiteY9" fmla="*/ 1622931 h 2026155"/>
                <a:gd name="connsiteX0" fmla="*/ 0 w 5400086"/>
                <a:gd name="connsiteY0" fmla="*/ 1241570 h 1997671"/>
                <a:gd name="connsiteX1" fmla="*/ 173346 w 5400086"/>
                <a:gd name="connsiteY1" fmla="*/ 1029221 h 1997671"/>
                <a:gd name="connsiteX2" fmla="*/ 368361 w 5400086"/>
                <a:gd name="connsiteY2" fmla="*/ 847208 h 1997671"/>
                <a:gd name="connsiteX3" fmla="*/ 576375 w 5400086"/>
                <a:gd name="connsiteY3" fmla="*/ 6480 h 1997671"/>
                <a:gd name="connsiteX4" fmla="*/ 1248091 w 5400086"/>
                <a:gd name="connsiteY4" fmla="*/ 1362912 h 1997671"/>
                <a:gd name="connsiteX5" fmla="*/ 1633786 w 5400086"/>
                <a:gd name="connsiteY5" fmla="*/ 1011886 h 1997671"/>
                <a:gd name="connsiteX6" fmla="*/ 2318503 w 5400086"/>
                <a:gd name="connsiteY6" fmla="*/ 1722605 h 1997671"/>
                <a:gd name="connsiteX7" fmla="*/ 2730199 w 5400086"/>
                <a:gd name="connsiteY7" fmla="*/ 738866 h 1997671"/>
                <a:gd name="connsiteX8" fmla="*/ 4103966 w 5400086"/>
                <a:gd name="connsiteY8" fmla="*/ 1982624 h 1997671"/>
                <a:gd name="connsiteX9" fmla="*/ 5400086 w 5400086"/>
                <a:gd name="connsiteY9" fmla="*/ 899363 h 1997671"/>
                <a:gd name="connsiteX0" fmla="*/ 0 w 5400086"/>
                <a:gd name="connsiteY0" fmla="*/ 1241570 h 1724740"/>
                <a:gd name="connsiteX1" fmla="*/ 173346 w 5400086"/>
                <a:gd name="connsiteY1" fmla="*/ 1029221 h 1724740"/>
                <a:gd name="connsiteX2" fmla="*/ 368361 w 5400086"/>
                <a:gd name="connsiteY2" fmla="*/ 847208 h 1724740"/>
                <a:gd name="connsiteX3" fmla="*/ 576375 w 5400086"/>
                <a:gd name="connsiteY3" fmla="*/ 6480 h 1724740"/>
                <a:gd name="connsiteX4" fmla="*/ 1248091 w 5400086"/>
                <a:gd name="connsiteY4" fmla="*/ 1362912 h 1724740"/>
                <a:gd name="connsiteX5" fmla="*/ 1633786 w 5400086"/>
                <a:gd name="connsiteY5" fmla="*/ 1011886 h 1724740"/>
                <a:gd name="connsiteX6" fmla="*/ 2318503 w 5400086"/>
                <a:gd name="connsiteY6" fmla="*/ 1722605 h 1724740"/>
                <a:gd name="connsiteX7" fmla="*/ 2730199 w 5400086"/>
                <a:gd name="connsiteY7" fmla="*/ 738866 h 1724740"/>
                <a:gd name="connsiteX8" fmla="*/ 4028465 w 5400086"/>
                <a:gd name="connsiteY8" fmla="*/ 774026 h 1724740"/>
                <a:gd name="connsiteX9" fmla="*/ 5400086 w 5400086"/>
                <a:gd name="connsiteY9" fmla="*/ 899363 h 1724740"/>
                <a:gd name="connsiteX0" fmla="*/ 0 w 5400086"/>
                <a:gd name="connsiteY0" fmla="*/ 1241570 h 1724740"/>
                <a:gd name="connsiteX1" fmla="*/ 173346 w 5400086"/>
                <a:gd name="connsiteY1" fmla="*/ 1029221 h 1724740"/>
                <a:gd name="connsiteX2" fmla="*/ 368361 w 5400086"/>
                <a:gd name="connsiteY2" fmla="*/ 847208 h 1724740"/>
                <a:gd name="connsiteX3" fmla="*/ 576375 w 5400086"/>
                <a:gd name="connsiteY3" fmla="*/ 6480 h 1724740"/>
                <a:gd name="connsiteX4" fmla="*/ 1248091 w 5400086"/>
                <a:gd name="connsiteY4" fmla="*/ 1362912 h 1724740"/>
                <a:gd name="connsiteX5" fmla="*/ 1633786 w 5400086"/>
                <a:gd name="connsiteY5" fmla="*/ 1011886 h 1724740"/>
                <a:gd name="connsiteX6" fmla="*/ 2318503 w 5400086"/>
                <a:gd name="connsiteY6" fmla="*/ 1722605 h 1724740"/>
                <a:gd name="connsiteX7" fmla="*/ 2730199 w 5400086"/>
                <a:gd name="connsiteY7" fmla="*/ 738866 h 1724740"/>
                <a:gd name="connsiteX8" fmla="*/ 4028465 w 5400086"/>
                <a:gd name="connsiteY8" fmla="*/ 774026 h 1724740"/>
                <a:gd name="connsiteX9" fmla="*/ 5400086 w 5400086"/>
                <a:gd name="connsiteY9" fmla="*/ 899363 h 1724740"/>
                <a:gd name="connsiteX0" fmla="*/ 0 w 5400086"/>
                <a:gd name="connsiteY0" fmla="*/ 1241570 h 1724740"/>
                <a:gd name="connsiteX1" fmla="*/ 173346 w 5400086"/>
                <a:gd name="connsiteY1" fmla="*/ 1029221 h 1724740"/>
                <a:gd name="connsiteX2" fmla="*/ 368361 w 5400086"/>
                <a:gd name="connsiteY2" fmla="*/ 847208 h 1724740"/>
                <a:gd name="connsiteX3" fmla="*/ 576375 w 5400086"/>
                <a:gd name="connsiteY3" fmla="*/ 6480 h 1724740"/>
                <a:gd name="connsiteX4" fmla="*/ 1248091 w 5400086"/>
                <a:gd name="connsiteY4" fmla="*/ 1362912 h 1724740"/>
                <a:gd name="connsiteX5" fmla="*/ 1633786 w 5400086"/>
                <a:gd name="connsiteY5" fmla="*/ 1011886 h 1724740"/>
                <a:gd name="connsiteX6" fmla="*/ 2318503 w 5400086"/>
                <a:gd name="connsiteY6" fmla="*/ 1722605 h 1724740"/>
                <a:gd name="connsiteX7" fmla="*/ 2730199 w 5400086"/>
                <a:gd name="connsiteY7" fmla="*/ 738866 h 1724740"/>
                <a:gd name="connsiteX8" fmla="*/ 4028465 w 5400086"/>
                <a:gd name="connsiteY8" fmla="*/ 774026 h 1724740"/>
                <a:gd name="connsiteX9" fmla="*/ 5400086 w 5400086"/>
                <a:gd name="connsiteY9" fmla="*/ 899363 h 1724740"/>
                <a:gd name="connsiteX0" fmla="*/ 0 w 5400086"/>
                <a:gd name="connsiteY0" fmla="*/ 1241570 h 1723987"/>
                <a:gd name="connsiteX1" fmla="*/ 173346 w 5400086"/>
                <a:gd name="connsiteY1" fmla="*/ 1029221 h 1723987"/>
                <a:gd name="connsiteX2" fmla="*/ 368361 w 5400086"/>
                <a:gd name="connsiteY2" fmla="*/ 847208 h 1723987"/>
                <a:gd name="connsiteX3" fmla="*/ 576375 w 5400086"/>
                <a:gd name="connsiteY3" fmla="*/ 6480 h 1723987"/>
                <a:gd name="connsiteX4" fmla="*/ 1248091 w 5400086"/>
                <a:gd name="connsiteY4" fmla="*/ 1362912 h 1723987"/>
                <a:gd name="connsiteX5" fmla="*/ 1633786 w 5400086"/>
                <a:gd name="connsiteY5" fmla="*/ 1011886 h 1723987"/>
                <a:gd name="connsiteX6" fmla="*/ 2318503 w 5400086"/>
                <a:gd name="connsiteY6" fmla="*/ 1722605 h 1723987"/>
                <a:gd name="connsiteX7" fmla="*/ 2705032 w 5400086"/>
                <a:gd name="connsiteY7" fmla="*/ 794525 h 1723987"/>
                <a:gd name="connsiteX8" fmla="*/ 4028465 w 5400086"/>
                <a:gd name="connsiteY8" fmla="*/ 774026 h 1723987"/>
                <a:gd name="connsiteX9" fmla="*/ 5400086 w 5400086"/>
                <a:gd name="connsiteY9" fmla="*/ 899363 h 1723987"/>
                <a:gd name="connsiteX0" fmla="*/ 0 w 5400086"/>
                <a:gd name="connsiteY0" fmla="*/ 1241570 h 1723987"/>
                <a:gd name="connsiteX1" fmla="*/ 173346 w 5400086"/>
                <a:gd name="connsiteY1" fmla="*/ 1029221 h 1723987"/>
                <a:gd name="connsiteX2" fmla="*/ 368361 w 5400086"/>
                <a:gd name="connsiteY2" fmla="*/ 847208 h 1723987"/>
                <a:gd name="connsiteX3" fmla="*/ 576375 w 5400086"/>
                <a:gd name="connsiteY3" fmla="*/ 6480 h 1723987"/>
                <a:gd name="connsiteX4" fmla="*/ 1248091 w 5400086"/>
                <a:gd name="connsiteY4" fmla="*/ 1362912 h 1723987"/>
                <a:gd name="connsiteX5" fmla="*/ 1633786 w 5400086"/>
                <a:gd name="connsiteY5" fmla="*/ 1011886 h 1723987"/>
                <a:gd name="connsiteX6" fmla="*/ 2318503 w 5400086"/>
                <a:gd name="connsiteY6" fmla="*/ 1722605 h 1723987"/>
                <a:gd name="connsiteX7" fmla="*/ 2705032 w 5400086"/>
                <a:gd name="connsiteY7" fmla="*/ 794525 h 1723987"/>
                <a:gd name="connsiteX8" fmla="*/ 4028465 w 5400086"/>
                <a:gd name="connsiteY8" fmla="*/ 774026 h 1723987"/>
                <a:gd name="connsiteX9" fmla="*/ 5400086 w 5400086"/>
                <a:gd name="connsiteY9" fmla="*/ 899363 h 1723987"/>
                <a:gd name="connsiteX0" fmla="*/ 0 w 5400086"/>
                <a:gd name="connsiteY0" fmla="*/ 1241570 h 1723987"/>
                <a:gd name="connsiteX1" fmla="*/ 173346 w 5400086"/>
                <a:gd name="connsiteY1" fmla="*/ 1029221 h 1723987"/>
                <a:gd name="connsiteX2" fmla="*/ 368361 w 5400086"/>
                <a:gd name="connsiteY2" fmla="*/ 847208 h 1723987"/>
                <a:gd name="connsiteX3" fmla="*/ 576375 w 5400086"/>
                <a:gd name="connsiteY3" fmla="*/ 6480 h 1723987"/>
                <a:gd name="connsiteX4" fmla="*/ 1248091 w 5400086"/>
                <a:gd name="connsiteY4" fmla="*/ 1362912 h 1723987"/>
                <a:gd name="connsiteX5" fmla="*/ 1633786 w 5400086"/>
                <a:gd name="connsiteY5" fmla="*/ 1011886 h 1723987"/>
                <a:gd name="connsiteX6" fmla="*/ 2318503 w 5400086"/>
                <a:gd name="connsiteY6" fmla="*/ 1722605 h 1723987"/>
                <a:gd name="connsiteX7" fmla="*/ 2705032 w 5400086"/>
                <a:gd name="connsiteY7" fmla="*/ 794525 h 1723987"/>
                <a:gd name="connsiteX8" fmla="*/ 4028465 w 5400086"/>
                <a:gd name="connsiteY8" fmla="*/ 774026 h 1723987"/>
                <a:gd name="connsiteX9" fmla="*/ 5400086 w 5400086"/>
                <a:gd name="connsiteY9" fmla="*/ 899363 h 1723987"/>
                <a:gd name="connsiteX0" fmla="*/ 0 w 5400086"/>
                <a:gd name="connsiteY0" fmla="*/ 1241570 h 1749102"/>
                <a:gd name="connsiteX1" fmla="*/ 173346 w 5400086"/>
                <a:gd name="connsiteY1" fmla="*/ 1029221 h 1749102"/>
                <a:gd name="connsiteX2" fmla="*/ 368361 w 5400086"/>
                <a:gd name="connsiteY2" fmla="*/ 847208 h 1749102"/>
                <a:gd name="connsiteX3" fmla="*/ 576375 w 5400086"/>
                <a:gd name="connsiteY3" fmla="*/ 6480 h 1749102"/>
                <a:gd name="connsiteX4" fmla="*/ 1248091 w 5400086"/>
                <a:gd name="connsiteY4" fmla="*/ 1362912 h 1749102"/>
                <a:gd name="connsiteX5" fmla="*/ 2318503 w 5400086"/>
                <a:gd name="connsiteY5" fmla="*/ 1722605 h 1749102"/>
                <a:gd name="connsiteX6" fmla="*/ 2705032 w 5400086"/>
                <a:gd name="connsiteY6" fmla="*/ 794525 h 1749102"/>
                <a:gd name="connsiteX7" fmla="*/ 4028465 w 5400086"/>
                <a:gd name="connsiteY7" fmla="*/ 774026 h 1749102"/>
                <a:gd name="connsiteX8" fmla="*/ 5400086 w 5400086"/>
                <a:gd name="connsiteY8" fmla="*/ 899363 h 1749102"/>
                <a:gd name="connsiteX0" fmla="*/ 0 w 5400086"/>
                <a:gd name="connsiteY0" fmla="*/ 1251777 h 1744002"/>
                <a:gd name="connsiteX1" fmla="*/ 173346 w 5400086"/>
                <a:gd name="connsiteY1" fmla="*/ 1039428 h 1744002"/>
                <a:gd name="connsiteX2" fmla="*/ 368361 w 5400086"/>
                <a:gd name="connsiteY2" fmla="*/ 857415 h 1744002"/>
                <a:gd name="connsiteX3" fmla="*/ 576375 w 5400086"/>
                <a:gd name="connsiteY3" fmla="*/ 16687 h 1744002"/>
                <a:gd name="connsiteX4" fmla="*/ 2318503 w 5400086"/>
                <a:gd name="connsiteY4" fmla="*/ 1732812 h 1744002"/>
                <a:gd name="connsiteX5" fmla="*/ 2705032 w 5400086"/>
                <a:gd name="connsiteY5" fmla="*/ 804732 h 1744002"/>
                <a:gd name="connsiteX6" fmla="*/ 4028465 w 5400086"/>
                <a:gd name="connsiteY6" fmla="*/ 784233 h 1744002"/>
                <a:gd name="connsiteX7" fmla="*/ 5400086 w 5400086"/>
                <a:gd name="connsiteY7" fmla="*/ 909570 h 1744002"/>
                <a:gd name="connsiteX0" fmla="*/ 0 w 5400086"/>
                <a:gd name="connsiteY0" fmla="*/ 1235097 h 1235097"/>
                <a:gd name="connsiteX1" fmla="*/ 173346 w 5400086"/>
                <a:gd name="connsiteY1" fmla="*/ 1022748 h 1235097"/>
                <a:gd name="connsiteX2" fmla="*/ 368361 w 5400086"/>
                <a:gd name="connsiteY2" fmla="*/ 840735 h 1235097"/>
                <a:gd name="connsiteX3" fmla="*/ 576375 w 5400086"/>
                <a:gd name="connsiteY3" fmla="*/ 7 h 1235097"/>
                <a:gd name="connsiteX4" fmla="*/ 1336990 w 5400086"/>
                <a:gd name="connsiteY4" fmla="*/ 825585 h 1235097"/>
                <a:gd name="connsiteX5" fmla="*/ 2705032 w 5400086"/>
                <a:gd name="connsiteY5" fmla="*/ 788052 h 1235097"/>
                <a:gd name="connsiteX6" fmla="*/ 4028465 w 5400086"/>
                <a:gd name="connsiteY6" fmla="*/ 767553 h 1235097"/>
                <a:gd name="connsiteX7" fmla="*/ 5400086 w 5400086"/>
                <a:gd name="connsiteY7" fmla="*/ 892890 h 1235097"/>
                <a:gd name="connsiteX0" fmla="*/ 0 w 5400086"/>
                <a:gd name="connsiteY0" fmla="*/ 1235096 h 1235096"/>
                <a:gd name="connsiteX1" fmla="*/ 173346 w 5400086"/>
                <a:gd name="connsiteY1" fmla="*/ 1022747 h 1235096"/>
                <a:gd name="connsiteX2" fmla="*/ 368361 w 5400086"/>
                <a:gd name="connsiteY2" fmla="*/ 840734 h 1235096"/>
                <a:gd name="connsiteX3" fmla="*/ 576375 w 5400086"/>
                <a:gd name="connsiteY3" fmla="*/ 6 h 1235096"/>
                <a:gd name="connsiteX4" fmla="*/ 1336990 w 5400086"/>
                <a:gd name="connsiteY4" fmla="*/ 825584 h 1235096"/>
                <a:gd name="connsiteX5" fmla="*/ 2705032 w 5400086"/>
                <a:gd name="connsiteY5" fmla="*/ 788051 h 1235096"/>
                <a:gd name="connsiteX6" fmla="*/ 4028465 w 5400086"/>
                <a:gd name="connsiteY6" fmla="*/ 767552 h 1235096"/>
                <a:gd name="connsiteX7" fmla="*/ 5400086 w 5400086"/>
                <a:gd name="connsiteY7" fmla="*/ 892889 h 1235096"/>
                <a:gd name="connsiteX0" fmla="*/ 0 w 5400086"/>
                <a:gd name="connsiteY0" fmla="*/ 1235096 h 1235096"/>
                <a:gd name="connsiteX1" fmla="*/ 368361 w 5400086"/>
                <a:gd name="connsiteY1" fmla="*/ 840734 h 1235096"/>
                <a:gd name="connsiteX2" fmla="*/ 576375 w 5400086"/>
                <a:gd name="connsiteY2" fmla="*/ 6 h 1235096"/>
                <a:gd name="connsiteX3" fmla="*/ 1336990 w 5400086"/>
                <a:gd name="connsiteY3" fmla="*/ 825584 h 1235096"/>
                <a:gd name="connsiteX4" fmla="*/ 2705032 w 5400086"/>
                <a:gd name="connsiteY4" fmla="*/ 788051 h 1235096"/>
                <a:gd name="connsiteX5" fmla="*/ 4028465 w 5400086"/>
                <a:gd name="connsiteY5" fmla="*/ 767552 h 1235096"/>
                <a:gd name="connsiteX6" fmla="*/ 5400086 w 5400086"/>
                <a:gd name="connsiteY6" fmla="*/ 892889 h 1235096"/>
                <a:gd name="connsiteX0" fmla="*/ 0 w 5400086"/>
                <a:gd name="connsiteY0" fmla="*/ 1238888 h 1238888"/>
                <a:gd name="connsiteX1" fmla="*/ 576375 w 5400086"/>
                <a:gd name="connsiteY1" fmla="*/ 3798 h 1238888"/>
                <a:gd name="connsiteX2" fmla="*/ 1336990 w 5400086"/>
                <a:gd name="connsiteY2" fmla="*/ 829376 h 1238888"/>
                <a:gd name="connsiteX3" fmla="*/ 2705032 w 5400086"/>
                <a:gd name="connsiteY3" fmla="*/ 791843 h 1238888"/>
                <a:gd name="connsiteX4" fmla="*/ 4028465 w 5400086"/>
                <a:gd name="connsiteY4" fmla="*/ 771344 h 1238888"/>
                <a:gd name="connsiteX5" fmla="*/ 5400086 w 5400086"/>
                <a:gd name="connsiteY5" fmla="*/ 896681 h 1238888"/>
                <a:gd name="connsiteX0" fmla="*/ 0 w 5400086"/>
                <a:gd name="connsiteY0" fmla="*/ 467544 h 467544"/>
                <a:gd name="connsiteX1" fmla="*/ 685431 w 5400086"/>
                <a:gd name="connsiteY1" fmla="*/ 67340 h 467544"/>
                <a:gd name="connsiteX2" fmla="*/ 1336990 w 5400086"/>
                <a:gd name="connsiteY2" fmla="*/ 58032 h 467544"/>
                <a:gd name="connsiteX3" fmla="*/ 2705032 w 5400086"/>
                <a:gd name="connsiteY3" fmla="*/ 20499 h 467544"/>
                <a:gd name="connsiteX4" fmla="*/ 4028465 w 5400086"/>
                <a:gd name="connsiteY4" fmla="*/ 0 h 467544"/>
                <a:gd name="connsiteX5" fmla="*/ 5400086 w 5400086"/>
                <a:gd name="connsiteY5" fmla="*/ 125337 h 467544"/>
                <a:gd name="connsiteX0" fmla="*/ 0 w 5400086"/>
                <a:gd name="connsiteY0" fmla="*/ 467544 h 467544"/>
                <a:gd name="connsiteX1" fmla="*/ 685431 w 5400086"/>
                <a:gd name="connsiteY1" fmla="*/ 67340 h 467544"/>
                <a:gd name="connsiteX2" fmla="*/ 1336990 w 5400086"/>
                <a:gd name="connsiteY2" fmla="*/ 58032 h 467544"/>
                <a:gd name="connsiteX3" fmla="*/ 2705032 w 5400086"/>
                <a:gd name="connsiteY3" fmla="*/ 20499 h 467544"/>
                <a:gd name="connsiteX4" fmla="*/ 4028465 w 5400086"/>
                <a:gd name="connsiteY4" fmla="*/ 0 h 467544"/>
                <a:gd name="connsiteX5" fmla="*/ 5400086 w 5400086"/>
                <a:gd name="connsiteY5" fmla="*/ 125337 h 467544"/>
                <a:gd name="connsiteX0" fmla="*/ 0 w 5400086"/>
                <a:gd name="connsiteY0" fmla="*/ 467544 h 467544"/>
                <a:gd name="connsiteX1" fmla="*/ 685431 w 5400086"/>
                <a:gd name="connsiteY1" fmla="*/ 67340 h 467544"/>
                <a:gd name="connsiteX2" fmla="*/ 1336990 w 5400086"/>
                <a:gd name="connsiteY2" fmla="*/ 58032 h 467544"/>
                <a:gd name="connsiteX3" fmla="*/ 2705032 w 5400086"/>
                <a:gd name="connsiteY3" fmla="*/ 20499 h 467544"/>
                <a:gd name="connsiteX4" fmla="*/ 4028465 w 5400086"/>
                <a:gd name="connsiteY4" fmla="*/ 0 h 467544"/>
                <a:gd name="connsiteX5" fmla="*/ 5400086 w 5400086"/>
                <a:gd name="connsiteY5" fmla="*/ 125337 h 467544"/>
                <a:gd name="connsiteX0" fmla="*/ 0 w 5400086"/>
                <a:gd name="connsiteY0" fmla="*/ 467544 h 467544"/>
                <a:gd name="connsiteX1" fmla="*/ 693819 w 5400086"/>
                <a:gd name="connsiteY1" fmla="*/ 250220 h 467544"/>
                <a:gd name="connsiteX2" fmla="*/ 1336990 w 5400086"/>
                <a:gd name="connsiteY2" fmla="*/ 58032 h 467544"/>
                <a:gd name="connsiteX3" fmla="*/ 2705032 w 5400086"/>
                <a:gd name="connsiteY3" fmla="*/ 20499 h 467544"/>
                <a:gd name="connsiteX4" fmla="*/ 4028465 w 5400086"/>
                <a:gd name="connsiteY4" fmla="*/ 0 h 467544"/>
                <a:gd name="connsiteX5" fmla="*/ 5400086 w 5400086"/>
                <a:gd name="connsiteY5" fmla="*/ 125337 h 467544"/>
                <a:gd name="connsiteX0" fmla="*/ 0 w 5400086"/>
                <a:gd name="connsiteY0" fmla="*/ 467544 h 467544"/>
                <a:gd name="connsiteX1" fmla="*/ 693819 w 5400086"/>
                <a:gd name="connsiteY1" fmla="*/ 250220 h 467544"/>
                <a:gd name="connsiteX2" fmla="*/ 1370546 w 5400086"/>
                <a:gd name="connsiteY2" fmla="*/ 113691 h 467544"/>
                <a:gd name="connsiteX3" fmla="*/ 2705032 w 5400086"/>
                <a:gd name="connsiteY3" fmla="*/ 20499 h 467544"/>
                <a:gd name="connsiteX4" fmla="*/ 4028465 w 5400086"/>
                <a:gd name="connsiteY4" fmla="*/ 0 h 467544"/>
                <a:gd name="connsiteX5" fmla="*/ 5400086 w 5400086"/>
                <a:gd name="connsiteY5" fmla="*/ 125337 h 467544"/>
                <a:gd name="connsiteX0" fmla="*/ 0 w 5400086"/>
                <a:gd name="connsiteY0" fmla="*/ 544839 h 544839"/>
                <a:gd name="connsiteX1" fmla="*/ 693819 w 5400086"/>
                <a:gd name="connsiteY1" fmla="*/ 327515 h 544839"/>
                <a:gd name="connsiteX2" fmla="*/ 1370546 w 5400086"/>
                <a:gd name="connsiteY2" fmla="*/ 190986 h 544839"/>
                <a:gd name="connsiteX3" fmla="*/ 2805701 w 5400086"/>
                <a:gd name="connsiteY3" fmla="*/ 2378 h 544839"/>
                <a:gd name="connsiteX4" fmla="*/ 4028465 w 5400086"/>
                <a:gd name="connsiteY4" fmla="*/ 77295 h 544839"/>
                <a:gd name="connsiteX5" fmla="*/ 5400086 w 5400086"/>
                <a:gd name="connsiteY5" fmla="*/ 202632 h 544839"/>
                <a:gd name="connsiteX0" fmla="*/ 0 w 5400086"/>
                <a:gd name="connsiteY0" fmla="*/ 690180 h 690180"/>
                <a:gd name="connsiteX1" fmla="*/ 693819 w 5400086"/>
                <a:gd name="connsiteY1" fmla="*/ 472856 h 690180"/>
                <a:gd name="connsiteX2" fmla="*/ 1370546 w 5400086"/>
                <a:gd name="connsiteY2" fmla="*/ 336327 h 690180"/>
                <a:gd name="connsiteX3" fmla="*/ 2805701 w 5400086"/>
                <a:gd name="connsiteY3" fmla="*/ 147719 h 690180"/>
                <a:gd name="connsiteX4" fmla="*/ 4213022 w 5400086"/>
                <a:gd name="connsiteY4" fmla="*/ 0 h 690180"/>
                <a:gd name="connsiteX5" fmla="*/ 5400086 w 5400086"/>
                <a:gd name="connsiteY5" fmla="*/ 347973 h 690180"/>
                <a:gd name="connsiteX0" fmla="*/ 0 w 5643366"/>
                <a:gd name="connsiteY0" fmla="*/ 843482 h 843482"/>
                <a:gd name="connsiteX1" fmla="*/ 693819 w 5643366"/>
                <a:gd name="connsiteY1" fmla="*/ 626158 h 843482"/>
                <a:gd name="connsiteX2" fmla="*/ 1370546 w 5643366"/>
                <a:gd name="connsiteY2" fmla="*/ 489629 h 843482"/>
                <a:gd name="connsiteX3" fmla="*/ 2805701 w 5643366"/>
                <a:gd name="connsiteY3" fmla="*/ 301021 h 843482"/>
                <a:gd name="connsiteX4" fmla="*/ 4213022 w 5643366"/>
                <a:gd name="connsiteY4" fmla="*/ 153302 h 843482"/>
                <a:gd name="connsiteX5" fmla="*/ 5643366 w 5643366"/>
                <a:gd name="connsiteY5" fmla="*/ 343 h 843482"/>
                <a:gd name="connsiteX0" fmla="*/ 0 w 5643366"/>
                <a:gd name="connsiteY0" fmla="*/ 843482 h 843482"/>
                <a:gd name="connsiteX1" fmla="*/ 693819 w 5643366"/>
                <a:gd name="connsiteY1" fmla="*/ 626158 h 843482"/>
                <a:gd name="connsiteX2" fmla="*/ 1370546 w 5643366"/>
                <a:gd name="connsiteY2" fmla="*/ 489629 h 843482"/>
                <a:gd name="connsiteX3" fmla="*/ 2805701 w 5643366"/>
                <a:gd name="connsiteY3" fmla="*/ 301021 h 843482"/>
                <a:gd name="connsiteX4" fmla="*/ 4213022 w 5643366"/>
                <a:gd name="connsiteY4" fmla="*/ 153302 h 843482"/>
                <a:gd name="connsiteX5" fmla="*/ 5643366 w 5643366"/>
                <a:gd name="connsiteY5" fmla="*/ 343 h 843482"/>
                <a:gd name="connsiteX0" fmla="*/ 0 w 5643366"/>
                <a:gd name="connsiteY0" fmla="*/ 843482 h 1740969"/>
                <a:gd name="connsiteX1" fmla="*/ 715417 w 5643366"/>
                <a:gd name="connsiteY1" fmla="*/ 1738451 h 1740969"/>
                <a:gd name="connsiteX2" fmla="*/ 1370546 w 5643366"/>
                <a:gd name="connsiteY2" fmla="*/ 489629 h 1740969"/>
                <a:gd name="connsiteX3" fmla="*/ 2805701 w 5643366"/>
                <a:gd name="connsiteY3" fmla="*/ 301021 h 1740969"/>
                <a:gd name="connsiteX4" fmla="*/ 4213022 w 5643366"/>
                <a:gd name="connsiteY4" fmla="*/ 153302 h 1740969"/>
                <a:gd name="connsiteX5" fmla="*/ 5643366 w 5643366"/>
                <a:gd name="connsiteY5" fmla="*/ 343 h 1740969"/>
                <a:gd name="connsiteX0" fmla="*/ 0 w 5643366"/>
                <a:gd name="connsiteY0" fmla="*/ 843482 h 2022506"/>
                <a:gd name="connsiteX1" fmla="*/ 715417 w 5643366"/>
                <a:gd name="connsiteY1" fmla="*/ 1738451 h 2022506"/>
                <a:gd name="connsiteX2" fmla="*/ 1428142 w 5643366"/>
                <a:gd name="connsiteY2" fmla="*/ 1922644 h 2022506"/>
                <a:gd name="connsiteX3" fmla="*/ 2805701 w 5643366"/>
                <a:gd name="connsiteY3" fmla="*/ 301021 h 2022506"/>
                <a:gd name="connsiteX4" fmla="*/ 4213022 w 5643366"/>
                <a:gd name="connsiteY4" fmla="*/ 153302 h 2022506"/>
                <a:gd name="connsiteX5" fmla="*/ 5643366 w 5643366"/>
                <a:gd name="connsiteY5" fmla="*/ 343 h 2022506"/>
                <a:gd name="connsiteX0" fmla="*/ 0 w 5643366"/>
                <a:gd name="connsiteY0" fmla="*/ 843482 h 2078368"/>
                <a:gd name="connsiteX1" fmla="*/ 715417 w 5643366"/>
                <a:gd name="connsiteY1" fmla="*/ 1738451 h 2078368"/>
                <a:gd name="connsiteX2" fmla="*/ 1428142 w 5643366"/>
                <a:gd name="connsiteY2" fmla="*/ 1922644 h 2078368"/>
                <a:gd name="connsiteX3" fmla="*/ 2834500 w 5643366"/>
                <a:gd name="connsiteY3" fmla="*/ 1945576 h 2078368"/>
                <a:gd name="connsiteX4" fmla="*/ 4213022 w 5643366"/>
                <a:gd name="connsiteY4" fmla="*/ 153302 h 2078368"/>
                <a:gd name="connsiteX5" fmla="*/ 5643366 w 5643366"/>
                <a:gd name="connsiteY5" fmla="*/ 343 h 2078368"/>
                <a:gd name="connsiteX0" fmla="*/ 0 w 5643366"/>
                <a:gd name="connsiteY0" fmla="*/ 843169 h 1981955"/>
                <a:gd name="connsiteX1" fmla="*/ 715417 w 5643366"/>
                <a:gd name="connsiteY1" fmla="*/ 1738138 h 1981955"/>
                <a:gd name="connsiteX2" fmla="*/ 1428142 w 5643366"/>
                <a:gd name="connsiteY2" fmla="*/ 1922331 h 1981955"/>
                <a:gd name="connsiteX3" fmla="*/ 2834500 w 5643366"/>
                <a:gd name="connsiteY3" fmla="*/ 1945263 h 1981955"/>
                <a:gd name="connsiteX4" fmla="*/ 4270618 w 5643366"/>
                <a:gd name="connsiteY4" fmla="*/ 1968141 h 1981955"/>
                <a:gd name="connsiteX5" fmla="*/ 5643366 w 5643366"/>
                <a:gd name="connsiteY5" fmla="*/ 30 h 1981955"/>
                <a:gd name="connsiteX0" fmla="*/ 0 w 5700962"/>
                <a:gd name="connsiteY0" fmla="*/ 1730 h 1140516"/>
                <a:gd name="connsiteX1" fmla="*/ 715417 w 5700962"/>
                <a:gd name="connsiteY1" fmla="*/ 896699 h 1140516"/>
                <a:gd name="connsiteX2" fmla="*/ 1428142 w 5700962"/>
                <a:gd name="connsiteY2" fmla="*/ 1080892 h 1140516"/>
                <a:gd name="connsiteX3" fmla="*/ 2834500 w 5700962"/>
                <a:gd name="connsiteY3" fmla="*/ 1103824 h 1140516"/>
                <a:gd name="connsiteX4" fmla="*/ 4270618 w 5700962"/>
                <a:gd name="connsiteY4" fmla="*/ 1126702 h 1140516"/>
                <a:gd name="connsiteX5" fmla="*/ 5700962 w 5700962"/>
                <a:gd name="connsiteY5" fmla="*/ 1110221 h 1140516"/>
                <a:gd name="connsiteX0" fmla="*/ 0 w 5700962"/>
                <a:gd name="connsiteY0" fmla="*/ 1730 h 1127117"/>
                <a:gd name="connsiteX1" fmla="*/ 715417 w 5700962"/>
                <a:gd name="connsiteY1" fmla="*/ 896699 h 1127117"/>
                <a:gd name="connsiteX2" fmla="*/ 1428142 w 5700962"/>
                <a:gd name="connsiteY2" fmla="*/ 1080892 h 1127117"/>
                <a:gd name="connsiteX3" fmla="*/ 2834500 w 5700962"/>
                <a:gd name="connsiteY3" fmla="*/ 1103824 h 1127117"/>
                <a:gd name="connsiteX4" fmla="*/ 4270618 w 5700962"/>
                <a:gd name="connsiteY4" fmla="*/ 1126702 h 1127117"/>
                <a:gd name="connsiteX5" fmla="*/ 5700962 w 5700962"/>
                <a:gd name="connsiteY5" fmla="*/ 1110221 h 1127117"/>
                <a:gd name="connsiteX0" fmla="*/ 0 w 5700962"/>
                <a:gd name="connsiteY0" fmla="*/ 1730 h 1127117"/>
                <a:gd name="connsiteX1" fmla="*/ 715417 w 5700962"/>
                <a:gd name="connsiteY1" fmla="*/ 896699 h 1127117"/>
                <a:gd name="connsiteX2" fmla="*/ 1428142 w 5700962"/>
                <a:gd name="connsiteY2" fmla="*/ 1080892 h 1127117"/>
                <a:gd name="connsiteX3" fmla="*/ 2834500 w 5700962"/>
                <a:gd name="connsiteY3" fmla="*/ 1103824 h 1127117"/>
                <a:gd name="connsiteX4" fmla="*/ 4270618 w 5700962"/>
                <a:gd name="connsiteY4" fmla="*/ 1126702 h 1127117"/>
                <a:gd name="connsiteX5" fmla="*/ 5700962 w 5700962"/>
                <a:gd name="connsiteY5" fmla="*/ 1110221 h 1127117"/>
                <a:gd name="connsiteX0" fmla="*/ 0 w 5700962"/>
                <a:gd name="connsiteY0" fmla="*/ 1466 h 1126853"/>
                <a:gd name="connsiteX1" fmla="*/ 715417 w 5700962"/>
                <a:gd name="connsiteY1" fmla="*/ 896435 h 1126853"/>
                <a:gd name="connsiteX2" fmla="*/ 1428142 w 5700962"/>
                <a:gd name="connsiteY2" fmla="*/ 1080628 h 1126853"/>
                <a:gd name="connsiteX3" fmla="*/ 2834500 w 5700962"/>
                <a:gd name="connsiteY3" fmla="*/ 1103560 h 1126853"/>
                <a:gd name="connsiteX4" fmla="*/ 4270618 w 5700962"/>
                <a:gd name="connsiteY4" fmla="*/ 1126438 h 1126853"/>
                <a:gd name="connsiteX5" fmla="*/ 5700962 w 5700962"/>
                <a:gd name="connsiteY5" fmla="*/ 1109957 h 1126853"/>
                <a:gd name="connsiteX0" fmla="*/ 0 w 5700962"/>
                <a:gd name="connsiteY0" fmla="*/ 1425 h 1126812"/>
                <a:gd name="connsiteX1" fmla="*/ 715417 w 5700962"/>
                <a:gd name="connsiteY1" fmla="*/ 896394 h 1126812"/>
                <a:gd name="connsiteX2" fmla="*/ 1428142 w 5700962"/>
                <a:gd name="connsiteY2" fmla="*/ 1080587 h 1126812"/>
                <a:gd name="connsiteX3" fmla="*/ 2834500 w 5700962"/>
                <a:gd name="connsiteY3" fmla="*/ 1103519 h 1126812"/>
                <a:gd name="connsiteX4" fmla="*/ 4270618 w 5700962"/>
                <a:gd name="connsiteY4" fmla="*/ 1126397 h 1126812"/>
                <a:gd name="connsiteX5" fmla="*/ 5700962 w 5700962"/>
                <a:gd name="connsiteY5" fmla="*/ 1109916 h 112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0962" h="1126812">
                  <a:moveTo>
                    <a:pt x="0" y="1425"/>
                  </a:moveTo>
                  <a:cubicBezTo>
                    <a:pt x="78134" y="-41200"/>
                    <a:pt x="671780" y="887132"/>
                    <a:pt x="715417" y="896394"/>
                  </a:cubicBezTo>
                  <a:cubicBezTo>
                    <a:pt x="759054" y="905656"/>
                    <a:pt x="1413339" y="1066538"/>
                    <a:pt x="1428142" y="1080587"/>
                  </a:cubicBezTo>
                  <a:cubicBezTo>
                    <a:pt x="1442945" y="1094636"/>
                    <a:pt x="2360754" y="1095884"/>
                    <a:pt x="2834500" y="1103519"/>
                  </a:cubicBezTo>
                  <a:lnTo>
                    <a:pt x="4270618" y="1126397"/>
                  </a:lnTo>
                  <a:cubicBezTo>
                    <a:pt x="4286363" y="1130618"/>
                    <a:pt x="5648005" y="1101041"/>
                    <a:pt x="5700962" y="1109916"/>
                  </a:cubicBezTo>
                </a:path>
              </a:pathLst>
            </a:custGeom>
            <a:ln w="28575">
              <a:solidFill>
                <a:srgbClr val="82786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000" dirty="0"/>
            </a:p>
          </p:txBody>
        </p:sp>
        <p:sp>
          <p:nvSpPr>
            <p:cNvPr id="248" name="Freeform 247"/>
            <p:cNvSpPr/>
            <p:nvPr/>
          </p:nvSpPr>
          <p:spPr>
            <a:xfrm>
              <a:off x="1968500" y="3439331"/>
              <a:ext cx="5375275" cy="1489075"/>
            </a:xfrm>
            <a:custGeom>
              <a:avLst/>
              <a:gdLst>
                <a:gd name="connsiteX0" fmla="*/ 0 w 4888357"/>
                <a:gd name="connsiteY0" fmla="*/ 1246176 h 2030761"/>
                <a:gd name="connsiteX1" fmla="*/ 173346 w 4888357"/>
                <a:gd name="connsiteY1" fmla="*/ 1033827 h 2030761"/>
                <a:gd name="connsiteX2" fmla="*/ 368361 w 4888357"/>
                <a:gd name="connsiteY2" fmla="*/ 851814 h 2030761"/>
                <a:gd name="connsiteX3" fmla="*/ 554707 w 4888357"/>
                <a:gd name="connsiteY3" fmla="*/ 6752 h 2030761"/>
                <a:gd name="connsiteX4" fmla="*/ 1248091 w 4888357"/>
                <a:gd name="connsiteY4" fmla="*/ 1367518 h 2030761"/>
                <a:gd name="connsiteX5" fmla="*/ 1633786 w 4888357"/>
                <a:gd name="connsiteY5" fmla="*/ 1016492 h 2030761"/>
                <a:gd name="connsiteX6" fmla="*/ 2318503 w 4888357"/>
                <a:gd name="connsiteY6" fmla="*/ 1727211 h 2030761"/>
                <a:gd name="connsiteX7" fmla="*/ 2730199 w 4888357"/>
                <a:gd name="connsiteY7" fmla="*/ 743472 h 2030761"/>
                <a:gd name="connsiteX8" fmla="*/ 4103966 w 4888357"/>
                <a:gd name="connsiteY8" fmla="*/ 1987230 h 2030761"/>
                <a:gd name="connsiteX9" fmla="*/ 4888357 w 4888357"/>
                <a:gd name="connsiteY9" fmla="*/ 1627537 h 2030761"/>
                <a:gd name="connsiteX0" fmla="*/ 0 w 4888357"/>
                <a:gd name="connsiteY0" fmla="*/ 1245431 h 2030016"/>
                <a:gd name="connsiteX1" fmla="*/ 173346 w 4888357"/>
                <a:gd name="connsiteY1" fmla="*/ 1033082 h 2030016"/>
                <a:gd name="connsiteX2" fmla="*/ 368361 w 4888357"/>
                <a:gd name="connsiteY2" fmla="*/ 851069 h 2030016"/>
                <a:gd name="connsiteX3" fmla="*/ 554707 w 4888357"/>
                <a:gd name="connsiteY3" fmla="*/ 6007 h 2030016"/>
                <a:gd name="connsiteX4" fmla="*/ 1248091 w 4888357"/>
                <a:gd name="connsiteY4" fmla="*/ 1366773 h 2030016"/>
                <a:gd name="connsiteX5" fmla="*/ 1633786 w 4888357"/>
                <a:gd name="connsiteY5" fmla="*/ 1015747 h 2030016"/>
                <a:gd name="connsiteX6" fmla="*/ 2318503 w 4888357"/>
                <a:gd name="connsiteY6" fmla="*/ 1726466 h 2030016"/>
                <a:gd name="connsiteX7" fmla="*/ 2730199 w 4888357"/>
                <a:gd name="connsiteY7" fmla="*/ 742727 h 2030016"/>
                <a:gd name="connsiteX8" fmla="*/ 4103966 w 4888357"/>
                <a:gd name="connsiteY8" fmla="*/ 1986485 h 2030016"/>
                <a:gd name="connsiteX9" fmla="*/ 4888357 w 4888357"/>
                <a:gd name="connsiteY9" fmla="*/ 1626792 h 2030016"/>
                <a:gd name="connsiteX0" fmla="*/ 0 w 4888357"/>
                <a:gd name="connsiteY0" fmla="*/ 1241873 h 2026458"/>
                <a:gd name="connsiteX1" fmla="*/ 173346 w 4888357"/>
                <a:gd name="connsiteY1" fmla="*/ 1029524 h 2026458"/>
                <a:gd name="connsiteX2" fmla="*/ 368361 w 4888357"/>
                <a:gd name="connsiteY2" fmla="*/ 847511 h 2026458"/>
                <a:gd name="connsiteX3" fmla="*/ 576375 w 4888357"/>
                <a:gd name="connsiteY3" fmla="*/ 6783 h 2026458"/>
                <a:gd name="connsiteX4" fmla="*/ 1248091 w 4888357"/>
                <a:gd name="connsiteY4" fmla="*/ 1363215 h 2026458"/>
                <a:gd name="connsiteX5" fmla="*/ 1633786 w 4888357"/>
                <a:gd name="connsiteY5" fmla="*/ 1012189 h 2026458"/>
                <a:gd name="connsiteX6" fmla="*/ 2318503 w 4888357"/>
                <a:gd name="connsiteY6" fmla="*/ 1722908 h 2026458"/>
                <a:gd name="connsiteX7" fmla="*/ 2730199 w 4888357"/>
                <a:gd name="connsiteY7" fmla="*/ 739169 h 2026458"/>
                <a:gd name="connsiteX8" fmla="*/ 4103966 w 4888357"/>
                <a:gd name="connsiteY8" fmla="*/ 1982927 h 2026458"/>
                <a:gd name="connsiteX9" fmla="*/ 4888357 w 4888357"/>
                <a:gd name="connsiteY9" fmla="*/ 1623234 h 2026458"/>
                <a:gd name="connsiteX0" fmla="*/ 0 w 4888357"/>
                <a:gd name="connsiteY0" fmla="*/ 1241570 h 2026155"/>
                <a:gd name="connsiteX1" fmla="*/ 173346 w 4888357"/>
                <a:gd name="connsiteY1" fmla="*/ 1029221 h 2026155"/>
                <a:gd name="connsiteX2" fmla="*/ 368361 w 4888357"/>
                <a:gd name="connsiteY2" fmla="*/ 847208 h 2026155"/>
                <a:gd name="connsiteX3" fmla="*/ 576375 w 4888357"/>
                <a:gd name="connsiteY3" fmla="*/ 6480 h 2026155"/>
                <a:gd name="connsiteX4" fmla="*/ 1248091 w 4888357"/>
                <a:gd name="connsiteY4" fmla="*/ 1362912 h 2026155"/>
                <a:gd name="connsiteX5" fmla="*/ 1633786 w 4888357"/>
                <a:gd name="connsiteY5" fmla="*/ 1011886 h 2026155"/>
                <a:gd name="connsiteX6" fmla="*/ 2318503 w 4888357"/>
                <a:gd name="connsiteY6" fmla="*/ 1722605 h 2026155"/>
                <a:gd name="connsiteX7" fmla="*/ 2730199 w 4888357"/>
                <a:gd name="connsiteY7" fmla="*/ 738866 h 2026155"/>
                <a:gd name="connsiteX8" fmla="*/ 4103966 w 4888357"/>
                <a:gd name="connsiteY8" fmla="*/ 1982624 h 2026155"/>
                <a:gd name="connsiteX9" fmla="*/ 4888357 w 4888357"/>
                <a:gd name="connsiteY9" fmla="*/ 1622931 h 2026155"/>
                <a:gd name="connsiteX0" fmla="*/ 0 w 5374920"/>
                <a:gd name="connsiteY0" fmla="*/ 1241570 h 1998008"/>
                <a:gd name="connsiteX1" fmla="*/ 173346 w 5374920"/>
                <a:gd name="connsiteY1" fmla="*/ 1029221 h 1998008"/>
                <a:gd name="connsiteX2" fmla="*/ 368361 w 5374920"/>
                <a:gd name="connsiteY2" fmla="*/ 847208 h 1998008"/>
                <a:gd name="connsiteX3" fmla="*/ 576375 w 5374920"/>
                <a:gd name="connsiteY3" fmla="*/ 6480 h 1998008"/>
                <a:gd name="connsiteX4" fmla="*/ 1248091 w 5374920"/>
                <a:gd name="connsiteY4" fmla="*/ 1362912 h 1998008"/>
                <a:gd name="connsiteX5" fmla="*/ 1633786 w 5374920"/>
                <a:gd name="connsiteY5" fmla="*/ 1011886 h 1998008"/>
                <a:gd name="connsiteX6" fmla="*/ 2318503 w 5374920"/>
                <a:gd name="connsiteY6" fmla="*/ 1722605 h 1998008"/>
                <a:gd name="connsiteX7" fmla="*/ 2730199 w 5374920"/>
                <a:gd name="connsiteY7" fmla="*/ 738866 h 1998008"/>
                <a:gd name="connsiteX8" fmla="*/ 4103966 w 5374920"/>
                <a:gd name="connsiteY8" fmla="*/ 1982624 h 1998008"/>
                <a:gd name="connsiteX9" fmla="*/ 5374920 w 5374920"/>
                <a:gd name="connsiteY9" fmla="*/ 923216 h 1998008"/>
                <a:gd name="connsiteX0" fmla="*/ 0 w 5374920"/>
                <a:gd name="connsiteY0" fmla="*/ 1241570 h 1724740"/>
                <a:gd name="connsiteX1" fmla="*/ 173346 w 5374920"/>
                <a:gd name="connsiteY1" fmla="*/ 1029221 h 1724740"/>
                <a:gd name="connsiteX2" fmla="*/ 368361 w 5374920"/>
                <a:gd name="connsiteY2" fmla="*/ 847208 h 1724740"/>
                <a:gd name="connsiteX3" fmla="*/ 576375 w 5374920"/>
                <a:gd name="connsiteY3" fmla="*/ 6480 h 1724740"/>
                <a:gd name="connsiteX4" fmla="*/ 1248091 w 5374920"/>
                <a:gd name="connsiteY4" fmla="*/ 1362912 h 1724740"/>
                <a:gd name="connsiteX5" fmla="*/ 1633786 w 5374920"/>
                <a:gd name="connsiteY5" fmla="*/ 1011886 h 1724740"/>
                <a:gd name="connsiteX6" fmla="*/ 2318503 w 5374920"/>
                <a:gd name="connsiteY6" fmla="*/ 1722605 h 1724740"/>
                <a:gd name="connsiteX7" fmla="*/ 2730199 w 5374920"/>
                <a:gd name="connsiteY7" fmla="*/ 738866 h 1724740"/>
                <a:gd name="connsiteX8" fmla="*/ 4045243 w 5374920"/>
                <a:gd name="connsiteY8" fmla="*/ 853539 h 1724740"/>
                <a:gd name="connsiteX9" fmla="*/ 5374920 w 5374920"/>
                <a:gd name="connsiteY9" fmla="*/ 923216 h 1724740"/>
                <a:gd name="connsiteX0" fmla="*/ 0 w 5374920"/>
                <a:gd name="connsiteY0" fmla="*/ 1241570 h 1723711"/>
                <a:gd name="connsiteX1" fmla="*/ 173346 w 5374920"/>
                <a:gd name="connsiteY1" fmla="*/ 1029221 h 1723711"/>
                <a:gd name="connsiteX2" fmla="*/ 368361 w 5374920"/>
                <a:gd name="connsiteY2" fmla="*/ 847208 h 1723711"/>
                <a:gd name="connsiteX3" fmla="*/ 576375 w 5374920"/>
                <a:gd name="connsiteY3" fmla="*/ 6480 h 1723711"/>
                <a:gd name="connsiteX4" fmla="*/ 1248091 w 5374920"/>
                <a:gd name="connsiteY4" fmla="*/ 1362912 h 1723711"/>
                <a:gd name="connsiteX5" fmla="*/ 1633786 w 5374920"/>
                <a:gd name="connsiteY5" fmla="*/ 1011886 h 1723711"/>
                <a:gd name="connsiteX6" fmla="*/ 2318503 w 5374920"/>
                <a:gd name="connsiteY6" fmla="*/ 1722605 h 1723711"/>
                <a:gd name="connsiteX7" fmla="*/ 2671477 w 5374920"/>
                <a:gd name="connsiteY7" fmla="*/ 818379 h 1723711"/>
                <a:gd name="connsiteX8" fmla="*/ 4045243 w 5374920"/>
                <a:gd name="connsiteY8" fmla="*/ 853539 h 1723711"/>
                <a:gd name="connsiteX9" fmla="*/ 5374920 w 5374920"/>
                <a:gd name="connsiteY9" fmla="*/ 923216 h 1723711"/>
                <a:gd name="connsiteX0" fmla="*/ 0 w 5374920"/>
                <a:gd name="connsiteY0" fmla="*/ 1241570 h 1401438"/>
                <a:gd name="connsiteX1" fmla="*/ 173346 w 5374920"/>
                <a:gd name="connsiteY1" fmla="*/ 1029221 h 1401438"/>
                <a:gd name="connsiteX2" fmla="*/ 368361 w 5374920"/>
                <a:gd name="connsiteY2" fmla="*/ 847208 h 1401438"/>
                <a:gd name="connsiteX3" fmla="*/ 576375 w 5374920"/>
                <a:gd name="connsiteY3" fmla="*/ 6480 h 1401438"/>
                <a:gd name="connsiteX4" fmla="*/ 1248091 w 5374920"/>
                <a:gd name="connsiteY4" fmla="*/ 1362912 h 1401438"/>
                <a:gd name="connsiteX5" fmla="*/ 1633786 w 5374920"/>
                <a:gd name="connsiteY5" fmla="*/ 1011886 h 1401438"/>
                <a:gd name="connsiteX6" fmla="*/ 2671477 w 5374920"/>
                <a:gd name="connsiteY6" fmla="*/ 818379 h 1401438"/>
                <a:gd name="connsiteX7" fmla="*/ 4045243 w 5374920"/>
                <a:gd name="connsiteY7" fmla="*/ 853539 h 1401438"/>
                <a:gd name="connsiteX8" fmla="*/ 5374920 w 5374920"/>
                <a:gd name="connsiteY8" fmla="*/ 923216 h 1401438"/>
                <a:gd name="connsiteX0" fmla="*/ 0 w 5374920"/>
                <a:gd name="connsiteY0" fmla="*/ 1241570 h 1386829"/>
                <a:gd name="connsiteX1" fmla="*/ 173346 w 5374920"/>
                <a:gd name="connsiteY1" fmla="*/ 1029221 h 1386829"/>
                <a:gd name="connsiteX2" fmla="*/ 368361 w 5374920"/>
                <a:gd name="connsiteY2" fmla="*/ 847208 h 1386829"/>
                <a:gd name="connsiteX3" fmla="*/ 576375 w 5374920"/>
                <a:gd name="connsiteY3" fmla="*/ 6480 h 1386829"/>
                <a:gd name="connsiteX4" fmla="*/ 1248091 w 5374920"/>
                <a:gd name="connsiteY4" fmla="*/ 1362912 h 1386829"/>
                <a:gd name="connsiteX5" fmla="*/ 1298227 w 5374920"/>
                <a:gd name="connsiteY5" fmla="*/ 868763 h 1386829"/>
                <a:gd name="connsiteX6" fmla="*/ 2671477 w 5374920"/>
                <a:gd name="connsiteY6" fmla="*/ 818379 h 1386829"/>
                <a:gd name="connsiteX7" fmla="*/ 4045243 w 5374920"/>
                <a:gd name="connsiteY7" fmla="*/ 853539 h 1386829"/>
                <a:gd name="connsiteX8" fmla="*/ 5374920 w 5374920"/>
                <a:gd name="connsiteY8" fmla="*/ 923216 h 1386829"/>
                <a:gd name="connsiteX0" fmla="*/ 0 w 5374920"/>
                <a:gd name="connsiteY0" fmla="*/ 1235104 h 1235104"/>
                <a:gd name="connsiteX1" fmla="*/ 173346 w 5374920"/>
                <a:gd name="connsiteY1" fmla="*/ 1022755 h 1235104"/>
                <a:gd name="connsiteX2" fmla="*/ 368361 w 5374920"/>
                <a:gd name="connsiteY2" fmla="*/ 840742 h 1235104"/>
                <a:gd name="connsiteX3" fmla="*/ 576375 w 5374920"/>
                <a:gd name="connsiteY3" fmla="*/ 14 h 1235104"/>
                <a:gd name="connsiteX4" fmla="*/ 1298227 w 5374920"/>
                <a:gd name="connsiteY4" fmla="*/ 862297 h 1235104"/>
                <a:gd name="connsiteX5" fmla="*/ 2671477 w 5374920"/>
                <a:gd name="connsiteY5" fmla="*/ 811913 h 1235104"/>
                <a:gd name="connsiteX6" fmla="*/ 4045243 w 5374920"/>
                <a:gd name="connsiteY6" fmla="*/ 847073 h 1235104"/>
                <a:gd name="connsiteX7" fmla="*/ 5374920 w 5374920"/>
                <a:gd name="connsiteY7" fmla="*/ 916750 h 1235104"/>
                <a:gd name="connsiteX0" fmla="*/ 0 w 5374920"/>
                <a:gd name="connsiteY0" fmla="*/ 1235784 h 1235784"/>
                <a:gd name="connsiteX1" fmla="*/ 173346 w 5374920"/>
                <a:gd name="connsiteY1" fmla="*/ 1023435 h 1235784"/>
                <a:gd name="connsiteX2" fmla="*/ 576375 w 5374920"/>
                <a:gd name="connsiteY2" fmla="*/ 694 h 1235784"/>
                <a:gd name="connsiteX3" fmla="*/ 1298227 w 5374920"/>
                <a:gd name="connsiteY3" fmla="*/ 862977 h 1235784"/>
                <a:gd name="connsiteX4" fmla="*/ 2671477 w 5374920"/>
                <a:gd name="connsiteY4" fmla="*/ 812593 h 1235784"/>
                <a:gd name="connsiteX5" fmla="*/ 4045243 w 5374920"/>
                <a:gd name="connsiteY5" fmla="*/ 847753 h 1235784"/>
                <a:gd name="connsiteX6" fmla="*/ 5374920 w 5374920"/>
                <a:gd name="connsiteY6" fmla="*/ 917430 h 1235784"/>
                <a:gd name="connsiteX0" fmla="*/ 0 w 5374920"/>
                <a:gd name="connsiteY0" fmla="*/ 1238568 h 1238568"/>
                <a:gd name="connsiteX1" fmla="*/ 576375 w 5374920"/>
                <a:gd name="connsiteY1" fmla="*/ 3478 h 1238568"/>
                <a:gd name="connsiteX2" fmla="*/ 1298227 w 5374920"/>
                <a:gd name="connsiteY2" fmla="*/ 865761 h 1238568"/>
                <a:gd name="connsiteX3" fmla="*/ 2671477 w 5374920"/>
                <a:gd name="connsiteY3" fmla="*/ 815377 h 1238568"/>
                <a:gd name="connsiteX4" fmla="*/ 4045243 w 5374920"/>
                <a:gd name="connsiteY4" fmla="*/ 850537 h 1238568"/>
                <a:gd name="connsiteX5" fmla="*/ 5374920 w 5374920"/>
                <a:gd name="connsiteY5" fmla="*/ 920214 h 1238568"/>
                <a:gd name="connsiteX0" fmla="*/ 0 w 5374920"/>
                <a:gd name="connsiteY0" fmla="*/ 486573 h 486573"/>
                <a:gd name="connsiteX1" fmla="*/ 668653 w 5374920"/>
                <a:gd name="connsiteY1" fmla="*/ 14808 h 486573"/>
                <a:gd name="connsiteX2" fmla="*/ 1298227 w 5374920"/>
                <a:gd name="connsiteY2" fmla="*/ 113766 h 486573"/>
                <a:gd name="connsiteX3" fmla="*/ 2671477 w 5374920"/>
                <a:gd name="connsiteY3" fmla="*/ 63382 h 486573"/>
                <a:gd name="connsiteX4" fmla="*/ 4045243 w 5374920"/>
                <a:gd name="connsiteY4" fmla="*/ 98542 h 486573"/>
                <a:gd name="connsiteX5" fmla="*/ 5374920 w 5374920"/>
                <a:gd name="connsiteY5" fmla="*/ 168219 h 486573"/>
                <a:gd name="connsiteX0" fmla="*/ 0 w 5374920"/>
                <a:gd name="connsiteY0" fmla="*/ 501415 h 501415"/>
                <a:gd name="connsiteX1" fmla="*/ 668653 w 5374920"/>
                <a:gd name="connsiteY1" fmla="*/ 29650 h 501415"/>
                <a:gd name="connsiteX2" fmla="*/ 1298227 w 5374920"/>
                <a:gd name="connsiteY2" fmla="*/ 128608 h 501415"/>
                <a:gd name="connsiteX3" fmla="*/ 2671477 w 5374920"/>
                <a:gd name="connsiteY3" fmla="*/ 78224 h 501415"/>
                <a:gd name="connsiteX4" fmla="*/ 4045243 w 5374920"/>
                <a:gd name="connsiteY4" fmla="*/ 113384 h 501415"/>
                <a:gd name="connsiteX5" fmla="*/ 5374920 w 5374920"/>
                <a:gd name="connsiteY5" fmla="*/ 183061 h 501415"/>
                <a:gd name="connsiteX0" fmla="*/ 0 w 5374920"/>
                <a:gd name="connsiteY0" fmla="*/ 501415 h 501415"/>
                <a:gd name="connsiteX1" fmla="*/ 668653 w 5374920"/>
                <a:gd name="connsiteY1" fmla="*/ 29650 h 501415"/>
                <a:gd name="connsiteX2" fmla="*/ 1298227 w 5374920"/>
                <a:gd name="connsiteY2" fmla="*/ 128608 h 501415"/>
                <a:gd name="connsiteX3" fmla="*/ 2671477 w 5374920"/>
                <a:gd name="connsiteY3" fmla="*/ 78224 h 501415"/>
                <a:gd name="connsiteX4" fmla="*/ 4045243 w 5374920"/>
                <a:gd name="connsiteY4" fmla="*/ 113384 h 501415"/>
                <a:gd name="connsiteX5" fmla="*/ 5374920 w 5374920"/>
                <a:gd name="connsiteY5" fmla="*/ 183061 h 501415"/>
                <a:gd name="connsiteX0" fmla="*/ 0 w 5374920"/>
                <a:gd name="connsiteY0" fmla="*/ 500617 h 500617"/>
                <a:gd name="connsiteX1" fmla="*/ 668653 w 5374920"/>
                <a:gd name="connsiteY1" fmla="*/ 28852 h 500617"/>
                <a:gd name="connsiteX2" fmla="*/ 1298227 w 5374920"/>
                <a:gd name="connsiteY2" fmla="*/ 127810 h 500617"/>
                <a:gd name="connsiteX3" fmla="*/ 2671477 w 5374920"/>
                <a:gd name="connsiteY3" fmla="*/ 77426 h 500617"/>
                <a:gd name="connsiteX4" fmla="*/ 4045243 w 5374920"/>
                <a:gd name="connsiteY4" fmla="*/ 112586 h 500617"/>
                <a:gd name="connsiteX5" fmla="*/ 5374920 w 5374920"/>
                <a:gd name="connsiteY5" fmla="*/ 182263 h 500617"/>
                <a:gd name="connsiteX0" fmla="*/ 0 w 5374920"/>
                <a:gd name="connsiteY0" fmla="*/ 476379 h 476379"/>
                <a:gd name="connsiteX1" fmla="*/ 668653 w 5374920"/>
                <a:gd name="connsiteY1" fmla="*/ 4614 h 476379"/>
                <a:gd name="connsiteX2" fmla="*/ 1298227 w 5374920"/>
                <a:gd name="connsiteY2" fmla="*/ 103572 h 476379"/>
                <a:gd name="connsiteX3" fmla="*/ 2671477 w 5374920"/>
                <a:gd name="connsiteY3" fmla="*/ 53188 h 476379"/>
                <a:gd name="connsiteX4" fmla="*/ 4045243 w 5374920"/>
                <a:gd name="connsiteY4" fmla="*/ 88348 h 476379"/>
                <a:gd name="connsiteX5" fmla="*/ 5374920 w 5374920"/>
                <a:gd name="connsiteY5" fmla="*/ 158025 h 476379"/>
                <a:gd name="connsiteX0" fmla="*/ 0 w 5374920"/>
                <a:gd name="connsiteY0" fmla="*/ 476379 h 476379"/>
                <a:gd name="connsiteX1" fmla="*/ 668653 w 5374920"/>
                <a:gd name="connsiteY1" fmla="*/ 4614 h 476379"/>
                <a:gd name="connsiteX2" fmla="*/ 1298227 w 5374920"/>
                <a:gd name="connsiteY2" fmla="*/ 103572 h 476379"/>
                <a:gd name="connsiteX3" fmla="*/ 2671477 w 5374920"/>
                <a:gd name="connsiteY3" fmla="*/ 53188 h 476379"/>
                <a:gd name="connsiteX4" fmla="*/ 4045243 w 5374920"/>
                <a:gd name="connsiteY4" fmla="*/ 88348 h 476379"/>
                <a:gd name="connsiteX5" fmla="*/ 5374920 w 5374920"/>
                <a:gd name="connsiteY5" fmla="*/ 158025 h 476379"/>
                <a:gd name="connsiteX0" fmla="*/ 0 w 5374920"/>
                <a:gd name="connsiteY0" fmla="*/ 476379 h 476379"/>
                <a:gd name="connsiteX1" fmla="*/ 668653 w 5374920"/>
                <a:gd name="connsiteY1" fmla="*/ 4614 h 476379"/>
                <a:gd name="connsiteX2" fmla="*/ 1298227 w 5374920"/>
                <a:gd name="connsiteY2" fmla="*/ 103572 h 476379"/>
                <a:gd name="connsiteX3" fmla="*/ 2671477 w 5374920"/>
                <a:gd name="connsiteY3" fmla="*/ 53188 h 476379"/>
                <a:gd name="connsiteX4" fmla="*/ 4045243 w 5374920"/>
                <a:gd name="connsiteY4" fmla="*/ 88348 h 476379"/>
                <a:gd name="connsiteX5" fmla="*/ 5374920 w 5374920"/>
                <a:gd name="connsiteY5" fmla="*/ 158025 h 476379"/>
                <a:gd name="connsiteX0" fmla="*/ 0 w 5374920"/>
                <a:gd name="connsiteY0" fmla="*/ 476379 h 476379"/>
                <a:gd name="connsiteX1" fmla="*/ 668653 w 5374920"/>
                <a:gd name="connsiteY1" fmla="*/ 4614 h 476379"/>
                <a:gd name="connsiteX2" fmla="*/ 1298227 w 5374920"/>
                <a:gd name="connsiteY2" fmla="*/ 103572 h 476379"/>
                <a:gd name="connsiteX3" fmla="*/ 2671477 w 5374920"/>
                <a:gd name="connsiteY3" fmla="*/ 53188 h 476379"/>
                <a:gd name="connsiteX4" fmla="*/ 4045243 w 5374920"/>
                <a:gd name="connsiteY4" fmla="*/ 88348 h 476379"/>
                <a:gd name="connsiteX5" fmla="*/ 5374920 w 5374920"/>
                <a:gd name="connsiteY5" fmla="*/ 158025 h 476379"/>
                <a:gd name="connsiteX0" fmla="*/ 0 w 5374920"/>
                <a:gd name="connsiteY0" fmla="*/ 423329 h 423329"/>
                <a:gd name="connsiteX1" fmla="*/ 668653 w 5374920"/>
                <a:gd name="connsiteY1" fmla="*/ 245762 h 423329"/>
                <a:gd name="connsiteX2" fmla="*/ 1298227 w 5374920"/>
                <a:gd name="connsiteY2" fmla="*/ 50522 h 423329"/>
                <a:gd name="connsiteX3" fmla="*/ 2671477 w 5374920"/>
                <a:gd name="connsiteY3" fmla="*/ 138 h 423329"/>
                <a:gd name="connsiteX4" fmla="*/ 4045243 w 5374920"/>
                <a:gd name="connsiteY4" fmla="*/ 35298 h 423329"/>
                <a:gd name="connsiteX5" fmla="*/ 5374920 w 5374920"/>
                <a:gd name="connsiteY5" fmla="*/ 104975 h 423329"/>
                <a:gd name="connsiteX0" fmla="*/ 0 w 5374920"/>
                <a:gd name="connsiteY0" fmla="*/ 423191 h 423191"/>
                <a:gd name="connsiteX1" fmla="*/ 668653 w 5374920"/>
                <a:gd name="connsiteY1" fmla="*/ 245624 h 423191"/>
                <a:gd name="connsiteX2" fmla="*/ 1373728 w 5374920"/>
                <a:gd name="connsiteY2" fmla="*/ 113995 h 423191"/>
                <a:gd name="connsiteX3" fmla="*/ 2671477 w 5374920"/>
                <a:gd name="connsiteY3" fmla="*/ 0 h 423191"/>
                <a:gd name="connsiteX4" fmla="*/ 4045243 w 5374920"/>
                <a:gd name="connsiteY4" fmla="*/ 35160 h 423191"/>
                <a:gd name="connsiteX5" fmla="*/ 5374920 w 5374920"/>
                <a:gd name="connsiteY5" fmla="*/ 104837 h 423191"/>
                <a:gd name="connsiteX0" fmla="*/ 0 w 5374920"/>
                <a:gd name="connsiteY0" fmla="*/ 462948 h 462948"/>
                <a:gd name="connsiteX1" fmla="*/ 668653 w 5374920"/>
                <a:gd name="connsiteY1" fmla="*/ 285381 h 462948"/>
                <a:gd name="connsiteX2" fmla="*/ 1373728 w 5374920"/>
                <a:gd name="connsiteY2" fmla="*/ 153752 h 462948"/>
                <a:gd name="connsiteX3" fmla="*/ 2763756 w 5374920"/>
                <a:gd name="connsiteY3" fmla="*/ 0 h 462948"/>
                <a:gd name="connsiteX4" fmla="*/ 4045243 w 5374920"/>
                <a:gd name="connsiteY4" fmla="*/ 74917 h 462948"/>
                <a:gd name="connsiteX5" fmla="*/ 5374920 w 5374920"/>
                <a:gd name="connsiteY5" fmla="*/ 144594 h 462948"/>
                <a:gd name="connsiteX0" fmla="*/ 0 w 5374920"/>
                <a:gd name="connsiteY0" fmla="*/ 594765 h 594765"/>
                <a:gd name="connsiteX1" fmla="*/ 668653 w 5374920"/>
                <a:gd name="connsiteY1" fmla="*/ 417198 h 594765"/>
                <a:gd name="connsiteX2" fmla="*/ 1373728 w 5374920"/>
                <a:gd name="connsiteY2" fmla="*/ 285569 h 594765"/>
                <a:gd name="connsiteX3" fmla="*/ 2763756 w 5374920"/>
                <a:gd name="connsiteY3" fmla="*/ 131817 h 594765"/>
                <a:gd name="connsiteX4" fmla="*/ 4196246 w 5374920"/>
                <a:gd name="connsiteY4" fmla="*/ 0 h 594765"/>
                <a:gd name="connsiteX5" fmla="*/ 5374920 w 5374920"/>
                <a:gd name="connsiteY5" fmla="*/ 276411 h 594765"/>
                <a:gd name="connsiteX0" fmla="*/ 0 w 5584646"/>
                <a:gd name="connsiteY0" fmla="*/ 662274 h 662274"/>
                <a:gd name="connsiteX1" fmla="*/ 668653 w 5584646"/>
                <a:gd name="connsiteY1" fmla="*/ 484707 h 662274"/>
                <a:gd name="connsiteX2" fmla="*/ 1373728 w 5584646"/>
                <a:gd name="connsiteY2" fmla="*/ 353078 h 662274"/>
                <a:gd name="connsiteX3" fmla="*/ 2763756 w 5584646"/>
                <a:gd name="connsiteY3" fmla="*/ 199326 h 662274"/>
                <a:gd name="connsiteX4" fmla="*/ 4196246 w 5584646"/>
                <a:gd name="connsiteY4" fmla="*/ 67509 h 662274"/>
                <a:gd name="connsiteX5" fmla="*/ 5584646 w 5584646"/>
                <a:gd name="connsiteY5" fmla="*/ 2014 h 662274"/>
                <a:gd name="connsiteX0" fmla="*/ 0 w 5584646"/>
                <a:gd name="connsiteY0" fmla="*/ 662274 h 1776046"/>
                <a:gd name="connsiteX1" fmla="*/ 704652 w 5584646"/>
                <a:gd name="connsiteY1" fmla="*/ 1774420 h 1776046"/>
                <a:gd name="connsiteX2" fmla="*/ 1373728 w 5584646"/>
                <a:gd name="connsiteY2" fmla="*/ 353078 h 1776046"/>
                <a:gd name="connsiteX3" fmla="*/ 2763756 w 5584646"/>
                <a:gd name="connsiteY3" fmla="*/ 199326 h 1776046"/>
                <a:gd name="connsiteX4" fmla="*/ 4196246 w 5584646"/>
                <a:gd name="connsiteY4" fmla="*/ 67509 h 1776046"/>
                <a:gd name="connsiteX5" fmla="*/ 5584646 w 5584646"/>
                <a:gd name="connsiteY5" fmla="*/ 2014 h 1776046"/>
                <a:gd name="connsiteX0" fmla="*/ 0 w 5584646"/>
                <a:gd name="connsiteY0" fmla="*/ 662274 h 2096142"/>
                <a:gd name="connsiteX1" fmla="*/ 704652 w 5584646"/>
                <a:gd name="connsiteY1" fmla="*/ 1774420 h 2096142"/>
                <a:gd name="connsiteX2" fmla="*/ 1409725 w 5584646"/>
                <a:gd name="connsiteY2" fmla="*/ 1983985 h 2096142"/>
                <a:gd name="connsiteX3" fmla="*/ 2763756 w 5584646"/>
                <a:gd name="connsiteY3" fmla="*/ 199326 h 2096142"/>
                <a:gd name="connsiteX4" fmla="*/ 4196246 w 5584646"/>
                <a:gd name="connsiteY4" fmla="*/ 67509 h 2096142"/>
                <a:gd name="connsiteX5" fmla="*/ 5584646 w 5584646"/>
                <a:gd name="connsiteY5" fmla="*/ 2014 h 2096142"/>
                <a:gd name="connsiteX0" fmla="*/ 0 w 5584646"/>
                <a:gd name="connsiteY0" fmla="*/ 662274 h 2217569"/>
                <a:gd name="connsiteX1" fmla="*/ 704652 w 5584646"/>
                <a:gd name="connsiteY1" fmla="*/ 1774420 h 2217569"/>
                <a:gd name="connsiteX2" fmla="*/ 1409725 w 5584646"/>
                <a:gd name="connsiteY2" fmla="*/ 1983985 h 2217569"/>
                <a:gd name="connsiteX3" fmla="*/ 2814154 w 5584646"/>
                <a:gd name="connsiteY3" fmla="*/ 2089541 h 2217569"/>
                <a:gd name="connsiteX4" fmla="*/ 4196246 w 5584646"/>
                <a:gd name="connsiteY4" fmla="*/ 67509 h 2217569"/>
                <a:gd name="connsiteX5" fmla="*/ 5584646 w 5584646"/>
                <a:gd name="connsiteY5" fmla="*/ 2014 h 2217569"/>
                <a:gd name="connsiteX0" fmla="*/ 0 w 5584646"/>
                <a:gd name="connsiteY0" fmla="*/ 660359 h 2130824"/>
                <a:gd name="connsiteX1" fmla="*/ 704652 w 5584646"/>
                <a:gd name="connsiteY1" fmla="*/ 1772505 h 2130824"/>
                <a:gd name="connsiteX2" fmla="*/ 1409725 w 5584646"/>
                <a:gd name="connsiteY2" fmla="*/ 1982070 h 2130824"/>
                <a:gd name="connsiteX3" fmla="*/ 2814154 w 5584646"/>
                <a:gd name="connsiteY3" fmla="*/ 2087626 h 2130824"/>
                <a:gd name="connsiteX4" fmla="*/ 4246643 w 5584646"/>
                <a:gd name="connsiteY4" fmla="*/ 2112758 h 2130824"/>
                <a:gd name="connsiteX5" fmla="*/ 5584646 w 5584646"/>
                <a:gd name="connsiteY5" fmla="*/ 99 h 2130824"/>
                <a:gd name="connsiteX0" fmla="*/ 0 w 5671040"/>
                <a:gd name="connsiteY0" fmla="*/ 572 h 1489834"/>
                <a:gd name="connsiteX1" fmla="*/ 704652 w 5671040"/>
                <a:gd name="connsiteY1" fmla="*/ 1112718 h 1489834"/>
                <a:gd name="connsiteX2" fmla="*/ 1409725 w 5671040"/>
                <a:gd name="connsiteY2" fmla="*/ 1322283 h 1489834"/>
                <a:gd name="connsiteX3" fmla="*/ 2814154 w 5671040"/>
                <a:gd name="connsiteY3" fmla="*/ 1427839 h 1489834"/>
                <a:gd name="connsiteX4" fmla="*/ 4246643 w 5671040"/>
                <a:gd name="connsiteY4" fmla="*/ 1452971 h 1489834"/>
                <a:gd name="connsiteX5" fmla="*/ 5671040 w 5671040"/>
                <a:gd name="connsiteY5" fmla="*/ 1489834 h 1489834"/>
                <a:gd name="connsiteX0" fmla="*/ 0 w 5671040"/>
                <a:gd name="connsiteY0" fmla="*/ 572 h 1489834"/>
                <a:gd name="connsiteX1" fmla="*/ 704652 w 5671040"/>
                <a:gd name="connsiteY1" fmla="*/ 1112718 h 1489834"/>
                <a:gd name="connsiteX2" fmla="*/ 1409725 w 5671040"/>
                <a:gd name="connsiteY2" fmla="*/ 1322283 h 1489834"/>
                <a:gd name="connsiteX3" fmla="*/ 2814154 w 5671040"/>
                <a:gd name="connsiteY3" fmla="*/ 1427839 h 1489834"/>
                <a:gd name="connsiteX4" fmla="*/ 4246643 w 5671040"/>
                <a:gd name="connsiteY4" fmla="*/ 1452971 h 1489834"/>
                <a:gd name="connsiteX5" fmla="*/ 5671040 w 5671040"/>
                <a:gd name="connsiteY5" fmla="*/ 1489834 h 1489834"/>
                <a:gd name="connsiteX0" fmla="*/ 0 w 5671040"/>
                <a:gd name="connsiteY0" fmla="*/ 572 h 1489834"/>
                <a:gd name="connsiteX1" fmla="*/ 704652 w 5671040"/>
                <a:gd name="connsiteY1" fmla="*/ 1112718 h 1489834"/>
                <a:gd name="connsiteX2" fmla="*/ 1409725 w 5671040"/>
                <a:gd name="connsiteY2" fmla="*/ 1322283 h 1489834"/>
                <a:gd name="connsiteX3" fmla="*/ 2814154 w 5671040"/>
                <a:gd name="connsiteY3" fmla="*/ 1427839 h 1489834"/>
                <a:gd name="connsiteX4" fmla="*/ 4246643 w 5671040"/>
                <a:gd name="connsiteY4" fmla="*/ 1452971 h 1489834"/>
                <a:gd name="connsiteX5" fmla="*/ 5671040 w 5671040"/>
                <a:gd name="connsiteY5" fmla="*/ 1489834 h 1489834"/>
                <a:gd name="connsiteX0" fmla="*/ 0 w 5671040"/>
                <a:gd name="connsiteY0" fmla="*/ 470 h 1489732"/>
                <a:gd name="connsiteX1" fmla="*/ 704652 w 5671040"/>
                <a:gd name="connsiteY1" fmla="*/ 1112616 h 1489732"/>
                <a:gd name="connsiteX2" fmla="*/ 1409725 w 5671040"/>
                <a:gd name="connsiteY2" fmla="*/ 1322181 h 1489732"/>
                <a:gd name="connsiteX3" fmla="*/ 2814154 w 5671040"/>
                <a:gd name="connsiteY3" fmla="*/ 1427737 h 1489732"/>
                <a:gd name="connsiteX4" fmla="*/ 4246643 w 5671040"/>
                <a:gd name="connsiteY4" fmla="*/ 1452869 h 1489732"/>
                <a:gd name="connsiteX5" fmla="*/ 5671040 w 5671040"/>
                <a:gd name="connsiteY5" fmla="*/ 1489732 h 1489732"/>
                <a:gd name="connsiteX0" fmla="*/ 0 w 5671040"/>
                <a:gd name="connsiteY0" fmla="*/ 470 h 1489732"/>
                <a:gd name="connsiteX1" fmla="*/ 704652 w 5671040"/>
                <a:gd name="connsiteY1" fmla="*/ 1112616 h 1489732"/>
                <a:gd name="connsiteX2" fmla="*/ 1409725 w 5671040"/>
                <a:gd name="connsiteY2" fmla="*/ 1322181 h 1489732"/>
                <a:gd name="connsiteX3" fmla="*/ 2814154 w 5671040"/>
                <a:gd name="connsiteY3" fmla="*/ 1427737 h 1489732"/>
                <a:gd name="connsiteX4" fmla="*/ 4246643 w 5671040"/>
                <a:gd name="connsiteY4" fmla="*/ 1452869 h 1489732"/>
                <a:gd name="connsiteX5" fmla="*/ 5671040 w 5671040"/>
                <a:gd name="connsiteY5" fmla="*/ 1489732 h 1489732"/>
                <a:gd name="connsiteX0" fmla="*/ 0 w 5671040"/>
                <a:gd name="connsiteY0" fmla="*/ 470 h 1489732"/>
                <a:gd name="connsiteX1" fmla="*/ 704652 w 5671040"/>
                <a:gd name="connsiteY1" fmla="*/ 1112616 h 1489732"/>
                <a:gd name="connsiteX2" fmla="*/ 1409725 w 5671040"/>
                <a:gd name="connsiteY2" fmla="*/ 1322181 h 1489732"/>
                <a:gd name="connsiteX3" fmla="*/ 2814154 w 5671040"/>
                <a:gd name="connsiteY3" fmla="*/ 1427737 h 1489732"/>
                <a:gd name="connsiteX4" fmla="*/ 4246643 w 5671040"/>
                <a:gd name="connsiteY4" fmla="*/ 1452869 h 1489732"/>
                <a:gd name="connsiteX5" fmla="*/ 5671040 w 5671040"/>
                <a:gd name="connsiteY5" fmla="*/ 1489732 h 148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040" h="1489732">
                  <a:moveTo>
                    <a:pt x="0" y="470"/>
                  </a:moveTo>
                  <a:cubicBezTo>
                    <a:pt x="36188" y="-26252"/>
                    <a:pt x="685683" y="1097047"/>
                    <a:pt x="704652" y="1112616"/>
                  </a:cubicBezTo>
                  <a:cubicBezTo>
                    <a:pt x="723621" y="1128185"/>
                    <a:pt x="1281324" y="1303780"/>
                    <a:pt x="1409725" y="1322181"/>
                  </a:cubicBezTo>
                  <a:cubicBezTo>
                    <a:pt x="1538126" y="1340582"/>
                    <a:pt x="2384531" y="1419604"/>
                    <a:pt x="2814154" y="1427737"/>
                  </a:cubicBezTo>
                  <a:cubicBezTo>
                    <a:pt x="3243777" y="1435870"/>
                    <a:pt x="3769146" y="1496808"/>
                    <a:pt x="4246643" y="1452869"/>
                  </a:cubicBezTo>
                  <a:cubicBezTo>
                    <a:pt x="4346277" y="1465041"/>
                    <a:pt x="5651639" y="1472905"/>
                    <a:pt x="5671040" y="1489732"/>
                  </a:cubicBezTo>
                </a:path>
              </a:pathLst>
            </a:custGeom>
            <a:ln w="28575">
              <a:solidFill>
                <a:srgbClr val="00AF3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000" dirty="0"/>
            </a:p>
          </p:txBody>
        </p:sp>
        <p:sp>
          <p:nvSpPr>
            <p:cNvPr id="249" name="Rectangle 248"/>
            <p:cNvSpPr/>
            <p:nvPr/>
          </p:nvSpPr>
          <p:spPr>
            <a:xfrm>
              <a:off x="7305675" y="4861731"/>
              <a:ext cx="85725" cy="85725"/>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cxnSp>
          <p:nvCxnSpPr>
            <p:cNvPr id="250" name="Straight Connector 249"/>
            <p:cNvCxnSpPr/>
            <p:nvPr/>
          </p:nvCxnSpPr>
          <p:spPr>
            <a:xfrm rot="5400000">
              <a:off x="7349332" y="4781562"/>
              <a:ext cx="0" cy="122237"/>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sp>
          <p:nvSpPr>
            <p:cNvPr id="251" name="Rectangle 3864"/>
            <p:cNvSpPr>
              <a:spLocks noChangeArrowheads="1"/>
            </p:cNvSpPr>
            <p:nvPr/>
          </p:nvSpPr>
          <p:spPr bwMode="auto">
            <a:xfrm>
              <a:off x="1662346" y="1613404"/>
              <a:ext cx="1984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12</a:t>
              </a:r>
              <a:endParaRPr lang="en-GB" altLang="en-US" sz="3200" b="1" dirty="0"/>
            </a:p>
          </p:txBody>
        </p:sp>
        <p:sp>
          <p:nvSpPr>
            <p:cNvPr id="252" name="Rectangle 3864"/>
            <p:cNvSpPr>
              <a:spLocks noChangeArrowheads="1"/>
            </p:cNvSpPr>
            <p:nvPr/>
          </p:nvSpPr>
          <p:spPr bwMode="auto">
            <a:xfrm>
              <a:off x="1663715" y="2285218"/>
              <a:ext cx="1888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11</a:t>
              </a:r>
              <a:endParaRPr lang="en-GB" altLang="en-US" sz="3200" b="1" dirty="0"/>
            </a:p>
          </p:txBody>
        </p:sp>
        <p:sp>
          <p:nvSpPr>
            <p:cNvPr id="253" name="Rectangle 3864"/>
            <p:cNvSpPr>
              <a:spLocks noChangeArrowheads="1"/>
            </p:cNvSpPr>
            <p:nvPr/>
          </p:nvSpPr>
          <p:spPr bwMode="auto">
            <a:xfrm>
              <a:off x="1752600" y="3788581"/>
              <a:ext cx="1000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b="1" dirty="0"/>
                <a:t>9</a:t>
              </a:r>
              <a:endParaRPr lang="en-GB" altLang="en-US" sz="3200" b="1" dirty="0"/>
            </a:p>
          </p:txBody>
        </p:sp>
        <p:cxnSp>
          <p:nvCxnSpPr>
            <p:cNvPr id="254" name="Straight Connector 253"/>
            <p:cNvCxnSpPr/>
            <p:nvPr/>
          </p:nvCxnSpPr>
          <p:spPr>
            <a:xfrm>
              <a:off x="7346950" y="4868081"/>
              <a:ext cx="0" cy="349250"/>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5400000">
              <a:off x="7341394" y="4803787"/>
              <a:ext cx="0" cy="122238"/>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rot="5400000">
              <a:off x="7349332" y="5151449"/>
              <a:ext cx="0" cy="122237"/>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sp>
          <p:nvSpPr>
            <p:cNvPr id="257" name="Rectangle 256"/>
            <p:cNvSpPr/>
            <p:nvPr/>
          </p:nvSpPr>
          <p:spPr>
            <a:xfrm>
              <a:off x="7300913" y="5058581"/>
              <a:ext cx="85725" cy="85725"/>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cxnSp>
          <p:nvCxnSpPr>
            <p:cNvPr id="258" name="Straight Connector 257"/>
            <p:cNvCxnSpPr/>
            <p:nvPr/>
          </p:nvCxnSpPr>
          <p:spPr>
            <a:xfrm>
              <a:off x="1949450" y="3359956"/>
              <a:ext cx="0" cy="87312"/>
            </a:xfrm>
            <a:prstGeom prst="line">
              <a:avLst/>
            </a:prstGeom>
            <a:ln>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5400000">
              <a:off x="1955296" y="3290899"/>
              <a:ext cx="0" cy="122237"/>
            </a:xfrm>
            <a:prstGeom prst="line">
              <a:avLst/>
            </a:prstGeom>
            <a:ln>
              <a:solidFill>
                <a:srgbClr val="00AF3F"/>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5400000">
              <a:off x="1956883" y="3387737"/>
              <a:ext cx="0" cy="122238"/>
            </a:xfrm>
            <a:prstGeom prst="line">
              <a:avLst/>
            </a:prstGeom>
            <a:ln>
              <a:solidFill>
                <a:srgbClr val="00AF3F"/>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5400000">
              <a:off x="7346157" y="4908562"/>
              <a:ext cx="0" cy="12223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sp>
          <p:nvSpPr>
            <p:cNvPr id="262" name="Rectangle 261"/>
            <p:cNvSpPr/>
            <p:nvPr/>
          </p:nvSpPr>
          <p:spPr>
            <a:xfrm>
              <a:off x="7313324" y="4861731"/>
              <a:ext cx="85725" cy="85725"/>
            </a:xfrm>
            <a:prstGeom prst="rect">
              <a:avLst/>
            </a:prstGeom>
            <a:solidFill>
              <a:srgbClr val="00AF3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cxnSp>
          <p:nvCxnSpPr>
            <p:cNvPr id="263" name="Straight Connector 262"/>
            <p:cNvCxnSpPr/>
            <p:nvPr/>
          </p:nvCxnSpPr>
          <p:spPr>
            <a:xfrm>
              <a:off x="7359650" y="4837918"/>
              <a:ext cx="0" cy="122238"/>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5400000">
              <a:off x="7359866" y="4775212"/>
              <a:ext cx="0" cy="122238"/>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5400000">
              <a:off x="7362032" y="4899037"/>
              <a:ext cx="0" cy="12223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sp>
          <p:nvSpPr>
            <p:cNvPr id="266" name="Rectangle 265"/>
            <p:cNvSpPr/>
            <p:nvPr/>
          </p:nvSpPr>
          <p:spPr>
            <a:xfrm>
              <a:off x="7308272" y="4868081"/>
              <a:ext cx="85725" cy="85725"/>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cxnSp>
          <p:nvCxnSpPr>
            <p:cNvPr id="267" name="Straight Connector 266"/>
            <p:cNvCxnSpPr/>
            <p:nvPr/>
          </p:nvCxnSpPr>
          <p:spPr>
            <a:xfrm>
              <a:off x="1893888" y="3147231"/>
              <a:ext cx="74612"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1893888" y="2378881"/>
              <a:ext cx="74612"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269" name="Rectangle 268"/>
            <p:cNvSpPr/>
            <p:nvPr/>
          </p:nvSpPr>
          <p:spPr>
            <a:xfrm>
              <a:off x="5962650" y="4917664"/>
              <a:ext cx="85725" cy="85725"/>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71" name="Rectangle 270"/>
            <p:cNvSpPr/>
            <p:nvPr/>
          </p:nvSpPr>
          <p:spPr>
            <a:xfrm>
              <a:off x="3278188" y="4829981"/>
              <a:ext cx="85725" cy="85725"/>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72" name="Rectangle 271"/>
            <p:cNvSpPr/>
            <p:nvPr/>
          </p:nvSpPr>
          <p:spPr>
            <a:xfrm>
              <a:off x="2586038" y="4647418"/>
              <a:ext cx="84137" cy="85725"/>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73" name="Rectangle 272"/>
            <p:cNvSpPr/>
            <p:nvPr/>
          </p:nvSpPr>
          <p:spPr>
            <a:xfrm>
              <a:off x="1920875" y="3775881"/>
              <a:ext cx="84138" cy="85725"/>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74" name="Rectangle 273"/>
            <p:cNvSpPr/>
            <p:nvPr/>
          </p:nvSpPr>
          <p:spPr>
            <a:xfrm>
              <a:off x="5964238" y="4756956"/>
              <a:ext cx="85725" cy="85725"/>
            </a:xfrm>
            <a:prstGeom prst="rect">
              <a:avLst/>
            </a:prstGeom>
            <a:solidFill>
              <a:srgbClr val="797E0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75" name="Rectangle 274"/>
            <p:cNvSpPr/>
            <p:nvPr/>
          </p:nvSpPr>
          <p:spPr>
            <a:xfrm>
              <a:off x="4627563" y="4755368"/>
              <a:ext cx="85725" cy="85725"/>
            </a:xfrm>
            <a:prstGeom prst="rect">
              <a:avLst/>
            </a:prstGeom>
            <a:solidFill>
              <a:srgbClr val="797E0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76" name="Rectangle 275"/>
            <p:cNvSpPr/>
            <p:nvPr/>
          </p:nvSpPr>
          <p:spPr>
            <a:xfrm>
              <a:off x="3276600" y="4647418"/>
              <a:ext cx="85725" cy="85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77" name="Rectangle 276"/>
            <p:cNvSpPr/>
            <p:nvPr/>
          </p:nvSpPr>
          <p:spPr>
            <a:xfrm>
              <a:off x="2606675" y="4310868"/>
              <a:ext cx="85725" cy="85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78" name="Rectangle 277"/>
            <p:cNvSpPr/>
            <p:nvPr/>
          </p:nvSpPr>
          <p:spPr>
            <a:xfrm>
              <a:off x="1923339" y="2990891"/>
              <a:ext cx="85725" cy="84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79" name="Rectangle 278"/>
            <p:cNvSpPr/>
            <p:nvPr/>
          </p:nvSpPr>
          <p:spPr>
            <a:xfrm>
              <a:off x="5965825" y="4755368"/>
              <a:ext cx="85725" cy="85725"/>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80" name="Rectangle 279"/>
            <p:cNvSpPr/>
            <p:nvPr/>
          </p:nvSpPr>
          <p:spPr>
            <a:xfrm>
              <a:off x="4627563" y="4744256"/>
              <a:ext cx="85725" cy="85725"/>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81" name="Rectangle 280"/>
            <p:cNvSpPr/>
            <p:nvPr/>
          </p:nvSpPr>
          <p:spPr>
            <a:xfrm>
              <a:off x="3276600" y="4580743"/>
              <a:ext cx="85725" cy="85725"/>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82" name="Rectangle 281"/>
            <p:cNvSpPr/>
            <p:nvPr/>
          </p:nvSpPr>
          <p:spPr>
            <a:xfrm>
              <a:off x="2606675" y="4496606"/>
              <a:ext cx="85725" cy="84137"/>
            </a:xfrm>
            <a:prstGeom prst="rect">
              <a:avLst/>
            </a:prstGeom>
            <a:solidFill>
              <a:srgbClr val="0B4499"/>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83" name="Rectangle 282"/>
            <p:cNvSpPr/>
            <p:nvPr/>
          </p:nvSpPr>
          <p:spPr>
            <a:xfrm>
              <a:off x="1922741" y="2911704"/>
              <a:ext cx="84138" cy="85725"/>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84" name="Rectangle 283"/>
            <p:cNvSpPr/>
            <p:nvPr/>
          </p:nvSpPr>
          <p:spPr>
            <a:xfrm>
              <a:off x="5961063" y="4842681"/>
              <a:ext cx="85725" cy="85725"/>
            </a:xfrm>
            <a:prstGeom prst="rect">
              <a:avLst/>
            </a:prstGeom>
            <a:solidFill>
              <a:srgbClr val="00AF3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85" name="Rectangle 284"/>
            <p:cNvSpPr/>
            <p:nvPr/>
          </p:nvSpPr>
          <p:spPr>
            <a:xfrm>
              <a:off x="4629150" y="4804581"/>
              <a:ext cx="84138" cy="85725"/>
            </a:xfrm>
            <a:prstGeom prst="rect">
              <a:avLst/>
            </a:prstGeom>
            <a:solidFill>
              <a:srgbClr val="00AF3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86" name="Rectangle 285"/>
            <p:cNvSpPr/>
            <p:nvPr/>
          </p:nvSpPr>
          <p:spPr>
            <a:xfrm>
              <a:off x="3273425" y="4726793"/>
              <a:ext cx="85725" cy="85725"/>
            </a:xfrm>
            <a:prstGeom prst="rect">
              <a:avLst/>
            </a:prstGeom>
            <a:solidFill>
              <a:srgbClr val="00AF3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87" name="Rectangle 286"/>
            <p:cNvSpPr/>
            <p:nvPr/>
          </p:nvSpPr>
          <p:spPr>
            <a:xfrm>
              <a:off x="2606675" y="4494729"/>
              <a:ext cx="85725" cy="84138"/>
            </a:xfrm>
            <a:prstGeom prst="rect">
              <a:avLst/>
            </a:prstGeom>
            <a:solidFill>
              <a:srgbClr val="00AF3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sp>
          <p:nvSpPr>
            <p:cNvPr id="288" name="Rectangle 287"/>
            <p:cNvSpPr/>
            <p:nvPr/>
          </p:nvSpPr>
          <p:spPr>
            <a:xfrm>
              <a:off x="1915246" y="3359378"/>
              <a:ext cx="85725" cy="85725"/>
            </a:xfrm>
            <a:prstGeom prst="rect">
              <a:avLst/>
            </a:prstGeom>
            <a:solidFill>
              <a:srgbClr val="00AF3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2000" dirty="0"/>
            </a:p>
          </p:txBody>
        </p:sp>
        <p:cxnSp>
          <p:nvCxnSpPr>
            <p:cNvPr id="289" name="Straight Connector 288"/>
            <p:cNvCxnSpPr/>
            <p:nvPr/>
          </p:nvCxnSpPr>
          <p:spPr>
            <a:xfrm>
              <a:off x="2641600" y="4495018"/>
              <a:ext cx="0" cy="87313"/>
            </a:xfrm>
            <a:prstGeom prst="line">
              <a:avLst/>
            </a:prstGeom>
            <a:ln>
              <a:solidFill>
                <a:srgbClr val="00AF3F"/>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5400000">
              <a:off x="2645569" y="4425962"/>
              <a:ext cx="0" cy="122238"/>
            </a:xfrm>
            <a:prstGeom prst="line">
              <a:avLst/>
            </a:prstGeom>
            <a:ln>
              <a:solidFill>
                <a:srgbClr val="00AF3F"/>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5400000">
              <a:off x="2647157" y="4522799"/>
              <a:ext cx="0" cy="122237"/>
            </a:xfrm>
            <a:prstGeom prst="line">
              <a:avLst/>
            </a:prstGeom>
            <a:ln>
              <a:solidFill>
                <a:srgbClr val="00AF3F"/>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3309938" y="4733143"/>
              <a:ext cx="0" cy="87313"/>
            </a:xfrm>
            <a:prstGeom prst="line">
              <a:avLst/>
            </a:prstGeom>
            <a:ln>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rot="5400000">
              <a:off x="3315783" y="4664087"/>
              <a:ext cx="0" cy="122238"/>
            </a:xfrm>
            <a:prstGeom prst="line">
              <a:avLst/>
            </a:prstGeom>
            <a:ln>
              <a:solidFill>
                <a:srgbClr val="00AF3F"/>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3313907" y="4757460"/>
              <a:ext cx="0" cy="122237"/>
            </a:xfrm>
            <a:prstGeom prst="line">
              <a:avLst/>
            </a:prstGeom>
            <a:ln>
              <a:solidFill>
                <a:srgbClr val="00AF3F"/>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rot="5400000">
              <a:off x="4674394" y="4794262"/>
              <a:ext cx="0" cy="122238"/>
            </a:xfrm>
            <a:prstGeom prst="line">
              <a:avLst/>
            </a:prstGeom>
            <a:ln>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3324225" y="4631543"/>
              <a:ext cx="4763" cy="128588"/>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301781" y="4570424"/>
              <a:ext cx="0" cy="12223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2641600" y="4307693"/>
              <a:ext cx="4763" cy="128588"/>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2650332" y="4246574"/>
              <a:ext cx="0" cy="12223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rot="5400000">
              <a:off x="2647157" y="4373574"/>
              <a:ext cx="0" cy="12223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H="1">
              <a:off x="1960165" y="2984472"/>
              <a:ext cx="4047" cy="94456"/>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rot="5400000">
              <a:off x="1968213" y="2915553"/>
              <a:ext cx="0" cy="12223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5400000">
              <a:off x="1958182" y="3013087"/>
              <a:ext cx="0" cy="12223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6008688" y="4895068"/>
              <a:ext cx="0" cy="122238"/>
            </a:xfrm>
            <a:prstGeom prst="line">
              <a:avLst/>
            </a:prstGeom>
            <a:ln>
              <a:solidFill>
                <a:srgbClr val="C9015C"/>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rot="5400000">
              <a:off x="6015832" y="4832362"/>
              <a:ext cx="0" cy="122237"/>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5400000">
              <a:off x="6011069" y="4948620"/>
              <a:ext cx="0" cy="122238"/>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4656138" y="4847443"/>
              <a:ext cx="0" cy="122238"/>
            </a:xfrm>
            <a:prstGeom prst="line">
              <a:avLst/>
            </a:prstGeom>
            <a:ln>
              <a:solidFill>
                <a:srgbClr val="C9015C"/>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5400000">
              <a:off x="4660107" y="4908562"/>
              <a:ext cx="0" cy="122237"/>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3322638" y="4806168"/>
              <a:ext cx="0" cy="122238"/>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rot="5400000">
              <a:off x="3329782" y="4743462"/>
              <a:ext cx="0" cy="122237"/>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rot="5400000">
              <a:off x="3326607" y="4867287"/>
              <a:ext cx="0" cy="122237"/>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2627313" y="4622018"/>
              <a:ext cx="0" cy="122238"/>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rot="5400000">
              <a:off x="2634457" y="4559312"/>
              <a:ext cx="0" cy="122237"/>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rot="5400000">
              <a:off x="2630488" y="4683931"/>
              <a:ext cx="0" cy="120650"/>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1965325" y="3747306"/>
              <a:ext cx="0" cy="122237"/>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rot="5400000">
              <a:off x="1972469" y="3684599"/>
              <a:ext cx="0" cy="122238"/>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rot="5400000">
              <a:off x="1967707" y="3808424"/>
              <a:ext cx="0" cy="122237"/>
            </a:xfrm>
            <a:prstGeom prst="line">
              <a:avLst/>
            </a:prstGeom>
            <a:ln>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6011863" y="4631543"/>
              <a:ext cx="0" cy="347663"/>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rot="5400000">
              <a:off x="6006307" y="4567249"/>
              <a:ext cx="0" cy="122237"/>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rot="5400000">
              <a:off x="6014244" y="4914912"/>
              <a:ext cx="0" cy="122238"/>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4659313" y="4631543"/>
              <a:ext cx="0" cy="347663"/>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rot="5400000">
              <a:off x="4653757" y="4567249"/>
              <a:ext cx="0" cy="122237"/>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a:off x="3319174" y="4434693"/>
              <a:ext cx="0" cy="347663"/>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rot="5400000">
              <a:off x="3317082" y="4370399"/>
              <a:ext cx="0" cy="122237"/>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rot="5400000">
              <a:off x="3325019" y="4718062"/>
              <a:ext cx="0" cy="122238"/>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2625725" y="4261656"/>
              <a:ext cx="0" cy="347662"/>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rot="5400000">
              <a:off x="2620169" y="4197362"/>
              <a:ext cx="0" cy="122238"/>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rot="5400000">
              <a:off x="2627313" y="4545818"/>
              <a:ext cx="0" cy="120650"/>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1958975" y="2927254"/>
              <a:ext cx="2382" cy="173830"/>
            </a:xfrm>
            <a:prstGeom prst="line">
              <a:avLst/>
            </a:prstGeom>
            <a:ln>
              <a:solidFill>
                <a:srgbClr val="D52B1E"/>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rot="5400000">
              <a:off x="1943893" y="2877967"/>
              <a:ext cx="0" cy="122238"/>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1900238" y="3109755"/>
              <a:ext cx="122237" cy="0"/>
            </a:xfrm>
            <a:prstGeom prst="line">
              <a:avLst/>
            </a:prstGeom>
            <a:ln>
              <a:solidFill>
                <a:srgbClr val="FF6D22"/>
              </a:solidFill>
            </a:ln>
          </p:spPr>
          <p:style>
            <a:lnRef idx="1">
              <a:schemeClr val="accent1"/>
            </a:lnRef>
            <a:fillRef idx="0">
              <a:schemeClr val="accent1"/>
            </a:fillRef>
            <a:effectRef idx="0">
              <a:schemeClr val="accent1"/>
            </a:effectRef>
            <a:fontRef idx="minor">
              <a:schemeClr val="tx1"/>
            </a:fontRef>
          </p:style>
        </p:cxnSp>
      </p:grpSp>
      <p:sp>
        <p:nvSpPr>
          <p:cNvPr id="129"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custDataLst>
      <p:tags r:id="rId1"/>
    </p:custDataLst>
    <p:extLst>
      <p:ext uri="{BB962C8B-B14F-4D97-AF65-F5344CB8AC3E}">
        <p14:creationId xmlns:p14="http://schemas.microsoft.com/office/powerpoint/2010/main" val="231386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0"/>
            <a:ext cx="8610600" cy="1371600"/>
          </a:xfrm>
        </p:spPr>
        <p:txBody>
          <a:bodyPr/>
          <a:lstStyle/>
          <a:p>
            <a:r>
              <a:rPr lang="fr-BE" sz="2800" dirty="0"/>
              <a:t>CREDIT Study: Commonly Used Insulin Regimens in Local Practice (EU, Japan, Canada)</a:t>
            </a:r>
            <a:endParaRPr lang="en-US" sz="2800" dirty="0"/>
          </a:p>
        </p:txBody>
      </p:sp>
      <p:sp>
        <p:nvSpPr>
          <p:cNvPr id="4" name="TextBox 3"/>
          <p:cNvSpPr txBox="1"/>
          <p:nvPr/>
        </p:nvSpPr>
        <p:spPr>
          <a:xfrm rot="16200000">
            <a:off x="-227161" y="3677498"/>
            <a:ext cx="2113079" cy="307777"/>
          </a:xfrm>
          <a:prstGeom prst="rect">
            <a:avLst/>
          </a:prstGeom>
          <a:noFill/>
        </p:spPr>
        <p:txBody>
          <a:bodyPr wrap="none" rtlCol="0">
            <a:spAutoFit/>
          </a:bodyPr>
          <a:lstStyle/>
          <a:p>
            <a:r>
              <a:rPr lang="en-GB" altLang="en-US" sz="1400" b="1" dirty="0"/>
              <a:t>Percentage of </a:t>
            </a:r>
            <a:r>
              <a:rPr lang="en-US" sz="1400" b="1" dirty="0"/>
              <a:t>Patients</a:t>
            </a:r>
          </a:p>
        </p:txBody>
      </p:sp>
      <p:graphicFrame>
        <p:nvGraphicFramePr>
          <p:cNvPr id="5" name="Chart 4"/>
          <p:cNvGraphicFramePr/>
          <p:nvPr>
            <p:extLst>
              <p:ext uri="{D42A27DB-BD31-4B8C-83A1-F6EECF244321}">
                <p14:modId xmlns:p14="http://schemas.microsoft.com/office/powerpoint/2010/main" val="222058708"/>
              </p:ext>
            </p:extLst>
          </p:nvPr>
        </p:nvGraphicFramePr>
        <p:xfrm>
          <a:off x="1009937" y="1799386"/>
          <a:ext cx="71628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4"/>
          <p:cNvSpPr txBox="1">
            <a:spLocks/>
          </p:cNvSpPr>
          <p:nvPr/>
        </p:nvSpPr>
        <p:spPr bwMode="auto">
          <a:xfrm>
            <a:off x="503237" y="6289358"/>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fr-BE" dirty="0">
                <a:ea typeface="MS PGothic" pitchFamily="34" charset="-128"/>
              </a:rPr>
              <a:t>Data from Freemantle N et al. </a:t>
            </a:r>
            <a:r>
              <a:rPr lang="en-US" altLang="en-US" i="1" dirty="0"/>
              <a:t>Diabetes Obes Metab </a:t>
            </a:r>
            <a:r>
              <a:rPr lang="en-US" altLang="en-US" dirty="0"/>
              <a:t>2013;15:1120-7</a:t>
            </a:r>
            <a:endParaRPr lang="fr-BE" dirty="0">
              <a:ea typeface="MS PGothic" pitchFamily="34" charset="-128"/>
            </a:endParaRPr>
          </a:p>
        </p:txBody>
      </p:sp>
      <p:sp>
        <p:nvSpPr>
          <p:cNvPr id="7"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1909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5400"/>
            <a:ext cx="8064659" cy="1143000"/>
          </a:xfrm>
        </p:spPr>
        <p:txBody>
          <a:bodyPr/>
          <a:lstStyle/>
          <a:p>
            <a:r>
              <a:rPr lang="fr-BE" sz="2800" dirty="0"/>
              <a:t>CREDIT Study: </a:t>
            </a:r>
            <a:r>
              <a:rPr lang="en-US" sz="2800" dirty="0"/>
              <a:t>Change in Insulin Regimens Over 4 Years </a:t>
            </a:r>
          </a:p>
        </p:txBody>
      </p:sp>
      <p:sp>
        <p:nvSpPr>
          <p:cNvPr id="7" name="Text Placeholder 4"/>
          <p:cNvSpPr txBox="1">
            <a:spLocks/>
          </p:cNvSpPr>
          <p:nvPr/>
        </p:nvSpPr>
        <p:spPr bwMode="auto">
          <a:xfrm>
            <a:off x="152400" y="6553200"/>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fr-BE" dirty="0">
                <a:ea typeface="MS PGothic" pitchFamily="34" charset="-128"/>
              </a:rPr>
              <a:t>Data from Home PD et al. </a:t>
            </a:r>
            <a:r>
              <a:rPr lang="en-US" altLang="en-US" i="1" dirty="0"/>
              <a:t>Diabetes Res Clin Pract </a:t>
            </a:r>
            <a:r>
              <a:rPr lang="en-US" altLang="en-US" dirty="0"/>
              <a:t>2015;108:350-9</a:t>
            </a:r>
          </a:p>
          <a:p>
            <a:pPr marL="0" indent="0">
              <a:lnSpc>
                <a:spcPct val="90000"/>
              </a:lnSpc>
              <a:spcBef>
                <a:spcPts val="0"/>
              </a:spcBef>
              <a:buNone/>
              <a:defRPr/>
            </a:pPr>
            <a:endParaRPr lang="fr-BE" dirty="0">
              <a:ea typeface="MS PGothic" pitchFamily="34" charset="-128"/>
            </a:endParaRPr>
          </a:p>
        </p:txBody>
      </p:sp>
      <p:grpSp>
        <p:nvGrpSpPr>
          <p:cNvPr id="111" name="Group 110"/>
          <p:cNvGrpSpPr/>
          <p:nvPr/>
        </p:nvGrpSpPr>
        <p:grpSpPr>
          <a:xfrm>
            <a:off x="0" y="1430000"/>
            <a:ext cx="9123887" cy="5130128"/>
            <a:chOff x="0" y="1430000"/>
            <a:chExt cx="9123887" cy="5130128"/>
          </a:xfrm>
        </p:grpSpPr>
        <p:sp>
          <p:nvSpPr>
            <p:cNvPr id="3" name="TextBox 2"/>
            <p:cNvSpPr txBox="1"/>
            <p:nvPr/>
          </p:nvSpPr>
          <p:spPr>
            <a:xfrm>
              <a:off x="837077" y="1430000"/>
              <a:ext cx="1448923" cy="523220"/>
            </a:xfrm>
            <a:prstGeom prst="rect">
              <a:avLst/>
            </a:prstGeom>
            <a:solidFill>
              <a:srgbClr val="82786F"/>
            </a:solidFill>
          </p:spPr>
          <p:txBody>
            <a:bodyPr wrap="none" rtlCol="0">
              <a:spAutoFit/>
            </a:bodyPr>
            <a:lstStyle/>
            <a:p>
              <a:pPr algn="ctr"/>
              <a:r>
                <a:rPr lang="en-US" sz="1400" b="1" dirty="0">
                  <a:solidFill>
                    <a:schemeClr val="bg1"/>
                  </a:solidFill>
                </a:rPr>
                <a:t>Basal</a:t>
              </a:r>
              <a:br>
                <a:rPr lang="en-US" sz="1400" b="1" dirty="0">
                  <a:solidFill>
                    <a:schemeClr val="bg1"/>
                  </a:solidFill>
                </a:rPr>
              </a:br>
              <a:r>
                <a:rPr lang="en-US" sz="1400" b="1" dirty="0">
                  <a:solidFill>
                    <a:schemeClr val="bg1"/>
                  </a:solidFill>
                </a:rPr>
                <a:t>n=1163 (51.2%)</a:t>
              </a:r>
            </a:p>
          </p:txBody>
        </p:sp>
        <p:sp>
          <p:nvSpPr>
            <p:cNvPr id="6" name="TextBox 5"/>
            <p:cNvSpPr txBox="1"/>
            <p:nvPr/>
          </p:nvSpPr>
          <p:spPr>
            <a:xfrm>
              <a:off x="6681355" y="1430000"/>
              <a:ext cx="1173719" cy="523220"/>
            </a:xfrm>
            <a:prstGeom prst="rect">
              <a:avLst/>
            </a:prstGeom>
            <a:solidFill>
              <a:schemeClr val="bg2">
                <a:lumMod val="75000"/>
              </a:schemeClr>
            </a:solidFill>
          </p:spPr>
          <p:txBody>
            <a:bodyPr wrap="none" rtlCol="0">
              <a:spAutoFit/>
            </a:bodyPr>
            <a:lstStyle/>
            <a:p>
              <a:pPr algn="ctr"/>
              <a:r>
                <a:rPr lang="en-US" sz="1400" b="1" dirty="0">
                  <a:solidFill>
                    <a:schemeClr val="bg1"/>
                  </a:solidFill>
                </a:rPr>
                <a:t>Other</a:t>
              </a:r>
              <a:br>
                <a:rPr lang="en-US" sz="1400" b="1" dirty="0">
                  <a:solidFill>
                    <a:schemeClr val="bg1"/>
                  </a:solidFill>
                </a:rPr>
              </a:br>
              <a:r>
                <a:rPr lang="en-US" sz="1400" b="1" dirty="0">
                  <a:solidFill>
                    <a:schemeClr val="bg1"/>
                  </a:solidFill>
                </a:rPr>
                <a:t>n=61 (2.7%)</a:t>
              </a:r>
            </a:p>
          </p:txBody>
        </p:sp>
        <p:sp>
          <p:nvSpPr>
            <p:cNvPr id="8" name="TextBox 7"/>
            <p:cNvSpPr txBox="1"/>
            <p:nvPr/>
          </p:nvSpPr>
          <p:spPr>
            <a:xfrm>
              <a:off x="5212773" y="1430000"/>
              <a:ext cx="1372492" cy="523220"/>
            </a:xfrm>
            <a:prstGeom prst="rect">
              <a:avLst/>
            </a:prstGeom>
            <a:solidFill>
              <a:srgbClr val="D52B1E"/>
            </a:solidFill>
          </p:spPr>
          <p:txBody>
            <a:bodyPr wrap="none" rtlCol="0">
              <a:spAutoFit/>
            </a:bodyPr>
            <a:lstStyle/>
            <a:p>
              <a:pPr algn="ctr"/>
              <a:r>
                <a:rPr lang="en-US" sz="1400" b="1" dirty="0">
                  <a:solidFill>
                    <a:schemeClr val="bg1"/>
                  </a:solidFill>
                </a:rPr>
                <a:t>Premix</a:t>
              </a:r>
              <a:br>
                <a:rPr lang="en-US" sz="1400" b="1" dirty="0">
                  <a:solidFill>
                    <a:schemeClr val="bg1"/>
                  </a:solidFill>
                </a:rPr>
              </a:br>
              <a:r>
                <a:rPr lang="en-US" sz="1400" b="1" dirty="0">
                  <a:solidFill>
                    <a:schemeClr val="bg1"/>
                  </a:solidFill>
                </a:rPr>
                <a:t>n=536 (23.6%)</a:t>
              </a:r>
            </a:p>
          </p:txBody>
        </p:sp>
        <p:sp>
          <p:nvSpPr>
            <p:cNvPr id="9" name="TextBox 8"/>
            <p:cNvSpPr txBox="1"/>
            <p:nvPr/>
          </p:nvSpPr>
          <p:spPr>
            <a:xfrm>
              <a:off x="2382982" y="1430000"/>
              <a:ext cx="1372492" cy="523220"/>
            </a:xfrm>
            <a:prstGeom prst="rect">
              <a:avLst/>
            </a:prstGeom>
            <a:solidFill>
              <a:srgbClr val="FF6D22"/>
            </a:solidFill>
          </p:spPr>
          <p:txBody>
            <a:bodyPr wrap="none" rtlCol="0">
              <a:spAutoFit/>
            </a:bodyPr>
            <a:lstStyle/>
            <a:p>
              <a:pPr algn="ctr"/>
              <a:r>
                <a:rPr lang="en-US" sz="1400" b="1" dirty="0">
                  <a:solidFill>
                    <a:schemeClr val="bg1"/>
                  </a:solidFill>
                </a:rPr>
                <a:t>Basal-bolus</a:t>
              </a:r>
              <a:br>
                <a:rPr lang="en-US" sz="1400" b="1" dirty="0">
                  <a:solidFill>
                    <a:schemeClr val="bg1"/>
                  </a:solidFill>
                </a:rPr>
              </a:br>
              <a:r>
                <a:rPr lang="en-US" sz="1400" b="1" dirty="0">
                  <a:solidFill>
                    <a:schemeClr val="bg1"/>
                  </a:solidFill>
                </a:rPr>
                <a:t>n=331 (14.6%)</a:t>
              </a:r>
            </a:p>
          </p:txBody>
        </p:sp>
        <p:sp>
          <p:nvSpPr>
            <p:cNvPr id="10" name="TextBox 9"/>
            <p:cNvSpPr txBox="1"/>
            <p:nvPr/>
          </p:nvSpPr>
          <p:spPr>
            <a:xfrm>
              <a:off x="3844636" y="1430000"/>
              <a:ext cx="1273105" cy="523220"/>
            </a:xfrm>
            <a:prstGeom prst="rect">
              <a:avLst/>
            </a:prstGeom>
            <a:solidFill>
              <a:srgbClr val="566284"/>
            </a:solidFill>
          </p:spPr>
          <p:txBody>
            <a:bodyPr wrap="none" rtlCol="0">
              <a:spAutoFit/>
            </a:bodyPr>
            <a:lstStyle/>
            <a:p>
              <a:pPr algn="ctr"/>
              <a:r>
                <a:rPr lang="en-US" sz="1400" b="1" dirty="0">
                  <a:solidFill>
                    <a:schemeClr val="bg1"/>
                  </a:solidFill>
                </a:rPr>
                <a:t>Prandial</a:t>
              </a:r>
              <a:br>
                <a:rPr lang="en-US" sz="1400" b="1" dirty="0">
                  <a:solidFill>
                    <a:schemeClr val="bg1"/>
                  </a:solidFill>
                </a:rPr>
              </a:br>
              <a:r>
                <a:rPr lang="en-US" sz="1400" b="1" dirty="0">
                  <a:solidFill>
                    <a:schemeClr val="bg1"/>
                  </a:solidFill>
                </a:rPr>
                <a:t>n=181 (8.0%)</a:t>
              </a:r>
            </a:p>
          </p:txBody>
        </p:sp>
        <p:sp>
          <p:nvSpPr>
            <p:cNvPr id="11" name="TextBox 10"/>
            <p:cNvSpPr txBox="1"/>
            <p:nvPr/>
          </p:nvSpPr>
          <p:spPr>
            <a:xfrm>
              <a:off x="7949045" y="1430000"/>
              <a:ext cx="1074333" cy="523220"/>
            </a:xfrm>
            <a:prstGeom prst="rect">
              <a:avLst/>
            </a:prstGeom>
            <a:solidFill>
              <a:srgbClr val="A59D95"/>
            </a:solidFill>
          </p:spPr>
          <p:txBody>
            <a:bodyPr wrap="none" rtlCol="0">
              <a:spAutoFit/>
            </a:bodyPr>
            <a:lstStyle/>
            <a:p>
              <a:pPr algn="ctr"/>
              <a:r>
                <a:rPr lang="en-US" sz="1400" b="1" dirty="0">
                  <a:solidFill>
                    <a:schemeClr val="bg1"/>
                  </a:solidFill>
                </a:rPr>
                <a:t>No insulin</a:t>
              </a:r>
              <a:br>
                <a:rPr lang="en-US" sz="1400" b="1" dirty="0">
                  <a:solidFill>
                    <a:schemeClr val="bg1"/>
                  </a:solidFill>
                </a:rPr>
              </a:br>
              <a:r>
                <a:rPr lang="en-US" sz="1400" b="1" dirty="0">
                  <a:solidFill>
                    <a:schemeClr val="bg1"/>
                  </a:solidFill>
                </a:rPr>
                <a:t>n=0 (0.0%)</a:t>
              </a:r>
            </a:p>
          </p:txBody>
        </p:sp>
        <p:sp>
          <p:nvSpPr>
            <p:cNvPr id="4" name="TextBox 3"/>
            <p:cNvSpPr txBox="1"/>
            <p:nvPr/>
          </p:nvSpPr>
          <p:spPr>
            <a:xfrm>
              <a:off x="0" y="1537721"/>
              <a:ext cx="769250" cy="307777"/>
            </a:xfrm>
            <a:prstGeom prst="rect">
              <a:avLst/>
            </a:prstGeom>
            <a:noFill/>
          </p:spPr>
          <p:txBody>
            <a:bodyPr wrap="none" rtlCol="0">
              <a:spAutoFit/>
            </a:bodyPr>
            <a:lstStyle/>
            <a:p>
              <a:r>
                <a:rPr lang="en-US" sz="1400" b="1" dirty="0"/>
                <a:t>START</a:t>
              </a:r>
            </a:p>
          </p:txBody>
        </p:sp>
        <p:cxnSp>
          <p:nvCxnSpPr>
            <p:cNvPr id="12" name="Straight Arrow Connector 11"/>
            <p:cNvCxnSpPr/>
            <p:nvPr/>
          </p:nvCxnSpPr>
          <p:spPr>
            <a:xfrm flipH="1">
              <a:off x="1561538" y="1953220"/>
              <a:ext cx="1" cy="4096512"/>
            </a:xfrm>
            <a:prstGeom prst="straightConnector1">
              <a:avLst/>
            </a:prstGeom>
            <a:ln w="38100">
              <a:solidFill>
                <a:srgbClr val="82786F"/>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069228" y="1953220"/>
              <a:ext cx="1" cy="4096512"/>
            </a:xfrm>
            <a:prstGeom prst="straightConnector1">
              <a:avLst/>
            </a:prstGeom>
            <a:ln w="38100">
              <a:solidFill>
                <a:srgbClr val="FF6D2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481188" y="1953220"/>
              <a:ext cx="1" cy="4096512"/>
            </a:xfrm>
            <a:prstGeom prst="straightConnector1">
              <a:avLst/>
            </a:prstGeom>
            <a:ln w="38100">
              <a:solidFill>
                <a:srgbClr val="566284"/>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899019" y="1953220"/>
              <a:ext cx="1" cy="4096512"/>
            </a:xfrm>
            <a:prstGeom prst="straightConnector1">
              <a:avLst/>
            </a:prstGeom>
            <a:ln w="38100">
              <a:solidFill>
                <a:srgbClr val="D52B1E"/>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268213" y="1953220"/>
              <a:ext cx="1" cy="4096512"/>
            </a:xfrm>
            <a:prstGeom prst="straightConnector1">
              <a:avLst/>
            </a:prstGeom>
            <a:ln w="38100">
              <a:solidFill>
                <a:srgbClr val="D3BF96"/>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486211" y="1953220"/>
              <a:ext cx="1" cy="4096512"/>
            </a:xfrm>
            <a:prstGeom prst="straightConnector1">
              <a:avLst/>
            </a:prstGeom>
            <a:ln w="38100">
              <a:solidFill>
                <a:srgbClr val="A59D95"/>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76415" y="6036908"/>
              <a:ext cx="1372491" cy="523220"/>
            </a:xfrm>
            <a:prstGeom prst="rect">
              <a:avLst/>
            </a:prstGeom>
            <a:solidFill>
              <a:srgbClr val="82786F"/>
            </a:solidFill>
          </p:spPr>
          <p:txBody>
            <a:bodyPr wrap="none" rtlCol="0">
              <a:spAutoFit/>
            </a:bodyPr>
            <a:lstStyle/>
            <a:p>
              <a:pPr algn="ctr"/>
              <a:r>
                <a:rPr lang="en-US" sz="1400" b="1" dirty="0">
                  <a:solidFill>
                    <a:schemeClr val="bg1"/>
                  </a:solidFill>
                </a:rPr>
                <a:t>Basal</a:t>
              </a:r>
              <a:br>
                <a:rPr lang="en-US" sz="1400" b="1" dirty="0">
                  <a:solidFill>
                    <a:schemeClr val="bg1"/>
                  </a:solidFill>
                </a:rPr>
              </a:br>
              <a:r>
                <a:rPr lang="en-US" sz="1400" b="1" dirty="0">
                  <a:solidFill>
                    <a:schemeClr val="bg1"/>
                  </a:solidFill>
                </a:rPr>
                <a:t>n=671 (29.5%)</a:t>
              </a:r>
            </a:p>
          </p:txBody>
        </p:sp>
        <p:sp>
          <p:nvSpPr>
            <p:cNvPr id="20" name="TextBox 19"/>
            <p:cNvSpPr txBox="1"/>
            <p:nvPr/>
          </p:nvSpPr>
          <p:spPr>
            <a:xfrm>
              <a:off x="6542722" y="6036908"/>
              <a:ext cx="1263231" cy="523220"/>
            </a:xfrm>
            <a:prstGeom prst="rect">
              <a:avLst/>
            </a:prstGeom>
            <a:solidFill>
              <a:schemeClr val="bg2">
                <a:lumMod val="75000"/>
              </a:schemeClr>
            </a:solidFill>
          </p:spPr>
          <p:txBody>
            <a:bodyPr wrap="none" rtlCol="0">
              <a:spAutoFit/>
            </a:bodyPr>
            <a:lstStyle/>
            <a:p>
              <a:pPr algn="ctr"/>
              <a:r>
                <a:rPr lang="en-US" sz="1400" b="1" dirty="0">
                  <a:solidFill>
                    <a:schemeClr val="bg1"/>
                  </a:solidFill>
                </a:rPr>
                <a:t>Other</a:t>
              </a:r>
              <a:br>
                <a:rPr lang="en-US" sz="1400" b="1" dirty="0">
                  <a:solidFill>
                    <a:schemeClr val="bg1"/>
                  </a:solidFill>
                </a:rPr>
              </a:br>
              <a:r>
                <a:rPr lang="en-US" sz="1400" b="1" dirty="0">
                  <a:solidFill>
                    <a:schemeClr val="bg1"/>
                  </a:solidFill>
                </a:rPr>
                <a:t>n=114 (5.0%)</a:t>
              </a:r>
            </a:p>
          </p:txBody>
        </p:sp>
        <p:sp>
          <p:nvSpPr>
            <p:cNvPr id="21" name="TextBox 20"/>
            <p:cNvSpPr txBox="1"/>
            <p:nvPr/>
          </p:nvSpPr>
          <p:spPr>
            <a:xfrm>
              <a:off x="5110350" y="6036908"/>
              <a:ext cx="1372492" cy="523220"/>
            </a:xfrm>
            <a:prstGeom prst="rect">
              <a:avLst/>
            </a:prstGeom>
            <a:solidFill>
              <a:srgbClr val="D52B1E"/>
            </a:solidFill>
          </p:spPr>
          <p:txBody>
            <a:bodyPr wrap="none" rtlCol="0">
              <a:spAutoFit/>
            </a:bodyPr>
            <a:lstStyle/>
            <a:p>
              <a:pPr algn="ctr"/>
              <a:r>
                <a:rPr lang="en-US" sz="1400" b="1" dirty="0">
                  <a:solidFill>
                    <a:schemeClr val="bg1"/>
                  </a:solidFill>
                </a:rPr>
                <a:t>Premix</a:t>
              </a:r>
              <a:br>
                <a:rPr lang="en-US" sz="1400" b="1" dirty="0">
                  <a:solidFill>
                    <a:schemeClr val="bg1"/>
                  </a:solidFill>
                </a:rPr>
              </a:br>
              <a:r>
                <a:rPr lang="en-US" sz="1400" b="1" dirty="0">
                  <a:solidFill>
                    <a:schemeClr val="bg1"/>
                  </a:solidFill>
                </a:rPr>
                <a:t>n=572 (25.2%)</a:t>
              </a:r>
            </a:p>
          </p:txBody>
        </p:sp>
        <p:sp>
          <p:nvSpPr>
            <p:cNvPr id="22" name="TextBox 21"/>
            <p:cNvSpPr txBox="1"/>
            <p:nvPr/>
          </p:nvSpPr>
          <p:spPr>
            <a:xfrm>
              <a:off x="2324732" y="6036908"/>
              <a:ext cx="1372492" cy="523220"/>
            </a:xfrm>
            <a:prstGeom prst="rect">
              <a:avLst/>
            </a:prstGeom>
            <a:solidFill>
              <a:srgbClr val="FF6D22"/>
            </a:solidFill>
          </p:spPr>
          <p:txBody>
            <a:bodyPr wrap="none" rtlCol="0">
              <a:spAutoFit/>
            </a:bodyPr>
            <a:lstStyle/>
            <a:p>
              <a:pPr algn="ctr"/>
              <a:r>
                <a:rPr lang="en-US" sz="1400" b="1" dirty="0">
                  <a:solidFill>
                    <a:schemeClr val="bg1"/>
                  </a:solidFill>
                </a:rPr>
                <a:t>Basal-Bolus</a:t>
              </a:r>
              <a:br>
                <a:rPr lang="en-US" sz="1400" b="1" dirty="0">
                  <a:solidFill>
                    <a:schemeClr val="bg1"/>
                  </a:solidFill>
                </a:rPr>
              </a:br>
              <a:r>
                <a:rPr lang="en-US" sz="1400" b="1" dirty="0">
                  <a:solidFill>
                    <a:schemeClr val="bg1"/>
                  </a:solidFill>
                </a:rPr>
                <a:t>n=741 (32.6%)</a:t>
              </a:r>
            </a:p>
          </p:txBody>
        </p:sp>
        <p:sp>
          <p:nvSpPr>
            <p:cNvPr id="23" name="TextBox 22"/>
            <p:cNvSpPr txBox="1"/>
            <p:nvPr/>
          </p:nvSpPr>
          <p:spPr>
            <a:xfrm>
              <a:off x="3836077" y="6036908"/>
              <a:ext cx="1173719" cy="523220"/>
            </a:xfrm>
            <a:prstGeom prst="rect">
              <a:avLst/>
            </a:prstGeom>
            <a:solidFill>
              <a:srgbClr val="566284"/>
            </a:solidFill>
          </p:spPr>
          <p:txBody>
            <a:bodyPr wrap="none" rtlCol="0">
              <a:spAutoFit/>
            </a:bodyPr>
            <a:lstStyle/>
            <a:p>
              <a:pPr algn="ctr"/>
              <a:r>
                <a:rPr lang="en-US" sz="1400" b="1" dirty="0">
                  <a:solidFill>
                    <a:schemeClr val="bg1"/>
                  </a:solidFill>
                </a:rPr>
                <a:t>Prandial</a:t>
              </a:r>
              <a:br>
                <a:rPr lang="en-US" sz="1400" b="1" dirty="0">
                  <a:solidFill>
                    <a:schemeClr val="bg1"/>
                  </a:solidFill>
                </a:rPr>
              </a:br>
              <a:r>
                <a:rPr lang="en-US" sz="1400" b="1" dirty="0">
                  <a:solidFill>
                    <a:schemeClr val="bg1"/>
                  </a:solidFill>
                </a:rPr>
                <a:t>n=54 (2.4%)</a:t>
              </a:r>
            </a:p>
          </p:txBody>
        </p:sp>
        <p:sp>
          <p:nvSpPr>
            <p:cNvPr id="24" name="TextBox 23"/>
            <p:cNvSpPr txBox="1"/>
            <p:nvPr/>
          </p:nvSpPr>
          <p:spPr>
            <a:xfrm>
              <a:off x="7850782" y="6036908"/>
              <a:ext cx="1273105" cy="523220"/>
            </a:xfrm>
            <a:prstGeom prst="rect">
              <a:avLst/>
            </a:prstGeom>
            <a:solidFill>
              <a:srgbClr val="A59D95"/>
            </a:solidFill>
          </p:spPr>
          <p:txBody>
            <a:bodyPr wrap="none" rtlCol="0">
              <a:spAutoFit/>
            </a:bodyPr>
            <a:lstStyle/>
            <a:p>
              <a:pPr algn="ctr"/>
              <a:r>
                <a:rPr lang="en-US" sz="1400" b="1" dirty="0">
                  <a:solidFill>
                    <a:schemeClr val="bg1"/>
                  </a:solidFill>
                </a:rPr>
                <a:t>No insulin</a:t>
              </a:r>
              <a:br>
                <a:rPr lang="en-US" sz="1400" b="1" dirty="0">
                  <a:solidFill>
                    <a:schemeClr val="bg1"/>
                  </a:solidFill>
                </a:rPr>
              </a:br>
              <a:r>
                <a:rPr lang="en-US" sz="1400" b="1" dirty="0">
                  <a:solidFill>
                    <a:schemeClr val="bg1"/>
                  </a:solidFill>
                </a:rPr>
                <a:t>n=120 (5.3%)</a:t>
              </a:r>
            </a:p>
          </p:txBody>
        </p:sp>
        <p:sp>
          <p:nvSpPr>
            <p:cNvPr id="13" name="TextBox 12"/>
            <p:cNvSpPr txBox="1"/>
            <p:nvPr/>
          </p:nvSpPr>
          <p:spPr>
            <a:xfrm>
              <a:off x="981892" y="2005175"/>
              <a:ext cx="1159292" cy="307777"/>
            </a:xfrm>
            <a:prstGeom prst="rect">
              <a:avLst/>
            </a:prstGeom>
            <a:solidFill>
              <a:schemeClr val="bg1"/>
            </a:solidFill>
          </p:spPr>
          <p:txBody>
            <a:bodyPr wrap="none" rtlCol="0">
              <a:spAutoFit/>
            </a:bodyPr>
            <a:lstStyle/>
            <a:p>
              <a:r>
                <a:rPr lang="en-US" sz="1400" b="1" dirty="0"/>
                <a:t>605 (52.0%)</a:t>
              </a:r>
            </a:p>
          </p:txBody>
        </p:sp>
        <p:sp>
          <p:nvSpPr>
            <p:cNvPr id="26" name="TextBox 25"/>
            <p:cNvSpPr txBox="1"/>
            <p:nvPr/>
          </p:nvSpPr>
          <p:spPr>
            <a:xfrm>
              <a:off x="2479965" y="2005175"/>
              <a:ext cx="1159292" cy="307777"/>
            </a:xfrm>
            <a:prstGeom prst="rect">
              <a:avLst/>
            </a:prstGeom>
            <a:solidFill>
              <a:schemeClr val="bg1"/>
            </a:solidFill>
          </p:spPr>
          <p:txBody>
            <a:bodyPr wrap="none" rtlCol="0">
              <a:spAutoFit/>
            </a:bodyPr>
            <a:lstStyle/>
            <a:p>
              <a:r>
                <a:rPr lang="en-US" sz="1400" b="1" dirty="0"/>
                <a:t>222 (67.1%)</a:t>
              </a:r>
            </a:p>
          </p:txBody>
        </p:sp>
        <p:sp>
          <p:nvSpPr>
            <p:cNvPr id="27" name="TextBox 26"/>
            <p:cNvSpPr txBox="1"/>
            <p:nvPr/>
          </p:nvSpPr>
          <p:spPr>
            <a:xfrm>
              <a:off x="3948619" y="2005175"/>
              <a:ext cx="1059906" cy="307777"/>
            </a:xfrm>
            <a:prstGeom prst="rect">
              <a:avLst/>
            </a:prstGeom>
            <a:solidFill>
              <a:schemeClr val="bg1"/>
            </a:solidFill>
          </p:spPr>
          <p:txBody>
            <a:bodyPr wrap="none" rtlCol="0">
              <a:spAutoFit/>
            </a:bodyPr>
            <a:lstStyle/>
            <a:p>
              <a:r>
                <a:rPr lang="en-US" sz="1400" b="1" dirty="0"/>
                <a:t>33 (18.2%)</a:t>
              </a:r>
            </a:p>
          </p:txBody>
        </p:sp>
        <p:sp>
          <p:nvSpPr>
            <p:cNvPr id="28" name="TextBox 27"/>
            <p:cNvSpPr txBox="1"/>
            <p:nvPr/>
          </p:nvSpPr>
          <p:spPr>
            <a:xfrm>
              <a:off x="5334000" y="2005175"/>
              <a:ext cx="1159292" cy="307777"/>
            </a:xfrm>
            <a:prstGeom prst="rect">
              <a:avLst/>
            </a:prstGeom>
            <a:solidFill>
              <a:schemeClr val="bg1"/>
            </a:solidFill>
          </p:spPr>
          <p:txBody>
            <a:bodyPr wrap="none" rtlCol="0">
              <a:spAutoFit/>
            </a:bodyPr>
            <a:lstStyle/>
            <a:p>
              <a:r>
                <a:rPr lang="en-US" sz="1400" b="1" dirty="0"/>
                <a:t>362 (67.5%)</a:t>
              </a:r>
            </a:p>
          </p:txBody>
        </p:sp>
        <p:sp>
          <p:nvSpPr>
            <p:cNvPr id="29" name="TextBox 28"/>
            <p:cNvSpPr txBox="1"/>
            <p:nvPr/>
          </p:nvSpPr>
          <p:spPr>
            <a:xfrm>
              <a:off x="6726382" y="2005175"/>
              <a:ext cx="1059906" cy="307777"/>
            </a:xfrm>
            <a:prstGeom prst="rect">
              <a:avLst/>
            </a:prstGeom>
            <a:solidFill>
              <a:schemeClr val="bg1"/>
            </a:solidFill>
          </p:spPr>
          <p:txBody>
            <a:bodyPr wrap="none" rtlCol="0">
              <a:spAutoFit/>
            </a:bodyPr>
            <a:lstStyle/>
            <a:p>
              <a:r>
                <a:rPr lang="en-US" sz="1400" b="1" dirty="0"/>
                <a:t>36 (59.0%)</a:t>
              </a:r>
            </a:p>
          </p:txBody>
        </p:sp>
        <p:sp>
          <p:nvSpPr>
            <p:cNvPr id="30" name="TextBox 29"/>
            <p:cNvSpPr txBox="1"/>
            <p:nvPr/>
          </p:nvSpPr>
          <p:spPr>
            <a:xfrm>
              <a:off x="8064658" y="2012859"/>
              <a:ext cx="861133" cy="307777"/>
            </a:xfrm>
            <a:prstGeom prst="rect">
              <a:avLst/>
            </a:prstGeom>
            <a:solidFill>
              <a:schemeClr val="bg1"/>
            </a:solidFill>
          </p:spPr>
          <p:txBody>
            <a:bodyPr wrap="none" rtlCol="0">
              <a:spAutoFit/>
            </a:bodyPr>
            <a:lstStyle/>
            <a:p>
              <a:r>
                <a:rPr lang="en-US" sz="1400" b="1" dirty="0"/>
                <a:t>0 (0.0%)</a:t>
              </a:r>
            </a:p>
          </p:txBody>
        </p:sp>
        <p:cxnSp>
          <p:nvCxnSpPr>
            <p:cNvPr id="31" name="Straight Arrow Connector 30"/>
            <p:cNvCxnSpPr/>
            <p:nvPr/>
          </p:nvCxnSpPr>
          <p:spPr>
            <a:xfrm>
              <a:off x="1562660" y="2438400"/>
              <a:ext cx="149695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571831" y="2559536"/>
              <a:ext cx="291048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573402" y="2680763"/>
              <a:ext cx="432561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573402" y="2801990"/>
              <a:ext cx="569481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573402" y="2943999"/>
              <a:ext cx="692182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796866" y="2206428"/>
              <a:ext cx="1019831" cy="276999"/>
            </a:xfrm>
            <a:prstGeom prst="rect">
              <a:avLst/>
            </a:prstGeom>
            <a:noFill/>
          </p:spPr>
          <p:txBody>
            <a:bodyPr wrap="none" rtlCol="0">
              <a:spAutoFit/>
            </a:bodyPr>
            <a:lstStyle/>
            <a:p>
              <a:r>
                <a:rPr lang="en-US" sz="1200" b="1" dirty="0"/>
                <a:t>341 (29.3%)</a:t>
              </a:r>
            </a:p>
          </p:txBody>
        </p:sp>
        <p:sp>
          <p:nvSpPr>
            <p:cNvPr id="42" name="TextBox 41"/>
            <p:cNvSpPr txBox="1"/>
            <p:nvPr/>
          </p:nvSpPr>
          <p:spPr>
            <a:xfrm>
              <a:off x="3384906" y="2317173"/>
              <a:ext cx="764953" cy="276999"/>
            </a:xfrm>
            <a:prstGeom prst="rect">
              <a:avLst/>
            </a:prstGeom>
            <a:noFill/>
          </p:spPr>
          <p:txBody>
            <a:bodyPr wrap="none" rtlCol="0">
              <a:spAutoFit/>
            </a:bodyPr>
            <a:lstStyle/>
            <a:p>
              <a:r>
                <a:rPr lang="en-US" sz="1200" b="1" dirty="0"/>
                <a:t>7 (0.6%)</a:t>
              </a:r>
            </a:p>
          </p:txBody>
        </p:sp>
        <p:sp>
          <p:nvSpPr>
            <p:cNvPr id="43" name="TextBox 42"/>
            <p:cNvSpPr txBox="1"/>
            <p:nvPr/>
          </p:nvSpPr>
          <p:spPr>
            <a:xfrm>
              <a:off x="4702857" y="2438400"/>
              <a:ext cx="1019831" cy="276999"/>
            </a:xfrm>
            <a:prstGeom prst="rect">
              <a:avLst/>
            </a:prstGeom>
            <a:noFill/>
          </p:spPr>
          <p:txBody>
            <a:bodyPr wrap="none" rtlCol="0">
              <a:spAutoFit/>
            </a:bodyPr>
            <a:lstStyle/>
            <a:p>
              <a:r>
                <a:rPr lang="en-US" sz="1200" b="1" dirty="0"/>
                <a:t>142 (12.2%)</a:t>
              </a:r>
            </a:p>
          </p:txBody>
        </p:sp>
        <p:sp>
          <p:nvSpPr>
            <p:cNvPr id="44" name="TextBox 43"/>
            <p:cNvSpPr txBox="1"/>
            <p:nvPr/>
          </p:nvSpPr>
          <p:spPr>
            <a:xfrm>
              <a:off x="6189650" y="2559627"/>
              <a:ext cx="849913" cy="276999"/>
            </a:xfrm>
            <a:prstGeom prst="rect">
              <a:avLst/>
            </a:prstGeom>
            <a:noFill/>
          </p:spPr>
          <p:txBody>
            <a:bodyPr wrap="none" rtlCol="0">
              <a:spAutoFit/>
            </a:bodyPr>
            <a:lstStyle/>
            <a:p>
              <a:r>
                <a:rPr lang="en-US" sz="1200" b="1" dirty="0"/>
                <a:t>25 (2.1%)</a:t>
              </a:r>
            </a:p>
          </p:txBody>
        </p:sp>
        <p:sp>
          <p:nvSpPr>
            <p:cNvPr id="45" name="TextBox 44"/>
            <p:cNvSpPr txBox="1"/>
            <p:nvPr/>
          </p:nvSpPr>
          <p:spPr>
            <a:xfrm>
              <a:off x="7467389" y="2687735"/>
              <a:ext cx="849913" cy="276999"/>
            </a:xfrm>
            <a:prstGeom prst="rect">
              <a:avLst/>
            </a:prstGeom>
            <a:noFill/>
          </p:spPr>
          <p:txBody>
            <a:bodyPr wrap="none" rtlCol="0">
              <a:spAutoFit/>
            </a:bodyPr>
            <a:lstStyle/>
            <a:p>
              <a:r>
                <a:rPr lang="en-US" sz="1200" b="1" dirty="0"/>
                <a:t>43 (3.7%)</a:t>
              </a:r>
            </a:p>
          </p:txBody>
        </p:sp>
        <p:cxnSp>
          <p:nvCxnSpPr>
            <p:cNvPr id="46" name="Straight Arrow Connector 45"/>
            <p:cNvCxnSpPr/>
            <p:nvPr/>
          </p:nvCxnSpPr>
          <p:spPr>
            <a:xfrm flipH="1">
              <a:off x="1573402" y="3193381"/>
              <a:ext cx="1496951"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839190" y="2940627"/>
              <a:ext cx="849913" cy="276999"/>
            </a:xfrm>
            <a:prstGeom prst="rect">
              <a:avLst/>
            </a:prstGeom>
            <a:noFill/>
          </p:spPr>
          <p:txBody>
            <a:bodyPr wrap="none" rtlCol="0">
              <a:spAutoFit/>
            </a:bodyPr>
            <a:lstStyle/>
            <a:p>
              <a:r>
                <a:rPr lang="en-US" sz="1200" b="1" dirty="0"/>
                <a:t>32 (9.7%)</a:t>
              </a:r>
            </a:p>
          </p:txBody>
        </p:sp>
        <p:cxnSp>
          <p:nvCxnSpPr>
            <p:cNvPr id="48" name="Straight Arrow Connector 47"/>
            <p:cNvCxnSpPr/>
            <p:nvPr/>
          </p:nvCxnSpPr>
          <p:spPr>
            <a:xfrm>
              <a:off x="3080393" y="3304217"/>
              <a:ext cx="1401918"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076654" y="3442762"/>
              <a:ext cx="2822365"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66423" y="3570916"/>
              <a:ext cx="4202914"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070895" y="3716388"/>
              <a:ext cx="5416439"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353733" y="3072245"/>
              <a:ext cx="764953" cy="276999"/>
            </a:xfrm>
            <a:prstGeom prst="rect">
              <a:avLst/>
            </a:prstGeom>
            <a:noFill/>
          </p:spPr>
          <p:txBody>
            <a:bodyPr wrap="none" rtlCol="0">
              <a:spAutoFit/>
            </a:bodyPr>
            <a:lstStyle/>
            <a:p>
              <a:r>
                <a:rPr lang="en-US" sz="1200" b="1" dirty="0"/>
                <a:t>7 (2.1%)</a:t>
              </a:r>
            </a:p>
          </p:txBody>
        </p:sp>
        <p:sp>
          <p:nvSpPr>
            <p:cNvPr id="57" name="TextBox 56"/>
            <p:cNvSpPr txBox="1"/>
            <p:nvPr/>
          </p:nvSpPr>
          <p:spPr>
            <a:xfrm>
              <a:off x="4795794" y="3189962"/>
              <a:ext cx="934871" cy="276999"/>
            </a:xfrm>
            <a:prstGeom prst="rect">
              <a:avLst/>
            </a:prstGeom>
            <a:noFill/>
          </p:spPr>
          <p:txBody>
            <a:bodyPr wrap="none" rtlCol="0">
              <a:spAutoFit/>
            </a:bodyPr>
            <a:lstStyle/>
            <a:p>
              <a:r>
                <a:rPr lang="en-US" sz="1200" b="1" dirty="0"/>
                <a:t>35 (10.6%)</a:t>
              </a:r>
            </a:p>
          </p:txBody>
        </p:sp>
        <p:sp>
          <p:nvSpPr>
            <p:cNvPr id="58" name="TextBox 57"/>
            <p:cNvSpPr txBox="1"/>
            <p:nvPr/>
          </p:nvSpPr>
          <p:spPr>
            <a:xfrm>
              <a:off x="6255245" y="3325090"/>
              <a:ext cx="764953" cy="276999"/>
            </a:xfrm>
            <a:prstGeom prst="rect">
              <a:avLst/>
            </a:prstGeom>
            <a:noFill/>
          </p:spPr>
          <p:txBody>
            <a:bodyPr wrap="none" rtlCol="0">
              <a:spAutoFit/>
            </a:bodyPr>
            <a:lstStyle/>
            <a:p>
              <a:r>
                <a:rPr lang="en-US" sz="1200" b="1" dirty="0"/>
                <a:t>9 (2.7%)</a:t>
              </a:r>
            </a:p>
          </p:txBody>
        </p:sp>
        <p:sp>
          <p:nvSpPr>
            <p:cNvPr id="59" name="TextBox 58"/>
            <p:cNvSpPr txBox="1"/>
            <p:nvPr/>
          </p:nvSpPr>
          <p:spPr>
            <a:xfrm>
              <a:off x="7509868" y="3460171"/>
              <a:ext cx="849913" cy="276999"/>
            </a:xfrm>
            <a:prstGeom prst="rect">
              <a:avLst/>
            </a:prstGeom>
            <a:noFill/>
          </p:spPr>
          <p:txBody>
            <a:bodyPr wrap="none" rtlCol="0">
              <a:spAutoFit/>
            </a:bodyPr>
            <a:lstStyle/>
            <a:p>
              <a:r>
                <a:rPr lang="en-US" sz="1200" b="1" dirty="0"/>
                <a:t>26 (7.9%)</a:t>
              </a:r>
            </a:p>
          </p:txBody>
        </p:sp>
        <p:cxnSp>
          <p:nvCxnSpPr>
            <p:cNvPr id="60" name="Straight Arrow Connector 59"/>
            <p:cNvCxnSpPr/>
            <p:nvPr/>
          </p:nvCxnSpPr>
          <p:spPr>
            <a:xfrm flipH="1">
              <a:off x="1544782" y="3865418"/>
              <a:ext cx="291048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86178" y="3609201"/>
              <a:ext cx="764953" cy="276999"/>
            </a:xfrm>
            <a:prstGeom prst="rect">
              <a:avLst/>
            </a:prstGeom>
            <a:noFill/>
          </p:spPr>
          <p:txBody>
            <a:bodyPr wrap="none" rtlCol="0">
              <a:spAutoFit/>
            </a:bodyPr>
            <a:lstStyle/>
            <a:p>
              <a:r>
                <a:rPr lang="en-US" sz="1200" b="1" dirty="0"/>
                <a:t>9 (5.0%)</a:t>
              </a:r>
            </a:p>
          </p:txBody>
        </p:sp>
        <p:cxnSp>
          <p:nvCxnSpPr>
            <p:cNvPr id="62" name="Straight Arrow Connector 61"/>
            <p:cNvCxnSpPr/>
            <p:nvPr/>
          </p:nvCxnSpPr>
          <p:spPr>
            <a:xfrm flipH="1">
              <a:off x="3066423" y="4021190"/>
              <a:ext cx="141214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409574" y="3810000"/>
              <a:ext cx="934871" cy="276999"/>
            </a:xfrm>
            <a:prstGeom prst="rect">
              <a:avLst/>
            </a:prstGeom>
            <a:noFill/>
          </p:spPr>
          <p:txBody>
            <a:bodyPr wrap="none" rtlCol="0">
              <a:spAutoFit/>
            </a:bodyPr>
            <a:lstStyle/>
            <a:p>
              <a:r>
                <a:rPr lang="en-US" sz="1200" b="1" dirty="0"/>
                <a:t>73 (40.3%)</a:t>
              </a:r>
            </a:p>
          </p:txBody>
        </p:sp>
        <p:cxnSp>
          <p:nvCxnSpPr>
            <p:cNvPr id="66" name="Straight Arrow Connector 65"/>
            <p:cNvCxnSpPr/>
            <p:nvPr/>
          </p:nvCxnSpPr>
          <p:spPr>
            <a:xfrm>
              <a:off x="4486870" y="4132073"/>
              <a:ext cx="141214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03303" y="3906982"/>
              <a:ext cx="934871" cy="276999"/>
            </a:xfrm>
            <a:prstGeom prst="rect">
              <a:avLst/>
            </a:prstGeom>
            <a:noFill/>
          </p:spPr>
          <p:txBody>
            <a:bodyPr wrap="none" rtlCol="0">
              <a:spAutoFit/>
            </a:bodyPr>
            <a:lstStyle/>
            <a:p>
              <a:r>
                <a:rPr lang="en-US" sz="1200" b="1" dirty="0"/>
                <a:t>26 (14.4%)</a:t>
              </a:r>
            </a:p>
          </p:txBody>
        </p:sp>
        <p:sp>
          <p:nvSpPr>
            <p:cNvPr id="68" name="TextBox 67"/>
            <p:cNvSpPr txBox="1"/>
            <p:nvPr/>
          </p:nvSpPr>
          <p:spPr>
            <a:xfrm>
              <a:off x="6212765" y="4038600"/>
              <a:ext cx="849913" cy="276999"/>
            </a:xfrm>
            <a:prstGeom prst="rect">
              <a:avLst/>
            </a:prstGeom>
            <a:noFill/>
          </p:spPr>
          <p:txBody>
            <a:bodyPr wrap="none" rtlCol="0">
              <a:spAutoFit/>
            </a:bodyPr>
            <a:lstStyle/>
            <a:p>
              <a:r>
                <a:rPr lang="en-US" sz="1200" b="1" dirty="0"/>
                <a:t>18 (9.9%)</a:t>
              </a:r>
            </a:p>
          </p:txBody>
        </p:sp>
        <p:cxnSp>
          <p:nvCxnSpPr>
            <p:cNvPr id="69" name="Straight Arrow Connector 68"/>
            <p:cNvCxnSpPr/>
            <p:nvPr/>
          </p:nvCxnSpPr>
          <p:spPr>
            <a:xfrm>
              <a:off x="4496306" y="4267108"/>
              <a:ext cx="276151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485409" y="4419508"/>
              <a:ext cx="400080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496778" y="4180609"/>
              <a:ext cx="934871" cy="276999"/>
            </a:xfrm>
            <a:prstGeom prst="rect">
              <a:avLst/>
            </a:prstGeom>
            <a:noFill/>
          </p:spPr>
          <p:txBody>
            <a:bodyPr wrap="none" rtlCol="0">
              <a:spAutoFit/>
            </a:bodyPr>
            <a:lstStyle/>
            <a:p>
              <a:r>
                <a:rPr lang="en-US" sz="1200" b="1" dirty="0"/>
                <a:t>22 (12.2%)</a:t>
              </a:r>
            </a:p>
          </p:txBody>
        </p:sp>
        <p:cxnSp>
          <p:nvCxnSpPr>
            <p:cNvPr id="74" name="Straight Arrow Connector 73"/>
            <p:cNvCxnSpPr/>
            <p:nvPr/>
          </p:nvCxnSpPr>
          <p:spPr>
            <a:xfrm flipH="1">
              <a:off x="1537525" y="4519954"/>
              <a:ext cx="2941047"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803312" y="4267200"/>
              <a:ext cx="849913" cy="276999"/>
            </a:xfrm>
            <a:prstGeom prst="rect">
              <a:avLst/>
            </a:prstGeom>
            <a:noFill/>
          </p:spPr>
          <p:txBody>
            <a:bodyPr wrap="none" rtlCol="0">
              <a:spAutoFit/>
            </a:bodyPr>
            <a:lstStyle/>
            <a:p>
              <a:r>
                <a:rPr lang="en-US" sz="1200" b="1" dirty="0"/>
                <a:t>25 (4.7%)</a:t>
              </a:r>
            </a:p>
          </p:txBody>
        </p:sp>
        <p:cxnSp>
          <p:nvCxnSpPr>
            <p:cNvPr id="77" name="Straight Arrow Connector 76"/>
            <p:cNvCxnSpPr/>
            <p:nvPr/>
          </p:nvCxnSpPr>
          <p:spPr>
            <a:xfrm flipH="1">
              <a:off x="3059611" y="4672354"/>
              <a:ext cx="2838963"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398138" y="4461164"/>
              <a:ext cx="934871" cy="276999"/>
            </a:xfrm>
            <a:prstGeom prst="rect">
              <a:avLst/>
            </a:prstGeom>
            <a:noFill/>
          </p:spPr>
          <p:txBody>
            <a:bodyPr wrap="none" rtlCol="0">
              <a:spAutoFit/>
            </a:bodyPr>
            <a:lstStyle/>
            <a:p>
              <a:r>
                <a:rPr lang="en-US" sz="1200" b="1" dirty="0"/>
                <a:t>91 (17.0%)</a:t>
              </a:r>
            </a:p>
          </p:txBody>
        </p:sp>
        <p:sp>
          <p:nvSpPr>
            <p:cNvPr id="80" name="TextBox 79"/>
            <p:cNvSpPr txBox="1"/>
            <p:nvPr/>
          </p:nvSpPr>
          <p:spPr>
            <a:xfrm>
              <a:off x="4837358" y="4630790"/>
              <a:ext cx="764953" cy="276999"/>
            </a:xfrm>
            <a:prstGeom prst="rect">
              <a:avLst/>
            </a:prstGeom>
            <a:noFill/>
          </p:spPr>
          <p:txBody>
            <a:bodyPr wrap="none" rtlCol="0">
              <a:spAutoFit/>
            </a:bodyPr>
            <a:lstStyle/>
            <a:p>
              <a:r>
                <a:rPr lang="en-US" sz="1200" b="1" dirty="0"/>
                <a:t>6 (1.1%)</a:t>
              </a:r>
            </a:p>
          </p:txBody>
        </p:sp>
        <p:cxnSp>
          <p:nvCxnSpPr>
            <p:cNvPr id="81" name="Straight Arrow Connector 80"/>
            <p:cNvCxnSpPr/>
            <p:nvPr/>
          </p:nvCxnSpPr>
          <p:spPr>
            <a:xfrm flipH="1">
              <a:off x="4487836" y="4842164"/>
              <a:ext cx="1410739"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5898574" y="4977245"/>
              <a:ext cx="1357761"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189650" y="4731235"/>
              <a:ext cx="849913" cy="276999"/>
            </a:xfrm>
            <a:prstGeom prst="rect">
              <a:avLst/>
            </a:prstGeom>
            <a:noFill/>
          </p:spPr>
          <p:txBody>
            <a:bodyPr wrap="none" rtlCol="0">
              <a:spAutoFit/>
            </a:bodyPr>
            <a:lstStyle/>
            <a:p>
              <a:r>
                <a:rPr lang="en-US" sz="1200" b="1" dirty="0"/>
                <a:t>26 (4.9%)</a:t>
              </a:r>
            </a:p>
          </p:txBody>
        </p:sp>
        <p:cxnSp>
          <p:nvCxnSpPr>
            <p:cNvPr id="87" name="Straight Arrow Connector 86"/>
            <p:cNvCxnSpPr/>
            <p:nvPr/>
          </p:nvCxnSpPr>
          <p:spPr>
            <a:xfrm>
              <a:off x="5943600" y="5108863"/>
              <a:ext cx="2551624"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7498561" y="4873244"/>
              <a:ext cx="849913" cy="276999"/>
            </a:xfrm>
            <a:prstGeom prst="rect">
              <a:avLst/>
            </a:prstGeom>
            <a:noFill/>
          </p:spPr>
          <p:txBody>
            <a:bodyPr wrap="none" rtlCol="0">
              <a:spAutoFit/>
            </a:bodyPr>
            <a:lstStyle/>
            <a:p>
              <a:r>
                <a:rPr lang="en-US" sz="1200" b="1" dirty="0"/>
                <a:t>26 (4.9%)</a:t>
              </a:r>
            </a:p>
          </p:txBody>
        </p:sp>
        <p:cxnSp>
          <p:nvCxnSpPr>
            <p:cNvPr id="90" name="Straight Arrow Connector 89"/>
            <p:cNvCxnSpPr/>
            <p:nvPr/>
          </p:nvCxnSpPr>
          <p:spPr>
            <a:xfrm flipH="1" flipV="1">
              <a:off x="1571831" y="5219608"/>
              <a:ext cx="5696382" cy="207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913227" y="4963391"/>
              <a:ext cx="764953" cy="276999"/>
            </a:xfrm>
            <a:prstGeom prst="rect">
              <a:avLst/>
            </a:prstGeom>
            <a:noFill/>
          </p:spPr>
          <p:txBody>
            <a:bodyPr wrap="none" rtlCol="0">
              <a:spAutoFit/>
            </a:bodyPr>
            <a:lstStyle/>
            <a:p>
              <a:r>
                <a:rPr lang="en-US" sz="1200" b="1" dirty="0"/>
                <a:t>0 (0.0%)</a:t>
              </a:r>
            </a:p>
          </p:txBody>
        </p:sp>
        <p:cxnSp>
          <p:nvCxnSpPr>
            <p:cNvPr id="93" name="Straight Arrow Connector 92"/>
            <p:cNvCxnSpPr/>
            <p:nvPr/>
          </p:nvCxnSpPr>
          <p:spPr>
            <a:xfrm flipH="1" flipV="1">
              <a:off x="3057479" y="5401866"/>
              <a:ext cx="4210734" cy="207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398875" y="5187213"/>
              <a:ext cx="934871" cy="276999"/>
            </a:xfrm>
            <a:prstGeom prst="rect">
              <a:avLst/>
            </a:prstGeom>
            <a:noFill/>
          </p:spPr>
          <p:txBody>
            <a:bodyPr wrap="none" rtlCol="0">
              <a:spAutoFit/>
            </a:bodyPr>
            <a:lstStyle/>
            <a:p>
              <a:r>
                <a:rPr lang="en-US" sz="1200" b="1" dirty="0"/>
                <a:t>14 (23.0%)</a:t>
              </a:r>
            </a:p>
          </p:txBody>
        </p:sp>
        <p:cxnSp>
          <p:nvCxnSpPr>
            <p:cNvPr id="96" name="Straight Arrow Connector 95"/>
            <p:cNvCxnSpPr/>
            <p:nvPr/>
          </p:nvCxnSpPr>
          <p:spPr>
            <a:xfrm flipH="1">
              <a:off x="4458406" y="5602529"/>
              <a:ext cx="280980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4799802" y="5367094"/>
              <a:ext cx="764953" cy="276999"/>
            </a:xfrm>
            <a:prstGeom prst="rect">
              <a:avLst/>
            </a:prstGeom>
            <a:noFill/>
          </p:spPr>
          <p:txBody>
            <a:bodyPr wrap="none" rtlCol="0">
              <a:spAutoFit/>
            </a:bodyPr>
            <a:lstStyle/>
            <a:p>
              <a:r>
                <a:rPr lang="en-US" sz="1200" b="1" dirty="0"/>
                <a:t>1 (1.6%)</a:t>
              </a:r>
            </a:p>
          </p:txBody>
        </p:sp>
        <p:cxnSp>
          <p:nvCxnSpPr>
            <p:cNvPr id="99" name="Straight Arrow Connector 98"/>
            <p:cNvCxnSpPr/>
            <p:nvPr/>
          </p:nvCxnSpPr>
          <p:spPr>
            <a:xfrm flipH="1">
              <a:off x="5913646" y="5768737"/>
              <a:ext cx="135569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255042" y="5543693"/>
              <a:ext cx="841449" cy="276999"/>
            </a:xfrm>
            <a:prstGeom prst="rect">
              <a:avLst/>
            </a:prstGeom>
            <a:noFill/>
          </p:spPr>
          <p:txBody>
            <a:bodyPr wrap="none" rtlCol="0">
              <a:spAutoFit/>
            </a:bodyPr>
            <a:lstStyle/>
            <a:p>
              <a:r>
                <a:rPr lang="en-US" sz="1200" b="1" dirty="0"/>
                <a:t>7 (11.5%)</a:t>
              </a:r>
            </a:p>
          </p:txBody>
        </p:sp>
        <p:cxnSp>
          <p:nvCxnSpPr>
            <p:cNvPr id="102" name="Straight Arrow Connector 101"/>
            <p:cNvCxnSpPr/>
            <p:nvPr/>
          </p:nvCxnSpPr>
          <p:spPr>
            <a:xfrm>
              <a:off x="7272199" y="5870652"/>
              <a:ext cx="121513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flipH="1">
              <a:off x="7613595" y="5661276"/>
              <a:ext cx="764953" cy="276999"/>
            </a:xfrm>
            <a:prstGeom prst="rect">
              <a:avLst/>
            </a:prstGeom>
            <a:noFill/>
          </p:spPr>
          <p:txBody>
            <a:bodyPr wrap="none" rtlCol="0">
              <a:spAutoFit/>
            </a:bodyPr>
            <a:lstStyle/>
            <a:p>
              <a:r>
                <a:rPr lang="en-US" sz="1200" b="1" dirty="0"/>
                <a:t>3 (4.9%)</a:t>
              </a:r>
            </a:p>
          </p:txBody>
        </p:sp>
        <p:sp>
          <p:nvSpPr>
            <p:cNvPr id="105" name="TextBox 104"/>
            <p:cNvSpPr txBox="1"/>
            <p:nvPr/>
          </p:nvSpPr>
          <p:spPr>
            <a:xfrm>
              <a:off x="0" y="6083987"/>
              <a:ext cx="950838" cy="307777"/>
            </a:xfrm>
            <a:prstGeom prst="rect">
              <a:avLst/>
            </a:prstGeom>
            <a:noFill/>
          </p:spPr>
          <p:txBody>
            <a:bodyPr wrap="none" rtlCol="0">
              <a:spAutoFit/>
            </a:bodyPr>
            <a:lstStyle/>
            <a:p>
              <a:r>
                <a:rPr lang="en-US" sz="1400" b="1" dirty="0"/>
                <a:t>4 YEARS</a:t>
              </a:r>
            </a:p>
          </p:txBody>
        </p:sp>
      </p:grpSp>
      <p:sp>
        <p:nvSpPr>
          <p:cNvPr id="83" name="Footer Placeholder 4"/>
          <p:cNvSpPr txBox="1">
            <a:spLocks/>
          </p:cNvSpPr>
          <p:nvPr/>
        </p:nvSpPr>
        <p:spPr bwMode="auto">
          <a:xfrm>
            <a:off x="3563633" y="661675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7663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p:cNvGrpSpPr/>
          <p:nvPr/>
        </p:nvGrpSpPr>
        <p:grpSpPr>
          <a:xfrm>
            <a:off x="0" y="1430000"/>
            <a:ext cx="9123887" cy="5130128"/>
            <a:chOff x="0" y="1430000"/>
            <a:chExt cx="9123887" cy="5130128"/>
          </a:xfrm>
        </p:grpSpPr>
        <p:sp>
          <p:nvSpPr>
            <p:cNvPr id="84" name="TextBox 83"/>
            <p:cNvSpPr txBox="1"/>
            <p:nvPr/>
          </p:nvSpPr>
          <p:spPr>
            <a:xfrm>
              <a:off x="837077" y="1430000"/>
              <a:ext cx="1448923" cy="523220"/>
            </a:xfrm>
            <a:prstGeom prst="rect">
              <a:avLst/>
            </a:prstGeom>
            <a:solidFill>
              <a:srgbClr val="82786F"/>
            </a:solidFill>
          </p:spPr>
          <p:txBody>
            <a:bodyPr wrap="none" rtlCol="0">
              <a:spAutoFit/>
            </a:bodyPr>
            <a:lstStyle/>
            <a:p>
              <a:pPr algn="ctr"/>
              <a:r>
                <a:rPr lang="en-US" sz="1400" b="1" dirty="0">
                  <a:solidFill>
                    <a:schemeClr val="bg1"/>
                  </a:solidFill>
                </a:rPr>
                <a:t>Basal</a:t>
              </a:r>
              <a:br>
                <a:rPr lang="en-US" sz="1400" b="1" dirty="0">
                  <a:solidFill>
                    <a:schemeClr val="bg1"/>
                  </a:solidFill>
                </a:rPr>
              </a:br>
              <a:r>
                <a:rPr lang="en-US" sz="1400" b="1" dirty="0">
                  <a:solidFill>
                    <a:schemeClr val="bg1"/>
                  </a:solidFill>
                </a:rPr>
                <a:t>n=1163 (51.2%)</a:t>
              </a:r>
            </a:p>
          </p:txBody>
        </p:sp>
        <p:sp>
          <p:nvSpPr>
            <p:cNvPr id="85" name="TextBox 84"/>
            <p:cNvSpPr txBox="1"/>
            <p:nvPr/>
          </p:nvSpPr>
          <p:spPr>
            <a:xfrm>
              <a:off x="6681355" y="1430000"/>
              <a:ext cx="1173719" cy="523220"/>
            </a:xfrm>
            <a:prstGeom prst="rect">
              <a:avLst/>
            </a:prstGeom>
            <a:solidFill>
              <a:schemeClr val="bg2">
                <a:lumMod val="75000"/>
              </a:schemeClr>
            </a:solidFill>
          </p:spPr>
          <p:txBody>
            <a:bodyPr wrap="none" rtlCol="0">
              <a:spAutoFit/>
            </a:bodyPr>
            <a:lstStyle/>
            <a:p>
              <a:pPr algn="ctr"/>
              <a:r>
                <a:rPr lang="en-US" sz="1400" b="1" dirty="0">
                  <a:solidFill>
                    <a:schemeClr val="bg1"/>
                  </a:solidFill>
                </a:rPr>
                <a:t>Other</a:t>
              </a:r>
              <a:br>
                <a:rPr lang="en-US" sz="1400" b="1" dirty="0">
                  <a:solidFill>
                    <a:schemeClr val="bg1"/>
                  </a:solidFill>
                </a:rPr>
              </a:br>
              <a:r>
                <a:rPr lang="en-US" sz="1400" b="1" dirty="0">
                  <a:solidFill>
                    <a:schemeClr val="bg1"/>
                  </a:solidFill>
                </a:rPr>
                <a:t>n=61 (2.7%)</a:t>
              </a:r>
            </a:p>
          </p:txBody>
        </p:sp>
        <p:sp>
          <p:nvSpPr>
            <p:cNvPr id="89" name="TextBox 88"/>
            <p:cNvSpPr txBox="1"/>
            <p:nvPr/>
          </p:nvSpPr>
          <p:spPr>
            <a:xfrm>
              <a:off x="5212773" y="1430000"/>
              <a:ext cx="1372492" cy="523220"/>
            </a:xfrm>
            <a:prstGeom prst="rect">
              <a:avLst/>
            </a:prstGeom>
            <a:solidFill>
              <a:srgbClr val="D52B1E"/>
            </a:solidFill>
          </p:spPr>
          <p:txBody>
            <a:bodyPr wrap="none" rtlCol="0">
              <a:spAutoFit/>
            </a:bodyPr>
            <a:lstStyle/>
            <a:p>
              <a:pPr algn="ctr"/>
              <a:r>
                <a:rPr lang="en-US" sz="1400" b="1" dirty="0">
                  <a:solidFill>
                    <a:schemeClr val="bg1"/>
                  </a:solidFill>
                </a:rPr>
                <a:t>Premix</a:t>
              </a:r>
              <a:br>
                <a:rPr lang="en-US" sz="1400" b="1" dirty="0">
                  <a:solidFill>
                    <a:schemeClr val="bg1"/>
                  </a:solidFill>
                </a:rPr>
              </a:br>
              <a:r>
                <a:rPr lang="en-US" sz="1400" b="1" dirty="0">
                  <a:solidFill>
                    <a:schemeClr val="bg1"/>
                  </a:solidFill>
                </a:rPr>
                <a:t>n=536 (23.6%)</a:t>
              </a:r>
            </a:p>
          </p:txBody>
        </p:sp>
        <p:sp>
          <p:nvSpPr>
            <p:cNvPr id="92" name="TextBox 91"/>
            <p:cNvSpPr txBox="1"/>
            <p:nvPr/>
          </p:nvSpPr>
          <p:spPr>
            <a:xfrm>
              <a:off x="2382982" y="1430000"/>
              <a:ext cx="1372492" cy="523220"/>
            </a:xfrm>
            <a:prstGeom prst="rect">
              <a:avLst/>
            </a:prstGeom>
            <a:solidFill>
              <a:srgbClr val="FF6D22"/>
            </a:solidFill>
          </p:spPr>
          <p:txBody>
            <a:bodyPr wrap="none" rtlCol="0">
              <a:spAutoFit/>
            </a:bodyPr>
            <a:lstStyle/>
            <a:p>
              <a:pPr algn="ctr"/>
              <a:r>
                <a:rPr lang="en-US" sz="1400" b="1" dirty="0">
                  <a:solidFill>
                    <a:schemeClr val="bg1"/>
                  </a:solidFill>
                </a:rPr>
                <a:t>Basal-bolus</a:t>
              </a:r>
              <a:br>
                <a:rPr lang="en-US" sz="1400" b="1" dirty="0">
                  <a:solidFill>
                    <a:schemeClr val="bg1"/>
                  </a:solidFill>
                </a:rPr>
              </a:br>
              <a:r>
                <a:rPr lang="en-US" sz="1400" b="1" dirty="0">
                  <a:solidFill>
                    <a:schemeClr val="bg1"/>
                  </a:solidFill>
                </a:rPr>
                <a:t>n=331 (14.6%)</a:t>
              </a:r>
            </a:p>
          </p:txBody>
        </p:sp>
        <p:sp>
          <p:nvSpPr>
            <p:cNvPr id="95" name="TextBox 94"/>
            <p:cNvSpPr txBox="1"/>
            <p:nvPr/>
          </p:nvSpPr>
          <p:spPr>
            <a:xfrm>
              <a:off x="3844636" y="1430000"/>
              <a:ext cx="1273105" cy="523220"/>
            </a:xfrm>
            <a:prstGeom prst="rect">
              <a:avLst/>
            </a:prstGeom>
            <a:solidFill>
              <a:srgbClr val="566284"/>
            </a:solidFill>
          </p:spPr>
          <p:txBody>
            <a:bodyPr wrap="none" rtlCol="0">
              <a:spAutoFit/>
            </a:bodyPr>
            <a:lstStyle/>
            <a:p>
              <a:pPr algn="ctr"/>
              <a:r>
                <a:rPr lang="en-US" sz="1400" b="1" dirty="0">
                  <a:solidFill>
                    <a:schemeClr val="bg1"/>
                  </a:solidFill>
                </a:rPr>
                <a:t>Prandial</a:t>
              </a:r>
              <a:br>
                <a:rPr lang="en-US" sz="1400" b="1" dirty="0">
                  <a:solidFill>
                    <a:schemeClr val="bg1"/>
                  </a:solidFill>
                </a:rPr>
              </a:br>
              <a:r>
                <a:rPr lang="en-US" sz="1400" b="1" dirty="0">
                  <a:solidFill>
                    <a:schemeClr val="bg1"/>
                  </a:solidFill>
                </a:rPr>
                <a:t>n=181 (8.0%)</a:t>
              </a:r>
            </a:p>
          </p:txBody>
        </p:sp>
        <p:sp>
          <p:nvSpPr>
            <p:cNvPr id="98" name="TextBox 97"/>
            <p:cNvSpPr txBox="1"/>
            <p:nvPr/>
          </p:nvSpPr>
          <p:spPr>
            <a:xfrm>
              <a:off x="7949045" y="1430000"/>
              <a:ext cx="1074333" cy="523220"/>
            </a:xfrm>
            <a:prstGeom prst="rect">
              <a:avLst/>
            </a:prstGeom>
            <a:solidFill>
              <a:srgbClr val="A59D95"/>
            </a:solidFill>
          </p:spPr>
          <p:txBody>
            <a:bodyPr wrap="none" rtlCol="0">
              <a:spAutoFit/>
            </a:bodyPr>
            <a:lstStyle/>
            <a:p>
              <a:pPr algn="ctr"/>
              <a:r>
                <a:rPr lang="en-US" sz="1400" b="1" dirty="0">
                  <a:solidFill>
                    <a:schemeClr val="bg1"/>
                  </a:solidFill>
                </a:rPr>
                <a:t>No insulin</a:t>
              </a:r>
              <a:br>
                <a:rPr lang="en-US" sz="1400" b="1" dirty="0">
                  <a:solidFill>
                    <a:schemeClr val="bg1"/>
                  </a:solidFill>
                </a:rPr>
              </a:br>
              <a:r>
                <a:rPr lang="en-US" sz="1400" b="1" dirty="0">
                  <a:solidFill>
                    <a:schemeClr val="bg1"/>
                  </a:solidFill>
                </a:rPr>
                <a:t>n=0 (0.0%)</a:t>
              </a:r>
            </a:p>
          </p:txBody>
        </p:sp>
        <p:sp>
          <p:nvSpPr>
            <p:cNvPr id="101" name="TextBox 100"/>
            <p:cNvSpPr txBox="1"/>
            <p:nvPr/>
          </p:nvSpPr>
          <p:spPr>
            <a:xfrm>
              <a:off x="0" y="1537721"/>
              <a:ext cx="769250" cy="307777"/>
            </a:xfrm>
            <a:prstGeom prst="rect">
              <a:avLst/>
            </a:prstGeom>
            <a:noFill/>
          </p:spPr>
          <p:txBody>
            <a:bodyPr wrap="none" rtlCol="0">
              <a:spAutoFit/>
            </a:bodyPr>
            <a:lstStyle/>
            <a:p>
              <a:r>
                <a:rPr lang="en-US" sz="1400" b="1" dirty="0"/>
                <a:t>START</a:t>
              </a:r>
            </a:p>
          </p:txBody>
        </p:sp>
        <p:cxnSp>
          <p:nvCxnSpPr>
            <p:cNvPr id="104" name="Straight Arrow Connector 103"/>
            <p:cNvCxnSpPr/>
            <p:nvPr/>
          </p:nvCxnSpPr>
          <p:spPr>
            <a:xfrm flipH="1">
              <a:off x="1561538" y="1953220"/>
              <a:ext cx="1" cy="4096512"/>
            </a:xfrm>
            <a:prstGeom prst="straightConnector1">
              <a:avLst/>
            </a:prstGeom>
            <a:ln w="38100">
              <a:solidFill>
                <a:srgbClr val="82786F"/>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3069228" y="1953220"/>
              <a:ext cx="1" cy="4096512"/>
            </a:xfrm>
            <a:prstGeom prst="straightConnector1">
              <a:avLst/>
            </a:prstGeom>
            <a:ln w="38100">
              <a:solidFill>
                <a:srgbClr val="FF6D22"/>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4481188" y="1953220"/>
              <a:ext cx="1" cy="4096512"/>
            </a:xfrm>
            <a:prstGeom prst="straightConnector1">
              <a:avLst/>
            </a:prstGeom>
            <a:ln w="38100">
              <a:solidFill>
                <a:srgbClr val="566284"/>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5899019" y="1953220"/>
              <a:ext cx="1" cy="4096512"/>
            </a:xfrm>
            <a:prstGeom prst="straightConnector1">
              <a:avLst/>
            </a:prstGeom>
            <a:ln w="38100">
              <a:solidFill>
                <a:srgbClr val="D52B1E"/>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7268213" y="1953220"/>
              <a:ext cx="1" cy="4096512"/>
            </a:xfrm>
            <a:prstGeom prst="straightConnector1">
              <a:avLst/>
            </a:prstGeom>
            <a:ln w="38100">
              <a:solidFill>
                <a:srgbClr val="D3BF96"/>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8486211" y="1953220"/>
              <a:ext cx="1" cy="4096512"/>
            </a:xfrm>
            <a:prstGeom prst="straightConnector1">
              <a:avLst/>
            </a:prstGeom>
            <a:ln w="38100">
              <a:solidFill>
                <a:srgbClr val="A59D95"/>
              </a:solidFill>
              <a:tailEnd type="arrow"/>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876415" y="6036908"/>
              <a:ext cx="1372491" cy="523220"/>
            </a:xfrm>
            <a:prstGeom prst="rect">
              <a:avLst/>
            </a:prstGeom>
            <a:solidFill>
              <a:srgbClr val="82786F"/>
            </a:solidFill>
          </p:spPr>
          <p:txBody>
            <a:bodyPr wrap="none" rtlCol="0">
              <a:spAutoFit/>
            </a:bodyPr>
            <a:lstStyle/>
            <a:p>
              <a:pPr algn="ctr"/>
              <a:r>
                <a:rPr lang="en-US" sz="1400" b="1" dirty="0">
                  <a:solidFill>
                    <a:schemeClr val="bg1"/>
                  </a:solidFill>
                </a:rPr>
                <a:t>Basal</a:t>
              </a:r>
              <a:br>
                <a:rPr lang="en-US" sz="1400" b="1" dirty="0">
                  <a:solidFill>
                    <a:schemeClr val="bg1"/>
                  </a:solidFill>
                </a:rPr>
              </a:br>
              <a:r>
                <a:rPr lang="en-US" sz="1400" b="1" dirty="0">
                  <a:solidFill>
                    <a:schemeClr val="bg1"/>
                  </a:solidFill>
                </a:rPr>
                <a:t>n=671 (29.5%)</a:t>
              </a:r>
            </a:p>
          </p:txBody>
        </p:sp>
        <p:sp>
          <p:nvSpPr>
            <p:cNvPr id="112" name="TextBox 111"/>
            <p:cNvSpPr txBox="1"/>
            <p:nvPr/>
          </p:nvSpPr>
          <p:spPr>
            <a:xfrm>
              <a:off x="6542722" y="6036908"/>
              <a:ext cx="1263231" cy="523220"/>
            </a:xfrm>
            <a:prstGeom prst="rect">
              <a:avLst/>
            </a:prstGeom>
            <a:solidFill>
              <a:schemeClr val="bg2">
                <a:lumMod val="75000"/>
              </a:schemeClr>
            </a:solidFill>
          </p:spPr>
          <p:txBody>
            <a:bodyPr wrap="none" rtlCol="0">
              <a:spAutoFit/>
            </a:bodyPr>
            <a:lstStyle/>
            <a:p>
              <a:pPr algn="ctr"/>
              <a:r>
                <a:rPr lang="en-US" sz="1400" b="1" dirty="0">
                  <a:solidFill>
                    <a:schemeClr val="bg1"/>
                  </a:solidFill>
                </a:rPr>
                <a:t>Other</a:t>
              </a:r>
              <a:br>
                <a:rPr lang="en-US" sz="1400" b="1" dirty="0">
                  <a:solidFill>
                    <a:schemeClr val="bg1"/>
                  </a:solidFill>
                </a:rPr>
              </a:br>
              <a:r>
                <a:rPr lang="en-US" sz="1400" b="1" dirty="0">
                  <a:solidFill>
                    <a:schemeClr val="bg1"/>
                  </a:solidFill>
                </a:rPr>
                <a:t>n=114 (5.0%)</a:t>
              </a:r>
            </a:p>
          </p:txBody>
        </p:sp>
        <p:sp>
          <p:nvSpPr>
            <p:cNvPr id="113" name="TextBox 112"/>
            <p:cNvSpPr txBox="1"/>
            <p:nvPr/>
          </p:nvSpPr>
          <p:spPr>
            <a:xfrm>
              <a:off x="5110350" y="6036908"/>
              <a:ext cx="1372492" cy="523220"/>
            </a:xfrm>
            <a:prstGeom prst="rect">
              <a:avLst/>
            </a:prstGeom>
            <a:solidFill>
              <a:srgbClr val="D52B1E"/>
            </a:solidFill>
          </p:spPr>
          <p:txBody>
            <a:bodyPr wrap="none" rtlCol="0">
              <a:spAutoFit/>
            </a:bodyPr>
            <a:lstStyle/>
            <a:p>
              <a:pPr algn="ctr"/>
              <a:r>
                <a:rPr lang="en-US" sz="1400" b="1" dirty="0">
                  <a:solidFill>
                    <a:schemeClr val="bg1"/>
                  </a:solidFill>
                </a:rPr>
                <a:t>Premix</a:t>
              </a:r>
              <a:br>
                <a:rPr lang="en-US" sz="1400" b="1" dirty="0">
                  <a:solidFill>
                    <a:schemeClr val="bg1"/>
                  </a:solidFill>
                </a:rPr>
              </a:br>
              <a:r>
                <a:rPr lang="en-US" sz="1400" b="1" dirty="0">
                  <a:solidFill>
                    <a:schemeClr val="bg1"/>
                  </a:solidFill>
                </a:rPr>
                <a:t>n=572 (25.2%)</a:t>
              </a:r>
            </a:p>
          </p:txBody>
        </p:sp>
        <p:sp>
          <p:nvSpPr>
            <p:cNvPr id="114" name="TextBox 113"/>
            <p:cNvSpPr txBox="1"/>
            <p:nvPr/>
          </p:nvSpPr>
          <p:spPr>
            <a:xfrm>
              <a:off x="2324732" y="6036908"/>
              <a:ext cx="1372492" cy="523220"/>
            </a:xfrm>
            <a:prstGeom prst="rect">
              <a:avLst/>
            </a:prstGeom>
            <a:solidFill>
              <a:srgbClr val="FF6D22"/>
            </a:solidFill>
          </p:spPr>
          <p:txBody>
            <a:bodyPr wrap="none" rtlCol="0">
              <a:spAutoFit/>
            </a:bodyPr>
            <a:lstStyle/>
            <a:p>
              <a:pPr algn="ctr"/>
              <a:r>
                <a:rPr lang="en-US" sz="1400" b="1" dirty="0">
                  <a:solidFill>
                    <a:schemeClr val="bg1"/>
                  </a:solidFill>
                </a:rPr>
                <a:t>Basal-Bolus</a:t>
              </a:r>
              <a:br>
                <a:rPr lang="en-US" sz="1400" b="1" dirty="0">
                  <a:solidFill>
                    <a:schemeClr val="bg1"/>
                  </a:solidFill>
                </a:rPr>
              </a:br>
              <a:r>
                <a:rPr lang="en-US" sz="1400" b="1" dirty="0">
                  <a:solidFill>
                    <a:schemeClr val="bg1"/>
                  </a:solidFill>
                </a:rPr>
                <a:t>n=741 (32.6%)</a:t>
              </a:r>
            </a:p>
          </p:txBody>
        </p:sp>
        <p:sp>
          <p:nvSpPr>
            <p:cNvPr id="115" name="TextBox 114"/>
            <p:cNvSpPr txBox="1"/>
            <p:nvPr/>
          </p:nvSpPr>
          <p:spPr>
            <a:xfrm>
              <a:off x="3836077" y="6036908"/>
              <a:ext cx="1173719" cy="523220"/>
            </a:xfrm>
            <a:prstGeom prst="rect">
              <a:avLst/>
            </a:prstGeom>
            <a:solidFill>
              <a:srgbClr val="566284"/>
            </a:solidFill>
          </p:spPr>
          <p:txBody>
            <a:bodyPr wrap="none" rtlCol="0">
              <a:spAutoFit/>
            </a:bodyPr>
            <a:lstStyle/>
            <a:p>
              <a:pPr algn="ctr"/>
              <a:r>
                <a:rPr lang="en-US" sz="1400" b="1" dirty="0">
                  <a:solidFill>
                    <a:schemeClr val="bg1"/>
                  </a:solidFill>
                </a:rPr>
                <a:t>Prandial</a:t>
              </a:r>
              <a:br>
                <a:rPr lang="en-US" sz="1400" b="1" dirty="0">
                  <a:solidFill>
                    <a:schemeClr val="bg1"/>
                  </a:solidFill>
                </a:rPr>
              </a:br>
              <a:r>
                <a:rPr lang="en-US" sz="1400" b="1" dirty="0">
                  <a:solidFill>
                    <a:schemeClr val="bg1"/>
                  </a:solidFill>
                </a:rPr>
                <a:t>n=54 (2.4%)</a:t>
              </a:r>
            </a:p>
          </p:txBody>
        </p:sp>
        <p:sp>
          <p:nvSpPr>
            <p:cNvPr id="116" name="TextBox 115"/>
            <p:cNvSpPr txBox="1"/>
            <p:nvPr/>
          </p:nvSpPr>
          <p:spPr>
            <a:xfrm>
              <a:off x="7850782" y="6036908"/>
              <a:ext cx="1273105" cy="523220"/>
            </a:xfrm>
            <a:prstGeom prst="rect">
              <a:avLst/>
            </a:prstGeom>
            <a:solidFill>
              <a:srgbClr val="A59D95"/>
            </a:solidFill>
          </p:spPr>
          <p:txBody>
            <a:bodyPr wrap="none" rtlCol="0">
              <a:spAutoFit/>
            </a:bodyPr>
            <a:lstStyle/>
            <a:p>
              <a:pPr algn="ctr"/>
              <a:r>
                <a:rPr lang="en-US" sz="1400" b="1" dirty="0">
                  <a:solidFill>
                    <a:schemeClr val="bg1"/>
                  </a:solidFill>
                </a:rPr>
                <a:t>No insulin</a:t>
              </a:r>
              <a:br>
                <a:rPr lang="en-US" sz="1400" b="1" dirty="0">
                  <a:solidFill>
                    <a:schemeClr val="bg1"/>
                  </a:solidFill>
                </a:rPr>
              </a:br>
              <a:r>
                <a:rPr lang="en-US" sz="1400" b="1" dirty="0">
                  <a:solidFill>
                    <a:schemeClr val="bg1"/>
                  </a:solidFill>
                </a:rPr>
                <a:t>n=120 (5.3%)</a:t>
              </a:r>
            </a:p>
          </p:txBody>
        </p:sp>
        <p:sp>
          <p:nvSpPr>
            <p:cNvPr id="117" name="TextBox 116"/>
            <p:cNvSpPr txBox="1"/>
            <p:nvPr/>
          </p:nvSpPr>
          <p:spPr>
            <a:xfrm>
              <a:off x="981892" y="2005175"/>
              <a:ext cx="1159292" cy="307777"/>
            </a:xfrm>
            <a:prstGeom prst="rect">
              <a:avLst/>
            </a:prstGeom>
            <a:solidFill>
              <a:schemeClr val="bg1"/>
            </a:solidFill>
          </p:spPr>
          <p:txBody>
            <a:bodyPr wrap="none" rtlCol="0">
              <a:spAutoFit/>
            </a:bodyPr>
            <a:lstStyle/>
            <a:p>
              <a:r>
                <a:rPr lang="en-US" sz="1400" b="1" dirty="0"/>
                <a:t>605 (52.0%)</a:t>
              </a:r>
            </a:p>
          </p:txBody>
        </p:sp>
        <p:sp>
          <p:nvSpPr>
            <p:cNvPr id="118" name="TextBox 117"/>
            <p:cNvSpPr txBox="1"/>
            <p:nvPr/>
          </p:nvSpPr>
          <p:spPr>
            <a:xfrm>
              <a:off x="2479965" y="2005175"/>
              <a:ext cx="1159292" cy="307777"/>
            </a:xfrm>
            <a:prstGeom prst="rect">
              <a:avLst/>
            </a:prstGeom>
            <a:solidFill>
              <a:schemeClr val="bg1"/>
            </a:solidFill>
          </p:spPr>
          <p:txBody>
            <a:bodyPr wrap="none" rtlCol="0">
              <a:spAutoFit/>
            </a:bodyPr>
            <a:lstStyle/>
            <a:p>
              <a:r>
                <a:rPr lang="en-US" sz="1400" b="1" dirty="0"/>
                <a:t>222 (67.1%)</a:t>
              </a:r>
            </a:p>
          </p:txBody>
        </p:sp>
        <p:sp>
          <p:nvSpPr>
            <p:cNvPr id="119" name="TextBox 118"/>
            <p:cNvSpPr txBox="1"/>
            <p:nvPr/>
          </p:nvSpPr>
          <p:spPr>
            <a:xfrm>
              <a:off x="3948619" y="2005175"/>
              <a:ext cx="1059906" cy="307777"/>
            </a:xfrm>
            <a:prstGeom prst="rect">
              <a:avLst/>
            </a:prstGeom>
            <a:solidFill>
              <a:schemeClr val="bg1"/>
            </a:solidFill>
          </p:spPr>
          <p:txBody>
            <a:bodyPr wrap="none" rtlCol="0">
              <a:spAutoFit/>
            </a:bodyPr>
            <a:lstStyle/>
            <a:p>
              <a:r>
                <a:rPr lang="en-US" sz="1400" b="1" dirty="0"/>
                <a:t>33 (18.2%)</a:t>
              </a:r>
            </a:p>
          </p:txBody>
        </p:sp>
        <p:sp>
          <p:nvSpPr>
            <p:cNvPr id="120" name="TextBox 119"/>
            <p:cNvSpPr txBox="1"/>
            <p:nvPr/>
          </p:nvSpPr>
          <p:spPr>
            <a:xfrm>
              <a:off x="5334000" y="2005175"/>
              <a:ext cx="1159292" cy="307777"/>
            </a:xfrm>
            <a:prstGeom prst="rect">
              <a:avLst/>
            </a:prstGeom>
            <a:solidFill>
              <a:schemeClr val="bg1"/>
            </a:solidFill>
          </p:spPr>
          <p:txBody>
            <a:bodyPr wrap="none" rtlCol="0">
              <a:spAutoFit/>
            </a:bodyPr>
            <a:lstStyle/>
            <a:p>
              <a:r>
                <a:rPr lang="en-US" sz="1400" b="1" dirty="0"/>
                <a:t>362 (67.5%)</a:t>
              </a:r>
            </a:p>
          </p:txBody>
        </p:sp>
        <p:sp>
          <p:nvSpPr>
            <p:cNvPr id="121" name="TextBox 120"/>
            <p:cNvSpPr txBox="1"/>
            <p:nvPr/>
          </p:nvSpPr>
          <p:spPr>
            <a:xfrm>
              <a:off x="6726382" y="2005175"/>
              <a:ext cx="1059906" cy="307777"/>
            </a:xfrm>
            <a:prstGeom prst="rect">
              <a:avLst/>
            </a:prstGeom>
            <a:solidFill>
              <a:schemeClr val="bg1"/>
            </a:solidFill>
          </p:spPr>
          <p:txBody>
            <a:bodyPr wrap="none" rtlCol="0">
              <a:spAutoFit/>
            </a:bodyPr>
            <a:lstStyle/>
            <a:p>
              <a:r>
                <a:rPr lang="en-US" sz="1400" b="1" dirty="0"/>
                <a:t>36 (59.0%)</a:t>
              </a:r>
            </a:p>
          </p:txBody>
        </p:sp>
        <p:sp>
          <p:nvSpPr>
            <p:cNvPr id="122" name="TextBox 121"/>
            <p:cNvSpPr txBox="1"/>
            <p:nvPr/>
          </p:nvSpPr>
          <p:spPr>
            <a:xfrm>
              <a:off x="8064658" y="2012859"/>
              <a:ext cx="861133" cy="307777"/>
            </a:xfrm>
            <a:prstGeom prst="rect">
              <a:avLst/>
            </a:prstGeom>
            <a:solidFill>
              <a:schemeClr val="bg1"/>
            </a:solidFill>
          </p:spPr>
          <p:txBody>
            <a:bodyPr wrap="none" rtlCol="0">
              <a:spAutoFit/>
            </a:bodyPr>
            <a:lstStyle/>
            <a:p>
              <a:r>
                <a:rPr lang="en-US" sz="1400" b="1" dirty="0"/>
                <a:t>0 (0.0%)</a:t>
              </a:r>
            </a:p>
          </p:txBody>
        </p:sp>
        <p:cxnSp>
          <p:nvCxnSpPr>
            <p:cNvPr id="123" name="Straight Arrow Connector 122"/>
            <p:cNvCxnSpPr/>
            <p:nvPr/>
          </p:nvCxnSpPr>
          <p:spPr>
            <a:xfrm>
              <a:off x="1562660" y="2438400"/>
              <a:ext cx="149695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571831" y="2559536"/>
              <a:ext cx="291048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1573402" y="2680763"/>
              <a:ext cx="432561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1573402" y="2801990"/>
              <a:ext cx="569481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1573402" y="2943999"/>
              <a:ext cx="692182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1796866" y="2206428"/>
              <a:ext cx="1019831" cy="276999"/>
            </a:xfrm>
            <a:prstGeom prst="rect">
              <a:avLst/>
            </a:prstGeom>
            <a:noFill/>
          </p:spPr>
          <p:txBody>
            <a:bodyPr wrap="none" rtlCol="0">
              <a:spAutoFit/>
            </a:bodyPr>
            <a:lstStyle/>
            <a:p>
              <a:r>
                <a:rPr lang="en-US" sz="1200" b="1" dirty="0"/>
                <a:t>341 (29.3%)</a:t>
              </a:r>
            </a:p>
          </p:txBody>
        </p:sp>
        <p:sp>
          <p:nvSpPr>
            <p:cNvPr id="129" name="TextBox 128"/>
            <p:cNvSpPr txBox="1"/>
            <p:nvPr/>
          </p:nvSpPr>
          <p:spPr>
            <a:xfrm>
              <a:off x="3384906" y="2317173"/>
              <a:ext cx="764953" cy="276999"/>
            </a:xfrm>
            <a:prstGeom prst="rect">
              <a:avLst/>
            </a:prstGeom>
            <a:noFill/>
          </p:spPr>
          <p:txBody>
            <a:bodyPr wrap="none" rtlCol="0">
              <a:spAutoFit/>
            </a:bodyPr>
            <a:lstStyle/>
            <a:p>
              <a:r>
                <a:rPr lang="en-US" sz="1200" b="1" dirty="0"/>
                <a:t>7 (0.6%)</a:t>
              </a:r>
            </a:p>
          </p:txBody>
        </p:sp>
        <p:sp>
          <p:nvSpPr>
            <p:cNvPr id="130" name="TextBox 129"/>
            <p:cNvSpPr txBox="1"/>
            <p:nvPr/>
          </p:nvSpPr>
          <p:spPr>
            <a:xfrm>
              <a:off x="4702857" y="2438400"/>
              <a:ext cx="1019831" cy="276999"/>
            </a:xfrm>
            <a:prstGeom prst="rect">
              <a:avLst/>
            </a:prstGeom>
            <a:noFill/>
          </p:spPr>
          <p:txBody>
            <a:bodyPr wrap="none" rtlCol="0">
              <a:spAutoFit/>
            </a:bodyPr>
            <a:lstStyle/>
            <a:p>
              <a:r>
                <a:rPr lang="en-US" sz="1200" b="1" dirty="0">
                  <a:solidFill>
                    <a:srgbClr val="FF0000"/>
                  </a:solidFill>
                  <a:effectLst>
                    <a:outerShdw blurRad="38100" dist="38100" dir="2700000" algn="tl">
                      <a:srgbClr val="000000">
                        <a:alpha val="43137"/>
                      </a:srgbClr>
                    </a:outerShdw>
                  </a:effectLst>
                </a:rPr>
                <a:t>142 (12.2%)</a:t>
              </a:r>
            </a:p>
          </p:txBody>
        </p:sp>
        <p:sp>
          <p:nvSpPr>
            <p:cNvPr id="131" name="TextBox 130"/>
            <p:cNvSpPr txBox="1"/>
            <p:nvPr/>
          </p:nvSpPr>
          <p:spPr>
            <a:xfrm>
              <a:off x="6189650" y="2559627"/>
              <a:ext cx="849913" cy="276999"/>
            </a:xfrm>
            <a:prstGeom prst="rect">
              <a:avLst/>
            </a:prstGeom>
            <a:noFill/>
          </p:spPr>
          <p:txBody>
            <a:bodyPr wrap="none" rtlCol="0">
              <a:spAutoFit/>
            </a:bodyPr>
            <a:lstStyle/>
            <a:p>
              <a:r>
                <a:rPr lang="en-US" sz="1200" b="1" dirty="0"/>
                <a:t>25 (2.1%)</a:t>
              </a:r>
            </a:p>
          </p:txBody>
        </p:sp>
        <p:sp>
          <p:nvSpPr>
            <p:cNvPr id="132" name="TextBox 131"/>
            <p:cNvSpPr txBox="1"/>
            <p:nvPr/>
          </p:nvSpPr>
          <p:spPr>
            <a:xfrm>
              <a:off x="7467389" y="2687735"/>
              <a:ext cx="849913" cy="276999"/>
            </a:xfrm>
            <a:prstGeom prst="rect">
              <a:avLst/>
            </a:prstGeom>
            <a:noFill/>
          </p:spPr>
          <p:txBody>
            <a:bodyPr wrap="none" rtlCol="0">
              <a:spAutoFit/>
            </a:bodyPr>
            <a:lstStyle/>
            <a:p>
              <a:r>
                <a:rPr lang="en-US" sz="1200" b="1" dirty="0"/>
                <a:t>43 (3.7%)</a:t>
              </a:r>
            </a:p>
          </p:txBody>
        </p:sp>
        <p:cxnSp>
          <p:nvCxnSpPr>
            <p:cNvPr id="133" name="Straight Arrow Connector 132"/>
            <p:cNvCxnSpPr/>
            <p:nvPr/>
          </p:nvCxnSpPr>
          <p:spPr>
            <a:xfrm flipH="1">
              <a:off x="1573402" y="3193381"/>
              <a:ext cx="1496951"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1839190" y="2940627"/>
              <a:ext cx="849913" cy="276999"/>
            </a:xfrm>
            <a:prstGeom prst="rect">
              <a:avLst/>
            </a:prstGeom>
            <a:noFill/>
          </p:spPr>
          <p:txBody>
            <a:bodyPr wrap="none" rtlCol="0">
              <a:spAutoFit/>
            </a:bodyPr>
            <a:lstStyle/>
            <a:p>
              <a:r>
                <a:rPr lang="en-US" sz="1200" b="1" dirty="0"/>
                <a:t>32 (9.7%)</a:t>
              </a:r>
            </a:p>
          </p:txBody>
        </p:sp>
        <p:cxnSp>
          <p:nvCxnSpPr>
            <p:cNvPr id="135" name="Straight Arrow Connector 134"/>
            <p:cNvCxnSpPr/>
            <p:nvPr/>
          </p:nvCxnSpPr>
          <p:spPr>
            <a:xfrm>
              <a:off x="3080393" y="3304217"/>
              <a:ext cx="1401918"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3076654" y="3442762"/>
              <a:ext cx="2822365"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3066423" y="3570916"/>
              <a:ext cx="4202914"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3070895" y="3716388"/>
              <a:ext cx="5416439"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3353733" y="3072245"/>
              <a:ext cx="764953" cy="276999"/>
            </a:xfrm>
            <a:prstGeom prst="rect">
              <a:avLst/>
            </a:prstGeom>
            <a:noFill/>
          </p:spPr>
          <p:txBody>
            <a:bodyPr wrap="none" rtlCol="0">
              <a:spAutoFit/>
            </a:bodyPr>
            <a:lstStyle/>
            <a:p>
              <a:r>
                <a:rPr lang="en-US" sz="1200" b="1" dirty="0"/>
                <a:t>7 (2.1%)</a:t>
              </a:r>
            </a:p>
          </p:txBody>
        </p:sp>
        <p:sp>
          <p:nvSpPr>
            <p:cNvPr id="140" name="TextBox 139"/>
            <p:cNvSpPr txBox="1"/>
            <p:nvPr/>
          </p:nvSpPr>
          <p:spPr>
            <a:xfrm>
              <a:off x="4795794" y="3189962"/>
              <a:ext cx="934871" cy="276999"/>
            </a:xfrm>
            <a:prstGeom prst="rect">
              <a:avLst/>
            </a:prstGeom>
            <a:noFill/>
          </p:spPr>
          <p:txBody>
            <a:bodyPr wrap="none" rtlCol="0">
              <a:spAutoFit/>
            </a:bodyPr>
            <a:lstStyle/>
            <a:p>
              <a:r>
                <a:rPr lang="en-US" sz="1200" b="1" dirty="0">
                  <a:solidFill>
                    <a:srgbClr val="FF0000"/>
                  </a:solidFill>
                  <a:effectLst>
                    <a:outerShdw blurRad="38100" dist="38100" dir="2700000" algn="tl">
                      <a:srgbClr val="000000">
                        <a:alpha val="43137"/>
                      </a:srgbClr>
                    </a:outerShdw>
                  </a:effectLst>
                </a:rPr>
                <a:t>35 (10.6%)</a:t>
              </a:r>
            </a:p>
          </p:txBody>
        </p:sp>
        <p:sp>
          <p:nvSpPr>
            <p:cNvPr id="141" name="TextBox 140"/>
            <p:cNvSpPr txBox="1"/>
            <p:nvPr/>
          </p:nvSpPr>
          <p:spPr>
            <a:xfrm>
              <a:off x="6255245" y="3325090"/>
              <a:ext cx="764953" cy="276999"/>
            </a:xfrm>
            <a:prstGeom prst="rect">
              <a:avLst/>
            </a:prstGeom>
            <a:noFill/>
          </p:spPr>
          <p:txBody>
            <a:bodyPr wrap="none" rtlCol="0">
              <a:spAutoFit/>
            </a:bodyPr>
            <a:lstStyle/>
            <a:p>
              <a:r>
                <a:rPr lang="en-US" sz="1200" b="1" dirty="0"/>
                <a:t>9 (2.7%)</a:t>
              </a:r>
            </a:p>
          </p:txBody>
        </p:sp>
        <p:sp>
          <p:nvSpPr>
            <p:cNvPr id="142" name="TextBox 141"/>
            <p:cNvSpPr txBox="1"/>
            <p:nvPr/>
          </p:nvSpPr>
          <p:spPr>
            <a:xfrm>
              <a:off x="7509868" y="3460171"/>
              <a:ext cx="849913" cy="276999"/>
            </a:xfrm>
            <a:prstGeom prst="rect">
              <a:avLst/>
            </a:prstGeom>
            <a:noFill/>
          </p:spPr>
          <p:txBody>
            <a:bodyPr wrap="none" rtlCol="0">
              <a:spAutoFit/>
            </a:bodyPr>
            <a:lstStyle/>
            <a:p>
              <a:r>
                <a:rPr lang="en-US" sz="1200" b="1" dirty="0"/>
                <a:t>26 (7.9%)</a:t>
              </a:r>
            </a:p>
          </p:txBody>
        </p:sp>
        <p:cxnSp>
          <p:nvCxnSpPr>
            <p:cNvPr id="143" name="Straight Arrow Connector 142"/>
            <p:cNvCxnSpPr/>
            <p:nvPr/>
          </p:nvCxnSpPr>
          <p:spPr>
            <a:xfrm flipH="1">
              <a:off x="1544782" y="3865418"/>
              <a:ext cx="291048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886178" y="3609201"/>
              <a:ext cx="764953" cy="276999"/>
            </a:xfrm>
            <a:prstGeom prst="rect">
              <a:avLst/>
            </a:prstGeom>
            <a:noFill/>
          </p:spPr>
          <p:txBody>
            <a:bodyPr wrap="none" rtlCol="0">
              <a:spAutoFit/>
            </a:bodyPr>
            <a:lstStyle/>
            <a:p>
              <a:r>
                <a:rPr lang="en-US" sz="1200" b="1" dirty="0"/>
                <a:t>9 (5.0%)</a:t>
              </a:r>
            </a:p>
          </p:txBody>
        </p:sp>
        <p:cxnSp>
          <p:nvCxnSpPr>
            <p:cNvPr id="145" name="Straight Arrow Connector 144"/>
            <p:cNvCxnSpPr/>
            <p:nvPr/>
          </p:nvCxnSpPr>
          <p:spPr>
            <a:xfrm flipH="1">
              <a:off x="3066423" y="4021190"/>
              <a:ext cx="141214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3409574" y="3810000"/>
              <a:ext cx="934871" cy="276999"/>
            </a:xfrm>
            <a:prstGeom prst="rect">
              <a:avLst/>
            </a:prstGeom>
            <a:noFill/>
          </p:spPr>
          <p:txBody>
            <a:bodyPr wrap="none" rtlCol="0">
              <a:spAutoFit/>
            </a:bodyPr>
            <a:lstStyle/>
            <a:p>
              <a:r>
                <a:rPr lang="en-US" sz="1200" b="1" dirty="0"/>
                <a:t>73 (40.3%)</a:t>
              </a:r>
            </a:p>
          </p:txBody>
        </p:sp>
        <p:cxnSp>
          <p:nvCxnSpPr>
            <p:cNvPr id="147" name="Straight Arrow Connector 146"/>
            <p:cNvCxnSpPr/>
            <p:nvPr/>
          </p:nvCxnSpPr>
          <p:spPr>
            <a:xfrm>
              <a:off x="4486870" y="4132073"/>
              <a:ext cx="141214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4803303" y="3906982"/>
              <a:ext cx="934871" cy="276999"/>
            </a:xfrm>
            <a:prstGeom prst="rect">
              <a:avLst/>
            </a:prstGeom>
            <a:noFill/>
          </p:spPr>
          <p:txBody>
            <a:bodyPr wrap="none" rtlCol="0">
              <a:spAutoFit/>
            </a:bodyPr>
            <a:lstStyle/>
            <a:p>
              <a:r>
                <a:rPr lang="en-US" sz="1200" b="1" dirty="0">
                  <a:solidFill>
                    <a:srgbClr val="FF0000"/>
                  </a:solidFill>
                  <a:effectLst>
                    <a:outerShdw blurRad="38100" dist="38100" dir="2700000" algn="tl">
                      <a:srgbClr val="000000">
                        <a:alpha val="43137"/>
                      </a:srgbClr>
                    </a:outerShdw>
                  </a:effectLst>
                </a:rPr>
                <a:t>26 (14.4%)</a:t>
              </a:r>
            </a:p>
          </p:txBody>
        </p:sp>
        <p:sp>
          <p:nvSpPr>
            <p:cNvPr id="149" name="TextBox 148"/>
            <p:cNvSpPr txBox="1"/>
            <p:nvPr/>
          </p:nvSpPr>
          <p:spPr>
            <a:xfrm>
              <a:off x="6212765" y="4038600"/>
              <a:ext cx="849913" cy="276999"/>
            </a:xfrm>
            <a:prstGeom prst="rect">
              <a:avLst/>
            </a:prstGeom>
            <a:noFill/>
          </p:spPr>
          <p:txBody>
            <a:bodyPr wrap="none" rtlCol="0">
              <a:spAutoFit/>
            </a:bodyPr>
            <a:lstStyle/>
            <a:p>
              <a:r>
                <a:rPr lang="en-US" sz="1200" b="1" dirty="0"/>
                <a:t>18 (9.9%)</a:t>
              </a:r>
            </a:p>
          </p:txBody>
        </p:sp>
        <p:cxnSp>
          <p:nvCxnSpPr>
            <p:cNvPr id="150" name="Straight Arrow Connector 149"/>
            <p:cNvCxnSpPr/>
            <p:nvPr/>
          </p:nvCxnSpPr>
          <p:spPr>
            <a:xfrm>
              <a:off x="4496306" y="4267108"/>
              <a:ext cx="276151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4485409" y="4419508"/>
              <a:ext cx="400080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7496778" y="4180609"/>
              <a:ext cx="934871" cy="276999"/>
            </a:xfrm>
            <a:prstGeom prst="rect">
              <a:avLst/>
            </a:prstGeom>
            <a:noFill/>
          </p:spPr>
          <p:txBody>
            <a:bodyPr wrap="none" rtlCol="0">
              <a:spAutoFit/>
            </a:bodyPr>
            <a:lstStyle/>
            <a:p>
              <a:r>
                <a:rPr lang="en-US" sz="1200" b="1" dirty="0"/>
                <a:t>22 (12.2%)</a:t>
              </a:r>
            </a:p>
          </p:txBody>
        </p:sp>
        <p:cxnSp>
          <p:nvCxnSpPr>
            <p:cNvPr id="153" name="Straight Arrow Connector 152"/>
            <p:cNvCxnSpPr/>
            <p:nvPr/>
          </p:nvCxnSpPr>
          <p:spPr>
            <a:xfrm flipH="1">
              <a:off x="1537525" y="4519954"/>
              <a:ext cx="2941047"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803312" y="4267200"/>
              <a:ext cx="849913" cy="276999"/>
            </a:xfrm>
            <a:prstGeom prst="rect">
              <a:avLst/>
            </a:prstGeom>
            <a:noFill/>
          </p:spPr>
          <p:txBody>
            <a:bodyPr wrap="none" rtlCol="0">
              <a:spAutoFit/>
            </a:bodyPr>
            <a:lstStyle/>
            <a:p>
              <a:r>
                <a:rPr lang="en-US" sz="1200" b="1" dirty="0"/>
                <a:t>25 (4.7%)</a:t>
              </a:r>
            </a:p>
          </p:txBody>
        </p:sp>
        <p:cxnSp>
          <p:nvCxnSpPr>
            <p:cNvPr id="155" name="Straight Arrow Connector 154"/>
            <p:cNvCxnSpPr/>
            <p:nvPr/>
          </p:nvCxnSpPr>
          <p:spPr>
            <a:xfrm flipH="1">
              <a:off x="3059611" y="4672354"/>
              <a:ext cx="2838963"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3398138" y="4461164"/>
              <a:ext cx="934871" cy="276999"/>
            </a:xfrm>
            <a:prstGeom prst="rect">
              <a:avLst/>
            </a:prstGeom>
            <a:noFill/>
          </p:spPr>
          <p:txBody>
            <a:bodyPr wrap="none" rtlCol="0">
              <a:spAutoFit/>
            </a:bodyPr>
            <a:lstStyle/>
            <a:p>
              <a:r>
                <a:rPr lang="en-US" sz="1200" b="1" dirty="0">
                  <a:solidFill>
                    <a:srgbClr val="FF0000"/>
                  </a:solidFill>
                  <a:effectLst>
                    <a:outerShdw blurRad="38100" dist="38100" dir="2700000" algn="tl">
                      <a:srgbClr val="000000">
                        <a:alpha val="43137"/>
                      </a:srgbClr>
                    </a:outerShdw>
                  </a:effectLst>
                </a:rPr>
                <a:t>91 (17.0%)</a:t>
              </a:r>
            </a:p>
          </p:txBody>
        </p:sp>
        <p:sp>
          <p:nvSpPr>
            <p:cNvPr id="157" name="TextBox 156"/>
            <p:cNvSpPr txBox="1"/>
            <p:nvPr/>
          </p:nvSpPr>
          <p:spPr>
            <a:xfrm>
              <a:off x="4837358" y="4630790"/>
              <a:ext cx="764953" cy="276999"/>
            </a:xfrm>
            <a:prstGeom prst="rect">
              <a:avLst/>
            </a:prstGeom>
            <a:noFill/>
          </p:spPr>
          <p:txBody>
            <a:bodyPr wrap="none" rtlCol="0">
              <a:spAutoFit/>
            </a:bodyPr>
            <a:lstStyle/>
            <a:p>
              <a:r>
                <a:rPr lang="en-US" sz="1200" b="1" dirty="0"/>
                <a:t>6 (1.1%)</a:t>
              </a:r>
            </a:p>
          </p:txBody>
        </p:sp>
        <p:cxnSp>
          <p:nvCxnSpPr>
            <p:cNvPr id="158" name="Straight Arrow Connector 157"/>
            <p:cNvCxnSpPr/>
            <p:nvPr/>
          </p:nvCxnSpPr>
          <p:spPr>
            <a:xfrm flipH="1">
              <a:off x="4487836" y="4842164"/>
              <a:ext cx="1410739"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5898574" y="4977245"/>
              <a:ext cx="1357761"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6189650" y="4731235"/>
              <a:ext cx="849913" cy="276999"/>
            </a:xfrm>
            <a:prstGeom prst="rect">
              <a:avLst/>
            </a:prstGeom>
            <a:noFill/>
          </p:spPr>
          <p:txBody>
            <a:bodyPr wrap="none" rtlCol="0">
              <a:spAutoFit/>
            </a:bodyPr>
            <a:lstStyle/>
            <a:p>
              <a:r>
                <a:rPr lang="en-US" sz="1200" b="1" dirty="0"/>
                <a:t>26 (4.9%)</a:t>
              </a:r>
            </a:p>
          </p:txBody>
        </p:sp>
        <p:cxnSp>
          <p:nvCxnSpPr>
            <p:cNvPr id="161" name="Straight Arrow Connector 160"/>
            <p:cNvCxnSpPr/>
            <p:nvPr/>
          </p:nvCxnSpPr>
          <p:spPr>
            <a:xfrm>
              <a:off x="5943600" y="5108863"/>
              <a:ext cx="2551624"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7498561" y="4873244"/>
              <a:ext cx="849913" cy="276999"/>
            </a:xfrm>
            <a:prstGeom prst="rect">
              <a:avLst/>
            </a:prstGeom>
            <a:noFill/>
          </p:spPr>
          <p:txBody>
            <a:bodyPr wrap="none" rtlCol="0">
              <a:spAutoFit/>
            </a:bodyPr>
            <a:lstStyle/>
            <a:p>
              <a:r>
                <a:rPr lang="en-US" sz="1200" b="1" dirty="0"/>
                <a:t>26 (4.9%)</a:t>
              </a:r>
            </a:p>
          </p:txBody>
        </p:sp>
        <p:cxnSp>
          <p:nvCxnSpPr>
            <p:cNvPr id="163" name="Straight Arrow Connector 162"/>
            <p:cNvCxnSpPr/>
            <p:nvPr/>
          </p:nvCxnSpPr>
          <p:spPr>
            <a:xfrm flipH="1" flipV="1">
              <a:off x="1571831" y="5219608"/>
              <a:ext cx="5696382" cy="207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1913227" y="4963391"/>
              <a:ext cx="764953" cy="276999"/>
            </a:xfrm>
            <a:prstGeom prst="rect">
              <a:avLst/>
            </a:prstGeom>
            <a:noFill/>
          </p:spPr>
          <p:txBody>
            <a:bodyPr wrap="none" rtlCol="0">
              <a:spAutoFit/>
            </a:bodyPr>
            <a:lstStyle/>
            <a:p>
              <a:r>
                <a:rPr lang="en-US" sz="1200" b="1" dirty="0"/>
                <a:t>0 (0.0%)</a:t>
              </a:r>
            </a:p>
          </p:txBody>
        </p:sp>
        <p:cxnSp>
          <p:nvCxnSpPr>
            <p:cNvPr id="165" name="Straight Arrow Connector 164"/>
            <p:cNvCxnSpPr/>
            <p:nvPr/>
          </p:nvCxnSpPr>
          <p:spPr>
            <a:xfrm flipH="1" flipV="1">
              <a:off x="3057479" y="5401866"/>
              <a:ext cx="4210734" cy="207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3398875" y="5187213"/>
              <a:ext cx="934871" cy="276999"/>
            </a:xfrm>
            <a:prstGeom prst="rect">
              <a:avLst/>
            </a:prstGeom>
            <a:noFill/>
          </p:spPr>
          <p:txBody>
            <a:bodyPr wrap="none" rtlCol="0">
              <a:spAutoFit/>
            </a:bodyPr>
            <a:lstStyle/>
            <a:p>
              <a:r>
                <a:rPr lang="en-US" sz="1200" b="1" dirty="0"/>
                <a:t>14 (23.0%)</a:t>
              </a:r>
            </a:p>
          </p:txBody>
        </p:sp>
        <p:cxnSp>
          <p:nvCxnSpPr>
            <p:cNvPr id="167" name="Straight Arrow Connector 166"/>
            <p:cNvCxnSpPr/>
            <p:nvPr/>
          </p:nvCxnSpPr>
          <p:spPr>
            <a:xfrm flipH="1">
              <a:off x="4458406" y="5602529"/>
              <a:ext cx="280980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4799802" y="5367094"/>
              <a:ext cx="764953" cy="276999"/>
            </a:xfrm>
            <a:prstGeom prst="rect">
              <a:avLst/>
            </a:prstGeom>
            <a:noFill/>
          </p:spPr>
          <p:txBody>
            <a:bodyPr wrap="none" rtlCol="0">
              <a:spAutoFit/>
            </a:bodyPr>
            <a:lstStyle/>
            <a:p>
              <a:r>
                <a:rPr lang="en-US" sz="1200" b="1" dirty="0"/>
                <a:t>1 (1.6%)</a:t>
              </a:r>
            </a:p>
          </p:txBody>
        </p:sp>
        <p:cxnSp>
          <p:nvCxnSpPr>
            <p:cNvPr id="169" name="Straight Arrow Connector 168"/>
            <p:cNvCxnSpPr/>
            <p:nvPr/>
          </p:nvCxnSpPr>
          <p:spPr>
            <a:xfrm flipH="1">
              <a:off x="5913646" y="5768737"/>
              <a:ext cx="135569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a:off x="6255042" y="5543693"/>
              <a:ext cx="841449" cy="276999"/>
            </a:xfrm>
            <a:prstGeom prst="rect">
              <a:avLst/>
            </a:prstGeom>
            <a:noFill/>
          </p:spPr>
          <p:txBody>
            <a:bodyPr wrap="none" rtlCol="0">
              <a:spAutoFit/>
            </a:bodyPr>
            <a:lstStyle/>
            <a:p>
              <a:r>
                <a:rPr lang="en-US" sz="1200" b="1" dirty="0"/>
                <a:t>7 (11.5%)</a:t>
              </a:r>
            </a:p>
          </p:txBody>
        </p:sp>
        <p:cxnSp>
          <p:nvCxnSpPr>
            <p:cNvPr id="171" name="Straight Arrow Connector 170"/>
            <p:cNvCxnSpPr/>
            <p:nvPr/>
          </p:nvCxnSpPr>
          <p:spPr>
            <a:xfrm>
              <a:off x="7272199" y="5870652"/>
              <a:ext cx="121513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flipH="1">
              <a:off x="7613595" y="5661276"/>
              <a:ext cx="764953" cy="276999"/>
            </a:xfrm>
            <a:prstGeom prst="rect">
              <a:avLst/>
            </a:prstGeom>
            <a:noFill/>
          </p:spPr>
          <p:txBody>
            <a:bodyPr wrap="none" rtlCol="0">
              <a:spAutoFit/>
            </a:bodyPr>
            <a:lstStyle/>
            <a:p>
              <a:r>
                <a:rPr lang="en-US" sz="1200" b="1" dirty="0"/>
                <a:t>3 (4.9%)</a:t>
              </a:r>
            </a:p>
          </p:txBody>
        </p:sp>
        <p:sp>
          <p:nvSpPr>
            <p:cNvPr id="173" name="TextBox 172"/>
            <p:cNvSpPr txBox="1"/>
            <p:nvPr/>
          </p:nvSpPr>
          <p:spPr>
            <a:xfrm>
              <a:off x="0" y="6083987"/>
              <a:ext cx="950838" cy="307777"/>
            </a:xfrm>
            <a:prstGeom prst="rect">
              <a:avLst/>
            </a:prstGeom>
            <a:noFill/>
          </p:spPr>
          <p:txBody>
            <a:bodyPr wrap="none" rtlCol="0">
              <a:spAutoFit/>
            </a:bodyPr>
            <a:lstStyle/>
            <a:p>
              <a:r>
                <a:rPr lang="en-US" sz="1400" b="1" dirty="0"/>
                <a:t>4 YEARS</a:t>
              </a:r>
            </a:p>
          </p:txBody>
        </p:sp>
      </p:grpSp>
      <p:sp>
        <p:nvSpPr>
          <p:cNvPr id="2" name="Title 1"/>
          <p:cNvSpPr>
            <a:spLocks noGrp="1"/>
          </p:cNvSpPr>
          <p:nvPr>
            <p:ph type="title" idx="4294967295"/>
          </p:nvPr>
        </p:nvSpPr>
        <p:spPr>
          <a:xfrm>
            <a:off x="0" y="-25400"/>
            <a:ext cx="8229600" cy="1143000"/>
          </a:xfrm>
        </p:spPr>
        <p:txBody>
          <a:bodyPr/>
          <a:lstStyle/>
          <a:p>
            <a:r>
              <a:rPr lang="fr-BE" sz="2800" dirty="0"/>
              <a:t>CREDIT Study: </a:t>
            </a:r>
            <a:r>
              <a:rPr lang="en-US" sz="2800" dirty="0"/>
              <a:t>Change in Insulin Regimens Over 4 Years </a:t>
            </a:r>
          </a:p>
        </p:txBody>
      </p:sp>
      <p:sp>
        <p:nvSpPr>
          <p:cNvPr id="5" name="Oval 4"/>
          <p:cNvSpPr/>
          <p:nvPr/>
        </p:nvSpPr>
        <p:spPr>
          <a:xfrm>
            <a:off x="4419600" y="1219200"/>
            <a:ext cx="2971083" cy="5638800"/>
          </a:xfrm>
          <a:prstGeom prst="ellipse">
            <a:avLst/>
          </a:pr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 Placeholder 4"/>
          <p:cNvSpPr txBox="1">
            <a:spLocks/>
          </p:cNvSpPr>
          <p:nvPr/>
        </p:nvSpPr>
        <p:spPr bwMode="auto">
          <a:xfrm>
            <a:off x="152400" y="6553200"/>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fr-BE" dirty="0">
                <a:ea typeface="MS PGothic" pitchFamily="34" charset="-128"/>
              </a:rPr>
              <a:t>Data from Home PD et al. </a:t>
            </a:r>
            <a:r>
              <a:rPr lang="en-US" altLang="en-US" i="1" dirty="0"/>
              <a:t>Diabetes Res Clin Pract </a:t>
            </a:r>
            <a:r>
              <a:rPr lang="en-US" altLang="en-US" dirty="0"/>
              <a:t>2015;108:350-9</a:t>
            </a:r>
          </a:p>
          <a:p>
            <a:pPr marL="0" indent="0">
              <a:lnSpc>
                <a:spcPct val="90000"/>
              </a:lnSpc>
              <a:spcBef>
                <a:spcPts val="0"/>
              </a:spcBef>
              <a:buNone/>
              <a:defRPr/>
            </a:pPr>
            <a:endParaRPr lang="fr-BE" dirty="0">
              <a:ea typeface="MS PGothic" pitchFamily="34" charset="-128"/>
            </a:endParaRPr>
          </a:p>
        </p:txBody>
      </p:sp>
      <p:sp>
        <p:nvSpPr>
          <p:cNvPr id="87" name="Footer Placeholder 4"/>
          <p:cNvSpPr txBox="1">
            <a:spLocks/>
          </p:cNvSpPr>
          <p:nvPr/>
        </p:nvSpPr>
        <p:spPr bwMode="auto">
          <a:xfrm>
            <a:off x="3563633" y="661675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143551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dirty="0"/>
              <a:t>Content Overview</a:t>
            </a:r>
          </a:p>
        </p:txBody>
      </p:sp>
      <p:sp>
        <p:nvSpPr>
          <p:cNvPr id="8" name="Content Placeholder 2"/>
          <p:cNvSpPr>
            <a:spLocks noGrp="1"/>
          </p:cNvSpPr>
          <p:nvPr>
            <p:ph idx="4294967295"/>
          </p:nvPr>
        </p:nvSpPr>
        <p:spPr>
          <a:xfrm>
            <a:off x="0" y="1543050"/>
            <a:ext cx="8229600" cy="4854575"/>
          </a:xfrm>
        </p:spPr>
        <p:txBody>
          <a:bodyPr/>
          <a:lstStyle/>
          <a:p>
            <a:pPr>
              <a:spcAft>
                <a:spcPts val="600"/>
              </a:spcAft>
            </a:pPr>
            <a:r>
              <a:rPr lang="en-US" sz="2400" dirty="0">
                <a:solidFill>
                  <a:schemeClr val="bg1">
                    <a:lumMod val="85000"/>
                  </a:schemeClr>
                </a:solidFill>
              </a:rPr>
              <a:t>Progression of T2DM</a:t>
            </a:r>
          </a:p>
          <a:p>
            <a:pPr>
              <a:spcAft>
                <a:spcPts val="600"/>
              </a:spcAft>
            </a:pPr>
            <a:r>
              <a:rPr lang="en-US" sz="2400" dirty="0">
                <a:solidFill>
                  <a:schemeClr val="bg1">
                    <a:lumMod val="85000"/>
                  </a:schemeClr>
                </a:solidFill>
              </a:rPr>
              <a:t>Insulin Initiation in T2DM</a:t>
            </a:r>
          </a:p>
          <a:p>
            <a:pPr>
              <a:spcAft>
                <a:spcPts val="600"/>
              </a:spcAft>
            </a:pPr>
            <a:r>
              <a:rPr lang="en-US" sz="2400" dirty="0">
                <a:solidFill>
                  <a:schemeClr val="bg1">
                    <a:lumMod val="85000"/>
                  </a:schemeClr>
                </a:solidFill>
              </a:rPr>
              <a:t>Introduction to Premix Insulins</a:t>
            </a:r>
          </a:p>
          <a:p>
            <a:pPr>
              <a:spcAft>
                <a:spcPts val="600"/>
              </a:spcAft>
            </a:pPr>
            <a:r>
              <a:rPr lang="en-US" sz="2400" dirty="0"/>
              <a:t>Premix vs. Basal Insulin Regimens</a:t>
            </a:r>
          </a:p>
          <a:p>
            <a:pPr>
              <a:spcAft>
                <a:spcPts val="600"/>
              </a:spcAft>
            </a:pPr>
            <a:r>
              <a:rPr lang="en-US" sz="2400" dirty="0">
                <a:solidFill>
                  <a:schemeClr val="bg1">
                    <a:lumMod val="85000"/>
                  </a:schemeClr>
                </a:solidFill>
              </a:rPr>
              <a:t>Premix vs. Basal-Bolus Regimens</a:t>
            </a:r>
          </a:p>
          <a:p>
            <a:pPr>
              <a:spcAft>
                <a:spcPts val="600"/>
              </a:spcAft>
            </a:pPr>
            <a:r>
              <a:rPr lang="en-US" sz="2400" dirty="0">
                <a:solidFill>
                  <a:schemeClr val="bg1">
                    <a:lumMod val="85000"/>
                  </a:schemeClr>
                </a:solidFill>
              </a:rPr>
              <a:t>Comparison of Premix, Basal-Bolus, and Basal Insulin Regimens</a:t>
            </a:r>
          </a:p>
          <a:p>
            <a:pPr>
              <a:spcAft>
                <a:spcPts val="600"/>
              </a:spcAft>
            </a:pPr>
            <a:r>
              <a:rPr lang="en-US" sz="2400" dirty="0">
                <a:solidFill>
                  <a:schemeClr val="bg1">
                    <a:lumMod val="85000"/>
                  </a:schemeClr>
                </a:solidFill>
              </a:rPr>
              <a:t>Guidelines and Treatment Algorithms</a:t>
            </a:r>
          </a:p>
          <a:p>
            <a:pPr>
              <a:spcAft>
                <a:spcPts val="600"/>
              </a:spcAft>
            </a:pPr>
            <a:r>
              <a:rPr lang="en-US" sz="2400" dirty="0">
                <a:solidFill>
                  <a:schemeClr val="bg1">
                    <a:lumMod val="85000"/>
                  </a:schemeClr>
                </a:solidFill>
              </a:rPr>
              <a:t>Conclusions</a:t>
            </a:r>
          </a:p>
          <a:p>
            <a:pPr>
              <a:spcAft>
                <a:spcPts val="600"/>
              </a:spcAft>
            </a:pPr>
            <a:endParaRPr lang="en-US" sz="2000" dirty="0"/>
          </a:p>
          <a:p>
            <a:pPr>
              <a:spcAft>
                <a:spcPts val="600"/>
              </a:spcAft>
            </a:pPr>
            <a:endParaRPr lang="en-US" sz="2400" dirty="0"/>
          </a:p>
          <a:p>
            <a:pPr marL="0" indent="0">
              <a:spcAft>
                <a:spcPts val="600"/>
              </a:spcAft>
              <a:buNone/>
            </a:pPr>
            <a:endParaRPr lang="en-US" sz="2400" dirty="0"/>
          </a:p>
          <a:p>
            <a:pPr marL="0" indent="0">
              <a:spcAft>
                <a:spcPts val="600"/>
              </a:spcAft>
              <a:buNone/>
            </a:pPr>
            <a:endParaRPr lang="en-US" sz="2400" dirty="0"/>
          </a:p>
        </p:txBody>
      </p:sp>
      <p:sp>
        <p:nvSpPr>
          <p:cNvPr id="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042928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dirty="0"/>
              <a:t>Clinical Trials: Premix Insulin BID vs. Basal Insulin QD</a:t>
            </a:r>
          </a:p>
        </p:txBody>
      </p:sp>
      <p:graphicFrame>
        <p:nvGraphicFramePr>
          <p:cNvPr id="4" name="Table 3"/>
          <p:cNvGraphicFramePr>
            <a:graphicFrameLocks noGrp="1"/>
          </p:cNvGraphicFramePr>
          <p:nvPr/>
        </p:nvGraphicFramePr>
        <p:xfrm>
          <a:off x="152400" y="1371600"/>
          <a:ext cx="8839200" cy="4907279"/>
        </p:xfrm>
        <a:graphic>
          <a:graphicData uri="http://schemas.openxmlformats.org/drawingml/2006/table">
            <a:tbl>
              <a:tblPr firstRow="1" bandRow="1">
                <a:tableStyleId>{2D5ABB26-0587-4C30-8999-92F81FD0307C}</a:tableStyleId>
              </a:tblPr>
              <a:tblGrid>
                <a:gridCol w="1600200">
                  <a:extLst>
                    <a:ext uri="{9D8B030D-6E8A-4147-A177-3AD203B41FA5}">
                      <a16:colId xmlns:a16="http://schemas.microsoft.com/office/drawing/2014/main" xmlns="" val="20000"/>
                    </a:ext>
                  </a:extLst>
                </a:gridCol>
                <a:gridCol w="2819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362200">
                  <a:extLst>
                    <a:ext uri="{9D8B030D-6E8A-4147-A177-3AD203B41FA5}">
                      <a16:colId xmlns:a16="http://schemas.microsoft.com/office/drawing/2014/main" xmlns="" val="20003"/>
                    </a:ext>
                  </a:extLst>
                </a:gridCol>
              </a:tblGrid>
              <a:tr h="0">
                <a:tc>
                  <a:txBody>
                    <a:bodyPr/>
                    <a:lstStyle/>
                    <a:p>
                      <a:r>
                        <a:rPr lang="en-US" sz="1400" b="1" dirty="0">
                          <a:latin typeface="+mn-lt"/>
                        </a:rPr>
                        <a:t>First Author, Year</a:t>
                      </a:r>
                    </a:p>
                  </a:txBody>
                  <a:tcPr>
                    <a:lnB w="12700" cap="flat" cmpd="sng" algn="ctr">
                      <a:solidFill>
                        <a:schemeClr val="tx1"/>
                      </a:solidFill>
                      <a:prstDash val="solid"/>
                      <a:round/>
                      <a:headEnd type="none" w="med" len="med"/>
                      <a:tailEnd type="none" w="med" len="med"/>
                    </a:lnB>
                  </a:tcPr>
                </a:tc>
                <a:tc>
                  <a:txBody>
                    <a:bodyPr/>
                    <a:lstStyle/>
                    <a:p>
                      <a:r>
                        <a:rPr lang="en-US" sz="1400" b="1" dirty="0">
                          <a:latin typeface="+mn-lt"/>
                        </a:rPr>
                        <a:t>Trial</a:t>
                      </a:r>
                      <a:r>
                        <a:rPr lang="en-US" sz="1400" b="1" baseline="0" dirty="0">
                          <a:latin typeface="+mn-lt"/>
                        </a:rPr>
                        <a:t> Design and Duration</a:t>
                      </a:r>
                      <a:endParaRPr lang="en-US" sz="1400" b="1" dirty="0">
                        <a:latin typeface="+mn-lt"/>
                      </a:endParaRPr>
                    </a:p>
                  </a:txBody>
                  <a:tcPr anchor="b">
                    <a:lnB w="12700" cap="flat" cmpd="sng" algn="ctr">
                      <a:solidFill>
                        <a:schemeClr val="tx1"/>
                      </a:solidFill>
                      <a:prstDash val="solid"/>
                      <a:round/>
                      <a:headEnd type="none" w="med" len="med"/>
                      <a:tailEnd type="none" w="med" len="med"/>
                    </a:lnB>
                  </a:tcPr>
                </a:tc>
                <a:tc>
                  <a:txBody>
                    <a:bodyPr/>
                    <a:lstStyle/>
                    <a:p>
                      <a:r>
                        <a:rPr lang="en-US" sz="1400" b="1" dirty="0">
                          <a:latin typeface="+mn-lt"/>
                        </a:rPr>
                        <a:t>Treatment Arms</a:t>
                      </a:r>
                    </a:p>
                  </a:txBody>
                  <a:tcPr anchor="b">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Population</a:t>
                      </a:r>
                    </a:p>
                  </a:txBody>
                  <a:tcPr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r>
                        <a:rPr lang="en-US" sz="1400" b="1" dirty="0">
                          <a:latin typeface="+mn-lt"/>
                        </a:rPr>
                        <a:t>Malone et al, 2004</a:t>
                      </a:r>
                      <a:r>
                        <a:rPr lang="en-US" sz="1400" b="1" baseline="30000" dirty="0">
                          <a:latin typeface="+mn-lt"/>
                        </a:rPr>
                        <a:t>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400" dirty="0">
                          <a:solidFill>
                            <a:srgbClr val="000000"/>
                          </a:solidFill>
                          <a:latin typeface="+mn-lt"/>
                        </a:rPr>
                        <a:t>32-week, multicenter, randomized, prospective, open-label, crossover study</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Glargine QD+Met</a:t>
                      </a:r>
                    </a:p>
                    <a:p>
                      <a:r>
                        <a:rPr lang="en-US" sz="1400" dirty="0">
                          <a:latin typeface="+mn-lt"/>
                        </a:rPr>
                        <a:t>vs. LM25 BID+Met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N=105; insulin-naïve </a:t>
                      </a:r>
                    </a:p>
                    <a:p>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r>
                        <a:rPr lang="en-US" sz="1400" b="1" dirty="0">
                          <a:latin typeface="+mn-lt"/>
                        </a:rPr>
                        <a:t>Malone et al, 2005</a:t>
                      </a:r>
                      <a:r>
                        <a:rPr lang="en-US" sz="1400" b="1" baseline="30000" dirty="0">
                          <a:latin typeface="+mn-lt"/>
                        </a:rPr>
                        <a:t>2</a:t>
                      </a:r>
                      <a:endParaRPr lang="en-US" sz="14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400" dirty="0">
                          <a:solidFill>
                            <a:srgbClr val="000000"/>
                          </a:solidFill>
                          <a:latin typeface="+mn-lt"/>
                        </a:rPr>
                        <a:t>32-week, multicenter, randomized, prospective, open-label, crossover study</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Glargine QD+Met</a:t>
                      </a:r>
                    </a:p>
                    <a:p>
                      <a:r>
                        <a:rPr lang="en-US" sz="1400" dirty="0">
                          <a:latin typeface="+mn-lt"/>
                        </a:rPr>
                        <a:t>vs. LM25 BID+Met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N=97; insulin-experienced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r>
                        <a:rPr lang="en-US" sz="1400" b="1" dirty="0">
                          <a:latin typeface="+mn-lt"/>
                        </a:rPr>
                        <a:t>Raskin et al, 2005</a:t>
                      </a:r>
                      <a:r>
                        <a:rPr lang="en-US" sz="1400" b="1" baseline="30000" dirty="0">
                          <a:latin typeface="+mn-lt"/>
                        </a:rPr>
                        <a:t>3</a:t>
                      </a:r>
                      <a:endParaRPr lang="en-US" sz="14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28-week, randomized, parallel-group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sz="1400" kern="1200" dirty="0">
                          <a:solidFill>
                            <a:prstClr val="black"/>
                          </a:solidFill>
                          <a:latin typeface="+mn-lt"/>
                          <a:ea typeface="+mn-ea"/>
                          <a:cs typeface="Arial"/>
                        </a:rPr>
                        <a:t>BiAsp30 </a:t>
                      </a:r>
                      <a:r>
                        <a:rPr lang="en-US" sz="1400" kern="1200" dirty="0">
                          <a:solidFill>
                            <a:prstClr val="black"/>
                          </a:solidFill>
                          <a:latin typeface="+mn-lt"/>
                          <a:ea typeface="+mn-ea"/>
                          <a:cs typeface="Arial"/>
                        </a:rPr>
                        <a:t>BID</a:t>
                      </a:r>
                      <a:r>
                        <a:rPr lang="de-AT" sz="1400" kern="1200" dirty="0">
                          <a:solidFill>
                            <a:prstClr val="black"/>
                          </a:solidFill>
                          <a:latin typeface="+mn-lt"/>
                          <a:ea typeface="+mn-ea"/>
                          <a:cs typeface="Arial"/>
                        </a:rPr>
                        <a:t>± OAMs vs. Glargine HS± OAMs</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N=233; insulin-naïve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r>
                        <a:rPr lang="en-US" sz="1400" b="1" dirty="0">
                          <a:latin typeface="+mn-lt"/>
                        </a:rPr>
                        <a:t>Holman</a:t>
                      </a:r>
                      <a:r>
                        <a:rPr lang="en-US" sz="1400" b="1" baseline="0" dirty="0">
                          <a:latin typeface="+mn-lt"/>
                        </a:rPr>
                        <a:t> et al, 2007</a:t>
                      </a:r>
                      <a:r>
                        <a:rPr lang="en-US" sz="1400" b="1" baseline="30000" dirty="0">
                          <a:latin typeface="+mn-lt"/>
                        </a:rPr>
                        <a:t>4</a:t>
                      </a:r>
                      <a:endParaRPr lang="en-US" sz="14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noProof="0" dirty="0">
                          <a:latin typeface="+mn-lt"/>
                        </a:rPr>
                        <a:t>1-year, open-label, multicenter, randomized trial </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sz="1400" kern="1200" dirty="0">
                          <a:solidFill>
                            <a:prstClr val="black"/>
                          </a:solidFill>
                          <a:latin typeface="+mn-lt"/>
                          <a:ea typeface="+mn-ea"/>
                          <a:cs typeface="Arial"/>
                        </a:rPr>
                        <a:t>BIAsp30 BID vs. prandial insulin aspart TID</a:t>
                      </a:r>
                      <a:r>
                        <a:rPr lang="de-AT" sz="1400" kern="1200" baseline="0" dirty="0">
                          <a:solidFill>
                            <a:prstClr val="black"/>
                          </a:solidFill>
                          <a:latin typeface="+mn-lt"/>
                          <a:ea typeface="+mn-ea"/>
                          <a:cs typeface="Arial"/>
                        </a:rPr>
                        <a:t> vs.</a:t>
                      </a:r>
                      <a:r>
                        <a:rPr lang="de-AT" sz="1400" kern="1200" dirty="0">
                          <a:solidFill>
                            <a:prstClr val="black"/>
                          </a:solidFill>
                          <a:latin typeface="+mn-lt"/>
                          <a:ea typeface="+mn-ea"/>
                          <a:cs typeface="Arial"/>
                        </a:rPr>
                        <a:t> basal insulin detemir QD or BID </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N=708; </a:t>
                      </a:r>
                      <a:r>
                        <a:rPr lang="en-GB" sz="1400" dirty="0">
                          <a:solidFill>
                            <a:srgbClr val="333333"/>
                          </a:solidFill>
                          <a:latin typeface="+mn-lt"/>
                        </a:rPr>
                        <a:t>on dual </a:t>
                      </a:r>
                      <a:br>
                        <a:rPr lang="en-GB" sz="1400" dirty="0">
                          <a:solidFill>
                            <a:srgbClr val="333333"/>
                          </a:solidFill>
                          <a:latin typeface="+mn-lt"/>
                        </a:rPr>
                      </a:br>
                      <a:r>
                        <a:rPr lang="en-GB" sz="1400" dirty="0">
                          <a:solidFill>
                            <a:srgbClr val="333333"/>
                          </a:solidFill>
                          <a:latin typeface="+mn-lt"/>
                        </a:rPr>
                        <a:t>OAMs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0">
                <a:tc>
                  <a:txBody>
                    <a:bodyPr/>
                    <a:lstStyle/>
                    <a:p>
                      <a:r>
                        <a:rPr lang="en-US" sz="1400" b="1" dirty="0">
                          <a:latin typeface="+mn-lt"/>
                        </a:rPr>
                        <a:t>Buse et al, 2009</a:t>
                      </a:r>
                      <a:r>
                        <a:rPr lang="en-US" sz="1400" b="1" baseline="30000" dirty="0">
                          <a:latin typeface="+mn-lt"/>
                        </a:rPr>
                        <a: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24-week, </a:t>
                      </a:r>
                      <a:r>
                        <a:rPr lang="en-US" sz="1400" b="0" noProof="0" dirty="0">
                          <a:latin typeface="+mn-lt"/>
                        </a:rPr>
                        <a:t>open-label, multicenter, randomized trial </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Glargine QD+OAM</a:t>
                      </a:r>
                    </a:p>
                    <a:p>
                      <a:r>
                        <a:rPr lang="en-US" sz="1400" dirty="0">
                          <a:latin typeface="+mn-lt"/>
                        </a:rPr>
                        <a:t>vs. LM25 BID+OAM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N=2091; insulin-naïve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0">
                <a:tc>
                  <a:txBody>
                    <a:bodyPr/>
                    <a:lstStyle/>
                    <a:p>
                      <a:r>
                        <a:rPr lang="en-US" sz="1400" b="1" dirty="0">
                          <a:latin typeface="+mn-lt"/>
                        </a:rPr>
                        <a:t>Guigliano et al, 2011</a:t>
                      </a:r>
                      <a:r>
                        <a:rPr lang="en-US" sz="1400" b="1" baseline="30000" dirty="0">
                          <a:latin typeface="+mn-lt"/>
                        </a:rPr>
                        <a:t>6</a:t>
                      </a:r>
                      <a:endParaRPr lang="en-US" sz="14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Meta-analysis of 10 RCTs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Basal QD vs.</a:t>
                      </a:r>
                      <a:r>
                        <a:rPr lang="en-US" sz="1400" baseline="0" dirty="0">
                          <a:latin typeface="+mn-lt"/>
                        </a:rPr>
                        <a:t> Premix BID regimens</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N=2176; </a:t>
                      </a:r>
                      <a:r>
                        <a:rPr lang="de-AT" sz="1400" kern="1200" dirty="0">
                          <a:solidFill>
                            <a:prstClr val="black"/>
                          </a:solidFill>
                          <a:latin typeface="+mn-lt"/>
                          <a:ea typeface="+mn-ea"/>
                          <a:cs typeface="Arial"/>
                        </a:rPr>
                        <a:t>mostly </a:t>
                      </a:r>
                      <a:r>
                        <a:rPr lang="en-US" sz="1400" dirty="0">
                          <a:latin typeface="+mn-lt"/>
                        </a:rPr>
                        <a:t>insulin-naïve on </a:t>
                      </a:r>
                      <a:r>
                        <a:rPr lang="de-AT" sz="1400" kern="1200" baseline="0" dirty="0">
                          <a:solidFill>
                            <a:prstClr val="black"/>
                          </a:solidFill>
                          <a:latin typeface="+mn-lt"/>
                          <a:ea typeface="+mn-ea"/>
                          <a:cs typeface="Arial"/>
                        </a:rPr>
                        <a:t>combined regimens of insulin+OAMs</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6" name="Text Placeholder 9"/>
          <p:cNvSpPr txBox="1">
            <a:spLocks/>
          </p:cNvSpPr>
          <p:nvPr/>
        </p:nvSpPr>
        <p:spPr>
          <a:xfrm>
            <a:off x="459138" y="6248400"/>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a:pPr>
            <a:r>
              <a:rPr lang="en-US" altLang="en-US" sz="1000" kern="0" dirty="0">
                <a:latin typeface="Arial Narrow" panose="020B0606020202030204" pitchFamily="34" charset="0"/>
                <a:ea typeface="ヒラギノ角ゴ Pro W3"/>
                <a:cs typeface="DIN-Regular" pitchFamily="34" charset="0"/>
              </a:rPr>
              <a:t>Malone JK et al. </a:t>
            </a:r>
            <a:r>
              <a:rPr lang="en-US" altLang="en-US" sz="1000" i="1" kern="0" dirty="0">
                <a:latin typeface="Arial Narrow" panose="020B0606020202030204" pitchFamily="34" charset="0"/>
                <a:ea typeface="ヒラギノ角ゴ Pro W3"/>
                <a:cs typeface="DIN-Regular" pitchFamily="34" charset="0"/>
              </a:rPr>
              <a:t>Clin Ther </a:t>
            </a:r>
            <a:r>
              <a:rPr lang="en-US" altLang="en-US" sz="1000" kern="0" dirty="0">
                <a:latin typeface="Arial Narrow" panose="020B0606020202030204" pitchFamily="34" charset="0"/>
                <a:ea typeface="ヒラギノ角ゴ Pro W3"/>
                <a:cs typeface="DIN-Regular" pitchFamily="34" charset="0"/>
              </a:rPr>
              <a:t>2004;26:2034-44</a:t>
            </a:r>
          </a:p>
          <a:p>
            <a:pPr marL="228600" indent="-228600">
              <a:spcBef>
                <a:spcPts val="0"/>
              </a:spcBef>
              <a:buClrTx/>
              <a:buFont typeface="+mj-lt"/>
              <a:buAutoNum type="arabicPeriod"/>
            </a:pPr>
            <a:r>
              <a:rPr lang="en-US" altLang="en-US" sz="1000" kern="0" dirty="0">
                <a:latin typeface="Arial Narrow" panose="020B0606020202030204" pitchFamily="34" charset="0"/>
                <a:ea typeface="ヒラギノ角ゴ Pro W3"/>
                <a:cs typeface="DIN-Regular" pitchFamily="34" charset="0"/>
              </a:rPr>
              <a:t>Malone JK et al. </a:t>
            </a:r>
            <a:r>
              <a:rPr lang="en-GB" sz="1000" i="1" kern="0" dirty="0">
                <a:latin typeface="Arial Narrow" panose="020B0606020202030204" pitchFamily="34" charset="0"/>
              </a:rPr>
              <a:t>Diabet Med </a:t>
            </a:r>
            <a:r>
              <a:rPr lang="en-GB" sz="1000" kern="0" dirty="0">
                <a:latin typeface="Arial Narrow" panose="020B0606020202030204" pitchFamily="34" charset="0"/>
              </a:rPr>
              <a:t>2005;22:374-81</a:t>
            </a:r>
          </a:p>
          <a:p>
            <a:pPr marL="228600" indent="-228600">
              <a:spcBef>
                <a:spcPts val="0"/>
              </a:spcBef>
              <a:buClrTx/>
              <a:buFont typeface="+mj-lt"/>
              <a:buAutoNum type="arabicPeriod"/>
            </a:pPr>
            <a:r>
              <a:rPr lang="da-DK" sz="1000" dirty="0">
                <a:latin typeface="Arial Narrow" panose="020B0606020202030204" pitchFamily="34" charset="0"/>
                <a:ea typeface="MS PGothic" pitchFamily="34" charset="-128"/>
              </a:rPr>
              <a:t>Raskin P et al. </a:t>
            </a:r>
            <a:r>
              <a:rPr lang="da-DK" sz="1000" i="1" dirty="0">
                <a:latin typeface="Arial Narrow" panose="020B0606020202030204" pitchFamily="34" charset="0"/>
                <a:ea typeface="MS PGothic" pitchFamily="34" charset="-128"/>
              </a:rPr>
              <a:t>Diabetes Care </a:t>
            </a:r>
            <a:r>
              <a:rPr lang="da-DK" sz="1000" dirty="0">
                <a:latin typeface="Arial Narrow" panose="020B0606020202030204" pitchFamily="34" charset="0"/>
                <a:ea typeface="MS PGothic" pitchFamily="34" charset="-128"/>
              </a:rPr>
              <a:t>2005;28:260-5 </a:t>
            </a:r>
          </a:p>
          <a:p>
            <a:pPr marL="228600" indent="-228600">
              <a:spcBef>
                <a:spcPts val="0"/>
              </a:spcBef>
              <a:buClrTx/>
              <a:buFont typeface="+mj-lt"/>
              <a:buAutoNum type="arabicPeriod"/>
            </a:pPr>
            <a:endParaRPr lang="en-GB" sz="1000" kern="0" dirty="0">
              <a:latin typeface="Arial Narrow" panose="020B0606020202030204" pitchFamily="34" charset="0"/>
            </a:endParaRPr>
          </a:p>
          <a:p>
            <a:pPr marL="228600" indent="-228600">
              <a:spcBef>
                <a:spcPts val="0"/>
              </a:spcBef>
              <a:buClrTx/>
              <a:buFont typeface="+mj-lt"/>
              <a:buAutoNum type="arabicPeriod"/>
            </a:pPr>
            <a:endParaRPr lang="en-US" altLang="en-US" sz="1000" kern="0" dirty="0">
              <a:latin typeface="Arial Narrow" panose="020B0606020202030204" pitchFamily="34" charset="0"/>
              <a:ea typeface="ヒラギノ角ゴ Pro W3"/>
              <a:cs typeface="DIN-Regular" pitchFamily="34" charset="0"/>
            </a:endParaRPr>
          </a:p>
          <a:p>
            <a:pPr marL="228600" indent="-228600">
              <a:spcBef>
                <a:spcPts val="0"/>
              </a:spcBef>
              <a:buClrTx/>
              <a:buFont typeface="+mj-lt"/>
              <a:buAutoNum type="arabicPeriod"/>
            </a:pPr>
            <a:endParaRPr lang="da-DK" sz="1000" dirty="0">
              <a:latin typeface="Arial Narrow" panose="020B0606020202030204" pitchFamily="34" charset="0"/>
              <a:ea typeface="MS PGothic" pitchFamily="34" charset="-128"/>
            </a:endParaRPr>
          </a:p>
        </p:txBody>
      </p:sp>
      <p:sp>
        <p:nvSpPr>
          <p:cNvPr id="7" name="Text Placeholder 9"/>
          <p:cNvSpPr txBox="1">
            <a:spLocks/>
          </p:cNvSpPr>
          <p:nvPr/>
        </p:nvSpPr>
        <p:spPr>
          <a:xfrm>
            <a:off x="3786460" y="6248400"/>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startAt="4"/>
            </a:pPr>
            <a:r>
              <a:rPr lang="da-DK" sz="1000" dirty="0">
                <a:latin typeface="Arial Narrow" panose="020B0606020202030204" pitchFamily="34" charset="0"/>
                <a:ea typeface="MS PGothic" pitchFamily="34" charset="-128"/>
              </a:rPr>
              <a:t>Holman RR et al. </a:t>
            </a:r>
            <a:r>
              <a:rPr lang="da-DK" sz="1000" i="1" dirty="0">
                <a:latin typeface="Arial Narrow" panose="020B0606020202030204" pitchFamily="34" charset="0"/>
                <a:ea typeface="MS PGothic" pitchFamily="34" charset="-128"/>
              </a:rPr>
              <a:t>N Engl J Med </a:t>
            </a:r>
            <a:r>
              <a:rPr lang="da-DK" sz="1000" dirty="0">
                <a:latin typeface="Arial Narrow" panose="020B0606020202030204" pitchFamily="34" charset="0"/>
                <a:ea typeface="MS PGothic" pitchFamily="34" charset="-128"/>
              </a:rPr>
              <a:t>2007;357:1716-30</a:t>
            </a:r>
          </a:p>
          <a:p>
            <a:pPr marL="228600" indent="-228600">
              <a:spcBef>
                <a:spcPts val="0"/>
              </a:spcBef>
              <a:buClrTx/>
              <a:buFont typeface="+mj-lt"/>
              <a:buAutoNum type="arabicPeriod" startAt="4"/>
            </a:pPr>
            <a:r>
              <a:rPr lang="en-US" altLang="en-US" sz="1000" kern="0" dirty="0">
                <a:latin typeface="Arial Narrow" panose="020B0606020202030204" pitchFamily="34" charset="0"/>
                <a:ea typeface="ヒラギノ角ゴ Pro W3"/>
                <a:cs typeface="DIN-Regular" pitchFamily="34" charset="0"/>
              </a:rPr>
              <a:t>Buse JB et al. Diabetes Care 2009;32:1007-13</a:t>
            </a:r>
          </a:p>
          <a:p>
            <a:pPr marL="228600" indent="-228600">
              <a:spcBef>
                <a:spcPts val="0"/>
              </a:spcBef>
              <a:buClrTx/>
              <a:buFont typeface="+mj-lt"/>
              <a:buAutoNum type="arabicPeriod" startAt="4"/>
            </a:pPr>
            <a:r>
              <a:rPr lang="en-GB" sz="1000" kern="0" dirty="0">
                <a:latin typeface="Arial Narrow" panose="020B0606020202030204" pitchFamily="34" charset="0"/>
                <a:ea typeface="MS PGothic" pitchFamily="34" charset="-128"/>
              </a:rPr>
              <a:t>Giugliano D et al. </a:t>
            </a:r>
            <a:r>
              <a:rPr lang="pt-BR" sz="1000" i="1" dirty="0">
                <a:solidFill>
                  <a:prstClr val="black"/>
                </a:solidFill>
                <a:latin typeface="Arial Narrow" panose="020B0606020202030204" pitchFamily="34" charset="0"/>
                <a:cs typeface="Arial" panose="020B0604020202020204" pitchFamily="34" charset="0"/>
              </a:rPr>
              <a:t>Diabetes Care </a:t>
            </a:r>
            <a:r>
              <a:rPr lang="pt-BR" sz="1000" dirty="0">
                <a:solidFill>
                  <a:prstClr val="black"/>
                </a:solidFill>
                <a:latin typeface="Arial Narrow" panose="020B0606020202030204" pitchFamily="34" charset="0"/>
                <a:cs typeface="Arial" panose="020B0604020202020204" pitchFamily="34" charset="0"/>
              </a:rPr>
              <a:t>2011;34:510-7</a:t>
            </a:r>
            <a:endParaRPr lang="en-GB" sz="1000" kern="0" dirty="0">
              <a:latin typeface="Arial Narrow" panose="020B0606020202030204" pitchFamily="34" charset="0"/>
              <a:ea typeface="MS PGothic" pitchFamily="34" charset="-128"/>
            </a:endParaRPr>
          </a:p>
          <a:p>
            <a:pPr marL="228600" indent="-228600">
              <a:spcBef>
                <a:spcPts val="0"/>
              </a:spcBef>
              <a:buClrTx/>
              <a:buFont typeface="+mj-lt"/>
              <a:buAutoNum type="arabicPeriod" startAt="4"/>
            </a:pPr>
            <a:endParaRPr lang="en-US" altLang="en-US" sz="1000" kern="0" dirty="0">
              <a:latin typeface="Arial Narrow" panose="020B0606020202030204" pitchFamily="34" charset="0"/>
              <a:ea typeface="ヒラギノ角ゴ Pro W3"/>
              <a:cs typeface="DIN-Regular" pitchFamily="34" charset="0"/>
            </a:endParaRPr>
          </a:p>
          <a:p>
            <a:pPr marL="0" indent="0">
              <a:spcBef>
                <a:spcPts val="0"/>
              </a:spcBef>
              <a:buFont typeface="+mj-lt"/>
              <a:buNone/>
            </a:pPr>
            <a:endParaRPr lang="en-US" altLang="en-US" sz="1000" kern="0" dirty="0">
              <a:latin typeface="Arial Narrow" panose="020B0606020202030204" pitchFamily="34" charset="0"/>
              <a:ea typeface="ヒラギノ角ゴ Pro W3"/>
              <a:cs typeface="DIN-Regular" pitchFamily="34" charset="0"/>
            </a:endParaRPr>
          </a:p>
        </p:txBody>
      </p:sp>
      <p:sp>
        <p:nvSpPr>
          <p:cNvPr id="8" name="Footer Placeholder 4"/>
          <p:cNvSpPr txBox="1">
            <a:spLocks/>
          </p:cNvSpPr>
          <p:nvPr/>
        </p:nvSpPr>
        <p:spPr bwMode="auto">
          <a:xfrm>
            <a:off x="3563633" y="661675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1810437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BioMedsHeader-R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27650" name="Rectangle 2"/>
          <p:cNvSpPr>
            <a:spLocks noGrp="1" noChangeArrowheads="1"/>
          </p:cNvSpPr>
          <p:nvPr>
            <p:ph type="title" idx="4294967295"/>
          </p:nvPr>
        </p:nvSpPr>
        <p:spPr>
          <a:xfrm>
            <a:off x="0" y="-25400"/>
            <a:ext cx="8229600" cy="1143000"/>
          </a:xfrm>
        </p:spPr>
        <p:txBody>
          <a:bodyPr/>
          <a:lstStyle/>
          <a:p>
            <a:r>
              <a:rPr lang="en-US" sz="3200" dirty="0"/>
              <a:t>LM25 BID vs. Glargine QD (Insulin-Naïve Patients): Trial Design</a:t>
            </a:r>
            <a:endParaRPr lang="en-US" altLang="en-US" sz="3200" dirty="0">
              <a:ea typeface="ヒラギノ角ゴ Pro W3"/>
              <a:cs typeface="DIN-Bold" pitchFamily="34" charset="0"/>
            </a:endParaRPr>
          </a:p>
        </p:txBody>
      </p:sp>
      <p:sp>
        <p:nvSpPr>
          <p:cNvPr id="27651" name="Text Placeholder 9"/>
          <p:cNvSpPr>
            <a:spLocks noGrp="1"/>
          </p:cNvSpPr>
          <p:nvPr>
            <p:ph type="body" sz="quarter" idx="4294967295"/>
          </p:nvPr>
        </p:nvSpPr>
        <p:spPr>
          <a:xfrm>
            <a:off x="0" y="6264275"/>
            <a:ext cx="3611563" cy="457200"/>
          </a:xfrm>
        </p:spPr>
        <p:txBody>
          <a:bodyPr/>
          <a:lstStyle/>
          <a:p>
            <a:pPr marL="0" indent="0">
              <a:spcAft>
                <a:spcPct val="0"/>
              </a:spcAft>
              <a:buNone/>
            </a:pPr>
            <a:r>
              <a:rPr lang="en-US" altLang="en-US" sz="1200" dirty="0">
                <a:ea typeface="ヒラギノ角ゴ Pro W3"/>
                <a:cs typeface="DIN-Regular" pitchFamily="34" charset="0"/>
              </a:rPr>
              <a:t>Malone JK et al. </a:t>
            </a:r>
            <a:r>
              <a:rPr lang="en-US" altLang="en-US" sz="1200" i="1" dirty="0">
                <a:ea typeface="ヒラギノ角ゴ Pro W3"/>
                <a:cs typeface="DIN-Regular" pitchFamily="34" charset="0"/>
              </a:rPr>
              <a:t>Clin Ther </a:t>
            </a:r>
            <a:r>
              <a:rPr lang="en-US" altLang="en-US" sz="1200" dirty="0">
                <a:ea typeface="ヒラギノ角ゴ Pro W3"/>
                <a:cs typeface="DIN-Regular" pitchFamily="34" charset="0"/>
              </a:rPr>
              <a:t>2004;26:2034-44</a:t>
            </a:r>
          </a:p>
          <a:p>
            <a:pPr marL="0" indent="0" eaLnBrk="1" hangingPunct="1">
              <a:spcAft>
                <a:spcPct val="0"/>
              </a:spcAft>
              <a:buFont typeface="+mj-lt"/>
              <a:buNone/>
            </a:pPr>
            <a:endParaRPr lang="en-US" altLang="en-US" sz="1200" dirty="0">
              <a:ea typeface="ヒラギノ角ゴ Pro W3"/>
              <a:cs typeface="DIN-Regular" pitchFamily="34" charset="0"/>
            </a:endParaRPr>
          </a:p>
        </p:txBody>
      </p:sp>
      <p:sp>
        <p:nvSpPr>
          <p:cNvPr id="27652" name="AutoShape 5"/>
          <p:cNvSpPr>
            <a:spLocks noChangeAspect="1" noChangeArrowheads="1" noTextEdit="1"/>
          </p:cNvSpPr>
          <p:nvPr/>
        </p:nvSpPr>
        <p:spPr bwMode="auto">
          <a:xfrm>
            <a:off x="2514600" y="2743200"/>
            <a:ext cx="67437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endParaRPr>
          </a:p>
        </p:txBody>
      </p:sp>
      <p:sp>
        <p:nvSpPr>
          <p:cNvPr id="53" name="TextBox 52"/>
          <p:cNvSpPr txBox="1"/>
          <p:nvPr/>
        </p:nvSpPr>
        <p:spPr>
          <a:xfrm>
            <a:off x="98959" y="3068638"/>
            <a:ext cx="2644241" cy="2123658"/>
          </a:xfrm>
          <a:prstGeom prst="rect">
            <a:avLst/>
          </a:prstGeom>
          <a:solidFill>
            <a:srgbClr val="D5D2CA"/>
          </a:solidFill>
        </p:spPr>
        <p:txBody>
          <a:bodyPr wrap="square">
            <a:spAutoFit/>
          </a:bodyPr>
          <a:lstStyle/>
          <a:p>
            <a:pPr>
              <a:spcAft>
                <a:spcPts val="600"/>
              </a:spcAft>
              <a:defRPr/>
            </a:pPr>
            <a:r>
              <a:rPr lang="en-US" altLang="en-US" sz="1400" b="1" dirty="0">
                <a:solidFill>
                  <a:srgbClr val="000000"/>
                </a:solidFill>
                <a:ea typeface="ヒラギノ角ゴ Pro W3" charset="0"/>
              </a:rPr>
              <a:t>Inclusion criteria:</a:t>
            </a:r>
          </a:p>
          <a:p>
            <a:pPr marL="285750" indent="-285750">
              <a:spcAft>
                <a:spcPts val="600"/>
              </a:spcAft>
              <a:buClr>
                <a:srgbClr val="D52B1E"/>
              </a:buClr>
              <a:buFont typeface="Arial" panose="020B0604020202020204" pitchFamily="34" charset="0"/>
              <a:buChar char="♦"/>
              <a:defRPr/>
            </a:pPr>
            <a:r>
              <a:rPr lang="en-US" altLang="en-US" sz="1400" b="1" dirty="0">
                <a:solidFill>
                  <a:srgbClr val="000000"/>
                </a:solidFill>
                <a:ea typeface="ヒラギノ角ゴ Pro W3" charset="0"/>
              </a:rPr>
              <a:t>Age 30-80 years with T2DM </a:t>
            </a:r>
          </a:p>
          <a:p>
            <a:pPr marL="285750" indent="-285750">
              <a:spcAft>
                <a:spcPts val="600"/>
              </a:spcAft>
              <a:buClr>
                <a:srgbClr val="D52B1E"/>
              </a:buClr>
              <a:buFont typeface="Arial" panose="020B0604020202020204" pitchFamily="34" charset="0"/>
              <a:buChar char="♦"/>
              <a:defRPr/>
            </a:pPr>
            <a:r>
              <a:rPr lang="en-US" altLang="en-US" sz="1400" b="1" dirty="0">
                <a:solidFill>
                  <a:srgbClr val="000000"/>
                </a:solidFill>
                <a:ea typeface="ヒラギノ角ゴ Pro W3" charset="0"/>
              </a:rPr>
              <a:t>BMI ≤40 kg/m</a:t>
            </a:r>
            <a:r>
              <a:rPr lang="en-US" altLang="en-US" sz="1400" b="1" baseline="30000" dirty="0">
                <a:solidFill>
                  <a:srgbClr val="000000"/>
                </a:solidFill>
                <a:ea typeface="ヒラギノ角ゴ Pro W3" charset="0"/>
              </a:rPr>
              <a:t>2</a:t>
            </a:r>
          </a:p>
          <a:p>
            <a:pPr marL="285750" indent="-285750">
              <a:spcAft>
                <a:spcPts val="600"/>
              </a:spcAft>
              <a:buClr>
                <a:srgbClr val="D52B1E"/>
              </a:buClr>
              <a:buFont typeface="Arial" panose="020B0604020202020204" pitchFamily="34" charset="0"/>
              <a:buChar char="♦"/>
              <a:defRPr/>
            </a:pPr>
            <a:r>
              <a:rPr lang="en-US" altLang="en-US" sz="1400" b="1" dirty="0">
                <a:solidFill>
                  <a:srgbClr val="000000"/>
                </a:solidFill>
                <a:ea typeface="ヒラギノ角ゴ Pro W3" charset="0"/>
              </a:rPr>
              <a:t>HbA1c levels 1.3-2.0 x ULN</a:t>
            </a:r>
          </a:p>
          <a:p>
            <a:pPr marL="285750" indent="-285750">
              <a:spcAft>
                <a:spcPts val="600"/>
              </a:spcAft>
              <a:buClr>
                <a:srgbClr val="D52B1E"/>
              </a:buClr>
              <a:buFont typeface="Arial" panose="020B0604020202020204" pitchFamily="34" charset="0"/>
              <a:buChar char="♦"/>
              <a:defRPr/>
            </a:pPr>
            <a:r>
              <a:rPr lang="en-US" altLang="en-US" sz="1400" b="1" dirty="0">
                <a:solidFill>
                  <a:srgbClr val="000000"/>
                </a:solidFill>
                <a:ea typeface="ヒラギノ角ゴ Pro W3" charset="0"/>
              </a:rPr>
              <a:t>Insulin-naïve, on </a:t>
            </a:r>
            <a:r>
              <a:rPr lang="en-US" sz="1400" b="1" dirty="0">
                <a:cs typeface="Times New Roman"/>
              </a:rPr>
              <a:t>≥</a:t>
            </a:r>
            <a:r>
              <a:rPr lang="en-US" sz="1400" b="1" dirty="0"/>
              <a:t>1 OAM for </a:t>
            </a:r>
            <a:r>
              <a:rPr lang="en-US" sz="1400" b="1" dirty="0">
                <a:cs typeface="Times New Roman"/>
              </a:rPr>
              <a:t>≥30 days</a:t>
            </a:r>
            <a:endParaRPr lang="en-US" altLang="en-US" sz="1400" b="1" dirty="0">
              <a:solidFill>
                <a:srgbClr val="000000"/>
              </a:solidFill>
              <a:ea typeface="ヒラギノ角ゴ Pro W3" charset="0"/>
            </a:endParaRPr>
          </a:p>
        </p:txBody>
      </p:sp>
      <p:sp>
        <p:nvSpPr>
          <p:cNvPr id="27697" name="TextBox 53"/>
          <p:cNvSpPr txBox="1">
            <a:spLocks noChangeArrowheads="1"/>
          </p:cNvSpPr>
          <p:nvPr/>
        </p:nvSpPr>
        <p:spPr bwMode="auto">
          <a:xfrm>
            <a:off x="352425" y="1647413"/>
            <a:ext cx="8410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D52B1E"/>
              </a:buClr>
              <a:buFont typeface="Arial" pitchFamily="34" charset="0"/>
              <a:buChar char="♦"/>
              <a:tabLst>
                <a:tab pos="628650" algn="l"/>
              </a:tabLst>
              <a:defRPr sz="28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buChar char="•"/>
              <a:tabLst>
                <a:tab pos="628650" algn="l"/>
              </a:tabLst>
              <a:defRPr sz="26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buChar char="−"/>
              <a:tabLst>
                <a:tab pos="628650" algn="l"/>
              </a:tabLst>
              <a:defRPr sz="24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buChar char="•"/>
              <a:tabLst>
                <a:tab pos="628650" algn="l"/>
              </a:tabLst>
              <a:defRPr sz="2000">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buChar char="•"/>
              <a:tabLst>
                <a:tab pos="628650" algn="l"/>
              </a:tabLst>
              <a:defRPr>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buChar char="•"/>
              <a:tabLst>
                <a:tab pos="628650" algn="l"/>
              </a:tabLst>
              <a:defRPr>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buChar char="•"/>
              <a:tabLst>
                <a:tab pos="628650" algn="l"/>
              </a:tabLst>
              <a:defRPr>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buChar char="•"/>
              <a:tabLst>
                <a:tab pos="628650" algn="l"/>
              </a:tabLst>
              <a:defRPr>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buChar char="•"/>
              <a:tabLst>
                <a:tab pos="628650" algn="l"/>
              </a:tabLst>
              <a:defRPr>
                <a:solidFill>
                  <a:schemeClr val="tx1"/>
                </a:solidFill>
                <a:latin typeface="Arial" pitchFamily="34" charset="0"/>
                <a:ea typeface="ヒラギノ角ゴ Pro W3"/>
                <a:cs typeface="DIN-Regular" pitchFamily="34" charset="0"/>
              </a:defRPr>
            </a:lvl9pPr>
          </a:lstStyle>
          <a:p>
            <a:pPr eaLnBrk="1" hangingPunct="1">
              <a:spcBef>
                <a:spcPct val="0"/>
              </a:spcBef>
            </a:pPr>
            <a:r>
              <a:rPr lang="en-US" altLang="en-US" sz="1800" dirty="0">
                <a:solidFill>
                  <a:srgbClr val="000000"/>
                </a:solidFill>
              </a:rPr>
              <a:t>Multicenter, randomized, prospective, open-label, crossover study with </a:t>
            </a:r>
            <a:br>
              <a:rPr lang="en-US" altLang="en-US" sz="1800" dirty="0">
                <a:solidFill>
                  <a:srgbClr val="000000"/>
                </a:solidFill>
              </a:rPr>
            </a:br>
            <a:r>
              <a:rPr lang="en-US" altLang="en-US" sz="1800" dirty="0">
                <a:solidFill>
                  <a:srgbClr val="000000"/>
                </a:solidFill>
              </a:rPr>
              <a:t>16 weeks on each treatment</a:t>
            </a:r>
          </a:p>
        </p:txBody>
      </p:sp>
      <p:grpSp>
        <p:nvGrpSpPr>
          <p:cNvPr id="2" name="Group 1"/>
          <p:cNvGrpSpPr/>
          <p:nvPr/>
        </p:nvGrpSpPr>
        <p:grpSpPr>
          <a:xfrm>
            <a:off x="2601172" y="2964154"/>
            <a:ext cx="6466628" cy="2979446"/>
            <a:chOff x="664831" y="2054589"/>
            <a:chExt cx="7333739" cy="3133656"/>
          </a:xfrm>
        </p:grpSpPr>
        <p:sp>
          <p:nvSpPr>
            <p:cNvPr id="54" name="Line 2"/>
            <p:cNvSpPr>
              <a:spLocks noChangeShapeType="1"/>
            </p:cNvSpPr>
            <p:nvPr/>
          </p:nvSpPr>
          <p:spPr bwMode="auto">
            <a:xfrm>
              <a:off x="5235575" y="4341386"/>
              <a:ext cx="2538413" cy="1431"/>
            </a:xfrm>
            <a:prstGeom prst="line">
              <a:avLst/>
            </a:prstGeom>
            <a:noFill/>
            <a:ln w="25400">
              <a:solidFill>
                <a:schemeClr val="accent3"/>
              </a:solidFill>
              <a:round/>
              <a:headEnd/>
              <a:tailEnd/>
            </a:ln>
          </p:spPr>
          <p:txBody>
            <a:bodyPr/>
            <a:lstStyle/>
            <a:p>
              <a:pPr algn="ctr"/>
              <a:endParaRPr lang="en-US" sz="1400" b="1" dirty="0"/>
            </a:p>
          </p:txBody>
        </p:sp>
        <p:sp>
          <p:nvSpPr>
            <p:cNvPr id="55" name="Rectangle 3"/>
            <p:cNvSpPr>
              <a:spLocks noChangeArrowheads="1"/>
            </p:cNvSpPr>
            <p:nvPr/>
          </p:nvSpPr>
          <p:spPr bwMode="auto">
            <a:xfrm>
              <a:off x="2606776" y="2054589"/>
              <a:ext cx="1974657" cy="323707"/>
            </a:xfrm>
            <a:prstGeom prst="rect">
              <a:avLst/>
            </a:prstGeom>
            <a:noFill/>
            <a:ln w="12700">
              <a:noFill/>
              <a:miter lim="800000"/>
              <a:headEnd type="none" w="sm" len="sm"/>
              <a:tailEnd type="none" w="sm" len="sm"/>
            </a:ln>
          </p:spPr>
          <p:txBody>
            <a:bodyPr wrap="none">
              <a:spAutoFit/>
            </a:bodyPr>
            <a:lstStyle/>
            <a:p>
              <a:pPr algn="ctr"/>
              <a:r>
                <a:rPr lang="en-GB" sz="1400" b="1" dirty="0"/>
                <a:t>Glargine QD + Met</a:t>
              </a:r>
            </a:p>
          </p:txBody>
        </p:sp>
        <p:sp>
          <p:nvSpPr>
            <p:cNvPr id="56" name="Line 4"/>
            <p:cNvSpPr>
              <a:spLocks noChangeShapeType="1"/>
            </p:cNvSpPr>
            <p:nvPr/>
          </p:nvSpPr>
          <p:spPr bwMode="auto">
            <a:xfrm>
              <a:off x="2512369" y="4349973"/>
              <a:ext cx="2213540" cy="0"/>
            </a:xfrm>
            <a:prstGeom prst="line">
              <a:avLst/>
            </a:prstGeom>
            <a:noFill/>
            <a:ln w="25400">
              <a:solidFill>
                <a:schemeClr val="accent3"/>
              </a:solidFill>
              <a:round/>
              <a:headEnd/>
              <a:tailEnd/>
            </a:ln>
          </p:spPr>
          <p:txBody>
            <a:bodyPr/>
            <a:lstStyle/>
            <a:p>
              <a:pPr algn="ctr"/>
              <a:endParaRPr lang="en-US" sz="1400" b="1" dirty="0"/>
            </a:p>
          </p:txBody>
        </p:sp>
        <p:sp>
          <p:nvSpPr>
            <p:cNvPr id="57" name="Line 5"/>
            <p:cNvSpPr>
              <a:spLocks noChangeShapeType="1"/>
            </p:cNvSpPr>
            <p:nvPr/>
          </p:nvSpPr>
          <p:spPr bwMode="auto">
            <a:xfrm>
              <a:off x="2500313" y="2422416"/>
              <a:ext cx="2160587" cy="1431"/>
            </a:xfrm>
            <a:prstGeom prst="line">
              <a:avLst/>
            </a:prstGeom>
            <a:noFill/>
            <a:ln w="25400">
              <a:solidFill>
                <a:schemeClr val="accent1"/>
              </a:solidFill>
              <a:round/>
              <a:headEnd/>
              <a:tailEnd/>
            </a:ln>
          </p:spPr>
          <p:txBody>
            <a:bodyPr/>
            <a:lstStyle/>
            <a:p>
              <a:pPr algn="ctr"/>
              <a:endParaRPr lang="en-US" sz="1400" b="1" dirty="0"/>
            </a:p>
          </p:txBody>
        </p:sp>
        <p:sp>
          <p:nvSpPr>
            <p:cNvPr id="58" name="Line 6"/>
            <p:cNvSpPr>
              <a:spLocks noChangeShapeType="1"/>
            </p:cNvSpPr>
            <p:nvPr/>
          </p:nvSpPr>
          <p:spPr bwMode="auto">
            <a:xfrm>
              <a:off x="5213350" y="2422416"/>
              <a:ext cx="2582863" cy="1431"/>
            </a:xfrm>
            <a:prstGeom prst="line">
              <a:avLst/>
            </a:prstGeom>
            <a:noFill/>
            <a:ln w="25400">
              <a:solidFill>
                <a:schemeClr val="accent1"/>
              </a:solidFill>
              <a:round/>
              <a:headEnd/>
              <a:tailEnd/>
            </a:ln>
          </p:spPr>
          <p:txBody>
            <a:bodyPr/>
            <a:lstStyle/>
            <a:p>
              <a:pPr algn="ctr"/>
              <a:endParaRPr lang="en-US" sz="1400" b="1" dirty="0"/>
            </a:p>
          </p:txBody>
        </p:sp>
        <p:sp>
          <p:nvSpPr>
            <p:cNvPr id="59" name="Line 7"/>
            <p:cNvSpPr>
              <a:spLocks noChangeShapeType="1"/>
            </p:cNvSpPr>
            <p:nvPr/>
          </p:nvSpPr>
          <p:spPr bwMode="auto">
            <a:xfrm>
              <a:off x="1123950" y="3379754"/>
              <a:ext cx="982663" cy="1431"/>
            </a:xfrm>
            <a:prstGeom prst="line">
              <a:avLst/>
            </a:prstGeom>
            <a:noFill/>
            <a:ln w="25400">
              <a:solidFill>
                <a:schemeClr val="tx2"/>
              </a:solidFill>
              <a:round/>
              <a:headEnd/>
              <a:tailEnd/>
            </a:ln>
          </p:spPr>
          <p:txBody>
            <a:bodyPr/>
            <a:lstStyle/>
            <a:p>
              <a:pPr algn="ctr"/>
              <a:endParaRPr lang="en-US" sz="1400" b="1" dirty="0"/>
            </a:p>
          </p:txBody>
        </p:sp>
        <p:sp>
          <p:nvSpPr>
            <p:cNvPr id="60" name="Line 8"/>
            <p:cNvSpPr>
              <a:spLocks noChangeShapeType="1"/>
            </p:cNvSpPr>
            <p:nvPr/>
          </p:nvSpPr>
          <p:spPr bwMode="auto">
            <a:xfrm flipH="1">
              <a:off x="2093913" y="2422416"/>
              <a:ext cx="411162" cy="970217"/>
            </a:xfrm>
            <a:prstGeom prst="line">
              <a:avLst/>
            </a:prstGeom>
            <a:noFill/>
            <a:ln w="25400">
              <a:solidFill>
                <a:schemeClr val="accent1"/>
              </a:solidFill>
              <a:round/>
              <a:headEnd/>
              <a:tailEnd/>
            </a:ln>
          </p:spPr>
          <p:txBody>
            <a:bodyPr/>
            <a:lstStyle/>
            <a:p>
              <a:pPr algn="ctr"/>
              <a:endParaRPr lang="en-US" sz="1400" b="1" dirty="0"/>
            </a:p>
          </p:txBody>
        </p:sp>
        <p:sp>
          <p:nvSpPr>
            <p:cNvPr id="61" name="Line 9"/>
            <p:cNvSpPr>
              <a:spLocks noChangeShapeType="1"/>
            </p:cNvSpPr>
            <p:nvPr/>
          </p:nvSpPr>
          <p:spPr bwMode="auto">
            <a:xfrm flipH="1" flipV="1">
              <a:off x="2093913" y="3379754"/>
              <a:ext cx="411162" cy="968787"/>
            </a:xfrm>
            <a:prstGeom prst="line">
              <a:avLst/>
            </a:prstGeom>
            <a:noFill/>
            <a:ln w="25400">
              <a:solidFill>
                <a:schemeClr val="accent3"/>
              </a:solidFill>
              <a:round/>
              <a:headEnd/>
              <a:tailEnd/>
            </a:ln>
          </p:spPr>
          <p:txBody>
            <a:bodyPr/>
            <a:lstStyle/>
            <a:p>
              <a:pPr algn="ctr"/>
              <a:endParaRPr lang="en-US" sz="1400" b="1" dirty="0"/>
            </a:p>
          </p:txBody>
        </p:sp>
        <p:sp>
          <p:nvSpPr>
            <p:cNvPr id="62" name="Line 10"/>
            <p:cNvSpPr>
              <a:spLocks noChangeShapeType="1"/>
            </p:cNvSpPr>
            <p:nvPr/>
          </p:nvSpPr>
          <p:spPr bwMode="auto">
            <a:xfrm flipV="1">
              <a:off x="4722813" y="2422416"/>
              <a:ext cx="492125" cy="1926125"/>
            </a:xfrm>
            <a:prstGeom prst="line">
              <a:avLst/>
            </a:prstGeom>
            <a:noFill/>
            <a:ln w="25400">
              <a:solidFill>
                <a:schemeClr val="tx2"/>
              </a:solidFill>
              <a:round/>
              <a:headEnd/>
              <a:tailEnd/>
            </a:ln>
          </p:spPr>
          <p:txBody>
            <a:bodyPr/>
            <a:lstStyle/>
            <a:p>
              <a:pPr algn="ctr"/>
              <a:endParaRPr lang="en-US" sz="1400" b="1" dirty="0"/>
            </a:p>
          </p:txBody>
        </p:sp>
        <p:sp>
          <p:nvSpPr>
            <p:cNvPr id="63" name="Line 11"/>
            <p:cNvSpPr>
              <a:spLocks noChangeShapeType="1"/>
            </p:cNvSpPr>
            <p:nvPr/>
          </p:nvSpPr>
          <p:spPr bwMode="auto">
            <a:xfrm>
              <a:off x="4660900" y="2422416"/>
              <a:ext cx="577850" cy="1926125"/>
            </a:xfrm>
            <a:prstGeom prst="line">
              <a:avLst/>
            </a:prstGeom>
            <a:noFill/>
            <a:ln w="25400">
              <a:solidFill>
                <a:schemeClr val="tx2"/>
              </a:solidFill>
              <a:round/>
              <a:headEnd/>
              <a:tailEnd/>
            </a:ln>
          </p:spPr>
          <p:txBody>
            <a:bodyPr/>
            <a:lstStyle/>
            <a:p>
              <a:pPr algn="ctr"/>
              <a:endParaRPr lang="en-US" sz="1400" b="1" dirty="0"/>
            </a:p>
          </p:txBody>
        </p:sp>
        <p:sp>
          <p:nvSpPr>
            <p:cNvPr id="64" name="Rectangle 22"/>
            <p:cNvSpPr>
              <a:spLocks noChangeArrowheads="1"/>
            </p:cNvSpPr>
            <p:nvPr/>
          </p:nvSpPr>
          <p:spPr bwMode="auto">
            <a:xfrm>
              <a:off x="1314448" y="3006264"/>
              <a:ext cx="634789" cy="215444"/>
            </a:xfrm>
            <a:prstGeom prst="rect">
              <a:avLst/>
            </a:prstGeom>
            <a:noFill/>
            <a:ln w="9525">
              <a:noFill/>
              <a:miter lim="800000"/>
              <a:headEnd/>
              <a:tailEnd/>
            </a:ln>
          </p:spPr>
          <p:txBody>
            <a:bodyPr wrap="none" lIns="0" tIns="0" rIns="0" bIns="0">
              <a:spAutoFit/>
            </a:bodyPr>
            <a:lstStyle/>
            <a:p>
              <a:pPr algn="ctr"/>
              <a:r>
                <a:rPr lang="en-GB" sz="1400" b="1" dirty="0"/>
                <a:t>Lead-in</a:t>
              </a:r>
            </a:p>
          </p:txBody>
        </p:sp>
        <p:sp>
          <p:nvSpPr>
            <p:cNvPr id="65" name="Text Box 23"/>
            <p:cNvSpPr txBox="1">
              <a:spLocks noChangeArrowheads="1"/>
            </p:cNvSpPr>
            <p:nvPr/>
          </p:nvSpPr>
          <p:spPr bwMode="auto">
            <a:xfrm>
              <a:off x="2271712" y="3895746"/>
              <a:ext cx="2757488" cy="307777"/>
            </a:xfrm>
            <a:prstGeom prst="rect">
              <a:avLst/>
            </a:prstGeom>
            <a:noFill/>
            <a:ln w="12700">
              <a:noFill/>
              <a:miter lim="800000"/>
              <a:headEnd type="none" w="sm" len="sm"/>
              <a:tailEnd type="none" w="sm" len="sm"/>
            </a:ln>
          </p:spPr>
          <p:txBody>
            <a:bodyPr wrap="square">
              <a:spAutoFit/>
            </a:bodyPr>
            <a:lstStyle/>
            <a:p>
              <a:pPr algn="ctr"/>
              <a:r>
                <a:rPr lang="en-GB" sz="1400" b="1" dirty="0"/>
                <a:t>LM25 </a:t>
              </a:r>
              <a:r>
                <a:rPr lang="en-GB" sz="1400" b="1" dirty="0">
                  <a:sym typeface="Symbol" pitchFamily="18" charset="2"/>
                </a:rPr>
                <a:t>BID + Met</a:t>
              </a:r>
            </a:p>
          </p:txBody>
        </p:sp>
        <p:sp>
          <p:nvSpPr>
            <p:cNvPr id="66" name="Rectangle 25"/>
            <p:cNvSpPr>
              <a:spLocks noChangeArrowheads="1"/>
            </p:cNvSpPr>
            <p:nvPr/>
          </p:nvSpPr>
          <p:spPr bwMode="auto">
            <a:xfrm>
              <a:off x="5453955" y="2054589"/>
              <a:ext cx="1974657" cy="323707"/>
            </a:xfrm>
            <a:prstGeom prst="rect">
              <a:avLst/>
            </a:prstGeom>
            <a:noFill/>
            <a:ln w="12700">
              <a:noFill/>
              <a:miter lim="800000"/>
              <a:headEnd type="none" w="sm" len="sm"/>
              <a:tailEnd type="none" w="sm" len="sm"/>
            </a:ln>
          </p:spPr>
          <p:txBody>
            <a:bodyPr wrap="none">
              <a:spAutoFit/>
            </a:bodyPr>
            <a:lstStyle/>
            <a:p>
              <a:pPr algn="ctr"/>
              <a:r>
                <a:rPr lang="en-GB" sz="1400" b="1" dirty="0"/>
                <a:t>Glargine QD + Met</a:t>
              </a:r>
            </a:p>
          </p:txBody>
        </p:sp>
        <p:sp>
          <p:nvSpPr>
            <p:cNvPr id="67" name="Text Box 26"/>
            <p:cNvSpPr txBox="1">
              <a:spLocks noChangeArrowheads="1"/>
            </p:cNvSpPr>
            <p:nvPr/>
          </p:nvSpPr>
          <p:spPr bwMode="auto">
            <a:xfrm>
              <a:off x="886511" y="3401219"/>
              <a:ext cx="1393825" cy="307777"/>
            </a:xfrm>
            <a:prstGeom prst="rect">
              <a:avLst/>
            </a:prstGeom>
            <a:noFill/>
            <a:ln w="12700">
              <a:noFill/>
              <a:miter lim="800000"/>
              <a:headEnd type="none" w="sm" len="sm"/>
              <a:tailEnd type="none" w="sm" len="sm"/>
            </a:ln>
          </p:spPr>
          <p:txBody>
            <a:bodyPr>
              <a:spAutoFit/>
            </a:bodyPr>
            <a:lstStyle/>
            <a:p>
              <a:pPr algn="ctr">
                <a:spcBef>
                  <a:spcPct val="50000"/>
                </a:spcBef>
              </a:pPr>
              <a:r>
                <a:rPr lang="en-GB" sz="1400" b="1" dirty="0"/>
                <a:t>NPH + Met</a:t>
              </a:r>
            </a:p>
          </p:txBody>
        </p:sp>
        <p:sp>
          <p:nvSpPr>
            <p:cNvPr id="68" name="Rectangle 13"/>
            <p:cNvSpPr>
              <a:spLocks noChangeArrowheads="1"/>
            </p:cNvSpPr>
            <p:nvPr/>
          </p:nvSpPr>
          <p:spPr bwMode="auto">
            <a:xfrm>
              <a:off x="1990253" y="4563141"/>
              <a:ext cx="304800" cy="308419"/>
            </a:xfrm>
            <a:prstGeom prst="rect">
              <a:avLst/>
            </a:prstGeom>
            <a:noFill/>
            <a:ln w="9525">
              <a:noFill/>
              <a:miter lim="800000"/>
              <a:headEnd/>
              <a:tailEnd/>
            </a:ln>
          </p:spPr>
          <p:txBody>
            <a:bodyPr lIns="92075" tIns="46038" rIns="92075" bIns="46038">
              <a:spAutoFit/>
            </a:bodyPr>
            <a:lstStyle/>
            <a:p>
              <a:pPr algn="ctr"/>
              <a:r>
                <a:rPr lang="en-GB" sz="1400" b="1" dirty="0"/>
                <a:t>0</a:t>
              </a:r>
            </a:p>
          </p:txBody>
        </p:sp>
        <p:sp>
          <p:nvSpPr>
            <p:cNvPr id="69" name="Rectangle 14"/>
            <p:cNvSpPr>
              <a:spLocks noChangeArrowheads="1"/>
            </p:cNvSpPr>
            <p:nvPr/>
          </p:nvSpPr>
          <p:spPr bwMode="auto">
            <a:xfrm>
              <a:off x="4816445" y="4563141"/>
              <a:ext cx="497592" cy="308419"/>
            </a:xfrm>
            <a:prstGeom prst="rect">
              <a:avLst/>
            </a:prstGeom>
            <a:noFill/>
            <a:ln w="9525">
              <a:noFill/>
              <a:miter lim="800000"/>
              <a:headEnd/>
              <a:tailEnd/>
            </a:ln>
          </p:spPr>
          <p:txBody>
            <a:bodyPr wrap="square" lIns="92075" tIns="46038" rIns="92075" bIns="46038">
              <a:spAutoFit/>
            </a:bodyPr>
            <a:lstStyle/>
            <a:p>
              <a:pPr algn="ctr"/>
              <a:r>
                <a:rPr lang="en-GB" sz="1400" b="1" dirty="0"/>
                <a:t>16</a:t>
              </a:r>
            </a:p>
          </p:txBody>
        </p:sp>
        <p:sp>
          <p:nvSpPr>
            <p:cNvPr id="70" name="Rectangle 16"/>
            <p:cNvSpPr>
              <a:spLocks noChangeArrowheads="1"/>
            </p:cNvSpPr>
            <p:nvPr/>
          </p:nvSpPr>
          <p:spPr bwMode="auto">
            <a:xfrm>
              <a:off x="4711108" y="4879826"/>
              <a:ext cx="750142" cy="308419"/>
            </a:xfrm>
            <a:prstGeom prst="rect">
              <a:avLst/>
            </a:prstGeom>
            <a:noFill/>
            <a:ln w="9525">
              <a:noFill/>
              <a:miter lim="800000"/>
              <a:headEnd/>
              <a:tailEnd/>
            </a:ln>
          </p:spPr>
          <p:txBody>
            <a:bodyPr wrap="none" lIns="92075" tIns="46038" rIns="92075" bIns="46038">
              <a:spAutoFit/>
            </a:bodyPr>
            <a:lstStyle/>
            <a:p>
              <a:pPr algn="ctr"/>
              <a:r>
                <a:rPr lang="en-GB" sz="1400" b="1" dirty="0"/>
                <a:t>Weeks</a:t>
              </a:r>
            </a:p>
          </p:txBody>
        </p:sp>
        <p:sp>
          <p:nvSpPr>
            <p:cNvPr id="71" name="Rectangle 18"/>
            <p:cNvSpPr>
              <a:spLocks noChangeArrowheads="1"/>
            </p:cNvSpPr>
            <p:nvPr/>
          </p:nvSpPr>
          <p:spPr bwMode="auto">
            <a:xfrm>
              <a:off x="7613849" y="4563141"/>
              <a:ext cx="384721" cy="308419"/>
            </a:xfrm>
            <a:prstGeom prst="rect">
              <a:avLst/>
            </a:prstGeom>
            <a:noFill/>
            <a:ln w="9525">
              <a:noFill/>
              <a:miter lim="800000"/>
              <a:headEnd/>
              <a:tailEnd/>
            </a:ln>
          </p:spPr>
          <p:txBody>
            <a:bodyPr wrap="none" lIns="92075" tIns="46038" rIns="92075" bIns="46038">
              <a:spAutoFit/>
            </a:bodyPr>
            <a:lstStyle/>
            <a:p>
              <a:pPr algn="ctr"/>
              <a:r>
                <a:rPr lang="en-GB" sz="1400" b="1" dirty="0"/>
                <a:t>32</a:t>
              </a:r>
            </a:p>
          </p:txBody>
        </p:sp>
        <p:sp>
          <p:nvSpPr>
            <p:cNvPr id="72" name="Line 19"/>
            <p:cNvSpPr>
              <a:spLocks noChangeShapeType="1"/>
            </p:cNvSpPr>
            <p:nvPr/>
          </p:nvSpPr>
          <p:spPr bwMode="auto">
            <a:xfrm>
              <a:off x="1148708" y="4463772"/>
              <a:ext cx="6666555" cy="0"/>
            </a:xfrm>
            <a:prstGeom prst="line">
              <a:avLst/>
            </a:prstGeom>
            <a:noFill/>
            <a:ln w="9525">
              <a:solidFill>
                <a:srgbClr val="000000"/>
              </a:solidFill>
              <a:round/>
              <a:headEnd type="none" w="sm" len="sm"/>
              <a:tailEnd type="none" w="sm" len="sm"/>
            </a:ln>
          </p:spPr>
          <p:txBody>
            <a:bodyPr/>
            <a:lstStyle/>
            <a:p>
              <a:endParaRPr lang="en-US" sz="1400" b="1" dirty="0"/>
            </a:p>
          </p:txBody>
        </p:sp>
        <p:sp>
          <p:nvSpPr>
            <p:cNvPr id="73" name="Line 12"/>
            <p:cNvSpPr>
              <a:spLocks noChangeShapeType="1"/>
            </p:cNvSpPr>
            <p:nvPr/>
          </p:nvSpPr>
          <p:spPr bwMode="auto">
            <a:xfrm flipV="1">
              <a:off x="2133600" y="4465832"/>
              <a:ext cx="0" cy="116484"/>
            </a:xfrm>
            <a:prstGeom prst="line">
              <a:avLst/>
            </a:prstGeom>
            <a:noFill/>
            <a:ln w="9525">
              <a:solidFill>
                <a:srgbClr val="000000"/>
              </a:solidFill>
              <a:round/>
              <a:headEnd type="none" w="sm" len="sm"/>
              <a:tailEnd type="none" w="sm" len="sm"/>
            </a:ln>
          </p:spPr>
          <p:txBody>
            <a:bodyPr/>
            <a:lstStyle/>
            <a:p>
              <a:endParaRPr lang="en-US" sz="1400" b="1" dirty="0"/>
            </a:p>
          </p:txBody>
        </p:sp>
        <p:sp>
          <p:nvSpPr>
            <p:cNvPr id="74" name="Line 15"/>
            <p:cNvSpPr>
              <a:spLocks noChangeShapeType="1"/>
            </p:cNvSpPr>
            <p:nvPr/>
          </p:nvSpPr>
          <p:spPr bwMode="auto">
            <a:xfrm flipV="1">
              <a:off x="7815262" y="4465832"/>
              <a:ext cx="0" cy="116484"/>
            </a:xfrm>
            <a:prstGeom prst="line">
              <a:avLst/>
            </a:prstGeom>
            <a:noFill/>
            <a:ln w="9525">
              <a:solidFill>
                <a:srgbClr val="000000"/>
              </a:solidFill>
              <a:round/>
              <a:headEnd type="none" w="sm" len="sm"/>
              <a:tailEnd type="none" w="sm" len="sm"/>
            </a:ln>
          </p:spPr>
          <p:txBody>
            <a:bodyPr/>
            <a:lstStyle/>
            <a:p>
              <a:pPr algn="ctr"/>
              <a:endParaRPr lang="en-US" sz="1400" b="1" dirty="0"/>
            </a:p>
          </p:txBody>
        </p:sp>
        <p:sp>
          <p:nvSpPr>
            <p:cNvPr id="75" name="Line 17"/>
            <p:cNvSpPr>
              <a:spLocks noChangeShapeType="1"/>
            </p:cNvSpPr>
            <p:nvPr/>
          </p:nvSpPr>
          <p:spPr bwMode="auto">
            <a:xfrm flipV="1">
              <a:off x="5081588" y="4465832"/>
              <a:ext cx="0" cy="116484"/>
            </a:xfrm>
            <a:prstGeom prst="line">
              <a:avLst/>
            </a:prstGeom>
            <a:noFill/>
            <a:ln w="9525">
              <a:solidFill>
                <a:srgbClr val="000000"/>
              </a:solidFill>
              <a:round/>
              <a:headEnd type="none" w="sm" len="sm"/>
              <a:tailEnd type="none" w="sm" len="sm"/>
            </a:ln>
          </p:spPr>
          <p:txBody>
            <a:bodyPr/>
            <a:lstStyle/>
            <a:p>
              <a:endParaRPr lang="en-US" sz="1400" b="1" dirty="0"/>
            </a:p>
          </p:txBody>
        </p:sp>
        <p:sp>
          <p:nvSpPr>
            <p:cNvPr id="76" name="Line 23"/>
            <p:cNvSpPr>
              <a:spLocks noChangeShapeType="1"/>
            </p:cNvSpPr>
            <p:nvPr/>
          </p:nvSpPr>
          <p:spPr bwMode="auto">
            <a:xfrm flipV="1">
              <a:off x="1149350" y="4465832"/>
              <a:ext cx="0" cy="115249"/>
            </a:xfrm>
            <a:prstGeom prst="line">
              <a:avLst/>
            </a:prstGeom>
            <a:noFill/>
            <a:ln w="9525">
              <a:solidFill>
                <a:srgbClr val="000000"/>
              </a:solidFill>
              <a:round/>
              <a:headEnd type="none" w="sm" len="sm"/>
              <a:tailEnd type="none" w="sm" len="sm"/>
            </a:ln>
          </p:spPr>
          <p:txBody>
            <a:bodyPr/>
            <a:lstStyle/>
            <a:p>
              <a:endParaRPr lang="en-US" sz="1400" b="1" dirty="0"/>
            </a:p>
          </p:txBody>
        </p:sp>
        <p:sp>
          <p:nvSpPr>
            <p:cNvPr id="77" name="Rectangle 24"/>
            <p:cNvSpPr>
              <a:spLocks noChangeArrowheads="1"/>
            </p:cNvSpPr>
            <p:nvPr/>
          </p:nvSpPr>
          <p:spPr bwMode="auto">
            <a:xfrm>
              <a:off x="664831" y="4563141"/>
              <a:ext cx="987147" cy="324382"/>
            </a:xfrm>
            <a:prstGeom prst="rect">
              <a:avLst/>
            </a:prstGeom>
            <a:noFill/>
            <a:ln w="9525">
              <a:noFill/>
              <a:miter lim="800000"/>
              <a:headEnd/>
              <a:tailEnd/>
            </a:ln>
          </p:spPr>
          <p:txBody>
            <a:bodyPr wrap="none" lIns="92075" tIns="46038" rIns="92075" bIns="46038">
              <a:spAutoFit/>
            </a:bodyPr>
            <a:lstStyle/>
            <a:p>
              <a:pPr algn="ctr"/>
              <a:r>
                <a:rPr lang="en-GB" sz="1400" b="1" dirty="0"/>
                <a:t>-6 to -10</a:t>
              </a:r>
            </a:p>
          </p:txBody>
        </p:sp>
        <p:sp>
          <p:nvSpPr>
            <p:cNvPr id="79" name="Text Box 23"/>
            <p:cNvSpPr txBox="1">
              <a:spLocks noChangeArrowheads="1"/>
            </p:cNvSpPr>
            <p:nvPr/>
          </p:nvSpPr>
          <p:spPr bwMode="auto">
            <a:xfrm>
              <a:off x="5134523" y="3907414"/>
              <a:ext cx="2740516" cy="307777"/>
            </a:xfrm>
            <a:prstGeom prst="rect">
              <a:avLst/>
            </a:prstGeom>
            <a:noFill/>
            <a:ln w="12700">
              <a:noFill/>
              <a:miter lim="800000"/>
              <a:headEnd type="none" w="sm" len="sm"/>
              <a:tailEnd type="none" w="sm" len="sm"/>
            </a:ln>
          </p:spPr>
          <p:txBody>
            <a:bodyPr wrap="square">
              <a:spAutoFit/>
            </a:bodyPr>
            <a:lstStyle/>
            <a:p>
              <a:pPr algn="ctr"/>
              <a:r>
                <a:rPr lang="en-GB" sz="1400" b="1" dirty="0"/>
                <a:t>LM25 </a:t>
              </a:r>
              <a:r>
                <a:rPr lang="en-GB" sz="1400" b="1" dirty="0">
                  <a:sym typeface="Symbol" pitchFamily="18" charset="2"/>
                </a:rPr>
                <a:t>BID + Met</a:t>
              </a:r>
            </a:p>
          </p:txBody>
        </p:sp>
      </p:grpSp>
      <p:sp>
        <p:nvSpPr>
          <p:cNvPr id="33" name="Rectangle 32"/>
          <p:cNvSpPr/>
          <p:nvPr/>
        </p:nvSpPr>
        <p:spPr>
          <a:xfrm>
            <a:off x="467933" y="6615942"/>
            <a:ext cx="2961067" cy="276999"/>
          </a:xfrm>
          <a:prstGeom prst="rect">
            <a:avLst/>
          </a:prstGeom>
        </p:spPr>
        <p:txBody>
          <a:bodyPr wrap="none">
            <a:spAutoFit/>
          </a:bodyPr>
          <a:lstStyle/>
          <a:p>
            <a:r>
              <a:rPr lang="en-GB" sz="1200" dirty="0">
                <a:latin typeface="Arial Narrow" panose="020B0606020202030204" pitchFamily="34" charset="0"/>
                <a:ea typeface="MS PGothic" pitchFamily="34" charset="-128"/>
              </a:rPr>
              <a:t>ULN=upper limit of normal (of regional laboratory)</a:t>
            </a:r>
            <a:endParaRPr lang="en-US" sz="1200" dirty="0">
              <a:latin typeface="Arial Narrow" panose="020B0606020202030204" pitchFamily="34" charset="0"/>
            </a:endParaRPr>
          </a:p>
        </p:txBody>
      </p:sp>
      <p:sp>
        <p:nvSpPr>
          <p:cNvPr id="3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17666141"/>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 name="Chart 122"/>
          <p:cNvGraphicFramePr/>
          <p:nvPr/>
        </p:nvGraphicFramePr>
        <p:xfrm>
          <a:off x="524243" y="1984370"/>
          <a:ext cx="2752357" cy="3212819"/>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1735939" y="4964668"/>
            <a:ext cx="745717" cy="581894"/>
            <a:chOff x="1735939" y="5368132"/>
            <a:chExt cx="745717" cy="581894"/>
          </a:xfrm>
        </p:grpSpPr>
        <p:sp>
          <p:nvSpPr>
            <p:cNvPr id="134" name="Rectangle 60"/>
            <p:cNvSpPr>
              <a:spLocks noChangeArrowheads="1"/>
            </p:cNvSpPr>
            <p:nvPr/>
          </p:nvSpPr>
          <p:spPr bwMode="auto">
            <a:xfrm>
              <a:off x="1735939" y="5642249"/>
              <a:ext cx="745717" cy="307777"/>
            </a:xfrm>
            <a:prstGeom prst="rect">
              <a:avLst/>
            </a:prstGeom>
            <a:noFill/>
            <a:ln w="12700">
              <a:noFill/>
              <a:miter lim="800000"/>
              <a:headEnd type="none" w="sm" len="sm"/>
              <a:tailEnd type="none" w="sm" len="sm"/>
            </a:ln>
          </p:spPr>
          <p:txBody>
            <a:bodyPr wrap="none">
              <a:spAutoFit/>
            </a:bodyPr>
            <a:lstStyle/>
            <a:p>
              <a:r>
                <a:rPr lang="en-GB" sz="1400" b="1" dirty="0"/>
                <a:t>p=.003</a:t>
              </a:r>
            </a:p>
          </p:txBody>
        </p:sp>
        <p:sp>
          <p:nvSpPr>
            <p:cNvPr id="131"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32"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33" name="Line 76"/>
            <p:cNvSpPr>
              <a:spLocks noChangeShapeType="1"/>
            </p:cNvSpPr>
            <p:nvPr/>
          </p:nvSpPr>
          <p:spPr bwMode="auto">
            <a:xfrm>
              <a:off x="1759250" y="5638800"/>
              <a:ext cx="690168" cy="0"/>
            </a:xfrm>
            <a:prstGeom prst="line">
              <a:avLst/>
            </a:prstGeom>
            <a:noFill/>
            <a:ln w="12700">
              <a:solidFill>
                <a:srgbClr val="000000"/>
              </a:solidFill>
              <a:round/>
              <a:headEnd/>
              <a:tailEnd/>
            </a:ln>
          </p:spPr>
          <p:txBody>
            <a:bodyPr/>
            <a:lstStyle/>
            <a:p>
              <a:endParaRPr lang="en-US" sz="1400" b="1" dirty="0"/>
            </a:p>
          </p:txBody>
        </p:sp>
        <p:sp>
          <p:nvSpPr>
            <p:cNvPr id="135" name="Text Box 48"/>
            <p:cNvSpPr txBox="1">
              <a:spLocks noChangeArrowheads="1"/>
            </p:cNvSpPr>
            <p:nvPr/>
          </p:nvSpPr>
          <p:spPr bwMode="auto">
            <a:xfrm>
              <a:off x="1814817" y="5368132"/>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grpSp>
      <p:graphicFrame>
        <p:nvGraphicFramePr>
          <p:cNvPr id="79" name="Chart 78"/>
          <p:cNvGraphicFramePr/>
          <p:nvPr/>
        </p:nvGraphicFramePr>
        <p:xfrm>
          <a:off x="3671018" y="1656016"/>
          <a:ext cx="5396782" cy="3988474"/>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p:cNvSpPr>
            <a:spLocks noGrp="1"/>
          </p:cNvSpPr>
          <p:nvPr>
            <p:ph type="title" idx="4294967295"/>
          </p:nvPr>
        </p:nvSpPr>
        <p:spPr>
          <a:xfrm>
            <a:off x="576263" y="0"/>
            <a:ext cx="8567737" cy="1371600"/>
          </a:xfrm>
        </p:spPr>
        <p:txBody>
          <a:bodyPr/>
          <a:lstStyle/>
          <a:p>
            <a:r>
              <a:rPr lang="en-US" sz="2800" dirty="0"/>
              <a:t>LM25 BID vs. Glargine QD (Insulin-Naïve Patients): Reduction in HbA1c and </a:t>
            </a:r>
            <a:br>
              <a:rPr lang="en-US" sz="2800" dirty="0"/>
            </a:br>
            <a:r>
              <a:rPr lang="en-GB" altLang="en-US" sz="2800" dirty="0"/>
              <a:t>Percentage of</a:t>
            </a:r>
            <a:r>
              <a:rPr lang="en-US" sz="2800" noProof="0" dirty="0"/>
              <a:t> Patients </a:t>
            </a:r>
            <a:r>
              <a:rPr lang="en-US" sz="2800" dirty="0"/>
              <a:t>M</a:t>
            </a:r>
            <a:r>
              <a:rPr lang="en-US" sz="2800" noProof="0" dirty="0"/>
              <a:t>eeting Glycemic </a:t>
            </a:r>
            <a:r>
              <a:rPr lang="en-US" sz="2800" dirty="0"/>
              <a:t>T</a:t>
            </a:r>
            <a:r>
              <a:rPr lang="en-US" sz="2800" noProof="0" dirty="0"/>
              <a:t>argets</a:t>
            </a:r>
          </a:p>
        </p:txBody>
      </p:sp>
      <p:sp>
        <p:nvSpPr>
          <p:cNvPr id="404543" name="Rectangle 58"/>
          <p:cNvSpPr>
            <a:spLocks noChangeArrowheads="1"/>
          </p:cNvSpPr>
          <p:nvPr/>
        </p:nvSpPr>
        <p:spPr bwMode="auto">
          <a:xfrm>
            <a:off x="7936392" y="2286000"/>
            <a:ext cx="745717"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p&lt;.001</a:t>
            </a:r>
          </a:p>
        </p:txBody>
      </p:sp>
      <p:grpSp>
        <p:nvGrpSpPr>
          <p:cNvPr id="7" name="Group 6"/>
          <p:cNvGrpSpPr/>
          <p:nvPr/>
        </p:nvGrpSpPr>
        <p:grpSpPr>
          <a:xfrm>
            <a:off x="8062538" y="2578089"/>
            <a:ext cx="394835" cy="105090"/>
            <a:chOff x="6720499" y="2235660"/>
            <a:chExt cx="538857" cy="111030"/>
          </a:xfrm>
        </p:grpSpPr>
        <p:sp>
          <p:nvSpPr>
            <p:cNvPr id="404541" name="Line 46"/>
            <p:cNvSpPr>
              <a:spLocks noChangeShapeType="1"/>
            </p:cNvSpPr>
            <p:nvPr/>
          </p:nvSpPr>
          <p:spPr bwMode="auto">
            <a:xfrm flipV="1">
              <a:off x="7257634" y="2235660"/>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404542" name="Line 47"/>
            <p:cNvSpPr>
              <a:spLocks noChangeShapeType="1"/>
            </p:cNvSpPr>
            <p:nvPr/>
          </p:nvSpPr>
          <p:spPr bwMode="auto">
            <a:xfrm flipV="1">
              <a:off x="6720499" y="2235660"/>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404544" name="Line 74"/>
            <p:cNvSpPr>
              <a:spLocks noChangeShapeType="1"/>
            </p:cNvSpPr>
            <p:nvPr/>
          </p:nvSpPr>
          <p:spPr bwMode="auto">
            <a:xfrm>
              <a:off x="6727385" y="2240558"/>
              <a:ext cx="531971" cy="0"/>
            </a:xfrm>
            <a:prstGeom prst="line">
              <a:avLst/>
            </a:prstGeom>
            <a:noFill/>
            <a:ln w="12700">
              <a:solidFill>
                <a:srgbClr val="000000"/>
              </a:solidFill>
              <a:round/>
              <a:headEnd/>
              <a:tailEnd/>
            </a:ln>
          </p:spPr>
          <p:txBody>
            <a:bodyPr/>
            <a:lstStyle/>
            <a:p>
              <a:endParaRPr lang="en-US" sz="1400" b="1" dirty="0"/>
            </a:p>
          </p:txBody>
        </p:sp>
      </p:grpSp>
      <p:sp>
        <p:nvSpPr>
          <p:cNvPr id="404539" name="Rectangle 60"/>
          <p:cNvSpPr>
            <a:spLocks noChangeArrowheads="1"/>
          </p:cNvSpPr>
          <p:nvPr/>
        </p:nvSpPr>
        <p:spPr bwMode="auto">
          <a:xfrm>
            <a:off x="6630445" y="2104006"/>
            <a:ext cx="745717" cy="307777"/>
          </a:xfrm>
          <a:prstGeom prst="rect">
            <a:avLst/>
          </a:prstGeom>
          <a:noFill/>
          <a:ln w="12700">
            <a:noFill/>
            <a:miter lim="800000"/>
            <a:headEnd type="none" w="sm" len="sm"/>
            <a:tailEnd type="none" w="sm" len="sm"/>
          </a:ln>
        </p:spPr>
        <p:txBody>
          <a:bodyPr wrap="none">
            <a:spAutoFit/>
          </a:bodyPr>
          <a:lstStyle/>
          <a:p>
            <a:r>
              <a:rPr lang="en-GB" sz="1400" b="1" dirty="0"/>
              <a:t>p=.036</a:t>
            </a:r>
          </a:p>
        </p:txBody>
      </p:sp>
      <p:grpSp>
        <p:nvGrpSpPr>
          <p:cNvPr id="6" name="Group 5"/>
          <p:cNvGrpSpPr/>
          <p:nvPr/>
        </p:nvGrpSpPr>
        <p:grpSpPr>
          <a:xfrm>
            <a:off x="6866856" y="2378359"/>
            <a:ext cx="394835" cy="109022"/>
            <a:chOff x="5074661" y="2060063"/>
            <a:chExt cx="538857" cy="115184"/>
          </a:xfrm>
        </p:grpSpPr>
        <p:sp>
          <p:nvSpPr>
            <p:cNvPr id="404537" name="Line 50"/>
            <p:cNvSpPr>
              <a:spLocks noChangeShapeType="1"/>
            </p:cNvSpPr>
            <p:nvPr/>
          </p:nvSpPr>
          <p:spPr bwMode="auto">
            <a:xfrm flipV="1">
              <a:off x="5611796" y="2064217"/>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404538" name="Line 51"/>
            <p:cNvSpPr>
              <a:spLocks noChangeShapeType="1"/>
            </p:cNvSpPr>
            <p:nvPr/>
          </p:nvSpPr>
          <p:spPr bwMode="auto">
            <a:xfrm flipV="1">
              <a:off x="5074661" y="2064217"/>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404540" name="Line 76"/>
            <p:cNvSpPr>
              <a:spLocks noChangeShapeType="1"/>
            </p:cNvSpPr>
            <p:nvPr/>
          </p:nvSpPr>
          <p:spPr bwMode="auto">
            <a:xfrm>
              <a:off x="5076383" y="2060063"/>
              <a:ext cx="537135" cy="0"/>
            </a:xfrm>
            <a:prstGeom prst="line">
              <a:avLst/>
            </a:prstGeom>
            <a:noFill/>
            <a:ln w="12700">
              <a:solidFill>
                <a:srgbClr val="000000"/>
              </a:solidFill>
              <a:round/>
              <a:headEnd/>
              <a:tailEnd/>
            </a:ln>
          </p:spPr>
          <p:txBody>
            <a:bodyPr/>
            <a:lstStyle/>
            <a:p>
              <a:endParaRPr lang="en-US" sz="1400" b="1" dirty="0"/>
            </a:p>
          </p:txBody>
        </p:sp>
      </p:grpSp>
      <p:sp>
        <p:nvSpPr>
          <p:cNvPr id="404535" name="Rectangle 59"/>
          <p:cNvSpPr>
            <a:spLocks noChangeArrowheads="1"/>
          </p:cNvSpPr>
          <p:nvPr/>
        </p:nvSpPr>
        <p:spPr bwMode="auto">
          <a:xfrm>
            <a:off x="5566116" y="2438400"/>
            <a:ext cx="745717"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p=.019</a:t>
            </a:r>
          </a:p>
        </p:txBody>
      </p:sp>
      <p:grpSp>
        <p:nvGrpSpPr>
          <p:cNvPr id="5" name="Group 4"/>
          <p:cNvGrpSpPr/>
          <p:nvPr/>
        </p:nvGrpSpPr>
        <p:grpSpPr>
          <a:xfrm>
            <a:off x="5697308" y="2735125"/>
            <a:ext cx="394835" cy="105090"/>
            <a:chOff x="3520067" y="2560585"/>
            <a:chExt cx="538857" cy="111030"/>
          </a:xfrm>
        </p:grpSpPr>
        <p:sp>
          <p:nvSpPr>
            <p:cNvPr id="404533" name="Line 54"/>
            <p:cNvSpPr>
              <a:spLocks noChangeShapeType="1"/>
            </p:cNvSpPr>
            <p:nvPr/>
          </p:nvSpPr>
          <p:spPr bwMode="auto">
            <a:xfrm flipV="1">
              <a:off x="4057203"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404534"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404536"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endParaRPr lang="en-US" sz="1400" b="1" dirty="0"/>
            </a:p>
          </p:txBody>
        </p:sp>
      </p:grpSp>
      <p:sp>
        <p:nvSpPr>
          <p:cNvPr id="404531" name="Text Box 57"/>
          <p:cNvSpPr txBox="1">
            <a:spLocks noChangeArrowheads="1"/>
          </p:cNvSpPr>
          <p:nvPr/>
        </p:nvSpPr>
        <p:spPr bwMode="auto">
          <a:xfrm>
            <a:off x="4300929" y="3048000"/>
            <a:ext cx="966392" cy="307777"/>
          </a:xfrm>
          <a:prstGeom prst="rect">
            <a:avLst/>
          </a:prstGeom>
          <a:noFill/>
          <a:ln w="12700">
            <a:noFill/>
            <a:miter lim="800000"/>
            <a:headEnd type="none" w="sm" len="sm"/>
            <a:tailEnd type="none" w="sm" len="sm"/>
          </a:ln>
        </p:spPr>
        <p:txBody>
          <a:bodyPr wrap="square">
            <a:spAutoFit/>
          </a:bodyPr>
          <a:lstStyle/>
          <a:p>
            <a:pPr algn="ctr">
              <a:spcBef>
                <a:spcPct val="50000"/>
              </a:spcBef>
            </a:pPr>
            <a:r>
              <a:rPr lang="en-GB" sz="1400" b="1" dirty="0"/>
              <a:t>p&lt;.001</a:t>
            </a:r>
          </a:p>
        </p:txBody>
      </p:sp>
      <p:grpSp>
        <p:nvGrpSpPr>
          <p:cNvPr id="3" name="Group 2"/>
          <p:cNvGrpSpPr/>
          <p:nvPr/>
        </p:nvGrpSpPr>
        <p:grpSpPr>
          <a:xfrm>
            <a:off x="4506546" y="3343179"/>
            <a:ext cx="386005" cy="105090"/>
            <a:chOff x="1843240" y="3285544"/>
            <a:chExt cx="526806" cy="111030"/>
          </a:xfrm>
        </p:grpSpPr>
        <p:sp>
          <p:nvSpPr>
            <p:cNvPr id="404529" name="Line 42"/>
            <p:cNvSpPr>
              <a:spLocks noChangeShapeType="1"/>
            </p:cNvSpPr>
            <p:nvPr/>
          </p:nvSpPr>
          <p:spPr bwMode="auto">
            <a:xfrm flipV="1">
              <a:off x="2370046" y="3285544"/>
              <a:ext cx="0" cy="111030"/>
            </a:xfrm>
            <a:prstGeom prst="line">
              <a:avLst/>
            </a:prstGeom>
            <a:noFill/>
            <a:ln w="12700">
              <a:solidFill>
                <a:schemeClr val="tx1"/>
              </a:solidFill>
              <a:round/>
              <a:headEnd type="none" w="sm" len="sm"/>
              <a:tailEnd type="none" w="sm" len="sm"/>
            </a:ln>
          </p:spPr>
          <p:txBody>
            <a:bodyPr/>
            <a:lstStyle/>
            <a:p>
              <a:endParaRPr lang="en-US" sz="1400" b="1" dirty="0"/>
            </a:p>
          </p:txBody>
        </p:sp>
        <p:sp>
          <p:nvSpPr>
            <p:cNvPr id="404530" name="Line 43"/>
            <p:cNvSpPr>
              <a:spLocks noChangeShapeType="1"/>
            </p:cNvSpPr>
            <p:nvPr/>
          </p:nvSpPr>
          <p:spPr bwMode="auto">
            <a:xfrm flipV="1">
              <a:off x="1843240" y="3285544"/>
              <a:ext cx="0" cy="111030"/>
            </a:xfrm>
            <a:prstGeom prst="line">
              <a:avLst/>
            </a:prstGeom>
            <a:noFill/>
            <a:ln w="12700">
              <a:solidFill>
                <a:schemeClr val="tx1"/>
              </a:solidFill>
              <a:round/>
              <a:headEnd type="none" w="sm" len="sm"/>
              <a:tailEnd type="none" w="sm" len="sm"/>
            </a:ln>
          </p:spPr>
          <p:txBody>
            <a:bodyPr/>
            <a:lstStyle/>
            <a:p>
              <a:endParaRPr lang="en-US" sz="1400" b="1" dirty="0"/>
            </a:p>
          </p:txBody>
        </p:sp>
        <p:sp>
          <p:nvSpPr>
            <p:cNvPr id="404532" name="Line 81"/>
            <p:cNvSpPr>
              <a:spLocks noChangeShapeType="1"/>
            </p:cNvSpPr>
            <p:nvPr/>
          </p:nvSpPr>
          <p:spPr bwMode="auto">
            <a:xfrm>
              <a:off x="1843240" y="3288810"/>
              <a:ext cx="526806" cy="0"/>
            </a:xfrm>
            <a:prstGeom prst="line">
              <a:avLst/>
            </a:prstGeom>
            <a:noFill/>
            <a:ln w="12700">
              <a:solidFill>
                <a:schemeClr val="tx1"/>
              </a:solidFill>
              <a:round/>
              <a:headEnd/>
              <a:tailEnd/>
            </a:ln>
          </p:spPr>
          <p:txBody>
            <a:bodyPr/>
            <a:lstStyle/>
            <a:p>
              <a:endParaRPr lang="en-US" sz="1400" b="1" dirty="0"/>
            </a:p>
          </p:txBody>
        </p:sp>
      </p:grpSp>
      <p:sp>
        <p:nvSpPr>
          <p:cNvPr id="64" name="TextBox 63"/>
          <p:cNvSpPr txBox="1"/>
          <p:nvPr/>
        </p:nvSpPr>
        <p:spPr>
          <a:xfrm>
            <a:off x="189023" y="5706574"/>
            <a:ext cx="8551079" cy="523220"/>
          </a:xfrm>
          <a:prstGeom prst="rect">
            <a:avLst/>
          </a:prstGeom>
          <a:noFill/>
        </p:spPr>
        <p:txBody>
          <a:bodyPr wrap="square" rtlCol="0">
            <a:spAutoFit/>
          </a:bodyPr>
          <a:lstStyle/>
          <a:p>
            <a:pPr marL="285750" indent="-285750">
              <a:buClr>
                <a:srgbClr val="D52B1E"/>
              </a:buClr>
              <a:buFont typeface="Arial" panose="020B0604020202020204" pitchFamily="34" charset="0"/>
              <a:buChar char="♦"/>
            </a:pPr>
            <a:r>
              <a:rPr lang="en-US" sz="1400" dirty="0">
                <a:solidFill>
                  <a:srgbClr val="333333"/>
                </a:solidFill>
              </a:rPr>
              <a:t>Higher percentage of patients treated with LM25+Met attained glycemic targets, except FPG, which was attained by more patients on Glargine+Met</a:t>
            </a:r>
          </a:p>
        </p:txBody>
      </p:sp>
      <p:sp>
        <p:nvSpPr>
          <p:cNvPr id="122" name="TextBox 121"/>
          <p:cNvSpPr txBox="1"/>
          <p:nvPr/>
        </p:nvSpPr>
        <p:spPr>
          <a:xfrm>
            <a:off x="69108" y="1546619"/>
            <a:ext cx="1080745" cy="523220"/>
          </a:xfrm>
          <a:prstGeom prst="rect">
            <a:avLst/>
          </a:prstGeom>
          <a:noFill/>
        </p:spPr>
        <p:txBody>
          <a:bodyPr wrap="none" rtlCol="0">
            <a:spAutoFit/>
          </a:bodyPr>
          <a:lstStyle/>
          <a:p>
            <a:r>
              <a:rPr lang="en-US" sz="1400" b="1" dirty="0">
                <a:solidFill>
                  <a:srgbClr val="000000"/>
                </a:solidFill>
              </a:rPr>
              <a:t>Baseline </a:t>
            </a:r>
            <a:br>
              <a:rPr lang="en-US" sz="1400" b="1" dirty="0">
                <a:solidFill>
                  <a:srgbClr val="000000"/>
                </a:solidFill>
              </a:rPr>
            </a:br>
            <a:r>
              <a:rPr lang="en-US" sz="1400" b="1" dirty="0">
                <a:solidFill>
                  <a:srgbClr val="000000"/>
                </a:solidFill>
              </a:rPr>
              <a:t>HbA1c (%)</a:t>
            </a:r>
          </a:p>
        </p:txBody>
      </p:sp>
      <p:sp>
        <p:nvSpPr>
          <p:cNvPr id="124" name="Text Box 10"/>
          <p:cNvSpPr txBox="1">
            <a:spLocks noChangeArrowheads="1"/>
          </p:cNvSpPr>
          <p:nvPr/>
        </p:nvSpPr>
        <p:spPr bwMode="auto">
          <a:xfrm rot="16200000">
            <a:off x="-1121389" y="3381618"/>
            <a:ext cx="3085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 typeface="Arial" pitchFamily="34" charset="0"/>
              <a:buNone/>
            </a:pPr>
            <a:r>
              <a:rPr lang="de-AT" altLang="en-US" sz="1400" b="1" dirty="0">
                <a:solidFill>
                  <a:srgbClr val="000000"/>
                </a:solidFill>
                <a:latin typeface="Arial" panose="020B0604020202020204"/>
              </a:rPr>
              <a:t>Mean Change in HbA1c (%)</a:t>
            </a:r>
            <a:endParaRPr lang="en-GB" altLang="en-US" sz="1400" b="1" dirty="0">
              <a:solidFill>
                <a:srgbClr val="000000"/>
              </a:solidFill>
              <a:latin typeface="Arial" panose="020B0604020202020204"/>
            </a:endParaRPr>
          </a:p>
        </p:txBody>
      </p:sp>
      <p:grpSp>
        <p:nvGrpSpPr>
          <p:cNvPr id="125" name="Group 124"/>
          <p:cNvGrpSpPr/>
          <p:nvPr/>
        </p:nvGrpSpPr>
        <p:grpSpPr>
          <a:xfrm>
            <a:off x="1524000" y="1628043"/>
            <a:ext cx="1102866" cy="360372"/>
            <a:chOff x="1524000" y="1628043"/>
            <a:chExt cx="1102866" cy="360372"/>
          </a:xfrm>
        </p:grpSpPr>
        <p:sp>
          <p:nvSpPr>
            <p:cNvPr id="126" name="Rectangle 125"/>
            <p:cNvSpPr/>
            <p:nvPr/>
          </p:nvSpPr>
          <p:spPr>
            <a:xfrm>
              <a:off x="1524000" y="1628043"/>
              <a:ext cx="548640" cy="360372"/>
            </a:xfrm>
            <a:prstGeom prst="rect">
              <a:avLst/>
            </a:prstGeom>
            <a:ln>
              <a:solidFill>
                <a:srgbClr val="8278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7" name="Rectangle 126"/>
            <p:cNvSpPr/>
            <p:nvPr/>
          </p:nvSpPr>
          <p:spPr>
            <a:xfrm>
              <a:off x="2078226" y="1628043"/>
              <a:ext cx="548640" cy="360372"/>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8" name="TextBox 127"/>
            <p:cNvSpPr txBox="1"/>
            <p:nvPr/>
          </p:nvSpPr>
          <p:spPr>
            <a:xfrm>
              <a:off x="1524000" y="1654633"/>
              <a:ext cx="537756" cy="307777"/>
            </a:xfrm>
            <a:prstGeom prst="rect">
              <a:avLst/>
            </a:prstGeom>
            <a:noFill/>
          </p:spPr>
          <p:txBody>
            <a:bodyPr wrap="square" rtlCol="0">
              <a:spAutoFit/>
            </a:bodyPr>
            <a:lstStyle/>
            <a:p>
              <a:pPr algn="ctr"/>
              <a:r>
                <a:rPr lang="en-US" sz="1400" b="1" dirty="0">
                  <a:solidFill>
                    <a:srgbClr val="FFFFFF"/>
                  </a:solidFill>
                </a:rPr>
                <a:t>8.7</a:t>
              </a:r>
            </a:p>
          </p:txBody>
        </p:sp>
        <p:sp>
          <p:nvSpPr>
            <p:cNvPr id="129" name="TextBox 128"/>
            <p:cNvSpPr txBox="1"/>
            <p:nvPr/>
          </p:nvSpPr>
          <p:spPr>
            <a:xfrm>
              <a:off x="2083668" y="1656015"/>
              <a:ext cx="537756" cy="307777"/>
            </a:xfrm>
            <a:prstGeom prst="rect">
              <a:avLst/>
            </a:prstGeom>
            <a:noFill/>
          </p:spPr>
          <p:txBody>
            <a:bodyPr wrap="square" rtlCol="0">
              <a:spAutoFit/>
            </a:bodyPr>
            <a:lstStyle/>
            <a:p>
              <a:pPr algn="ctr"/>
              <a:r>
                <a:rPr lang="en-US" sz="1400" b="1" dirty="0">
                  <a:solidFill>
                    <a:srgbClr val="FFFFFF"/>
                  </a:solidFill>
                </a:rPr>
                <a:t>8.7</a:t>
              </a:r>
            </a:p>
          </p:txBody>
        </p:sp>
      </p:grpSp>
      <p:sp>
        <p:nvSpPr>
          <p:cNvPr id="85" name="Text Placeholder 9"/>
          <p:cNvSpPr txBox="1">
            <a:spLocks/>
          </p:cNvSpPr>
          <p:nvPr/>
        </p:nvSpPr>
        <p:spPr>
          <a:xfrm>
            <a:off x="457200" y="6553200"/>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Font typeface="Symbol" panose="05050102010706020507" pitchFamily="18" charset="2"/>
              <a:buNone/>
            </a:pPr>
            <a:r>
              <a:rPr lang="en-US" altLang="en-US" sz="1200" kern="0" dirty="0">
                <a:latin typeface="Arial Narrow" panose="020B0606020202030204" pitchFamily="34" charset="0"/>
                <a:ea typeface="ヒラギノ角ゴ Pro W3"/>
                <a:cs typeface="DIN-Regular" pitchFamily="34" charset="0"/>
              </a:rPr>
              <a:t>Malone JK et al. </a:t>
            </a:r>
            <a:r>
              <a:rPr lang="en-US" altLang="en-US" sz="1200" i="1" kern="0" dirty="0">
                <a:latin typeface="Arial Narrow" panose="020B0606020202030204" pitchFamily="34" charset="0"/>
                <a:ea typeface="ヒラギノ角ゴ Pro W3"/>
                <a:cs typeface="DIN-Regular" pitchFamily="34" charset="0"/>
              </a:rPr>
              <a:t>Clin Ther </a:t>
            </a:r>
            <a:r>
              <a:rPr lang="en-US" altLang="en-US" sz="1200" kern="0" dirty="0">
                <a:latin typeface="Arial Narrow" panose="020B0606020202030204" pitchFamily="34" charset="0"/>
                <a:ea typeface="ヒラギノ角ゴ Pro W3"/>
                <a:cs typeface="DIN-Regular" pitchFamily="34" charset="0"/>
              </a:rPr>
              <a:t>2004;26:2034-44</a:t>
            </a:r>
          </a:p>
          <a:p>
            <a:pPr marL="0" indent="0">
              <a:buFont typeface="+mj-lt"/>
              <a:buNone/>
            </a:pPr>
            <a:endParaRPr lang="en-US" altLang="en-US" sz="1200" kern="0" dirty="0">
              <a:latin typeface="Arial Narrow" panose="020B0606020202030204" pitchFamily="34" charset="0"/>
              <a:ea typeface="ヒラギノ角ゴ Pro W3"/>
              <a:cs typeface="DIN-Regular" pitchFamily="34" charset="0"/>
            </a:endParaRPr>
          </a:p>
        </p:txBody>
      </p:sp>
      <p:sp>
        <p:nvSpPr>
          <p:cNvPr id="86" name="Text Box 48"/>
          <p:cNvSpPr txBox="1">
            <a:spLocks noChangeArrowheads="1"/>
          </p:cNvSpPr>
          <p:nvPr/>
        </p:nvSpPr>
        <p:spPr bwMode="auto">
          <a:xfrm>
            <a:off x="4447890" y="3355777"/>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87" name="Text Box 48"/>
          <p:cNvSpPr txBox="1">
            <a:spLocks noChangeArrowheads="1"/>
          </p:cNvSpPr>
          <p:nvPr/>
        </p:nvSpPr>
        <p:spPr bwMode="auto">
          <a:xfrm>
            <a:off x="8010820" y="2602468"/>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88" name="Text Box 48"/>
          <p:cNvSpPr txBox="1">
            <a:spLocks noChangeArrowheads="1"/>
          </p:cNvSpPr>
          <p:nvPr/>
        </p:nvSpPr>
        <p:spPr bwMode="auto">
          <a:xfrm>
            <a:off x="5653744" y="2743066"/>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90" name="Text Box 48"/>
          <p:cNvSpPr txBox="1">
            <a:spLocks noChangeArrowheads="1"/>
          </p:cNvSpPr>
          <p:nvPr/>
        </p:nvSpPr>
        <p:spPr bwMode="auto">
          <a:xfrm>
            <a:off x="6791212" y="2378359"/>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91" name="TextBox 90"/>
          <p:cNvSpPr txBox="1"/>
          <p:nvPr/>
        </p:nvSpPr>
        <p:spPr>
          <a:xfrm>
            <a:off x="473572" y="6280103"/>
            <a:ext cx="8551079" cy="276999"/>
          </a:xfrm>
          <a:prstGeom prst="rect">
            <a:avLst/>
          </a:prstGeom>
          <a:noFill/>
        </p:spPr>
        <p:txBody>
          <a:bodyPr wrap="square" rtlCol="0">
            <a:spAutoFit/>
          </a:bodyPr>
          <a:lstStyle/>
          <a:p>
            <a:pPr>
              <a:buClr>
                <a:srgbClr val="D52B1E"/>
              </a:buClr>
            </a:pPr>
            <a:r>
              <a:rPr lang="en-US" sz="1200" dirty="0">
                <a:solidFill>
                  <a:srgbClr val="333333"/>
                </a:solidFill>
                <a:latin typeface="Arial Narrow" panose="020B0606020202030204" pitchFamily="34" charset="0"/>
              </a:rPr>
              <a:t>*p≤.05; **p≤.01; ***p≤.001 between treatment groups</a:t>
            </a:r>
          </a:p>
        </p:txBody>
      </p:sp>
      <p:sp>
        <p:nvSpPr>
          <p:cNvPr id="45" name="Text Box 10"/>
          <p:cNvSpPr txBox="1">
            <a:spLocks noChangeArrowheads="1"/>
          </p:cNvSpPr>
          <p:nvPr/>
        </p:nvSpPr>
        <p:spPr bwMode="auto">
          <a:xfrm rot="16200000">
            <a:off x="2026094" y="3571220"/>
            <a:ext cx="3085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None/>
            </a:pPr>
            <a:r>
              <a:rPr lang="en-GB" altLang="en-US" sz="1400" b="1" dirty="0"/>
              <a:t>Percentage of</a:t>
            </a:r>
            <a:r>
              <a:rPr lang="de-AT" altLang="en-US" sz="1400" b="1" dirty="0">
                <a:solidFill>
                  <a:srgbClr val="000000"/>
                </a:solidFill>
                <a:latin typeface="Arial" panose="020B0604020202020204"/>
              </a:rPr>
              <a:t> Patients</a:t>
            </a:r>
            <a:endParaRPr lang="en-GB" altLang="en-US" sz="1400" b="1" dirty="0">
              <a:solidFill>
                <a:srgbClr val="000000"/>
              </a:solidFill>
              <a:latin typeface="Arial" panose="020B0604020202020204"/>
            </a:endParaRPr>
          </a:p>
        </p:txBody>
      </p:sp>
      <p:sp>
        <p:nvSpPr>
          <p:cNvPr id="46"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109017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0909"/>
            <a:ext cx="9144000" cy="538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xmlns="" id="{EAFAE5A0-675D-40FD-9068-8199B89D7923}"/>
              </a:ext>
            </a:extLst>
          </p:cNvPr>
          <p:cNvSpPr txBox="1"/>
          <p:nvPr/>
        </p:nvSpPr>
        <p:spPr>
          <a:xfrm>
            <a:off x="44696" y="24228"/>
            <a:ext cx="3632430" cy="923330"/>
          </a:xfrm>
          <a:prstGeom prst="rect">
            <a:avLst/>
          </a:prstGeom>
          <a:noFill/>
        </p:spPr>
        <p:txBody>
          <a:bodyPr wrap="square">
            <a:spAutoFit/>
          </a:bodyPr>
          <a:lstStyle/>
          <a:p>
            <a:pPr algn="l"/>
            <a:r>
              <a:rPr lang="en-US" sz="1800" b="1" i="0" u="none" strike="noStrike" baseline="0" dirty="0">
                <a:solidFill>
                  <a:srgbClr val="CC3399"/>
                </a:solidFill>
                <a:effectLst>
                  <a:outerShdw blurRad="38100" dist="38100" dir="2700000" algn="tl">
                    <a:srgbClr val="000000">
                      <a:alpha val="43137"/>
                    </a:srgbClr>
                  </a:outerShdw>
                </a:effectLst>
                <a:latin typeface="MuseoSlab-700"/>
              </a:rPr>
              <a:t>Number of people with diabetes worldwide and per IDF Region in 2019, 2030 and 2045 (20–79 years)</a:t>
            </a:r>
            <a:endParaRPr lang="en-US" b="1" dirty="0">
              <a:solidFill>
                <a:srgbClr val="CC3399"/>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xmlns="" id="{AAD8CCC8-EACF-4D8A-8118-D687B2F0C58A}"/>
              </a:ext>
            </a:extLst>
          </p:cNvPr>
          <p:cNvPicPr>
            <a:picLocks noChangeAspect="1"/>
          </p:cNvPicPr>
          <p:nvPr/>
        </p:nvPicPr>
        <p:blipFill>
          <a:blip r:embed="rId3"/>
          <a:stretch>
            <a:fillRect/>
          </a:stretch>
        </p:blipFill>
        <p:spPr>
          <a:xfrm>
            <a:off x="3292498" y="2210765"/>
            <a:ext cx="2144206" cy="1218235"/>
          </a:xfrm>
          <a:prstGeom prst="rect">
            <a:avLst/>
          </a:prstGeom>
        </p:spPr>
      </p:pic>
      <p:pic>
        <p:nvPicPr>
          <p:cNvPr id="6" name="Picture 5">
            <a:extLst>
              <a:ext uri="{FF2B5EF4-FFF2-40B4-BE49-F238E27FC236}">
                <a16:creationId xmlns:a16="http://schemas.microsoft.com/office/drawing/2014/main" xmlns="" id="{C88B026C-E0CF-4DB8-9887-C1FCC709B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11" y="4690800"/>
            <a:ext cx="4454590" cy="1812149"/>
          </a:xfrm>
          <a:prstGeom prst="rect">
            <a:avLst/>
          </a:prstGeom>
        </p:spPr>
      </p:pic>
      <p:pic>
        <p:nvPicPr>
          <p:cNvPr id="7" name="Picture 6">
            <a:extLst>
              <a:ext uri="{FF2B5EF4-FFF2-40B4-BE49-F238E27FC236}">
                <a16:creationId xmlns:a16="http://schemas.microsoft.com/office/drawing/2014/main" xmlns="" id="{D849A716-74AA-4A6B-8824-91EADF0214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133" y="1937787"/>
            <a:ext cx="3373397" cy="1349360"/>
          </a:xfrm>
          <a:prstGeom prst="rect">
            <a:avLst/>
          </a:prstGeom>
        </p:spPr>
      </p:pic>
      <p:sp>
        <p:nvSpPr>
          <p:cNvPr id="8" name="TextBox 7">
            <a:extLst>
              <a:ext uri="{FF2B5EF4-FFF2-40B4-BE49-F238E27FC236}">
                <a16:creationId xmlns:a16="http://schemas.microsoft.com/office/drawing/2014/main" xmlns="" id="{2A0E359A-B42B-4FB5-AD32-8CDAB79CF7E8}"/>
              </a:ext>
            </a:extLst>
          </p:cNvPr>
          <p:cNvSpPr txBox="1"/>
          <p:nvPr/>
        </p:nvSpPr>
        <p:spPr>
          <a:xfrm>
            <a:off x="8388627" y="19881"/>
            <a:ext cx="7200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IDF 2019</a:t>
            </a:r>
          </a:p>
        </p:txBody>
      </p:sp>
    </p:spTree>
    <p:extLst>
      <p:ext uri="{BB962C8B-B14F-4D97-AF65-F5344CB8AC3E}">
        <p14:creationId xmlns:p14="http://schemas.microsoft.com/office/powerpoint/2010/main" val="173208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5400"/>
            <a:ext cx="8229600" cy="1143000"/>
          </a:xfrm>
        </p:spPr>
        <p:txBody>
          <a:bodyPr/>
          <a:lstStyle/>
          <a:p>
            <a:r>
              <a:rPr lang="en-US" sz="2800" dirty="0"/>
              <a:t>LM25 BID vs. Glargine QD (Insulin-Naïve Patients): Hypoglycemia</a:t>
            </a:r>
            <a:endParaRPr lang="en-US" sz="2800" noProof="0" dirty="0"/>
          </a:p>
        </p:txBody>
      </p:sp>
      <p:sp>
        <p:nvSpPr>
          <p:cNvPr id="64" name="TextBox 63"/>
          <p:cNvSpPr txBox="1"/>
          <p:nvPr/>
        </p:nvSpPr>
        <p:spPr>
          <a:xfrm>
            <a:off x="189023" y="5486400"/>
            <a:ext cx="8551079" cy="738664"/>
          </a:xfrm>
          <a:prstGeom prst="rect">
            <a:avLst/>
          </a:prstGeom>
          <a:noFill/>
        </p:spPr>
        <p:txBody>
          <a:bodyPr wrap="square" rtlCol="0">
            <a:spAutoFit/>
          </a:bodyPr>
          <a:lstStyle/>
          <a:p>
            <a:pPr marL="285750" indent="-285750">
              <a:buClr>
                <a:srgbClr val="D52B1E"/>
              </a:buClr>
              <a:buFont typeface="Arial" panose="020B0604020202020204" pitchFamily="34" charset="0"/>
              <a:buChar char="♦"/>
            </a:pPr>
            <a:r>
              <a:rPr lang="en-US" sz="1400" dirty="0">
                <a:solidFill>
                  <a:srgbClr val="333333"/>
                </a:solidFill>
              </a:rPr>
              <a:t>Increase in rate of overall hypoglycemia, but similar rate of nocturnal hypoglycemia, in patients treated with LM25+Met compared to those treated with Glargine+Met</a:t>
            </a:r>
          </a:p>
          <a:p>
            <a:pPr marL="285750" indent="-285750">
              <a:buClr>
                <a:srgbClr val="D52B1E"/>
              </a:buClr>
              <a:buFont typeface="Arial" panose="020B0604020202020204" pitchFamily="34" charset="0"/>
              <a:buChar char="♦"/>
            </a:pPr>
            <a:r>
              <a:rPr lang="en-US" sz="1400" dirty="0">
                <a:solidFill>
                  <a:srgbClr val="333333"/>
                </a:solidFill>
              </a:rPr>
              <a:t>No cases of severe hypoglycemia reported in either treatment group</a:t>
            </a:r>
          </a:p>
        </p:txBody>
      </p:sp>
      <p:graphicFrame>
        <p:nvGraphicFramePr>
          <p:cNvPr id="2" name="Object 1"/>
          <p:cNvGraphicFramePr>
            <a:graphicFrameLocks/>
          </p:cNvGraphicFramePr>
          <p:nvPr/>
        </p:nvGraphicFramePr>
        <p:xfrm>
          <a:off x="946150" y="1524000"/>
          <a:ext cx="6299200" cy="4248150"/>
        </p:xfrm>
        <a:graphic>
          <a:graphicData uri="http://schemas.openxmlformats.org/presentationml/2006/ole">
            <mc:AlternateContent xmlns:mc="http://schemas.openxmlformats.org/markup-compatibility/2006">
              <mc:Choice xmlns:v="urn:schemas-microsoft-com:vml" Requires="v">
                <p:oleObj spid="_x0000_s15383" name="Worksheet" r:id="rId4" imgW="7040961" imgH="4968216" progId="Excel.Sheet.8">
                  <p:embed/>
                </p:oleObj>
              </mc:Choice>
              <mc:Fallback>
                <p:oleObj name="Worksheet" r:id="rId4" imgW="7040961" imgH="4968216" progId="Excel.Sheet.8">
                  <p:embed/>
                  <p:pic>
                    <p:nvPicPr>
                      <p:cNvPr id="0" name=""/>
                      <p:cNvPicPr>
                        <a:picLocks noChangeArrowheads="1"/>
                      </p:cNvPicPr>
                      <p:nvPr/>
                    </p:nvPicPr>
                    <p:blipFill>
                      <a:blip r:embed="rId5"/>
                      <a:srcRect/>
                      <a:stretch>
                        <a:fillRect/>
                      </a:stretch>
                    </p:blipFill>
                    <p:spPr bwMode="auto">
                      <a:xfrm>
                        <a:off x="946150" y="1524000"/>
                        <a:ext cx="6299200" cy="4248150"/>
                      </a:xfrm>
                      <a:prstGeom prst="rect">
                        <a:avLst/>
                      </a:prstGeom>
                      <a:noFill/>
                      <a:ln>
                        <a:noFill/>
                      </a:ln>
                    </p:spPr>
                  </p:pic>
                </p:oleObj>
              </mc:Fallback>
            </mc:AlternateContent>
          </a:graphicData>
        </a:graphic>
      </p:graphicFrame>
      <p:sp>
        <p:nvSpPr>
          <p:cNvPr id="47" name="Rectangle 59"/>
          <p:cNvSpPr>
            <a:spLocks noChangeArrowheads="1"/>
          </p:cNvSpPr>
          <p:nvPr/>
        </p:nvSpPr>
        <p:spPr bwMode="auto">
          <a:xfrm>
            <a:off x="2743200" y="1524000"/>
            <a:ext cx="745717"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p=.041</a:t>
            </a:r>
          </a:p>
        </p:txBody>
      </p:sp>
      <p:grpSp>
        <p:nvGrpSpPr>
          <p:cNvPr id="48" name="Group 47"/>
          <p:cNvGrpSpPr/>
          <p:nvPr/>
        </p:nvGrpSpPr>
        <p:grpSpPr>
          <a:xfrm>
            <a:off x="2874392" y="1820725"/>
            <a:ext cx="394835" cy="105090"/>
            <a:chOff x="3520067" y="2560585"/>
            <a:chExt cx="538857" cy="111030"/>
          </a:xfrm>
        </p:grpSpPr>
        <p:sp>
          <p:nvSpPr>
            <p:cNvPr id="49" name="Line 54"/>
            <p:cNvSpPr>
              <a:spLocks noChangeShapeType="1"/>
            </p:cNvSpPr>
            <p:nvPr/>
          </p:nvSpPr>
          <p:spPr bwMode="auto">
            <a:xfrm flipV="1">
              <a:off x="4057203"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0"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1"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endParaRPr lang="en-US" sz="1400" b="1" dirty="0"/>
            </a:p>
          </p:txBody>
        </p:sp>
      </p:grpSp>
      <p:sp>
        <p:nvSpPr>
          <p:cNvPr id="52" name="Text Placeholder 9"/>
          <p:cNvSpPr txBox="1">
            <a:spLocks/>
          </p:cNvSpPr>
          <p:nvPr/>
        </p:nvSpPr>
        <p:spPr>
          <a:xfrm>
            <a:off x="457200" y="6553200"/>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Font typeface="Symbol" panose="05050102010706020507" pitchFamily="18" charset="2"/>
              <a:buNone/>
            </a:pPr>
            <a:r>
              <a:rPr lang="en-US" altLang="en-US" sz="1200" kern="0" dirty="0">
                <a:latin typeface="Arial Narrow" panose="020B0606020202030204" pitchFamily="34" charset="0"/>
                <a:ea typeface="ヒラギノ角ゴ Pro W3"/>
                <a:cs typeface="DIN-Regular" pitchFamily="34" charset="0"/>
              </a:rPr>
              <a:t>Malone JK et al. </a:t>
            </a:r>
            <a:r>
              <a:rPr lang="en-US" altLang="en-US" sz="1200" i="1" kern="0" dirty="0">
                <a:latin typeface="Arial Narrow" panose="020B0606020202030204" pitchFamily="34" charset="0"/>
                <a:ea typeface="ヒラギノ角ゴ Pro W3"/>
                <a:cs typeface="DIN-Regular" pitchFamily="34" charset="0"/>
              </a:rPr>
              <a:t>Clin Ther </a:t>
            </a:r>
            <a:r>
              <a:rPr lang="en-US" altLang="en-US" sz="1200" kern="0" dirty="0">
                <a:latin typeface="Arial Narrow" panose="020B0606020202030204" pitchFamily="34" charset="0"/>
                <a:ea typeface="ヒラギノ角ゴ Pro W3"/>
                <a:cs typeface="DIN-Regular" pitchFamily="34" charset="0"/>
              </a:rPr>
              <a:t>2004;26:2034-44</a:t>
            </a:r>
          </a:p>
          <a:p>
            <a:pPr marL="0" indent="0">
              <a:buFont typeface="+mj-lt"/>
              <a:buNone/>
            </a:pPr>
            <a:endParaRPr lang="en-US" altLang="en-US" sz="1200" kern="0" dirty="0">
              <a:latin typeface="Arial Narrow" panose="020B0606020202030204" pitchFamily="34" charset="0"/>
              <a:ea typeface="ヒラギノ角ゴ Pro W3"/>
              <a:cs typeface="DIN-Regular" pitchFamily="34" charset="0"/>
            </a:endParaRPr>
          </a:p>
        </p:txBody>
      </p:sp>
      <p:sp>
        <p:nvSpPr>
          <p:cNvPr id="53" name="TextBox 52"/>
          <p:cNvSpPr txBox="1"/>
          <p:nvPr/>
        </p:nvSpPr>
        <p:spPr>
          <a:xfrm>
            <a:off x="473572" y="6280103"/>
            <a:ext cx="8551079" cy="276999"/>
          </a:xfrm>
          <a:prstGeom prst="rect">
            <a:avLst/>
          </a:prstGeom>
          <a:noFill/>
        </p:spPr>
        <p:txBody>
          <a:bodyPr wrap="square" rtlCol="0">
            <a:spAutoFit/>
          </a:bodyPr>
          <a:lstStyle/>
          <a:p>
            <a:pPr>
              <a:buClr>
                <a:srgbClr val="D52B1E"/>
              </a:buClr>
            </a:pPr>
            <a:r>
              <a:rPr lang="en-US" sz="1200" dirty="0">
                <a:solidFill>
                  <a:srgbClr val="333333"/>
                </a:solidFill>
                <a:latin typeface="Arial Narrow" panose="020B0606020202030204" pitchFamily="34" charset="0"/>
              </a:rPr>
              <a:t>*p≤.05 between treatment groups</a:t>
            </a:r>
          </a:p>
        </p:txBody>
      </p:sp>
      <p:sp>
        <p:nvSpPr>
          <p:cNvPr id="54" name="Text Box 48"/>
          <p:cNvSpPr txBox="1">
            <a:spLocks noChangeArrowheads="1"/>
          </p:cNvSpPr>
          <p:nvPr/>
        </p:nvSpPr>
        <p:spPr bwMode="auto">
          <a:xfrm>
            <a:off x="2884960" y="1798691"/>
            <a:ext cx="411257"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55" name="Rectangle 59"/>
          <p:cNvSpPr>
            <a:spLocks noChangeArrowheads="1"/>
          </p:cNvSpPr>
          <p:nvPr/>
        </p:nvSpPr>
        <p:spPr bwMode="auto">
          <a:xfrm>
            <a:off x="4572000" y="3124200"/>
            <a:ext cx="745717"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p=.788</a:t>
            </a:r>
          </a:p>
        </p:txBody>
      </p:sp>
      <p:grpSp>
        <p:nvGrpSpPr>
          <p:cNvPr id="56" name="Group 55"/>
          <p:cNvGrpSpPr/>
          <p:nvPr/>
        </p:nvGrpSpPr>
        <p:grpSpPr>
          <a:xfrm>
            <a:off x="4703192" y="3420925"/>
            <a:ext cx="394835" cy="105090"/>
            <a:chOff x="3520067" y="2560585"/>
            <a:chExt cx="538857" cy="111030"/>
          </a:xfrm>
        </p:grpSpPr>
        <p:sp>
          <p:nvSpPr>
            <p:cNvPr id="57" name="Line 54"/>
            <p:cNvSpPr>
              <a:spLocks noChangeShapeType="1"/>
            </p:cNvSpPr>
            <p:nvPr/>
          </p:nvSpPr>
          <p:spPr bwMode="auto">
            <a:xfrm flipV="1">
              <a:off x="4057203"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8"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9"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endParaRPr lang="en-US" sz="1400" b="1" dirty="0"/>
            </a:p>
          </p:txBody>
        </p:sp>
      </p:grpSp>
      <p:sp>
        <p:nvSpPr>
          <p:cNvPr id="18"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404739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5400"/>
            <a:ext cx="8229600" cy="1143000"/>
          </a:xfrm>
        </p:spPr>
        <p:txBody>
          <a:bodyPr/>
          <a:lstStyle/>
          <a:p>
            <a:r>
              <a:rPr lang="en-US" sz="2800" dirty="0"/>
              <a:t>LM25 BID vs. Glargine QD (Insulin-Naïve Patients): Weight Gain</a:t>
            </a:r>
            <a:endParaRPr lang="en-US" sz="2800" noProof="0" dirty="0"/>
          </a:p>
        </p:txBody>
      </p:sp>
      <p:sp>
        <p:nvSpPr>
          <p:cNvPr id="64" name="TextBox 63"/>
          <p:cNvSpPr txBox="1"/>
          <p:nvPr/>
        </p:nvSpPr>
        <p:spPr>
          <a:xfrm>
            <a:off x="189023" y="5628565"/>
            <a:ext cx="8551079" cy="307777"/>
          </a:xfrm>
          <a:prstGeom prst="rect">
            <a:avLst/>
          </a:prstGeom>
          <a:noFill/>
        </p:spPr>
        <p:txBody>
          <a:bodyPr wrap="square" rtlCol="0">
            <a:spAutoFit/>
          </a:bodyPr>
          <a:lstStyle/>
          <a:p>
            <a:pPr marL="285750" indent="-285750">
              <a:buClr>
                <a:srgbClr val="D52B1E"/>
              </a:buClr>
              <a:buFont typeface="Arial" panose="020B0604020202020204" pitchFamily="34" charset="0"/>
              <a:buChar char="♦"/>
            </a:pPr>
            <a:r>
              <a:rPr lang="en-US" sz="1400" dirty="0">
                <a:solidFill>
                  <a:srgbClr val="333333"/>
                </a:solidFill>
              </a:rPr>
              <a:t>Greater weight gain in patients treated with LM25+Met compared to those treated with Glargine+Met</a:t>
            </a:r>
          </a:p>
        </p:txBody>
      </p:sp>
      <p:graphicFrame>
        <p:nvGraphicFramePr>
          <p:cNvPr id="2" name="Object 1"/>
          <p:cNvGraphicFramePr>
            <a:graphicFrameLocks/>
          </p:cNvGraphicFramePr>
          <p:nvPr/>
        </p:nvGraphicFramePr>
        <p:xfrm>
          <a:off x="922338" y="1677988"/>
          <a:ext cx="6299200" cy="4249737"/>
        </p:xfrm>
        <a:graphic>
          <a:graphicData uri="http://schemas.openxmlformats.org/presentationml/2006/ole">
            <mc:AlternateContent xmlns:mc="http://schemas.openxmlformats.org/markup-compatibility/2006">
              <mc:Choice xmlns:v="urn:schemas-microsoft-com:vml" Requires="v">
                <p:oleObj spid="_x0000_s16407" name="Worksheet" r:id="rId4" imgW="7040961" imgH="4968216" progId="Excel.Sheet.8">
                  <p:embed/>
                </p:oleObj>
              </mc:Choice>
              <mc:Fallback>
                <p:oleObj name="Worksheet" r:id="rId4" imgW="7040961" imgH="4968216" progId="Excel.Sheet.8">
                  <p:embed/>
                  <p:pic>
                    <p:nvPicPr>
                      <p:cNvPr id="0" name=""/>
                      <p:cNvPicPr>
                        <a:picLocks noChangeArrowheads="1"/>
                      </p:cNvPicPr>
                      <p:nvPr/>
                    </p:nvPicPr>
                    <p:blipFill>
                      <a:blip r:embed="rId5"/>
                      <a:srcRect/>
                      <a:stretch>
                        <a:fillRect/>
                      </a:stretch>
                    </p:blipFill>
                    <p:spPr bwMode="auto">
                      <a:xfrm>
                        <a:off x="922338" y="1677988"/>
                        <a:ext cx="6299200" cy="4249737"/>
                      </a:xfrm>
                      <a:prstGeom prst="rect">
                        <a:avLst/>
                      </a:prstGeom>
                      <a:noFill/>
                      <a:ln>
                        <a:noFill/>
                      </a:ln>
                    </p:spPr>
                  </p:pic>
                </p:oleObj>
              </mc:Fallback>
            </mc:AlternateContent>
          </a:graphicData>
        </a:graphic>
      </p:graphicFrame>
      <p:sp>
        <p:nvSpPr>
          <p:cNvPr id="47" name="Rectangle 59"/>
          <p:cNvSpPr>
            <a:spLocks noChangeArrowheads="1"/>
          </p:cNvSpPr>
          <p:nvPr/>
        </p:nvSpPr>
        <p:spPr bwMode="auto">
          <a:xfrm>
            <a:off x="3663936" y="1395046"/>
            <a:ext cx="745717"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p=.006</a:t>
            </a:r>
          </a:p>
        </p:txBody>
      </p:sp>
      <p:grpSp>
        <p:nvGrpSpPr>
          <p:cNvPr id="48" name="Group 47"/>
          <p:cNvGrpSpPr/>
          <p:nvPr/>
        </p:nvGrpSpPr>
        <p:grpSpPr>
          <a:xfrm>
            <a:off x="3352800" y="1679377"/>
            <a:ext cx="1219200" cy="237212"/>
            <a:chOff x="3520067" y="2560585"/>
            <a:chExt cx="538857" cy="111030"/>
          </a:xfrm>
        </p:grpSpPr>
        <p:sp>
          <p:nvSpPr>
            <p:cNvPr id="49" name="Line 54"/>
            <p:cNvSpPr>
              <a:spLocks noChangeShapeType="1"/>
            </p:cNvSpPr>
            <p:nvPr/>
          </p:nvSpPr>
          <p:spPr bwMode="auto">
            <a:xfrm flipH="1" flipV="1">
              <a:off x="4057203" y="2560585"/>
              <a:ext cx="1721" cy="55515"/>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0"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1"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endParaRPr lang="en-US" sz="1400" b="1" dirty="0"/>
            </a:p>
          </p:txBody>
        </p:sp>
      </p:grpSp>
      <p:sp>
        <p:nvSpPr>
          <p:cNvPr id="52" name="Text Placeholder 9"/>
          <p:cNvSpPr txBox="1">
            <a:spLocks/>
          </p:cNvSpPr>
          <p:nvPr/>
        </p:nvSpPr>
        <p:spPr>
          <a:xfrm>
            <a:off x="457200" y="6553200"/>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Font typeface="Symbol" panose="05050102010706020507" pitchFamily="18" charset="2"/>
              <a:buNone/>
            </a:pPr>
            <a:r>
              <a:rPr lang="en-US" altLang="en-US" sz="1200" kern="0" dirty="0">
                <a:latin typeface="Arial Narrow" panose="020B0606020202030204" pitchFamily="34" charset="0"/>
                <a:ea typeface="ヒラギノ角ゴ Pro W3"/>
                <a:cs typeface="DIN-Regular" pitchFamily="34" charset="0"/>
              </a:rPr>
              <a:t>Malone JK et al. </a:t>
            </a:r>
            <a:r>
              <a:rPr lang="en-US" altLang="en-US" sz="1200" i="1" kern="0" dirty="0">
                <a:latin typeface="Arial Narrow" panose="020B0606020202030204" pitchFamily="34" charset="0"/>
                <a:ea typeface="ヒラギノ角ゴ Pro W3"/>
                <a:cs typeface="DIN-Regular" pitchFamily="34" charset="0"/>
              </a:rPr>
              <a:t>Clin Ther </a:t>
            </a:r>
            <a:r>
              <a:rPr lang="en-US" altLang="en-US" sz="1200" kern="0" dirty="0">
                <a:latin typeface="Arial Narrow" panose="020B0606020202030204" pitchFamily="34" charset="0"/>
                <a:ea typeface="ヒラギノ角ゴ Pro W3"/>
                <a:cs typeface="DIN-Regular" pitchFamily="34" charset="0"/>
              </a:rPr>
              <a:t>2004;26:2034-44</a:t>
            </a:r>
          </a:p>
          <a:p>
            <a:pPr marL="0" indent="0">
              <a:buFont typeface="+mj-lt"/>
              <a:buNone/>
            </a:pPr>
            <a:endParaRPr lang="en-US" altLang="en-US" sz="1200" kern="0" dirty="0">
              <a:latin typeface="Arial Narrow" panose="020B0606020202030204" pitchFamily="34" charset="0"/>
              <a:ea typeface="ヒラギノ角ゴ Pro W3"/>
              <a:cs typeface="DIN-Regular" pitchFamily="34" charset="0"/>
            </a:endParaRPr>
          </a:p>
        </p:txBody>
      </p:sp>
      <p:sp>
        <p:nvSpPr>
          <p:cNvPr id="53" name="TextBox 52"/>
          <p:cNvSpPr txBox="1"/>
          <p:nvPr/>
        </p:nvSpPr>
        <p:spPr>
          <a:xfrm>
            <a:off x="473572" y="6280103"/>
            <a:ext cx="8551079" cy="276999"/>
          </a:xfrm>
          <a:prstGeom prst="rect">
            <a:avLst/>
          </a:prstGeom>
          <a:noFill/>
        </p:spPr>
        <p:txBody>
          <a:bodyPr wrap="square" rtlCol="0">
            <a:spAutoFit/>
          </a:bodyPr>
          <a:lstStyle/>
          <a:p>
            <a:pPr>
              <a:buClr>
                <a:srgbClr val="D52B1E"/>
              </a:buClr>
            </a:pPr>
            <a:r>
              <a:rPr lang="en-US" sz="1200" dirty="0">
                <a:solidFill>
                  <a:srgbClr val="333333"/>
                </a:solidFill>
                <a:latin typeface="Arial Narrow" panose="020B0606020202030204" pitchFamily="34" charset="0"/>
              </a:rPr>
              <a:t>**p≤.01 between treatment groups</a:t>
            </a:r>
          </a:p>
        </p:txBody>
      </p:sp>
      <p:sp>
        <p:nvSpPr>
          <p:cNvPr id="54" name="Text Box 48"/>
          <p:cNvSpPr txBox="1">
            <a:spLocks noChangeArrowheads="1"/>
          </p:cNvSpPr>
          <p:nvPr/>
        </p:nvSpPr>
        <p:spPr bwMode="auto">
          <a:xfrm>
            <a:off x="3801983" y="1731923"/>
            <a:ext cx="411257"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13"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8815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BioMedsHeader-R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27650" name="Rectangle 2"/>
          <p:cNvSpPr>
            <a:spLocks noGrp="1" noChangeArrowheads="1"/>
          </p:cNvSpPr>
          <p:nvPr>
            <p:ph type="title" idx="4294967295"/>
          </p:nvPr>
        </p:nvSpPr>
        <p:spPr>
          <a:xfrm>
            <a:off x="0" y="-25400"/>
            <a:ext cx="8229600" cy="1143000"/>
          </a:xfrm>
        </p:spPr>
        <p:txBody>
          <a:bodyPr/>
          <a:lstStyle/>
          <a:p>
            <a:r>
              <a:rPr lang="en-US" sz="3200" dirty="0"/>
              <a:t>LM25 BID vs. Glargine QD (Insulin-Experienced Patients): Trial Design</a:t>
            </a:r>
            <a:endParaRPr lang="en-US" altLang="en-US" sz="3200" dirty="0">
              <a:ea typeface="ヒラギノ角ゴ Pro W3"/>
              <a:cs typeface="DIN-Bold" pitchFamily="34" charset="0"/>
            </a:endParaRPr>
          </a:p>
        </p:txBody>
      </p:sp>
      <p:sp>
        <p:nvSpPr>
          <p:cNvPr id="27651" name="Text Placeholder 9"/>
          <p:cNvSpPr>
            <a:spLocks noGrp="1"/>
          </p:cNvSpPr>
          <p:nvPr>
            <p:ph type="body" sz="quarter" idx="4294967295"/>
          </p:nvPr>
        </p:nvSpPr>
        <p:spPr>
          <a:xfrm>
            <a:off x="0" y="6264275"/>
            <a:ext cx="3611563" cy="457200"/>
          </a:xfrm>
        </p:spPr>
        <p:txBody>
          <a:bodyPr/>
          <a:lstStyle/>
          <a:p>
            <a:pPr marL="0" indent="0">
              <a:spcAft>
                <a:spcPct val="0"/>
              </a:spcAft>
              <a:buNone/>
            </a:pPr>
            <a:r>
              <a:rPr lang="en-US" altLang="en-US" sz="1200" dirty="0">
                <a:ea typeface="ヒラギノ角ゴ Pro W3"/>
                <a:cs typeface="DIN-Regular" pitchFamily="34" charset="0"/>
              </a:rPr>
              <a:t>Malone JK et al. </a:t>
            </a:r>
            <a:r>
              <a:rPr lang="en-GB" sz="1200" i="1" dirty="0"/>
              <a:t>Diabet Med </a:t>
            </a:r>
            <a:r>
              <a:rPr lang="en-GB" sz="1200" dirty="0"/>
              <a:t>2005;22:374-81</a:t>
            </a:r>
            <a:endParaRPr lang="en-US" altLang="en-US" sz="1200" dirty="0">
              <a:ea typeface="ヒラギノ角ゴ Pro W3"/>
              <a:cs typeface="DIN-Regular" pitchFamily="34" charset="0"/>
            </a:endParaRPr>
          </a:p>
          <a:p>
            <a:pPr marL="0" indent="0" eaLnBrk="1" hangingPunct="1">
              <a:spcAft>
                <a:spcPct val="0"/>
              </a:spcAft>
              <a:buFont typeface="+mj-lt"/>
              <a:buNone/>
            </a:pPr>
            <a:endParaRPr lang="en-US" altLang="en-US" sz="1200" dirty="0">
              <a:ea typeface="ヒラギノ角ゴ Pro W3"/>
              <a:cs typeface="DIN-Regular" pitchFamily="34" charset="0"/>
            </a:endParaRPr>
          </a:p>
        </p:txBody>
      </p:sp>
      <p:sp>
        <p:nvSpPr>
          <p:cNvPr id="27652" name="AutoShape 5"/>
          <p:cNvSpPr>
            <a:spLocks noChangeAspect="1" noChangeArrowheads="1" noTextEdit="1"/>
          </p:cNvSpPr>
          <p:nvPr/>
        </p:nvSpPr>
        <p:spPr bwMode="auto">
          <a:xfrm>
            <a:off x="2514600" y="2743200"/>
            <a:ext cx="67437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endParaRPr>
          </a:p>
        </p:txBody>
      </p:sp>
      <p:sp>
        <p:nvSpPr>
          <p:cNvPr id="53" name="TextBox 52"/>
          <p:cNvSpPr txBox="1"/>
          <p:nvPr/>
        </p:nvSpPr>
        <p:spPr>
          <a:xfrm>
            <a:off x="98959" y="2743200"/>
            <a:ext cx="2644241" cy="2477601"/>
          </a:xfrm>
          <a:prstGeom prst="rect">
            <a:avLst/>
          </a:prstGeom>
          <a:solidFill>
            <a:srgbClr val="D5D2CA"/>
          </a:solidFill>
        </p:spPr>
        <p:txBody>
          <a:bodyPr wrap="square">
            <a:spAutoFit/>
          </a:bodyPr>
          <a:lstStyle/>
          <a:p>
            <a:pPr>
              <a:spcAft>
                <a:spcPts val="600"/>
              </a:spcAft>
              <a:defRPr/>
            </a:pPr>
            <a:r>
              <a:rPr lang="en-US" altLang="en-US" sz="1400" b="1" dirty="0">
                <a:solidFill>
                  <a:srgbClr val="000000"/>
                </a:solidFill>
                <a:ea typeface="ヒラギノ角ゴ Pro W3" charset="0"/>
              </a:rPr>
              <a:t>Inclusion criteria:</a:t>
            </a:r>
          </a:p>
          <a:p>
            <a:pPr marL="285750" indent="-285750">
              <a:spcAft>
                <a:spcPts val="600"/>
              </a:spcAft>
              <a:buClr>
                <a:srgbClr val="D52B1E"/>
              </a:buClr>
              <a:buFont typeface="Arial" panose="020B0604020202020204" pitchFamily="34" charset="0"/>
              <a:buChar char="♦"/>
              <a:defRPr/>
            </a:pPr>
            <a:r>
              <a:rPr lang="en-US" altLang="en-US" sz="1400" b="1" dirty="0">
                <a:solidFill>
                  <a:srgbClr val="000000"/>
                </a:solidFill>
                <a:ea typeface="ヒラギノ角ゴ Pro W3" charset="0"/>
              </a:rPr>
              <a:t>Age 30-75 years with T2DM </a:t>
            </a:r>
          </a:p>
          <a:p>
            <a:pPr marL="285750" indent="-285750">
              <a:spcAft>
                <a:spcPts val="600"/>
              </a:spcAft>
              <a:buClr>
                <a:srgbClr val="D52B1E"/>
              </a:buClr>
              <a:buFont typeface="Arial" panose="020B0604020202020204" pitchFamily="34" charset="0"/>
              <a:buChar char="♦"/>
              <a:defRPr/>
            </a:pPr>
            <a:r>
              <a:rPr lang="en-US" altLang="en-US" sz="1400" b="1" dirty="0">
                <a:solidFill>
                  <a:srgbClr val="000000"/>
                </a:solidFill>
                <a:ea typeface="ヒラギノ角ゴ Pro W3" charset="0"/>
              </a:rPr>
              <a:t>HbA1c levels 1.3-2.0 x ULN</a:t>
            </a:r>
          </a:p>
          <a:p>
            <a:pPr marL="285750" indent="-285750">
              <a:spcAft>
                <a:spcPts val="600"/>
              </a:spcAft>
              <a:buClr>
                <a:srgbClr val="D52B1E"/>
              </a:buClr>
              <a:buFont typeface="Arial" panose="020B0604020202020204" pitchFamily="34" charset="0"/>
              <a:buChar char="♦"/>
              <a:defRPr/>
            </a:pPr>
            <a:r>
              <a:rPr lang="en-US" altLang="en-US" sz="1400" b="1" dirty="0">
                <a:solidFill>
                  <a:srgbClr val="000000"/>
                </a:solidFill>
                <a:ea typeface="ヒラギノ角ゴ Pro W3" charset="0"/>
              </a:rPr>
              <a:t>Insulin-experienced: On NPH QD or BID with or without </a:t>
            </a:r>
            <a:r>
              <a:rPr lang="en-US" sz="1400" b="1" dirty="0"/>
              <a:t>OAMs, </a:t>
            </a:r>
            <a:r>
              <a:rPr lang="en-US" altLang="en-US" sz="1400" b="1" dirty="0">
                <a:solidFill>
                  <a:srgbClr val="000000"/>
                </a:solidFill>
                <a:ea typeface="ヒラギノ角ゴ Pro W3" charset="0"/>
              </a:rPr>
              <a:t>or an insulin mixture QD with </a:t>
            </a:r>
            <a:r>
              <a:rPr lang="en-US" sz="1400" b="1" dirty="0"/>
              <a:t>OAMs for </a:t>
            </a:r>
            <a:r>
              <a:rPr lang="en-US" sz="1400" b="1" dirty="0">
                <a:cs typeface="Times New Roman"/>
              </a:rPr>
              <a:t>≥30 days</a:t>
            </a:r>
            <a:endParaRPr lang="en-US" altLang="en-US" sz="1400" b="1" dirty="0">
              <a:solidFill>
                <a:srgbClr val="000000"/>
              </a:solidFill>
              <a:ea typeface="ヒラギノ角ゴ Pro W3" charset="0"/>
            </a:endParaRPr>
          </a:p>
        </p:txBody>
      </p:sp>
      <p:sp>
        <p:nvSpPr>
          <p:cNvPr id="27697" name="TextBox 53"/>
          <p:cNvSpPr txBox="1">
            <a:spLocks noChangeArrowheads="1"/>
          </p:cNvSpPr>
          <p:nvPr/>
        </p:nvSpPr>
        <p:spPr bwMode="auto">
          <a:xfrm>
            <a:off x="352425" y="1647413"/>
            <a:ext cx="8410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D52B1E"/>
              </a:buClr>
              <a:buFont typeface="Arial" pitchFamily="34" charset="0"/>
              <a:buChar char="♦"/>
              <a:tabLst>
                <a:tab pos="628650" algn="l"/>
              </a:tabLst>
              <a:defRPr sz="28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buChar char="•"/>
              <a:tabLst>
                <a:tab pos="628650" algn="l"/>
              </a:tabLst>
              <a:defRPr sz="26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buChar char="−"/>
              <a:tabLst>
                <a:tab pos="628650" algn="l"/>
              </a:tabLst>
              <a:defRPr sz="24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buChar char="•"/>
              <a:tabLst>
                <a:tab pos="628650" algn="l"/>
              </a:tabLst>
              <a:defRPr sz="2000">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buChar char="•"/>
              <a:tabLst>
                <a:tab pos="628650" algn="l"/>
              </a:tabLst>
              <a:defRPr>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buChar char="•"/>
              <a:tabLst>
                <a:tab pos="628650" algn="l"/>
              </a:tabLst>
              <a:defRPr>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buChar char="•"/>
              <a:tabLst>
                <a:tab pos="628650" algn="l"/>
              </a:tabLst>
              <a:defRPr>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buChar char="•"/>
              <a:tabLst>
                <a:tab pos="628650" algn="l"/>
              </a:tabLst>
              <a:defRPr>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buChar char="•"/>
              <a:tabLst>
                <a:tab pos="628650" algn="l"/>
              </a:tabLst>
              <a:defRPr>
                <a:solidFill>
                  <a:schemeClr val="tx1"/>
                </a:solidFill>
                <a:latin typeface="Arial" pitchFamily="34" charset="0"/>
                <a:ea typeface="ヒラギノ角ゴ Pro W3"/>
                <a:cs typeface="DIN-Regular" pitchFamily="34" charset="0"/>
              </a:defRPr>
            </a:lvl9pPr>
          </a:lstStyle>
          <a:p>
            <a:pPr eaLnBrk="1" hangingPunct="1">
              <a:spcBef>
                <a:spcPct val="0"/>
              </a:spcBef>
            </a:pPr>
            <a:r>
              <a:rPr lang="en-US" altLang="en-US" sz="1800" dirty="0">
                <a:solidFill>
                  <a:srgbClr val="000000"/>
                </a:solidFill>
              </a:rPr>
              <a:t>Multicenter, randomized, prospective, open-label, crossover study with </a:t>
            </a:r>
            <a:br>
              <a:rPr lang="en-US" altLang="en-US" sz="1800" dirty="0">
                <a:solidFill>
                  <a:srgbClr val="000000"/>
                </a:solidFill>
              </a:rPr>
            </a:br>
            <a:r>
              <a:rPr lang="en-US" altLang="en-US" sz="1800" dirty="0">
                <a:solidFill>
                  <a:srgbClr val="000000"/>
                </a:solidFill>
              </a:rPr>
              <a:t>16 weeks on each treatment</a:t>
            </a:r>
          </a:p>
        </p:txBody>
      </p:sp>
      <p:grpSp>
        <p:nvGrpSpPr>
          <p:cNvPr id="2" name="Group 1"/>
          <p:cNvGrpSpPr/>
          <p:nvPr/>
        </p:nvGrpSpPr>
        <p:grpSpPr>
          <a:xfrm>
            <a:off x="2650865" y="2964154"/>
            <a:ext cx="6416935" cy="2979446"/>
            <a:chOff x="721187" y="2054589"/>
            <a:chExt cx="7277383" cy="3133656"/>
          </a:xfrm>
        </p:grpSpPr>
        <p:sp>
          <p:nvSpPr>
            <p:cNvPr id="54" name="Line 2"/>
            <p:cNvSpPr>
              <a:spLocks noChangeShapeType="1"/>
            </p:cNvSpPr>
            <p:nvPr/>
          </p:nvSpPr>
          <p:spPr bwMode="auto">
            <a:xfrm>
              <a:off x="5235575" y="4341386"/>
              <a:ext cx="2538413" cy="1431"/>
            </a:xfrm>
            <a:prstGeom prst="line">
              <a:avLst/>
            </a:prstGeom>
            <a:noFill/>
            <a:ln w="25400">
              <a:solidFill>
                <a:schemeClr val="accent3"/>
              </a:solidFill>
              <a:round/>
              <a:headEnd/>
              <a:tailEnd/>
            </a:ln>
          </p:spPr>
          <p:txBody>
            <a:bodyPr/>
            <a:lstStyle/>
            <a:p>
              <a:pPr algn="ctr"/>
              <a:endParaRPr lang="en-US" sz="1400" b="1" dirty="0"/>
            </a:p>
          </p:txBody>
        </p:sp>
        <p:sp>
          <p:nvSpPr>
            <p:cNvPr id="55" name="Rectangle 3"/>
            <p:cNvSpPr>
              <a:spLocks noChangeArrowheads="1"/>
            </p:cNvSpPr>
            <p:nvPr/>
          </p:nvSpPr>
          <p:spPr bwMode="auto">
            <a:xfrm>
              <a:off x="2606776" y="2054589"/>
              <a:ext cx="1974657" cy="323707"/>
            </a:xfrm>
            <a:prstGeom prst="rect">
              <a:avLst/>
            </a:prstGeom>
            <a:noFill/>
            <a:ln w="12700">
              <a:noFill/>
              <a:miter lim="800000"/>
              <a:headEnd type="none" w="sm" len="sm"/>
              <a:tailEnd type="none" w="sm" len="sm"/>
            </a:ln>
          </p:spPr>
          <p:txBody>
            <a:bodyPr wrap="none">
              <a:spAutoFit/>
            </a:bodyPr>
            <a:lstStyle/>
            <a:p>
              <a:pPr algn="ctr"/>
              <a:r>
                <a:rPr lang="en-GB" sz="1400" b="1" dirty="0"/>
                <a:t>Glargine QD + Met</a:t>
              </a:r>
            </a:p>
          </p:txBody>
        </p:sp>
        <p:sp>
          <p:nvSpPr>
            <p:cNvPr id="56" name="Line 4"/>
            <p:cNvSpPr>
              <a:spLocks noChangeShapeType="1"/>
            </p:cNvSpPr>
            <p:nvPr/>
          </p:nvSpPr>
          <p:spPr bwMode="auto">
            <a:xfrm>
              <a:off x="2512369" y="4349973"/>
              <a:ext cx="2213540" cy="0"/>
            </a:xfrm>
            <a:prstGeom prst="line">
              <a:avLst/>
            </a:prstGeom>
            <a:noFill/>
            <a:ln w="25400">
              <a:solidFill>
                <a:schemeClr val="accent3"/>
              </a:solidFill>
              <a:round/>
              <a:headEnd/>
              <a:tailEnd/>
            </a:ln>
          </p:spPr>
          <p:txBody>
            <a:bodyPr/>
            <a:lstStyle/>
            <a:p>
              <a:pPr algn="ctr"/>
              <a:endParaRPr lang="en-US" sz="1400" b="1" dirty="0"/>
            </a:p>
          </p:txBody>
        </p:sp>
        <p:sp>
          <p:nvSpPr>
            <p:cNvPr id="57" name="Line 5"/>
            <p:cNvSpPr>
              <a:spLocks noChangeShapeType="1"/>
            </p:cNvSpPr>
            <p:nvPr/>
          </p:nvSpPr>
          <p:spPr bwMode="auto">
            <a:xfrm>
              <a:off x="2500313" y="2422416"/>
              <a:ext cx="2160587" cy="1431"/>
            </a:xfrm>
            <a:prstGeom prst="line">
              <a:avLst/>
            </a:prstGeom>
            <a:noFill/>
            <a:ln w="25400">
              <a:solidFill>
                <a:schemeClr val="accent1"/>
              </a:solidFill>
              <a:round/>
              <a:headEnd/>
              <a:tailEnd/>
            </a:ln>
          </p:spPr>
          <p:txBody>
            <a:bodyPr/>
            <a:lstStyle/>
            <a:p>
              <a:pPr algn="ctr"/>
              <a:endParaRPr lang="en-US" sz="1400" b="1" dirty="0"/>
            </a:p>
          </p:txBody>
        </p:sp>
        <p:sp>
          <p:nvSpPr>
            <p:cNvPr id="58" name="Line 6"/>
            <p:cNvSpPr>
              <a:spLocks noChangeShapeType="1"/>
            </p:cNvSpPr>
            <p:nvPr/>
          </p:nvSpPr>
          <p:spPr bwMode="auto">
            <a:xfrm>
              <a:off x="5213350" y="2422416"/>
              <a:ext cx="2582863" cy="1431"/>
            </a:xfrm>
            <a:prstGeom prst="line">
              <a:avLst/>
            </a:prstGeom>
            <a:noFill/>
            <a:ln w="25400">
              <a:solidFill>
                <a:schemeClr val="accent1"/>
              </a:solidFill>
              <a:round/>
              <a:headEnd/>
              <a:tailEnd/>
            </a:ln>
          </p:spPr>
          <p:txBody>
            <a:bodyPr/>
            <a:lstStyle/>
            <a:p>
              <a:pPr algn="ctr"/>
              <a:endParaRPr lang="en-US" sz="1400" b="1" dirty="0"/>
            </a:p>
          </p:txBody>
        </p:sp>
        <p:sp>
          <p:nvSpPr>
            <p:cNvPr id="59" name="Line 7"/>
            <p:cNvSpPr>
              <a:spLocks noChangeShapeType="1"/>
            </p:cNvSpPr>
            <p:nvPr/>
          </p:nvSpPr>
          <p:spPr bwMode="auto">
            <a:xfrm>
              <a:off x="1123950" y="3379754"/>
              <a:ext cx="982663" cy="1431"/>
            </a:xfrm>
            <a:prstGeom prst="line">
              <a:avLst/>
            </a:prstGeom>
            <a:noFill/>
            <a:ln w="25400">
              <a:solidFill>
                <a:schemeClr val="tx2"/>
              </a:solidFill>
              <a:round/>
              <a:headEnd/>
              <a:tailEnd/>
            </a:ln>
          </p:spPr>
          <p:txBody>
            <a:bodyPr/>
            <a:lstStyle/>
            <a:p>
              <a:pPr algn="ctr"/>
              <a:endParaRPr lang="en-US" sz="1400" b="1" dirty="0"/>
            </a:p>
          </p:txBody>
        </p:sp>
        <p:sp>
          <p:nvSpPr>
            <p:cNvPr id="60" name="Line 8"/>
            <p:cNvSpPr>
              <a:spLocks noChangeShapeType="1"/>
            </p:cNvSpPr>
            <p:nvPr/>
          </p:nvSpPr>
          <p:spPr bwMode="auto">
            <a:xfrm flipH="1">
              <a:off x="2093913" y="2422416"/>
              <a:ext cx="411162" cy="970217"/>
            </a:xfrm>
            <a:prstGeom prst="line">
              <a:avLst/>
            </a:prstGeom>
            <a:noFill/>
            <a:ln w="25400">
              <a:solidFill>
                <a:schemeClr val="accent1"/>
              </a:solidFill>
              <a:round/>
              <a:headEnd/>
              <a:tailEnd/>
            </a:ln>
          </p:spPr>
          <p:txBody>
            <a:bodyPr/>
            <a:lstStyle/>
            <a:p>
              <a:pPr algn="ctr"/>
              <a:endParaRPr lang="en-US" sz="1400" b="1" dirty="0"/>
            </a:p>
          </p:txBody>
        </p:sp>
        <p:sp>
          <p:nvSpPr>
            <p:cNvPr id="61" name="Line 9"/>
            <p:cNvSpPr>
              <a:spLocks noChangeShapeType="1"/>
            </p:cNvSpPr>
            <p:nvPr/>
          </p:nvSpPr>
          <p:spPr bwMode="auto">
            <a:xfrm flipH="1" flipV="1">
              <a:off x="2093913" y="3379754"/>
              <a:ext cx="411162" cy="968787"/>
            </a:xfrm>
            <a:prstGeom prst="line">
              <a:avLst/>
            </a:prstGeom>
            <a:noFill/>
            <a:ln w="25400">
              <a:solidFill>
                <a:schemeClr val="accent3"/>
              </a:solidFill>
              <a:round/>
              <a:headEnd/>
              <a:tailEnd/>
            </a:ln>
          </p:spPr>
          <p:txBody>
            <a:bodyPr/>
            <a:lstStyle/>
            <a:p>
              <a:pPr algn="ctr"/>
              <a:endParaRPr lang="en-US" sz="1400" b="1" dirty="0"/>
            </a:p>
          </p:txBody>
        </p:sp>
        <p:sp>
          <p:nvSpPr>
            <p:cNvPr id="62" name="Line 10"/>
            <p:cNvSpPr>
              <a:spLocks noChangeShapeType="1"/>
            </p:cNvSpPr>
            <p:nvPr/>
          </p:nvSpPr>
          <p:spPr bwMode="auto">
            <a:xfrm flipV="1">
              <a:off x="4722813" y="2422416"/>
              <a:ext cx="492125" cy="1926125"/>
            </a:xfrm>
            <a:prstGeom prst="line">
              <a:avLst/>
            </a:prstGeom>
            <a:noFill/>
            <a:ln w="25400">
              <a:solidFill>
                <a:schemeClr val="tx2"/>
              </a:solidFill>
              <a:round/>
              <a:headEnd/>
              <a:tailEnd/>
            </a:ln>
          </p:spPr>
          <p:txBody>
            <a:bodyPr/>
            <a:lstStyle/>
            <a:p>
              <a:pPr algn="ctr"/>
              <a:endParaRPr lang="en-US" sz="1400" b="1" dirty="0"/>
            </a:p>
          </p:txBody>
        </p:sp>
        <p:sp>
          <p:nvSpPr>
            <p:cNvPr id="63" name="Line 11"/>
            <p:cNvSpPr>
              <a:spLocks noChangeShapeType="1"/>
            </p:cNvSpPr>
            <p:nvPr/>
          </p:nvSpPr>
          <p:spPr bwMode="auto">
            <a:xfrm>
              <a:off x="4660900" y="2422416"/>
              <a:ext cx="577850" cy="1926125"/>
            </a:xfrm>
            <a:prstGeom prst="line">
              <a:avLst/>
            </a:prstGeom>
            <a:noFill/>
            <a:ln w="25400">
              <a:solidFill>
                <a:schemeClr val="tx2"/>
              </a:solidFill>
              <a:round/>
              <a:headEnd/>
              <a:tailEnd/>
            </a:ln>
          </p:spPr>
          <p:txBody>
            <a:bodyPr/>
            <a:lstStyle/>
            <a:p>
              <a:pPr algn="ctr"/>
              <a:endParaRPr lang="en-US" sz="1400" b="1" dirty="0"/>
            </a:p>
          </p:txBody>
        </p:sp>
        <p:sp>
          <p:nvSpPr>
            <p:cNvPr id="64" name="Rectangle 22"/>
            <p:cNvSpPr>
              <a:spLocks noChangeArrowheads="1"/>
            </p:cNvSpPr>
            <p:nvPr/>
          </p:nvSpPr>
          <p:spPr bwMode="auto">
            <a:xfrm>
              <a:off x="1314448" y="3006264"/>
              <a:ext cx="634789" cy="215444"/>
            </a:xfrm>
            <a:prstGeom prst="rect">
              <a:avLst/>
            </a:prstGeom>
            <a:noFill/>
            <a:ln w="9525">
              <a:noFill/>
              <a:miter lim="800000"/>
              <a:headEnd/>
              <a:tailEnd/>
            </a:ln>
          </p:spPr>
          <p:txBody>
            <a:bodyPr wrap="none" lIns="0" tIns="0" rIns="0" bIns="0">
              <a:spAutoFit/>
            </a:bodyPr>
            <a:lstStyle/>
            <a:p>
              <a:pPr algn="ctr"/>
              <a:r>
                <a:rPr lang="en-GB" sz="1400" b="1" dirty="0"/>
                <a:t>Lead-in</a:t>
              </a:r>
            </a:p>
          </p:txBody>
        </p:sp>
        <p:sp>
          <p:nvSpPr>
            <p:cNvPr id="65" name="Text Box 23"/>
            <p:cNvSpPr txBox="1">
              <a:spLocks noChangeArrowheads="1"/>
            </p:cNvSpPr>
            <p:nvPr/>
          </p:nvSpPr>
          <p:spPr bwMode="auto">
            <a:xfrm>
              <a:off x="2271712" y="3895746"/>
              <a:ext cx="2757488" cy="307777"/>
            </a:xfrm>
            <a:prstGeom prst="rect">
              <a:avLst/>
            </a:prstGeom>
            <a:noFill/>
            <a:ln w="12700">
              <a:noFill/>
              <a:miter lim="800000"/>
              <a:headEnd type="none" w="sm" len="sm"/>
              <a:tailEnd type="none" w="sm" len="sm"/>
            </a:ln>
          </p:spPr>
          <p:txBody>
            <a:bodyPr wrap="square">
              <a:spAutoFit/>
            </a:bodyPr>
            <a:lstStyle/>
            <a:p>
              <a:pPr algn="ctr"/>
              <a:r>
                <a:rPr lang="en-GB" sz="1400" b="1" dirty="0"/>
                <a:t>LM25 </a:t>
              </a:r>
              <a:r>
                <a:rPr lang="en-GB" sz="1400" b="1" dirty="0">
                  <a:sym typeface="Symbol" pitchFamily="18" charset="2"/>
                </a:rPr>
                <a:t>BID + Met</a:t>
              </a:r>
            </a:p>
          </p:txBody>
        </p:sp>
        <p:sp>
          <p:nvSpPr>
            <p:cNvPr id="66" name="Rectangle 25"/>
            <p:cNvSpPr>
              <a:spLocks noChangeArrowheads="1"/>
            </p:cNvSpPr>
            <p:nvPr/>
          </p:nvSpPr>
          <p:spPr bwMode="auto">
            <a:xfrm>
              <a:off x="5453955" y="2054589"/>
              <a:ext cx="1974657" cy="323707"/>
            </a:xfrm>
            <a:prstGeom prst="rect">
              <a:avLst/>
            </a:prstGeom>
            <a:noFill/>
            <a:ln w="12700">
              <a:noFill/>
              <a:miter lim="800000"/>
              <a:headEnd type="none" w="sm" len="sm"/>
              <a:tailEnd type="none" w="sm" len="sm"/>
            </a:ln>
          </p:spPr>
          <p:txBody>
            <a:bodyPr wrap="none">
              <a:spAutoFit/>
            </a:bodyPr>
            <a:lstStyle/>
            <a:p>
              <a:pPr algn="ctr"/>
              <a:r>
                <a:rPr lang="en-GB" sz="1400" b="1" dirty="0"/>
                <a:t>Glargine QD + Met</a:t>
              </a:r>
            </a:p>
          </p:txBody>
        </p:sp>
        <p:sp>
          <p:nvSpPr>
            <p:cNvPr id="67" name="Text Box 26"/>
            <p:cNvSpPr txBox="1">
              <a:spLocks noChangeArrowheads="1"/>
            </p:cNvSpPr>
            <p:nvPr/>
          </p:nvSpPr>
          <p:spPr bwMode="auto">
            <a:xfrm>
              <a:off x="886511" y="3401219"/>
              <a:ext cx="1393825" cy="307777"/>
            </a:xfrm>
            <a:prstGeom prst="rect">
              <a:avLst/>
            </a:prstGeom>
            <a:noFill/>
            <a:ln w="12700">
              <a:noFill/>
              <a:miter lim="800000"/>
              <a:headEnd type="none" w="sm" len="sm"/>
              <a:tailEnd type="none" w="sm" len="sm"/>
            </a:ln>
          </p:spPr>
          <p:txBody>
            <a:bodyPr>
              <a:spAutoFit/>
            </a:bodyPr>
            <a:lstStyle/>
            <a:p>
              <a:pPr algn="ctr">
                <a:spcBef>
                  <a:spcPct val="50000"/>
                </a:spcBef>
              </a:pPr>
              <a:r>
                <a:rPr lang="en-GB" sz="1400" b="1" dirty="0"/>
                <a:t>NPH + Met</a:t>
              </a:r>
            </a:p>
          </p:txBody>
        </p:sp>
        <p:sp>
          <p:nvSpPr>
            <p:cNvPr id="68" name="Rectangle 13"/>
            <p:cNvSpPr>
              <a:spLocks noChangeArrowheads="1"/>
            </p:cNvSpPr>
            <p:nvPr/>
          </p:nvSpPr>
          <p:spPr bwMode="auto">
            <a:xfrm>
              <a:off x="1990253" y="4563141"/>
              <a:ext cx="304800" cy="308419"/>
            </a:xfrm>
            <a:prstGeom prst="rect">
              <a:avLst/>
            </a:prstGeom>
            <a:noFill/>
            <a:ln w="9525">
              <a:noFill/>
              <a:miter lim="800000"/>
              <a:headEnd/>
              <a:tailEnd/>
            </a:ln>
          </p:spPr>
          <p:txBody>
            <a:bodyPr lIns="92075" tIns="46038" rIns="92075" bIns="46038">
              <a:spAutoFit/>
            </a:bodyPr>
            <a:lstStyle/>
            <a:p>
              <a:pPr algn="ctr"/>
              <a:r>
                <a:rPr lang="en-GB" sz="1400" b="1" dirty="0"/>
                <a:t>0</a:t>
              </a:r>
            </a:p>
          </p:txBody>
        </p:sp>
        <p:sp>
          <p:nvSpPr>
            <p:cNvPr id="69" name="Rectangle 14"/>
            <p:cNvSpPr>
              <a:spLocks noChangeArrowheads="1"/>
            </p:cNvSpPr>
            <p:nvPr/>
          </p:nvSpPr>
          <p:spPr bwMode="auto">
            <a:xfrm>
              <a:off x="4816445" y="4563141"/>
              <a:ext cx="497592" cy="308419"/>
            </a:xfrm>
            <a:prstGeom prst="rect">
              <a:avLst/>
            </a:prstGeom>
            <a:noFill/>
            <a:ln w="9525">
              <a:noFill/>
              <a:miter lim="800000"/>
              <a:headEnd/>
              <a:tailEnd/>
            </a:ln>
          </p:spPr>
          <p:txBody>
            <a:bodyPr wrap="square" lIns="92075" tIns="46038" rIns="92075" bIns="46038">
              <a:spAutoFit/>
            </a:bodyPr>
            <a:lstStyle/>
            <a:p>
              <a:pPr algn="ctr"/>
              <a:r>
                <a:rPr lang="en-GB" sz="1400" b="1" dirty="0"/>
                <a:t>16</a:t>
              </a:r>
            </a:p>
          </p:txBody>
        </p:sp>
        <p:sp>
          <p:nvSpPr>
            <p:cNvPr id="70" name="Rectangle 16"/>
            <p:cNvSpPr>
              <a:spLocks noChangeArrowheads="1"/>
            </p:cNvSpPr>
            <p:nvPr/>
          </p:nvSpPr>
          <p:spPr bwMode="auto">
            <a:xfrm>
              <a:off x="4711108" y="4879826"/>
              <a:ext cx="750142" cy="308419"/>
            </a:xfrm>
            <a:prstGeom prst="rect">
              <a:avLst/>
            </a:prstGeom>
            <a:noFill/>
            <a:ln w="9525">
              <a:noFill/>
              <a:miter lim="800000"/>
              <a:headEnd/>
              <a:tailEnd/>
            </a:ln>
          </p:spPr>
          <p:txBody>
            <a:bodyPr wrap="none" lIns="92075" tIns="46038" rIns="92075" bIns="46038">
              <a:spAutoFit/>
            </a:bodyPr>
            <a:lstStyle/>
            <a:p>
              <a:pPr algn="ctr"/>
              <a:r>
                <a:rPr lang="en-GB" sz="1400" b="1" dirty="0"/>
                <a:t>Weeks</a:t>
              </a:r>
            </a:p>
          </p:txBody>
        </p:sp>
        <p:sp>
          <p:nvSpPr>
            <p:cNvPr id="71" name="Rectangle 18"/>
            <p:cNvSpPr>
              <a:spLocks noChangeArrowheads="1"/>
            </p:cNvSpPr>
            <p:nvPr/>
          </p:nvSpPr>
          <p:spPr bwMode="auto">
            <a:xfrm>
              <a:off x="7613849" y="4563141"/>
              <a:ext cx="384721" cy="308419"/>
            </a:xfrm>
            <a:prstGeom prst="rect">
              <a:avLst/>
            </a:prstGeom>
            <a:noFill/>
            <a:ln w="9525">
              <a:noFill/>
              <a:miter lim="800000"/>
              <a:headEnd/>
              <a:tailEnd/>
            </a:ln>
          </p:spPr>
          <p:txBody>
            <a:bodyPr wrap="none" lIns="92075" tIns="46038" rIns="92075" bIns="46038">
              <a:spAutoFit/>
            </a:bodyPr>
            <a:lstStyle/>
            <a:p>
              <a:pPr algn="ctr"/>
              <a:r>
                <a:rPr lang="en-GB" sz="1400" b="1" dirty="0"/>
                <a:t>32</a:t>
              </a:r>
            </a:p>
          </p:txBody>
        </p:sp>
        <p:sp>
          <p:nvSpPr>
            <p:cNvPr id="72" name="Line 19"/>
            <p:cNvSpPr>
              <a:spLocks noChangeShapeType="1"/>
            </p:cNvSpPr>
            <p:nvPr/>
          </p:nvSpPr>
          <p:spPr bwMode="auto">
            <a:xfrm>
              <a:off x="1148708" y="4463772"/>
              <a:ext cx="6666555" cy="0"/>
            </a:xfrm>
            <a:prstGeom prst="line">
              <a:avLst/>
            </a:prstGeom>
            <a:noFill/>
            <a:ln w="9525">
              <a:solidFill>
                <a:srgbClr val="000000"/>
              </a:solidFill>
              <a:round/>
              <a:headEnd type="none" w="sm" len="sm"/>
              <a:tailEnd type="none" w="sm" len="sm"/>
            </a:ln>
          </p:spPr>
          <p:txBody>
            <a:bodyPr/>
            <a:lstStyle/>
            <a:p>
              <a:endParaRPr lang="en-US" sz="1400" b="1" dirty="0"/>
            </a:p>
          </p:txBody>
        </p:sp>
        <p:sp>
          <p:nvSpPr>
            <p:cNvPr id="73" name="Line 12"/>
            <p:cNvSpPr>
              <a:spLocks noChangeShapeType="1"/>
            </p:cNvSpPr>
            <p:nvPr/>
          </p:nvSpPr>
          <p:spPr bwMode="auto">
            <a:xfrm flipV="1">
              <a:off x="2133600" y="4465832"/>
              <a:ext cx="0" cy="116484"/>
            </a:xfrm>
            <a:prstGeom prst="line">
              <a:avLst/>
            </a:prstGeom>
            <a:noFill/>
            <a:ln w="9525">
              <a:solidFill>
                <a:srgbClr val="000000"/>
              </a:solidFill>
              <a:round/>
              <a:headEnd type="none" w="sm" len="sm"/>
              <a:tailEnd type="none" w="sm" len="sm"/>
            </a:ln>
          </p:spPr>
          <p:txBody>
            <a:bodyPr/>
            <a:lstStyle/>
            <a:p>
              <a:endParaRPr lang="en-US" sz="1400" b="1" dirty="0"/>
            </a:p>
          </p:txBody>
        </p:sp>
        <p:sp>
          <p:nvSpPr>
            <p:cNvPr id="74" name="Line 15"/>
            <p:cNvSpPr>
              <a:spLocks noChangeShapeType="1"/>
            </p:cNvSpPr>
            <p:nvPr/>
          </p:nvSpPr>
          <p:spPr bwMode="auto">
            <a:xfrm flipV="1">
              <a:off x="7815262" y="4465832"/>
              <a:ext cx="0" cy="116484"/>
            </a:xfrm>
            <a:prstGeom prst="line">
              <a:avLst/>
            </a:prstGeom>
            <a:noFill/>
            <a:ln w="9525">
              <a:solidFill>
                <a:srgbClr val="000000"/>
              </a:solidFill>
              <a:round/>
              <a:headEnd type="none" w="sm" len="sm"/>
              <a:tailEnd type="none" w="sm" len="sm"/>
            </a:ln>
          </p:spPr>
          <p:txBody>
            <a:bodyPr/>
            <a:lstStyle/>
            <a:p>
              <a:pPr algn="ctr"/>
              <a:endParaRPr lang="en-US" sz="1400" b="1" dirty="0"/>
            </a:p>
          </p:txBody>
        </p:sp>
        <p:sp>
          <p:nvSpPr>
            <p:cNvPr id="75" name="Line 17"/>
            <p:cNvSpPr>
              <a:spLocks noChangeShapeType="1"/>
            </p:cNvSpPr>
            <p:nvPr/>
          </p:nvSpPr>
          <p:spPr bwMode="auto">
            <a:xfrm flipV="1">
              <a:off x="5081588" y="4465832"/>
              <a:ext cx="0" cy="116484"/>
            </a:xfrm>
            <a:prstGeom prst="line">
              <a:avLst/>
            </a:prstGeom>
            <a:noFill/>
            <a:ln w="9525">
              <a:solidFill>
                <a:srgbClr val="000000"/>
              </a:solidFill>
              <a:round/>
              <a:headEnd type="none" w="sm" len="sm"/>
              <a:tailEnd type="none" w="sm" len="sm"/>
            </a:ln>
          </p:spPr>
          <p:txBody>
            <a:bodyPr/>
            <a:lstStyle/>
            <a:p>
              <a:endParaRPr lang="en-US" sz="1400" b="1" dirty="0"/>
            </a:p>
          </p:txBody>
        </p:sp>
        <p:sp>
          <p:nvSpPr>
            <p:cNvPr id="76" name="Line 23"/>
            <p:cNvSpPr>
              <a:spLocks noChangeShapeType="1"/>
            </p:cNvSpPr>
            <p:nvPr/>
          </p:nvSpPr>
          <p:spPr bwMode="auto">
            <a:xfrm flipV="1">
              <a:off x="1149350" y="4465832"/>
              <a:ext cx="0" cy="115249"/>
            </a:xfrm>
            <a:prstGeom prst="line">
              <a:avLst/>
            </a:prstGeom>
            <a:noFill/>
            <a:ln w="9525">
              <a:solidFill>
                <a:srgbClr val="000000"/>
              </a:solidFill>
              <a:round/>
              <a:headEnd type="none" w="sm" len="sm"/>
              <a:tailEnd type="none" w="sm" len="sm"/>
            </a:ln>
          </p:spPr>
          <p:txBody>
            <a:bodyPr/>
            <a:lstStyle/>
            <a:p>
              <a:endParaRPr lang="en-US" sz="1400" b="1" dirty="0"/>
            </a:p>
          </p:txBody>
        </p:sp>
        <p:sp>
          <p:nvSpPr>
            <p:cNvPr id="77" name="Rectangle 24"/>
            <p:cNvSpPr>
              <a:spLocks noChangeArrowheads="1"/>
            </p:cNvSpPr>
            <p:nvPr/>
          </p:nvSpPr>
          <p:spPr bwMode="auto">
            <a:xfrm>
              <a:off x="721187" y="4563141"/>
              <a:ext cx="874435" cy="324382"/>
            </a:xfrm>
            <a:prstGeom prst="rect">
              <a:avLst/>
            </a:prstGeom>
            <a:noFill/>
            <a:ln w="9525">
              <a:noFill/>
              <a:miter lim="800000"/>
              <a:headEnd/>
              <a:tailEnd/>
            </a:ln>
          </p:spPr>
          <p:txBody>
            <a:bodyPr wrap="none" lIns="92075" tIns="46038" rIns="92075" bIns="46038">
              <a:spAutoFit/>
            </a:bodyPr>
            <a:lstStyle/>
            <a:p>
              <a:pPr algn="ctr"/>
              <a:r>
                <a:rPr lang="en-GB" sz="1400" b="1" dirty="0"/>
                <a:t>-4 to -8</a:t>
              </a:r>
            </a:p>
          </p:txBody>
        </p:sp>
        <p:sp>
          <p:nvSpPr>
            <p:cNvPr id="79" name="Text Box 23"/>
            <p:cNvSpPr txBox="1">
              <a:spLocks noChangeArrowheads="1"/>
            </p:cNvSpPr>
            <p:nvPr/>
          </p:nvSpPr>
          <p:spPr bwMode="auto">
            <a:xfrm>
              <a:off x="5134523" y="3907414"/>
              <a:ext cx="2740516" cy="307777"/>
            </a:xfrm>
            <a:prstGeom prst="rect">
              <a:avLst/>
            </a:prstGeom>
            <a:noFill/>
            <a:ln w="12700">
              <a:noFill/>
              <a:miter lim="800000"/>
              <a:headEnd type="none" w="sm" len="sm"/>
              <a:tailEnd type="none" w="sm" len="sm"/>
            </a:ln>
          </p:spPr>
          <p:txBody>
            <a:bodyPr wrap="square">
              <a:spAutoFit/>
            </a:bodyPr>
            <a:lstStyle/>
            <a:p>
              <a:pPr algn="ctr"/>
              <a:r>
                <a:rPr lang="en-GB" sz="1400" b="1" dirty="0"/>
                <a:t>LM25 </a:t>
              </a:r>
              <a:r>
                <a:rPr lang="en-GB" sz="1400" b="1" dirty="0">
                  <a:sym typeface="Symbol" pitchFamily="18" charset="2"/>
                </a:rPr>
                <a:t>BID + Met</a:t>
              </a:r>
            </a:p>
          </p:txBody>
        </p:sp>
      </p:grpSp>
      <p:sp>
        <p:nvSpPr>
          <p:cNvPr id="33"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69879454"/>
      </p:ext>
    </p:extLst>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BioMedsHeader-R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27650" name="Rectangle 2"/>
          <p:cNvSpPr>
            <a:spLocks noGrp="1" noChangeArrowheads="1"/>
          </p:cNvSpPr>
          <p:nvPr>
            <p:ph type="title" idx="4294967295"/>
          </p:nvPr>
        </p:nvSpPr>
        <p:spPr>
          <a:xfrm>
            <a:off x="0" y="101600"/>
            <a:ext cx="8497888" cy="1143000"/>
          </a:xfrm>
        </p:spPr>
        <p:txBody>
          <a:bodyPr/>
          <a:lstStyle/>
          <a:p>
            <a:r>
              <a:rPr lang="en-US" sz="2800" dirty="0"/>
              <a:t>LM25 BID vs. Glargine QD (Insulin-Experienced Patients): Reduction in HbA1c and Percentage of Patients Meeting Glycemic Targets</a:t>
            </a:r>
            <a:endParaRPr lang="en-US" altLang="en-US" sz="2800" dirty="0">
              <a:ea typeface="ヒラギノ角ゴ Pro W3"/>
              <a:cs typeface="DIN-Bold" pitchFamily="34" charset="0"/>
            </a:endParaRPr>
          </a:p>
        </p:txBody>
      </p:sp>
      <p:sp>
        <p:nvSpPr>
          <p:cNvPr id="27651" name="Text Placeholder 9"/>
          <p:cNvSpPr>
            <a:spLocks noGrp="1"/>
          </p:cNvSpPr>
          <p:nvPr>
            <p:ph type="body" sz="quarter" idx="4294967295"/>
          </p:nvPr>
        </p:nvSpPr>
        <p:spPr>
          <a:xfrm>
            <a:off x="0" y="6553200"/>
            <a:ext cx="3611563" cy="457200"/>
          </a:xfrm>
        </p:spPr>
        <p:txBody>
          <a:bodyPr/>
          <a:lstStyle/>
          <a:p>
            <a:pPr marL="0" indent="0">
              <a:spcAft>
                <a:spcPct val="0"/>
              </a:spcAft>
              <a:buNone/>
            </a:pPr>
            <a:r>
              <a:rPr lang="en-US" altLang="en-US" sz="1100" dirty="0">
                <a:ea typeface="ヒラギノ角ゴ Pro W3"/>
                <a:cs typeface="DIN-Regular" pitchFamily="34" charset="0"/>
              </a:rPr>
              <a:t>Malone JK et al. </a:t>
            </a:r>
            <a:r>
              <a:rPr lang="en-GB" sz="1100" i="1" dirty="0"/>
              <a:t>Diabet Med </a:t>
            </a:r>
            <a:r>
              <a:rPr lang="en-GB" sz="1100" dirty="0"/>
              <a:t>2005;22:374-81</a:t>
            </a:r>
            <a:endParaRPr lang="en-US" altLang="en-US" sz="1100" dirty="0">
              <a:ea typeface="ヒラギノ角ゴ Pro W3"/>
              <a:cs typeface="DIN-Regular" pitchFamily="34" charset="0"/>
            </a:endParaRPr>
          </a:p>
          <a:p>
            <a:pPr marL="0" indent="0" eaLnBrk="1" hangingPunct="1">
              <a:spcAft>
                <a:spcPct val="0"/>
              </a:spcAft>
              <a:buFont typeface="+mj-lt"/>
              <a:buNone/>
            </a:pPr>
            <a:endParaRPr lang="en-US" altLang="en-US" sz="1100" dirty="0">
              <a:ea typeface="ヒラギノ角ゴ Pro W3"/>
              <a:cs typeface="DIN-Regular" pitchFamily="34" charset="0"/>
            </a:endParaRPr>
          </a:p>
        </p:txBody>
      </p:sp>
      <p:graphicFrame>
        <p:nvGraphicFramePr>
          <p:cNvPr id="33" name="Chart 32"/>
          <p:cNvGraphicFramePr/>
          <p:nvPr/>
        </p:nvGraphicFramePr>
        <p:xfrm>
          <a:off x="524243" y="1984370"/>
          <a:ext cx="2752357" cy="3212819"/>
        </p:xfrm>
        <a:graphic>
          <a:graphicData uri="http://schemas.openxmlformats.org/drawingml/2006/chart">
            <c:chart xmlns:c="http://schemas.openxmlformats.org/drawingml/2006/chart" xmlns:r="http://schemas.openxmlformats.org/officeDocument/2006/relationships" r:id="rId4"/>
          </a:graphicData>
        </a:graphic>
      </p:graphicFrame>
      <p:grpSp>
        <p:nvGrpSpPr>
          <p:cNvPr id="34" name="Group 33"/>
          <p:cNvGrpSpPr/>
          <p:nvPr/>
        </p:nvGrpSpPr>
        <p:grpSpPr>
          <a:xfrm>
            <a:off x="1703699" y="4382774"/>
            <a:ext cx="745717" cy="581894"/>
            <a:chOff x="1735939" y="5368132"/>
            <a:chExt cx="745717" cy="581894"/>
          </a:xfrm>
        </p:grpSpPr>
        <p:sp>
          <p:nvSpPr>
            <p:cNvPr id="35" name="Rectangle 60"/>
            <p:cNvSpPr>
              <a:spLocks noChangeArrowheads="1"/>
            </p:cNvSpPr>
            <p:nvPr/>
          </p:nvSpPr>
          <p:spPr bwMode="auto">
            <a:xfrm>
              <a:off x="1735939" y="5642249"/>
              <a:ext cx="745717" cy="307777"/>
            </a:xfrm>
            <a:prstGeom prst="rect">
              <a:avLst/>
            </a:prstGeom>
            <a:noFill/>
            <a:ln w="12700">
              <a:noFill/>
              <a:miter lim="800000"/>
              <a:headEnd type="none" w="sm" len="sm"/>
              <a:tailEnd type="none" w="sm" len="sm"/>
            </a:ln>
          </p:spPr>
          <p:txBody>
            <a:bodyPr wrap="none">
              <a:spAutoFit/>
            </a:bodyPr>
            <a:lstStyle/>
            <a:p>
              <a:r>
                <a:rPr lang="en-GB" sz="1400" b="1" dirty="0"/>
                <a:t>p&lt;.001</a:t>
              </a:r>
            </a:p>
          </p:txBody>
        </p:sp>
        <p:sp>
          <p:nvSpPr>
            <p:cNvPr id="36"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37"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38" name="Line 76"/>
            <p:cNvSpPr>
              <a:spLocks noChangeShapeType="1"/>
            </p:cNvSpPr>
            <p:nvPr/>
          </p:nvSpPr>
          <p:spPr bwMode="auto">
            <a:xfrm>
              <a:off x="1759250" y="5638800"/>
              <a:ext cx="690168" cy="0"/>
            </a:xfrm>
            <a:prstGeom prst="line">
              <a:avLst/>
            </a:prstGeom>
            <a:noFill/>
            <a:ln w="12700">
              <a:solidFill>
                <a:srgbClr val="000000"/>
              </a:solidFill>
              <a:round/>
              <a:headEnd/>
              <a:tailEnd/>
            </a:ln>
          </p:spPr>
          <p:txBody>
            <a:bodyPr/>
            <a:lstStyle/>
            <a:p>
              <a:endParaRPr lang="en-US" sz="1400" b="1" dirty="0"/>
            </a:p>
          </p:txBody>
        </p:sp>
        <p:sp>
          <p:nvSpPr>
            <p:cNvPr id="39" name="Text Box 48"/>
            <p:cNvSpPr txBox="1">
              <a:spLocks noChangeArrowheads="1"/>
            </p:cNvSpPr>
            <p:nvPr/>
          </p:nvSpPr>
          <p:spPr bwMode="auto">
            <a:xfrm>
              <a:off x="1814817" y="5368132"/>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grpSp>
      <p:graphicFrame>
        <p:nvGraphicFramePr>
          <p:cNvPr id="40" name="Chart 39"/>
          <p:cNvGraphicFramePr/>
          <p:nvPr/>
        </p:nvGraphicFramePr>
        <p:xfrm>
          <a:off x="3456308" y="1656016"/>
          <a:ext cx="5396782" cy="3988474"/>
        </p:xfrm>
        <a:graphic>
          <a:graphicData uri="http://schemas.openxmlformats.org/drawingml/2006/chart">
            <c:chart xmlns:c="http://schemas.openxmlformats.org/drawingml/2006/chart" xmlns:r="http://schemas.openxmlformats.org/officeDocument/2006/relationships" r:id="rId5"/>
          </a:graphicData>
        </a:graphic>
      </p:graphicFrame>
      <p:sp>
        <p:nvSpPr>
          <p:cNvPr id="41" name="Rectangle 58"/>
          <p:cNvSpPr>
            <a:spLocks noChangeArrowheads="1"/>
          </p:cNvSpPr>
          <p:nvPr/>
        </p:nvSpPr>
        <p:spPr bwMode="auto">
          <a:xfrm>
            <a:off x="7721682" y="2286000"/>
            <a:ext cx="745717"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p&lt;.001</a:t>
            </a:r>
          </a:p>
        </p:txBody>
      </p:sp>
      <p:grpSp>
        <p:nvGrpSpPr>
          <p:cNvPr id="42" name="Group 41"/>
          <p:cNvGrpSpPr/>
          <p:nvPr/>
        </p:nvGrpSpPr>
        <p:grpSpPr>
          <a:xfrm>
            <a:off x="7847828" y="2578089"/>
            <a:ext cx="394835" cy="105090"/>
            <a:chOff x="6720499" y="2235660"/>
            <a:chExt cx="538857" cy="111030"/>
          </a:xfrm>
        </p:grpSpPr>
        <p:sp>
          <p:nvSpPr>
            <p:cNvPr id="43" name="Line 46"/>
            <p:cNvSpPr>
              <a:spLocks noChangeShapeType="1"/>
            </p:cNvSpPr>
            <p:nvPr/>
          </p:nvSpPr>
          <p:spPr bwMode="auto">
            <a:xfrm flipV="1">
              <a:off x="7257634" y="2235660"/>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44" name="Line 47"/>
            <p:cNvSpPr>
              <a:spLocks noChangeShapeType="1"/>
            </p:cNvSpPr>
            <p:nvPr/>
          </p:nvSpPr>
          <p:spPr bwMode="auto">
            <a:xfrm flipV="1">
              <a:off x="6720499" y="2235660"/>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45" name="Line 74"/>
            <p:cNvSpPr>
              <a:spLocks noChangeShapeType="1"/>
            </p:cNvSpPr>
            <p:nvPr/>
          </p:nvSpPr>
          <p:spPr bwMode="auto">
            <a:xfrm>
              <a:off x="6727385" y="2240558"/>
              <a:ext cx="531971" cy="0"/>
            </a:xfrm>
            <a:prstGeom prst="line">
              <a:avLst/>
            </a:prstGeom>
            <a:noFill/>
            <a:ln w="12700">
              <a:solidFill>
                <a:srgbClr val="000000"/>
              </a:solidFill>
              <a:round/>
              <a:headEnd/>
              <a:tailEnd/>
            </a:ln>
          </p:spPr>
          <p:txBody>
            <a:bodyPr/>
            <a:lstStyle/>
            <a:p>
              <a:endParaRPr lang="en-US" sz="1400" b="1" dirty="0"/>
            </a:p>
          </p:txBody>
        </p:sp>
      </p:grpSp>
      <p:sp>
        <p:nvSpPr>
          <p:cNvPr id="46" name="Rectangle 60"/>
          <p:cNvSpPr>
            <a:spLocks noChangeArrowheads="1"/>
          </p:cNvSpPr>
          <p:nvPr/>
        </p:nvSpPr>
        <p:spPr bwMode="auto">
          <a:xfrm>
            <a:off x="6415735" y="2104006"/>
            <a:ext cx="745717" cy="307777"/>
          </a:xfrm>
          <a:prstGeom prst="rect">
            <a:avLst/>
          </a:prstGeom>
          <a:noFill/>
          <a:ln w="12700">
            <a:noFill/>
            <a:miter lim="800000"/>
            <a:headEnd type="none" w="sm" len="sm"/>
            <a:tailEnd type="none" w="sm" len="sm"/>
          </a:ln>
        </p:spPr>
        <p:txBody>
          <a:bodyPr wrap="none">
            <a:spAutoFit/>
          </a:bodyPr>
          <a:lstStyle/>
          <a:p>
            <a:r>
              <a:rPr lang="en-GB" sz="1400" b="1" dirty="0"/>
              <a:t>p&lt;.001</a:t>
            </a:r>
          </a:p>
        </p:txBody>
      </p:sp>
      <p:grpSp>
        <p:nvGrpSpPr>
          <p:cNvPr id="47" name="Group 46"/>
          <p:cNvGrpSpPr/>
          <p:nvPr/>
        </p:nvGrpSpPr>
        <p:grpSpPr>
          <a:xfrm>
            <a:off x="6652146" y="2378359"/>
            <a:ext cx="394835" cy="109022"/>
            <a:chOff x="5074661" y="2060063"/>
            <a:chExt cx="538857" cy="115184"/>
          </a:xfrm>
        </p:grpSpPr>
        <p:sp>
          <p:nvSpPr>
            <p:cNvPr id="48" name="Line 50"/>
            <p:cNvSpPr>
              <a:spLocks noChangeShapeType="1"/>
            </p:cNvSpPr>
            <p:nvPr/>
          </p:nvSpPr>
          <p:spPr bwMode="auto">
            <a:xfrm flipV="1">
              <a:off x="5611796" y="2064217"/>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49" name="Line 51"/>
            <p:cNvSpPr>
              <a:spLocks noChangeShapeType="1"/>
            </p:cNvSpPr>
            <p:nvPr/>
          </p:nvSpPr>
          <p:spPr bwMode="auto">
            <a:xfrm flipV="1">
              <a:off x="5074661" y="2064217"/>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0" name="Line 76"/>
            <p:cNvSpPr>
              <a:spLocks noChangeShapeType="1"/>
            </p:cNvSpPr>
            <p:nvPr/>
          </p:nvSpPr>
          <p:spPr bwMode="auto">
            <a:xfrm>
              <a:off x="5076383" y="2060063"/>
              <a:ext cx="537135" cy="0"/>
            </a:xfrm>
            <a:prstGeom prst="line">
              <a:avLst/>
            </a:prstGeom>
            <a:noFill/>
            <a:ln w="12700">
              <a:solidFill>
                <a:srgbClr val="000000"/>
              </a:solidFill>
              <a:round/>
              <a:headEnd/>
              <a:tailEnd/>
            </a:ln>
          </p:spPr>
          <p:txBody>
            <a:bodyPr/>
            <a:lstStyle/>
            <a:p>
              <a:endParaRPr lang="en-US" sz="1400" b="1" dirty="0"/>
            </a:p>
          </p:txBody>
        </p:sp>
      </p:grpSp>
      <p:sp>
        <p:nvSpPr>
          <p:cNvPr id="51" name="Rectangle 59"/>
          <p:cNvSpPr>
            <a:spLocks noChangeArrowheads="1"/>
          </p:cNvSpPr>
          <p:nvPr/>
        </p:nvSpPr>
        <p:spPr bwMode="auto">
          <a:xfrm>
            <a:off x="5351406" y="2438400"/>
            <a:ext cx="646331"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p=.01</a:t>
            </a:r>
          </a:p>
        </p:txBody>
      </p:sp>
      <p:grpSp>
        <p:nvGrpSpPr>
          <p:cNvPr id="52" name="Group 51"/>
          <p:cNvGrpSpPr/>
          <p:nvPr/>
        </p:nvGrpSpPr>
        <p:grpSpPr>
          <a:xfrm>
            <a:off x="5482598" y="2735125"/>
            <a:ext cx="394835" cy="105090"/>
            <a:chOff x="3520067" y="2560585"/>
            <a:chExt cx="538857" cy="111030"/>
          </a:xfrm>
        </p:grpSpPr>
        <p:sp>
          <p:nvSpPr>
            <p:cNvPr id="78" name="Line 54"/>
            <p:cNvSpPr>
              <a:spLocks noChangeShapeType="1"/>
            </p:cNvSpPr>
            <p:nvPr/>
          </p:nvSpPr>
          <p:spPr bwMode="auto">
            <a:xfrm flipV="1">
              <a:off x="4057203"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80"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81"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endParaRPr lang="en-US" sz="1400" b="1" dirty="0"/>
            </a:p>
          </p:txBody>
        </p:sp>
      </p:grpSp>
      <p:sp>
        <p:nvSpPr>
          <p:cNvPr id="82" name="Text Box 57"/>
          <p:cNvSpPr txBox="1">
            <a:spLocks noChangeArrowheads="1"/>
          </p:cNvSpPr>
          <p:nvPr/>
        </p:nvSpPr>
        <p:spPr bwMode="auto">
          <a:xfrm>
            <a:off x="4086219" y="3048000"/>
            <a:ext cx="966392" cy="307777"/>
          </a:xfrm>
          <a:prstGeom prst="rect">
            <a:avLst/>
          </a:prstGeom>
          <a:noFill/>
          <a:ln w="12700">
            <a:noFill/>
            <a:miter lim="800000"/>
            <a:headEnd type="none" w="sm" len="sm"/>
            <a:tailEnd type="none" w="sm" len="sm"/>
          </a:ln>
        </p:spPr>
        <p:txBody>
          <a:bodyPr wrap="square">
            <a:spAutoFit/>
          </a:bodyPr>
          <a:lstStyle/>
          <a:p>
            <a:pPr algn="ctr">
              <a:spcBef>
                <a:spcPct val="50000"/>
              </a:spcBef>
            </a:pPr>
            <a:r>
              <a:rPr lang="en-GB" sz="1400" b="1" dirty="0"/>
              <a:t>p=.002</a:t>
            </a:r>
          </a:p>
        </p:txBody>
      </p:sp>
      <p:grpSp>
        <p:nvGrpSpPr>
          <p:cNvPr id="83" name="Group 82"/>
          <p:cNvGrpSpPr/>
          <p:nvPr/>
        </p:nvGrpSpPr>
        <p:grpSpPr>
          <a:xfrm>
            <a:off x="4291836" y="3343179"/>
            <a:ext cx="386005" cy="105090"/>
            <a:chOff x="1843240" y="3285544"/>
            <a:chExt cx="526806" cy="111030"/>
          </a:xfrm>
        </p:grpSpPr>
        <p:sp>
          <p:nvSpPr>
            <p:cNvPr id="84" name="Line 42"/>
            <p:cNvSpPr>
              <a:spLocks noChangeShapeType="1"/>
            </p:cNvSpPr>
            <p:nvPr/>
          </p:nvSpPr>
          <p:spPr bwMode="auto">
            <a:xfrm flipV="1">
              <a:off x="2370046" y="3285544"/>
              <a:ext cx="0" cy="111030"/>
            </a:xfrm>
            <a:prstGeom prst="line">
              <a:avLst/>
            </a:prstGeom>
            <a:noFill/>
            <a:ln w="12700">
              <a:solidFill>
                <a:schemeClr val="tx1"/>
              </a:solidFill>
              <a:round/>
              <a:headEnd type="none" w="sm" len="sm"/>
              <a:tailEnd type="none" w="sm" len="sm"/>
            </a:ln>
          </p:spPr>
          <p:txBody>
            <a:bodyPr/>
            <a:lstStyle/>
            <a:p>
              <a:endParaRPr lang="en-US" sz="1400" b="1" dirty="0"/>
            </a:p>
          </p:txBody>
        </p:sp>
        <p:sp>
          <p:nvSpPr>
            <p:cNvPr id="85" name="Line 43"/>
            <p:cNvSpPr>
              <a:spLocks noChangeShapeType="1"/>
            </p:cNvSpPr>
            <p:nvPr/>
          </p:nvSpPr>
          <p:spPr bwMode="auto">
            <a:xfrm flipV="1">
              <a:off x="1843240" y="3285544"/>
              <a:ext cx="0" cy="111030"/>
            </a:xfrm>
            <a:prstGeom prst="line">
              <a:avLst/>
            </a:prstGeom>
            <a:noFill/>
            <a:ln w="12700">
              <a:solidFill>
                <a:schemeClr val="tx1"/>
              </a:solidFill>
              <a:round/>
              <a:headEnd type="none" w="sm" len="sm"/>
              <a:tailEnd type="none" w="sm" len="sm"/>
            </a:ln>
          </p:spPr>
          <p:txBody>
            <a:bodyPr/>
            <a:lstStyle/>
            <a:p>
              <a:endParaRPr lang="en-US" sz="1400" b="1" dirty="0"/>
            </a:p>
          </p:txBody>
        </p:sp>
        <p:sp>
          <p:nvSpPr>
            <p:cNvPr id="86" name="Line 81"/>
            <p:cNvSpPr>
              <a:spLocks noChangeShapeType="1"/>
            </p:cNvSpPr>
            <p:nvPr/>
          </p:nvSpPr>
          <p:spPr bwMode="auto">
            <a:xfrm>
              <a:off x="1843240" y="3288810"/>
              <a:ext cx="526806" cy="0"/>
            </a:xfrm>
            <a:prstGeom prst="line">
              <a:avLst/>
            </a:prstGeom>
            <a:noFill/>
            <a:ln w="12700">
              <a:solidFill>
                <a:schemeClr val="tx1"/>
              </a:solidFill>
              <a:round/>
              <a:headEnd/>
              <a:tailEnd/>
            </a:ln>
          </p:spPr>
          <p:txBody>
            <a:bodyPr/>
            <a:lstStyle/>
            <a:p>
              <a:endParaRPr lang="en-US" sz="1400" b="1" dirty="0"/>
            </a:p>
          </p:txBody>
        </p:sp>
      </p:grpSp>
      <p:sp>
        <p:nvSpPr>
          <p:cNvPr id="87" name="TextBox 86"/>
          <p:cNvSpPr txBox="1"/>
          <p:nvPr/>
        </p:nvSpPr>
        <p:spPr>
          <a:xfrm>
            <a:off x="189023" y="5706574"/>
            <a:ext cx="8551079" cy="523220"/>
          </a:xfrm>
          <a:prstGeom prst="rect">
            <a:avLst/>
          </a:prstGeom>
          <a:noFill/>
        </p:spPr>
        <p:txBody>
          <a:bodyPr wrap="square" rtlCol="0">
            <a:spAutoFit/>
          </a:bodyPr>
          <a:lstStyle/>
          <a:p>
            <a:pPr marL="285750" indent="-285750">
              <a:buClr>
                <a:srgbClr val="D52B1E"/>
              </a:buClr>
              <a:buFont typeface="Arial" panose="020B0604020202020204" pitchFamily="34" charset="0"/>
              <a:buChar char="♦"/>
            </a:pPr>
            <a:r>
              <a:rPr lang="en-US" sz="1400" dirty="0">
                <a:solidFill>
                  <a:srgbClr val="333333"/>
                </a:solidFill>
              </a:rPr>
              <a:t>Higher percentage of patients treated with LM25+Met attained glycemic targets, except FPG, which was attained by more patients on Glargine+Met</a:t>
            </a:r>
          </a:p>
        </p:txBody>
      </p:sp>
      <p:sp>
        <p:nvSpPr>
          <p:cNvPr id="88" name="TextBox 87"/>
          <p:cNvSpPr txBox="1"/>
          <p:nvPr/>
        </p:nvSpPr>
        <p:spPr>
          <a:xfrm>
            <a:off x="69108" y="1546619"/>
            <a:ext cx="1080745" cy="523220"/>
          </a:xfrm>
          <a:prstGeom prst="rect">
            <a:avLst/>
          </a:prstGeom>
          <a:noFill/>
        </p:spPr>
        <p:txBody>
          <a:bodyPr wrap="none" rtlCol="0">
            <a:spAutoFit/>
          </a:bodyPr>
          <a:lstStyle/>
          <a:p>
            <a:r>
              <a:rPr lang="en-US" sz="1400" b="1" dirty="0">
                <a:solidFill>
                  <a:srgbClr val="000000"/>
                </a:solidFill>
              </a:rPr>
              <a:t>Baseline </a:t>
            </a:r>
            <a:br>
              <a:rPr lang="en-US" sz="1400" b="1" dirty="0">
                <a:solidFill>
                  <a:srgbClr val="000000"/>
                </a:solidFill>
              </a:rPr>
            </a:br>
            <a:r>
              <a:rPr lang="en-US" sz="1400" b="1" dirty="0">
                <a:solidFill>
                  <a:srgbClr val="000000"/>
                </a:solidFill>
              </a:rPr>
              <a:t>HbA1c (%)</a:t>
            </a:r>
          </a:p>
        </p:txBody>
      </p:sp>
      <p:sp>
        <p:nvSpPr>
          <p:cNvPr id="89" name="Text Box 10"/>
          <p:cNvSpPr txBox="1">
            <a:spLocks noChangeArrowheads="1"/>
          </p:cNvSpPr>
          <p:nvPr/>
        </p:nvSpPr>
        <p:spPr bwMode="auto">
          <a:xfrm rot="16200000">
            <a:off x="-1121389" y="3381618"/>
            <a:ext cx="3085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 typeface="Arial" pitchFamily="34" charset="0"/>
              <a:buNone/>
            </a:pPr>
            <a:r>
              <a:rPr lang="de-AT" altLang="en-US" sz="1400" b="1" dirty="0">
                <a:solidFill>
                  <a:srgbClr val="000000"/>
                </a:solidFill>
                <a:latin typeface="Arial" panose="020B0604020202020204"/>
              </a:rPr>
              <a:t>Change in HbA1c  (%)</a:t>
            </a:r>
            <a:endParaRPr lang="en-GB" altLang="en-US" sz="1400" b="1" dirty="0">
              <a:solidFill>
                <a:srgbClr val="000000"/>
              </a:solidFill>
              <a:latin typeface="Arial" panose="020B0604020202020204"/>
            </a:endParaRPr>
          </a:p>
        </p:txBody>
      </p:sp>
      <p:grpSp>
        <p:nvGrpSpPr>
          <p:cNvPr id="90" name="Group 89"/>
          <p:cNvGrpSpPr/>
          <p:nvPr/>
        </p:nvGrpSpPr>
        <p:grpSpPr>
          <a:xfrm>
            <a:off x="1524000" y="1628043"/>
            <a:ext cx="1102866" cy="360372"/>
            <a:chOff x="1524000" y="1628043"/>
            <a:chExt cx="1102866" cy="360372"/>
          </a:xfrm>
        </p:grpSpPr>
        <p:sp>
          <p:nvSpPr>
            <p:cNvPr id="91" name="Rectangle 90"/>
            <p:cNvSpPr/>
            <p:nvPr/>
          </p:nvSpPr>
          <p:spPr>
            <a:xfrm>
              <a:off x="1524000" y="1628043"/>
              <a:ext cx="548640" cy="360372"/>
            </a:xfrm>
            <a:prstGeom prst="rect">
              <a:avLst/>
            </a:prstGeom>
            <a:ln>
              <a:solidFill>
                <a:srgbClr val="8278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2" name="Rectangle 91"/>
            <p:cNvSpPr/>
            <p:nvPr/>
          </p:nvSpPr>
          <p:spPr>
            <a:xfrm>
              <a:off x="2078226" y="1628043"/>
              <a:ext cx="548640" cy="360372"/>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3" name="TextBox 92"/>
            <p:cNvSpPr txBox="1"/>
            <p:nvPr/>
          </p:nvSpPr>
          <p:spPr>
            <a:xfrm>
              <a:off x="1524000" y="1654633"/>
              <a:ext cx="537756" cy="307777"/>
            </a:xfrm>
            <a:prstGeom prst="rect">
              <a:avLst/>
            </a:prstGeom>
            <a:noFill/>
          </p:spPr>
          <p:txBody>
            <a:bodyPr wrap="square" rtlCol="0">
              <a:spAutoFit/>
            </a:bodyPr>
            <a:lstStyle/>
            <a:p>
              <a:pPr algn="ctr"/>
              <a:r>
                <a:rPr lang="en-US" sz="1400" b="1" dirty="0">
                  <a:solidFill>
                    <a:srgbClr val="FFFFFF"/>
                  </a:solidFill>
                </a:rPr>
                <a:t>8.5</a:t>
              </a:r>
            </a:p>
          </p:txBody>
        </p:sp>
        <p:sp>
          <p:nvSpPr>
            <p:cNvPr id="94" name="TextBox 93"/>
            <p:cNvSpPr txBox="1"/>
            <p:nvPr/>
          </p:nvSpPr>
          <p:spPr>
            <a:xfrm>
              <a:off x="2083668" y="1656015"/>
              <a:ext cx="537756" cy="307777"/>
            </a:xfrm>
            <a:prstGeom prst="rect">
              <a:avLst/>
            </a:prstGeom>
            <a:noFill/>
          </p:spPr>
          <p:txBody>
            <a:bodyPr wrap="square" rtlCol="0">
              <a:spAutoFit/>
            </a:bodyPr>
            <a:lstStyle/>
            <a:p>
              <a:pPr algn="ctr"/>
              <a:r>
                <a:rPr lang="en-US" sz="1400" b="1" dirty="0">
                  <a:solidFill>
                    <a:srgbClr val="FFFFFF"/>
                  </a:solidFill>
                </a:rPr>
                <a:t>8.5</a:t>
              </a:r>
            </a:p>
          </p:txBody>
        </p:sp>
      </p:grpSp>
      <p:sp>
        <p:nvSpPr>
          <p:cNvPr id="95" name="Text Box 48"/>
          <p:cNvSpPr txBox="1">
            <a:spLocks noChangeArrowheads="1"/>
          </p:cNvSpPr>
          <p:nvPr/>
        </p:nvSpPr>
        <p:spPr bwMode="auto">
          <a:xfrm>
            <a:off x="4233180" y="3355777"/>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96" name="Text Box 48"/>
          <p:cNvSpPr txBox="1">
            <a:spLocks noChangeArrowheads="1"/>
          </p:cNvSpPr>
          <p:nvPr/>
        </p:nvSpPr>
        <p:spPr bwMode="auto">
          <a:xfrm>
            <a:off x="7796110" y="2602468"/>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97" name="Text Box 48"/>
          <p:cNvSpPr txBox="1">
            <a:spLocks noChangeArrowheads="1"/>
          </p:cNvSpPr>
          <p:nvPr/>
        </p:nvSpPr>
        <p:spPr bwMode="auto">
          <a:xfrm>
            <a:off x="5439034" y="2743066"/>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98" name="Text Box 48"/>
          <p:cNvSpPr txBox="1">
            <a:spLocks noChangeArrowheads="1"/>
          </p:cNvSpPr>
          <p:nvPr/>
        </p:nvSpPr>
        <p:spPr bwMode="auto">
          <a:xfrm>
            <a:off x="6598536" y="2378359"/>
            <a:ext cx="547383"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99" name="TextBox 98"/>
          <p:cNvSpPr txBox="1"/>
          <p:nvPr/>
        </p:nvSpPr>
        <p:spPr>
          <a:xfrm>
            <a:off x="473572" y="6280103"/>
            <a:ext cx="8551079" cy="276999"/>
          </a:xfrm>
          <a:prstGeom prst="rect">
            <a:avLst/>
          </a:prstGeom>
          <a:noFill/>
        </p:spPr>
        <p:txBody>
          <a:bodyPr wrap="square" rtlCol="0">
            <a:spAutoFit/>
          </a:bodyPr>
          <a:lstStyle/>
          <a:p>
            <a:pPr>
              <a:buClr>
                <a:srgbClr val="D52B1E"/>
              </a:buClr>
            </a:pPr>
            <a:r>
              <a:rPr lang="en-US" sz="1200" dirty="0">
                <a:solidFill>
                  <a:srgbClr val="333333"/>
                </a:solidFill>
                <a:latin typeface="Arial Narrow" panose="020B0606020202030204" pitchFamily="34" charset="0"/>
              </a:rPr>
              <a:t>**p≤.01; ***p≤.001 between treatment groups</a:t>
            </a:r>
          </a:p>
        </p:txBody>
      </p:sp>
      <p:sp>
        <p:nvSpPr>
          <p:cNvPr id="53" name="Text Box 10"/>
          <p:cNvSpPr txBox="1">
            <a:spLocks noChangeArrowheads="1"/>
          </p:cNvSpPr>
          <p:nvPr/>
        </p:nvSpPr>
        <p:spPr bwMode="auto">
          <a:xfrm rot="16200000">
            <a:off x="1811385" y="3571220"/>
            <a:ext cx="3085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None/>
            </a:pPr>
            <a:r>
              <a:rPr lang="en-GB" altLang="en-US" sz="1400" b="1" dirty="0"/>
              <a:t>Percentage of</a:t>
            </a:r>
            <a:r>
              <a:rPr lang="de-AT" altLang="en-US" sz="1400" b="1" dirty="0">
                <a:solidFill>
                  <a:srgbClr val="000000"/>
                </a:solidFill>
                <a:latin typeface="Arial" panose="020B0604020202020204"/>
              </a:rPr>
              <a:t> Patients</a:t>
            </a:r>
            <a:endParaRPr lang="en-GB" altLang="en-US" sz="1400" b="1" dirty="0">
              <a:solidFill>
                <a:srgbClr val="000000"/>
              </a:solidFill>
              <a:latin typeface="Arial" panose="020B0604020202020204"/>
            </a:endParaRPr>
          </a:p>
        </p:txBody>
      </p:sp>
      <p:sp>
        <p:nvSpPr>
          <p:cNvPr id="5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926933275"/>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ioMedsHeader-Red.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27650" name="Rectangle 2"/>
          <p:cNvSpPr>
            <a:spLocks noGrp="1" noChangeArrowheads="1"/>
          </p:cNvSpPr>
          <p:nvPr>
            <p:ph type="title" idx="4294967295"/>
          </p:nvPr>
        </p:nvSpPr>
        <p:spPr>
          <a:xfrm>
            <a:off x="0" y="-25400"/>
            <a:ext cx="8229600" cy="1143000"/>
          </a:xfrm>
        </p:spPr>
        <p:txBody>
          <a:bodyPr/>
          <a:lstStyle/>
          <a:p>
            <a:r>
              <a:rPr lang="en-US" sz="2800" dirty="0"/>
              <a:t>LM25 BID vs. Glargine QD (Insulin-Experienced Patients): Hypoglycemia</a:t>
            </a:r>
            <a:endParaRPr lang="en-US" altLang="en-US" sz="2800" dirty="0">
              <a:ea typeface="ヒラギノ角ゴ Pro W3"/>
              <a:cs typeface="DIN-Bold" pitchFamily="34" charset="0"/>
            </a:endParaRPr>
          </a:p>
        </p:txBody>
      </p:sp>
      <p:sp>
        <p:nvSpPr>
          <p:cNvPr id="27651" name="Text Placeholder 9"/>
          <p:cNvSpPr>
            <a:spLocks noGrp="1"/>
          </p:cNvSpPr>
          <p:nvPr>
            <p:ph type="body" sz="quarter" idx="4294967295"/>
          </p:nvPr>
        </p:nvSpPr>
        <p:spPr>
          <a:xfrm>
            <a:off x="0" y="6553200"/>
            <a:ext cx="3611563" cy="457200"/>
          </a:xfrm>
        </p:spPr>
        <p:txBody>
          <a:bodyPr/>
          <a:lstStyle/>
          <a:p>
            <a:pPr marL="0" indent="0">
              <a:spcAft>
                <a:spcPct val="0"/>
              </a:spcAft>
              <a:buNone/>
            </a:pPr>
            <a:r>
              <a:rPr lang="en-US" altLang="en-US" sz="1200" dirty="0">
                <a:ea typeface="ヒラギノ角ゴ Pro W3"/>
                <a:cs typeface="DIN-Regular" pitchFamily="34" charset="0"/>
              </a:rPr>
              <a:t>Malone JK et al. </a:t>
            </a:r>
            <a:r>
              <a:rPr lang="en-GB" sz="1200" i="1" dirty="0"/>
              <a:t>Diabet Med </a:t>
            </a:r>
            <a:r>
              <a:rPr lang="en-GB" sz="1200" dirty="0"/>
              <a:t>2005;22:374-81</a:t>
            </a:r>
            <a:endParaRPr lang="en-US" altLang="en-US" sz="1200" dirty="0">
              <a:ea typeface="ヒラギノ角ゴ Pro W3"/>
              <a:cs typeface="DIN-Regular" pitchFamily="34" charset="0"/>
            </a:endParaRPr>
          </a:p>
          <a:p>
            <a:pPr marL="0" indent="0" eaLnBrk="1" hangingPunct="1">
              <a:spcAft>
                <a:spcPct val="0"/>
              </a:spcAft>
              <a:buFont typeface="+mj-lt"/>
              <a:buNone/>
            </a:pPr>
            <a:endParaRPr lang="en-US" altLang="en-US" sz="1200" dirty="0">
              <a:ea typeface="ヒラギノ角ゴ Pro W3"/>
              <a:cs typeface="DIN-Regular" pitchFamily="34" charset="0"/>
            </a:endParaRPr>
          </a:p>
        </p:txBody>
      </p:sp>
      <p:sp>
        <p:nvSpPr>
          <p:cNvPr id="53" name="TextBox 52"/>
          <p:cNvSpPr txBox="1"/>
          <p:nvPr/>
        </p:nvSpPr>
        <p:spPr>
          <a:xfrm>
            <a:off x="189023" y="5486400"/>
            <a:ext cx="8551079" cy="738664"/>
          </a:xfrm>
          <a:prstGeom prst="rect">
            <a:avLst/>
          </a:prstGeom>
          <a:noFill/>
        </p:spPr>
        <p:txBody>
          <a:bodyPr wrap="square" rtlCol="0">
            <a:spAutoFit/>
          </a:bodyPr>
          <a:lstStyle/>
          <a:p>
            <a:pPr marL="285750" indent="-285750">
              <a:buClr>
                <a:srgbClr val="D52B1E"/>
              </a:buClr>
              <a:buFont typeface="Arial" panose="020B0604020202020204" pitchFamily="34" charset="0"/>
              <a:buChar char="♦"/>
            </a:pPr>
            <a:r>
              <a:rPr lang="en-US" sz="1400" dirty="0">
                <a:solidFill>
                  <a:srgbClr val="333333"/>
                </a:solidFill>
              </a:rPr>
              <a:t>Similar rate of overall hypoglycemia, but significantly lower rate of nocturnal hypoglycemia, in patients treated with LM25+Met compared to those treated with Glargine+Met</a:t>
            </a:r>
          </a:p>
          <a:p>
            <a:pPr marL="285750" indent="-285750">
              <a:buClr>
                <a:srgbClr val="D52B1E"/>
              </a:buClr>
              <a:buFont typeface="Arial" panose="020B0604020202020204" pitchFamily="34" charset="0"/>
              <a:buChar char="♦"/>
            </a:pPr>
            <a:r>
              <a:rPr lang="en-US" sz="1400" dirty="0">
                <a:solidFill>
                  <a:srgbClr val="333333"/>
                </a:solidFill>
              </a:rPr>
              <a:t>No cases of severe hypoglycemia reported in either treatment group</a:t>
            </a:r>
          </a:p>
        </p:txBody>
      </p:sp>
      <p:graphicFrame>
        <p:nvGraphicFramePr>
          <p:cNvPr id="54" name="Object 53"/>
          <p:cNvGraphicFramePr>
            <a:graphicFrameLocks/>
          </p:cNvGraphicFramePr>
          <p:nvPr/>
        </p:nvGraphicFramePr>
        <p:xfrm>
          <a:off x="946150" y="1524000"/>
          <a:ext cx="6292850" cy="4183063"/>
        </p:xfrm>
        <a:graphic>
          <a:graphicData uri="http://schemas.openxmlformats.org/presentationml/2006/ole">
            <mc:AlternateContent xmlns:mc="http://schemas.openxmlformats.org/markup-compatibility/2006">
              <mc:Choice xmlns:v="urn:schemas-microsoft-com:vml" Requires="v">
                <p:oleObj spid="_x0000_s17431" name="Worksheet" r:id="rId5" imgW="7033181" imgH="4891968" progId="Excel.Sheet.8">
                  <p:embed/>
                </p:oleObj>
              </mc:Choice>
              <mc:Fallback>
                <p:oleObj name="Worksheet" r:id="rId5" imgW="7033181" imgH="4891968" progId="Excel.Sheet.8">
                  <p:embed/>
                  <p:pic>
                    <p:nvPicPr>
                      <p:cNvPr id="0" name=""/>
                      <p:cNvPicPr>
                        <a:picLocks noChangeArrowheads="1"/>
                      </p:cNvPicPr>
                      <p:nvPr/>
                    </p:nvPicPr>
                    <p:blipFill>
                      <a:blip r:embed="rId6"/>
                      <a:srcRect/>
                      <a:stretch>
                        <a:fillRect/>
                      </a:stretch>
                    </p:blipFill>
                    <p:spPr bwMode="auto">
                      <a:xfrm>
                        <a:off x="946150" y="1524000"/>
                        <a:ext cx="6292850" cy="4183063"/>
                      </a:xfrm>
                      <a:prstGeom prst="rect">
                        <a:avLst/>
                      </a:prstGeom>
                      <a:noFill/>
                      <a:ln>
                        <a:noFill/>
                      </a:ln>
                    </p:spPr>
                  </p:pic>
                </p:oleObj>
              </mc:Fallback>
            </mc:AlternateContent>
          </a:graphicData>
        </a:graphic>
      </p:graphicFrame>
      <p:sp>
        <p:nvSpPr>
          <p:cNvPr id="55" name="Rectangle 59"/>
          <p:cNvSpPr>
            <a:spLocks noChangeArrowheads="1"/>
          </p:cNvSpPr>
          <p:nvPr/>
        </p:nvSpPr>
        <p:spPr bwMode="auto">
          <a:xfrm>
            <a:off x="2743200" y="1404936"/>
            <a:ext cx="745717"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p=.477</a:t>
            </a:r>
          </a:p>
        </p:txBody>
      </p:sp>
      <p:grpSp>
        <p:nvGrpSpPr>
          <p:cNvPr id="56" name="Group 55"/>
          <p:cNvGrpSpPr/>
          <p:nvPr/>
        </p:nvGrpSpPr>
        <p:grpSpPr>
          <a:xfrm>
            <a:off x="2874392" y="1715949"/>
            <a:ext cx="394835" cy="105090"/>
            <a:chOff x="3520067" y="2560585"/>
            <a:chExt cx="538857" cy="111030"/>
          </a:xfrm>
        </p:grpSpPr>
        <p:sp>
          <p:nvSpPr>
            <p:cNvPr id="57" name="Line 54"/>
            <p:cNvSpPr>
              <a:spLocks noChangeShapeType="1"/>
            </p:cNvSpPr>
            <p:nvPr/>
          </p:nvSpPr>
          <p:spPr bwMode="auto">
            <a:xfrm flipV="1">
              <a:off x="4057203"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8"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9"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endParaRPr lang="en-US" sz="1400" b="1" dirty="0"/>
            </a:p>
          </p:txBody>
        </p:sp>
      </p:grpSp>
      <p:sp>
        <p:nvSpPr>
          <p:cNvPr id="62" name="Rectangle 59"/>
          <p:cNvSpPr>
            <a:spLocks noChangeArrowheads="1"/>
          </p:cNvSpPr>
          <p:nvPr/>
        </p:nvSpPr>
        <p:spPr bwMode="auto">
          <a:xfrm>
            <a:off x="4572000" y="2514600"/>
            <a:ext cx="745717"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p=.002</a:t>
            </a:r>
          </a:p>
        </p:txBody>
      </p:sp>
      <p:grpSp>
        <p:nvGrpSpPr>
          <p:cNvPr id="63" name="Group 62"/>
          <p:cNvGrpSpPr/>
          <p:nvPr/>
        </p:nvGrpSpPr>
        <p:grpSpPr>
          <a:xfrm>
            <a:off x="4703192" y="2811325"/>
            <a:ext cx="394835" cy="105090"/>
            <a:chOff x="3520067" y="2560585"/>
            <a:chExt cx="538857" cy="111030"/>
          </a:xfrm>
        </p:grpSpPr>
        <p:sp>
          <p:nvSpPr>
            <p:cNvPr id="64" name="Line 54"/>
            <p:cNvSpPr>
              <a:spLocks noChangeShapeType="1"/>
            </p:cNvSpPr>
            <p:nvPr/>
          </p:nvSpPr>
          <p:spPr bwMode="auto">
            <a:xfrm flipV="1">
              <a:off x="4057203"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65"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66"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endParaRPr lang="en-US" sz="1400" b="1" dirty="0"/>
            </a:p>
          </p:txBody>
        </p:sp>
      </p:grpSp>
      <p:sp>
        <p:nvSpPr>
          <p:cNvPr id="16"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591829005"/>
      </p:ext>
    </p:extLst>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oMedsHeader-Red.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27650" name="Rectangle 2"/>
          <p:cNvSpPr>
            <a:spLocks noGrp="1" noChangeArrowheads="1"/>
          </p:cNvSpPr>
          <p:nvPr>
            <p:ph type="title" idx="4294967295"/>
          </p:nvPr>
        </p:nvSpPr>
        <p:spPr>
          <a:xfrm>
            <a:off x="0" y="-25400"/>
            <a:ext cx="8229600" cy="1143000"/>
          </a:xfrm>
        </p:spPr>
        <p:txBody>
          <a:bodyPr/>
          <a:lstStyle/>
          <a:p>
            <a:r>
              <a:rPr lang="en-US" sz="2800" dirty="0"/>
              <a:t>LM25 BID vs. Glargine QD (Insulin-Experienced Patients): Weight Gain</a:t>
            </a:r>
            <a:endParaRPr lang="en-US" altLang="en-US" sz="2800" dirty="0">
              <a:ea typeface="ヒラギノ角ゴ Pro W3"/>
              <a:cs typeface="DIN-Bold" pitchFamily="34" charset="0"/>
            </a:endParaRPr>
          </a:p>
        </p:txBody>
      </p:sp>
      <p:sp>
        <p:nvSpPr>
          <p:cNvPr id="27651" name="Text Placeholder 9"/>
          <p:cNvSpPr>
            <a:spLocks noGrp="1"/>
          </p:cNvSpPr>
          <p:nvPr>
            <p:ph type="body" sz="quarter" idx="4294967295"/>
          </p:nvPr>
        </p:nvSpPr>
        <p:spPr>
          <a:xfrm>
            <a:off x="0" y="6553200"/>
            <a:ext cx="3611563" cy="457200"/>
          </a:xfrm>
        </p:spPr>
        <p:txBody>
          <a:bodyPr/>
          <a:lstStyle/>
          <a:p>
            <a:pPr marL="0" indent="0">
              <a:spcAft>
                <a:spcPct val="0"/>
              </a:spcAft>
              <a:buNone/>
            </a:pPr>
            <a:r>
              <a:rPr lang="en-US" altLang="en-US" sz="1200" dirty="0">
                <a:ea typeface="ヒラギノ角ゴ Pro W3"/>
                <a:cs typeface="DIN-Regular" pitchFamily="34" charset="0"/>
              </a:rPr>
              <a:t>Malone JK et al. </a:t>
            </a:r>
            <a:r>
              <a:rPr lang="en-GB" sz="1200" i="1" dirty="0"/>
              <a:t>Diabet Med </a:t>
            </a:r>
            <a:r>
              <a:rPr lang="en-GB" sz="1200" dirty="0"/>
              <a:t>2005;22:374-81</a:t>
            </a:r>
            <a:endParaRPr lang="en-US" altLang="en-US" sz="1200" dirty="0">
              <a:ea typeface="ヒラギノ角ゴ Pro W3"/>
              <a:cs typeface="DIN-Regular" pitchFamily="34" charset="0"/>
            </a:endParaRPr>
          </a:p>
          <a:p>
            <a:pPr marL="0" indent="0" eaLnBrk="1" hangingPunct="1">
              <a:spcAft>
                <a:spcPct val="0"/>
              </a:spcAft>
              <a:buFont typeface="+mj-lt"/>
              <a:buNone/>
            </a:pPr>
            <a:endParaRPr lang="en-US" altLang="en-US" sz="1200" dirty="0">
              <a:ea typeface="ヒラギノ角ゴ Pro W3"/>
              <a:cs typeface="DIN-Regular" pitchFamily="34" charset="0"/>
            </a:endParaRPr>
          </a:p>
        </p:txBody>
      </p:sp>
      <p:sp>
        <p:nvSpPr>
          <p:cNvPr id="55" name="Rectangle 59"/>
          <p:cNvSpPr>
            <a:spLocks noChangeArrowheads="1"/>
          </p:cNvSpPr>
          <p:nvPr/>
        </p:nvSpPr>
        <p:spPr bwMode="auto">
          <a:xfrm>
            <a:off x="3591489" y="1362073"/>
            <a:ext cx="745717"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p=.001</a:t>
            </a:r>
          </a:p>
        </p:txBody>
      </p:sp>
      <p:sp>
        <p:nvSpPr>
          <p:cNvPr id="26" name="TextBox 25"/>
          <p:cNvSpPr txBox="1"/>
          <p:nvPr/>
        </p:nvSpPr>
        <p:spPr>
          <a:xfrm>
            <a:off x="189023" y="5628565"/>
            <a:ext cx="8551079" cy="523220"/>
          </a:xfrm>
          <a:prstGeom prst="rect">
            <a:avLst/>
          </a:prstGeom>
          <a:noFill/>
        </p:spPr>
        <p:txBody>
          <a:bodyPr wrap="square" rtlCol="0">
            <a:spAutoFit/>
          </a:bodyPr>
          <a:lstStyle/>
          <a:p>
            <a:pPr marL="285750" indent="-285750">
              <a:buClr>
                <a:srgbClr val="D52B1E"/>
              </a:buClr>
              <a:buFont typeface="Arial" panose="020B0604020202020204" pitchFamily="34" charset="0"/>
              <a:buChar char="♦"/>
            </a:pPr>
            <a:r>
              <a:rPr lang="en-US" sz="1400" dirty="0">
                <a:solidFill>
                  <a:srgbClr val="333333"/>
                </a:solidFill>
              </a:rPr>
              <a:t>Significantly greater weight gain in patients treated with LM25+Met compared to those treated with Glargine+Met</a:t>
            </a:r>
          </a:p>
        </p:txBody>
      </p:sp>
      <p:graphicFrame>
        <p:nvGraphicFramePr>
          <p:cNvPr id="27" name="Object 26"/>
          <p:cNvGraphicFramePr>
            <a:graphicFrameLocks/>
          </p:cNvGraphicFramePr>
          <p:nvPr/>
        </p:nvGraphicFramePr>
        <p:xfrm>
          <a:off x="922338" y="1677988"/>
          <a:ext cx="6292850" cy="4183062"/>
        </p:xfrm>
        <a:graphic>
          <a:graphicData uri="http://schemas.openxmlformats.org/presentationml/2006/ole">
            <mc:AlternateContent xmlns:mc="http://schemas.openxmlformats.org/markup-compatibility/2006">
              <mc:Choice xmlns:v="urn:schemas-microsoft-com:vml" Requires="v">
                <p:oleObj spid="_x0000_s18455" name="Worksheet" r:id="rId5" imgW="7033181" imgH="4891968" progId="Excel.Sheet.8">
                  <p:embed/>
                </p:oleObj>
              </mc:Choice>
              <mc:Fallback>
                <p:oleObj name="Worksheet" r:id="rId5" imgW="7033181" imgH="4891968" progId="Excel.Sheet.8">
                  <p:embed/>
                  <p:pic>
                    <p:nvPicPr>
                      <p:cNvPr id="0" name=""/>
                      <p:cNvPicPr>
                        <a:picLocks noChangeArrowheads="1"/>
                      </p:cNvPicPr>
                      <p:nvPr/>
                    </p:nvPicPr>
                    <p:blipFill>
                      <a:blip r:embed="rId6"/>
                      <a:srcRect/>
                      <a:stretch>
                        <a:fillRect/>
                      </a:stretch>
                    </p:blipFill>
                    <p:spPr bwMode="auto">
                      <a:xfrm>
                        <a:off x="922338" y="1677988"/>
                        <a:ext cx="6292850" cy="4183062"/>
                      </a:xfrm>
                      <a:prstGeom prst="rect">
                        <a:avLst/>
                      </a:prstGeom>
                      <a:noFill/>
                      <a:ln>
                        <a:noFill/>
                      </a:ln>
                    </p:spPr>
                  </p:pic>
                </p:oleObj>
              </mc:Fallback>
            </mc:AlternateContent>
          </a:graphicData>
        </a:graphic>
      </p:graphicFrame>
      <p:grpSp>
        <p:nvGrpSpPr>
          <p:cNvPr id="28" name="Group 27"/>
          <p:cNvGrpSpPr/>
          <p:nvPr/>
        </p:nvGrpSpPr>
        <p:grpSpPr>
          <a:xfrm>
            <a:off x="3352800" y="1679377"/>
            <a:ext cx="1219200" cy="237212"/>
            <a:chOff x="3520067" y="2560585"/>
            <a:chExt cx="538857" cy="111030"/>
          </a:xfrm>
        </p:grpSpPr>
        <p:sp>
          <p:nvSpPr>
            <p:cNvPr id="29" name="Line 54"/>
            <p:cNvSpPr>
              <a:spLocks noChangeShapeType="1"/>
            </p:cNvSpPr>
            <p:nvPr/>
          </p:nvSpPr>
          <p:spPr bwMode="auto">
            <a:xfrm flipH="1" flipV="1">
              <a:off x="4057203" y="2560585"/>
              <a:ext cx="1721" cy="55515"/>
            </a:xfrm>
            <a:prstGeom prst="line">
              <a:avLst/>
            </a:prstGeom>
            <a:noFill/>
            <a:ln w="12700">
              <a:solidFill>
                <a:srgbClr val="000000"/>
              </a:solidFill>
              <a:round/>
              <a:headEnd type="none" w="sm" len="sm"/>
              <a:tailEnd type="none" w="sm" len="sm"/>
            </a:ln>
          </p:spPr>
          <p:txBody>
            <a:bodyPr/>
            <a:lstStyle/>
            <a:p>
              <a:endParaRPr lang="en-US" sz="1400" b="1" dirty="0"/>
            </a:p>
          </p:txBody>
        </p:sp>
        <p:sp>
          <p:nvSpPr>
            <p:cNvPr id="30"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31"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endParaRPr lang="en-US" sz="1400" b="1" dirty="0"/>
            </a:p>
          </p:txBody>
        </p:sp>
      </p:grpSp>
      <p:sp>
        <p:nvSpPr>
          <p:cNvPr id="11"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273051547"/>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2800" noProof="0" dirty="0"/>
              <a:t>Premix Insulin Analogs vs. Basal Insulin Analogs: Change in HbA1c in 4 RCTs</a:t>
            </a:r>
          </a:p>
        </p:txBody>
      </p:sp>
      <p:graphicFrame>
        <p:nvGraphicFramePr>
          <p:cNvPr id="54" name="Chart 53"/>
          <p:cNvGraphicFramePr/>
          <p:nvPr/>
        </p:nvGraphicFramePr>
        <p:xfrm>
          <a:off x="267627" y="2044981"/>
          <a:ext cx="8458068" cy="3212819"/>
        </p:xfrm>
        <a:graphic>
          <a:graphicData uri="http://schemas.openxmlformats.org/drawingml/2006/chart">
            <c:chart xmlns:c="http://schemas.openxmlformats.org/drawingml/2006/chart" xmlns:r="http://schemas.openxmlformats.org/officeDocument/2006/relationships" r:id="rId3"/>
          </a:graphicData>
        </a:graphic>
      </p:graphicFrame>
      <p:grpSp>
        <p:nvGrpSpPr>
          <p:cNvPr id="55" name="Group 54"/>
          <p:cNvGrpSpPr/>
          <p:nvPr/>
        </p:nvGrpSpPr>
        <p:grpSpPr>
          <a:xfrm>
            <a:off x="5238864" y="5199368"/>
            <a:ext cx="766680" cy="508162"/>
            <a:chOff x="1759248" y="5438412"/>
            <a:chExt cx="586291" cy="508162"/>
          </a:xfrm>
        </p:grpSpPr>
        <p:sp>
          <p:nvSpPr>
            <p:cNvPr id="56" name="Rectangle 60"/>
            <p:cNvSpPr>
              <a:spLocks noChangeArrowheads="1"/>
            </p:cNvSpPr>
            <p:nvPr/>
          </p:nvSpPr>
          <p:spPr bwMode="auto">
            <a:xfrm>
              <a:off x="1802538" y="5638797"/>
              <a:ext cx="503962" cy="307777"/>
            </a:xfrm>
            <a:prstGeom prst="rect">
              <a:avLst/>
            </a:prstGeom>
            <a:noFill/>
            <a:ln w="12700">
              <a:noFill/>
              <a:miter lim="800000"/>
              <a:headEnd type="none" w="sm" len="sm"/>
              <a:tailEnd type="none" w="sm" len="sm"/>
            </a:ln>
          </p:spPr>
          <p:txBody>
            <a:bodyPr wrap="square">
              <a:spAutoFit/>
            </a:bodyPr>
            <a:lstStyle/>
            <a:p>
              <a:r>
                <a:rPr lang="en-GB" sz="1400" b="1" dirty="0"/>
                <a:t>p&lt;.01</a:t>
              </a:r>
            </a:p>
          </p:txBody>
        </p:sp>
        <p:sp>
          <p:nvSpPr>
            <p:cNvPr id="57" name="Line 50"/>
            <p:cNvSpPr>
              <a:spLocks noChangeShapeType="1"/>
            </p:cNvSpPr>
            <p:nvPr/>
          </p:nvSpPr>
          <p:spPr bwMode="auto">
            <a:xfrm flipV="1">
              <a:off x="2345539"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8"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59" name="Line 76"/>
            <p:cNvSpPr>
              <a:spLocks noChangeShapeType="1"/>
            </p:cNvSpPr>
            <p:nvPr/>
          </p:nvSpPr>
          <p:spPr bwMode="auto">
            <a:xfrm>
              <a:off x="1759250" y="5638800"/>
              <a:ext cx="586289" cy="0"/>
            </a:xfrm>
            <a:prstGeom prst="line">
              <a:avLst/>
            </a:prstGeom>
            <a:noFill/>
            <a:ln w="12700">
              <a:solidFill>
                <a:srgbClr val="000000"/>
              </a:solidFill>
              <a:round/>
              <a:headEnd/>
              <a:tailEnd/>
            </a:ln>
          </p:spPr>
          <p:txBody>
            <a:bodyPr/>
            <a:lstStyle/>
            <a:p>
              <a:endParaRPr lang="en-US" sz="1400" b="1" dirty="0"/>
            </a:p>
          </p:txBody>
        </p:sp>
      </p:grpSp>
      <p:sp>
        <p:nvSpPr>
          <p:cNvPr id="62" name="TextBox 61"/>
          <p:cNvSpPr txBox="1"/>
          <p:nvPr/>
        </p:nvSpPr>
        <p:spPr>
          <a:xfrm>
            <a:off x="69108" y="1546619"/>
            <a:ext cx="1080745" cy="523220"/>
          </a:xfrm>
          <a:prstGeom prst="rect">
            <a:avLst/>
          </a:prstGeom>
          <a:noFill/>
        </p:spPr>
        <p:txBody>
          <a:bodyPr wrap="none" rtlCol="0">
            <a:spAutoFit/>
          </a:bodyPr>
          <a:lstStyle/>
          <a:p>
            <a:r>
              <a:rPr lang="en-US" sz="1400" b="1" dirty="0">
                <a:solidFill>
                  <a:srgbClr val="000000"/>
                </a:solidFill>
              </a:rPr>
              <a:t>Baseline </a:t>
            </a:r>
            <a:br>
              <a:rPr lang="en-US" sz="1400" b="1" dirty="0">
                <a:solidFill>
                  <a:srgbClr val="000000"/>
                </a:solidFill>
              </a:rPr>
            </a:br>
            <a:r>
              <a:rPr lang="en-US" sz="1400" b="1" dirty="0">
                <a:solidFill>
                  <a:srgbClr val="000000"/>
                </a:solidFill>
              </a:rPr>
              <a:t>HbA1c (%)</a:t>
            </a:r>
          </a:p>
        </p:txBody>
      </p:sp>
      <p:sp>
        <p:nvSpPr>
          <p:cNvPr id="63" name="Text Box 10"/>
          <p:cNvSpPr txBox="1">
            <a:spLocks noChangeArrowheads="1"/>
          </p:cNvSpPr>
          <p:nvPr/>
        </p:nvSpPr>
        <p:spPr bwMode="auto">
          <a:xfrm rot="16200000">
            <a:off x="-1389015" y="3522617"/>
            <a:ext cx="3085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 typeface="Arial" pitchFamily="34" charset="0"/>
              <a:buNone/>
            </a:pPr>
            <a:r>
              <a:rPr lang="de-AT" altLang="en-US" sz="1400" b="1" dirty="0">
                <a:solidFill>
                  <a:srgbClr val="000000"/>
                </a:solidFill>
                <a:latin typeface="Arial" panose="020B0604020202020204"/>
              </a:rPr>
              <a:t>Mean Change in HbA1c (%)</a:t>
            </a:r>
            <a:endParaRPr lang="en-GB" altLang="en-US" sz="1400" b="1" dirty="0">
              <a:solidFill>
                <a:srgbClr val="000000"/>
              </a:solidFill>
              <a:latin typeface="Arial" panose="020B0604020202020204"/>
            </a:endParaRPr>
          </a:p>
        </p:txBody>
      </p:sp>
      <p:grpSp>
        <p:nvGrpSpPr>
          <p:cNvPr id="64" name="Group 63"/>
          <p:cNvGrpSpPr/>
          <p:nvPr/>
        </p:nvGrpSpPr>
        <p:grpSpPr>
          <a:xfrm>
            <a:off x="5117996" y="1541147"/>
            <a:ext cx="1102866" cy="360372"/>
            <a:chOff x="1524000" y="1628043"/>
            <a:chExt cx="1102866" cy="360372"/>
          </a:xfrm>
        </p:grpSpPr>
        <p:sp>
          <p:nvSpPr>
            <p:cNvPr id="65" name="Rectangle 64"/>
            <p:cNvSpPr/>
            <p:nvPr/>
          </p:nvSpPr>
          <p:spPr>
            <a:xfrm>
              <a:off x="1524000" y="1628043"/>
              <a:ext cx="548640" cy="360372"/>
            </a:xfrm>
            <a:prstGeom prst="rect">
              <a:avLst/>
            </a:prstGeom>
            <a:ln>
              <a:solidFill>
                <a:srgbClr val="8278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Rectangle 65"/>
            <p:cNvSpPr/>
            <p:nvPr/>
          </p:nvSpPr>
          <p:spPr>
            <a:xfrm>
              <a:off x="2078226" y="1628043"/>
              <a:ext cx="548640" cy="360372"/>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TextBox 66"/>
            <p:cNvSpPr txBox="1"/>
            <p:nvPr/>
          </p:nvSpPr>
          <p:spPr>
            <a:xfrm>
              <a:off x="1524000" y="1654633"/>
              <a:ext cx="537756" cy="307777"/>
            </a:xfrm>
            <a:prstGeom prst="rect">
              <a:avLst/>
            </a:prstGeom>
            <a:noFill/>
          </p:spPr>
          <p:txBody>
            <a:bodyPr wrap="square" rtlCol="0">
              <a:spAutoFit/>
            </a:bodyPr>
            <a:lstStyle/>
            <a:p>
              <a:pPr algn="ctr"/>
              <a:r>
                <a:rPr lang="en-US" sz="1400" b="1" dirty="0">
                  <a:solidFill>
                    <a:srgbClr val="FFFFFF"/>
                  </a:solidFill>
                </a:rPr>
                <a:t>9.8</a:t>
              </a:r>
            </a:p>
          </p:txBody>
        </p:sp>
        <p:sp>
          <p:nvSpPr>
            <p:cNvPr id="68" name="TextBox 67"/>
            <p:cNvSpPr txBox="1"/>
            <p:nvPr/>
          </p:nvSpPr>
          <p:spPr>
            <a:xfrm>
              <a:off x="2083668" y="1656015"/>
              <a:ext cx="537756" cy="307777"/>
            </a:xfrm>
            <a:prstGeom prst="rect">
              <a:avLst/>
            </a:prstGeom>
            <a:noFill/>
          </p:spPr>
          <p:txBody>
            <a:bodyPr wrap="square" rtlCol="0">
              <a:spAutoFit/>
            </a:bodyPr>
            <a:lstStyle/>
            <a:p>
              <a:pPr algn="ctr"/>
              <a:r>
                <a:rPr lang="en-US" sz="1400" b="1" dirty="0">
                  <a:solidFill>
                    <a:srgbClr val="FFFFFF"/>
                  </a:solidFill>
                </a:rPr>
                <a:t>9.7</a:t>
              </a:r>
            </a:p>
          </p:txBody>
        </p:sp>
      </p:grpSp>
      <p:grpSp>
        <p:nvGrpSpPr>
          <p:cNvPr id="69" name="Group 68"/>
          <p:cNvGrpSpPr/>
          <p:nvPr/>
        </p:nvGrpSpPr>
        <p:grpSpPr>
          <a:xfrm>
            <a:off x="7050534" y="1541147"/>
            <a:ext cx="1102866" cy="360372"/>
            <a:chOff x="1524000" y="1628043"/>
            <a:chExt cx="1102866" cy="360372"/>
          </a:xfrm>
        </p:grpSpPr>
        <p:sp>
          <p:nvSpPr>
            <p:cNvPr id="70" name="Rectangle 69"/>
            <p:cNvSpPr/>
            <p:nvPr/>
          </p:nvSpPr>
          <p:spPr>
            <a:xfrm>
              <a:off x="1524000" y="1628043"/>
              <a:ext cx="548640" cy="360372"/>
            </a:xfrm>
            <a:prstGeom prst="rect">
              <a:avLst/>
            </a:prstGeom>
            <a:ln>
              <a:solidFill>
                <a:srgbClr val="8278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3" name="Rectangle 72"/>
            <p:cNvSpPr/>
            <p:nvPr/>
          </p:nvSpPr>
          <p:spPr>
            <a:xfrm>
              <a:off x="2078226" y="1628043"/>
              <a:ext cx="548640" cy="360372"/>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4" name="TextBox 73"/>
            <p:cNvSpPr txBox="1"/>
            <p:nvPr/>
          </p:nvSpPr>
          <p:spPr>
            <a:xfrm>
              <a:off x="1524000" y="1654633"/>
              <a:ext cx="537756" cy="307777"/>
            </a:xfrm>
            <a:prstGeom prst="rect">
              <a:avLst/>
            </a:prstGeom>
            <a:noFill/>
          </p:spPr>
          <p:txBody>
            <a:bodyPr wrap="square" rtlCol="0">
              <a:spAutoFit/>
            </a:bodyPr>
            <a:lstStyle/>
            <a:p>
              <a:pPr algn="ctr"/>
              <a:r>
                <a:rPr lang="en-US" sz="1400" b="1" dirty="0">
                  <a:solidFill>
                    <a:srgbClr val="FFFFFF"/>
                  </a:solidFill>
                </a:rPr>
                <a:t>8.4</a:t>
              </a:r>
            </a:p>
          </p:txBody>
        </p:sp>
        <p:sp>
          <p:nvSpPr>
            <p:cNvPr id="75" name="TextBox 74"/>
            <p:cNvSpPr txBox="1"/>
            <p:nvPr/>
          </p:nvSpPr>
          <p:spPr>
            <a:xfrm>
              <a:off x="2083668" y="1656015"/>
              <a:ext cx="537756" cy="307777"/>
            </a:xfrm>
            <a:prstGeom prst="rect">
              <a:avLst/>
            </a:prstGeom>
            <a:noFill/>
          </p:spPr>
          <p:txBody>
            <a:bodyPr wrap="square" rtlCol="0">
              <a:spAutoFit/>
            </a:bodyPr>
            <a:lstStyle/>
            <a:p>
              <a:pPr algn="ctr"/>
              <a:r>
                <a:rPr lang="en-US" sz="1400" b="1" dirty="0">
                  <a:solidFill>
                    <a:srgbClr val="FFFFFF"/>
                  </a:solidFill>
                </a:rPr>
                <a:t>8.6</a:t>
              </a:r>
            </a:p>
          </p:txBody>
        </p:sp>
      </p:grpSp>
      <p:grpSp>
        <p:nvGrpSpPr>
          <p:cNvPr id="76" name="Group 75"/>
          <p:cNvGrpSpPr/>
          <p:nvPr/>
        </p:nvGrpSpPr>
        <p:grpSpPr>
          <a:xfrm>
            <a:off x="3179752" y="1541147"/>
            <a:ext cx="1102866" cy="360372"/>
            <a:chOff x="1524000" y="1628043"/>
            <a:chExt cx="1102866" cy="360372"/>
          </a:xfrm>
        </p:grpSpPr>
        <p:sp>
          <p:nvSpPr>
            <p:cNvPr id="77" name="Rectangle 76"/>
            <p:cNvSpPr/>
            <p:nvPr/>
          </p:nvSpPr>
          <p:spPr>
            <a:xfrm>
              <a:off x="1524000" y="1628043"/>
              <a:ext cx="548640" cy="360372"/>
            </a:xfrm>
            <a:prstGeom prst="rect">
              <a:avLst/>
            </a:prstGeom>
            <a:ln>
              <a:solidFill>
                <a:srgbClr val="8278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8" name="Rectangle 77"/>
            <p:cNvSpPr/>
            <p:nvPr/>
          </p:nvSpPr>
          <p:spPr>
            <a:xfrm>
              <a:off x="2078226" y="1628043"/>
              <a:ext cx="548640" cy="360372"/>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9" name="TextBox 78"/>
            <p:cNvSpPr txBox="1"/>
            <p:nvPr/>
          </p:nvSpPr>
          <p:spPr>
            <a:xfrm>
              <a:off x="1524000" y="1654633"/>
              <a:ext cx="537756" cy="307777"/>
            </a:xfrm>
            <a:prstGeom prst="rect">
              <a:avLst/>
            </a:prstGeom>
            <a:noFill/>
          </p:spPr>
          <p:txBody>
            <a:bodyPr wrap="square" rtlCol="0">
              <a:spAutoFit/>
            </a:bodyPr>
            <a:lstStyle/>
            <a:p>
              <a:pPr algn="ctr"/>
              <a:r>
                <a:rPr lang="en-US" sz="1400" b="1" dirty="0">
                  <a:solidFill>
                    <a:srgbClr val="FFFFFF"/>
                  </a:solidFill>
                </a:rPr>
                <a:t>8.5</a:t>
              </a:r>
            </a:p>
          </p:txBody>
        </p:sp>
        <p:sp>
          <p:nvSpPr>
            <p:cNvPr id="80" name="TextBox 79"/>
            <p:cNvSpPr txBox="1"/>
            <p:nvPr/>
          </p:nvSpPr>
          <p:spPr>
            <a:xfrm>
              <a:off x="2083668" y="1656015"/>
              <a:ext cx="537756" cy="307777"/>
            </a:xfrm>
            <a:prstGeom prst="rect">
              <a:avLst/>
            </a:prstGeom>
            <a:noFill/>
          </p:spPr>
          <p:txBody>
            <a:bodyPr wrap="square" rtlCol="0">
              <a:spAutoFit/>
            </a:bodyPr>
            <a:lstStyle/>
            <a:p>
              <a:pPr algn="ctr"/>
              <a:r>
                <a:rPr lang="en-US" sz="1400" b="1" dirty="0">
                  <a:solidFill>
                    <a:srgbClr val="FFFFFF"/>
                  </a:solidFill>
                </a:rPr>
                <a:t>8.5</a:t>
              </a:r>
            </a:p>
          </p:txBody>
        </p:sp>
      </p:grpSp>
      <p:grpSp>
        <p:nvGrpSpPr>
          <p:cNvPr id="81" name="Group 80"/>
          <p:cNvGrpSpPr/>
          <p:nvPr/>
        </p:nvGrpSpPr>
        <p:grpSpPr>
          <a:xfrm>
            <a:off x="1223763" y="1541147"/>
            <a:ext cx="1102866" cy="360372"/>
            <a:chOff x="1524000" y="1628043"/>
            <a:chExt cx="1102866" cy="360372"/>
          </a:xfrm>
        </p:grpSpPr>
        <p:sp>
          <p:nvSpPr>
            <p:cNvPr id="82" name="Rectangle 81"/>
            <p:cNvSpPr/>
            <p:nvPr/>
          </p:nvSpPr>
          <p:spPr>
            <a:xfrm>
              <a:off x="1524000" y="1628043"/>
              <a:ext cx="548640" cy="360372"/>
            </a:xfrm>
            <a:prstGeom prst="rect">
              <a:avLst/>
            </a:prstGeom>
            <a:ln>
              <a:solidFill>
                <a:srgbClr val="8278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3" name="Rectangle 82"/>
            <p:cNvSpPr/>
            <p:nvPr/>
          </p:nvSpPr>
          <p:spPr>
            <a:xfrm>
              <a:off x="2078226" y="1628043"/>
              <a:ext cx="548640" cy="360372"/>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4" name="TextBox 83"/>
            <p:cNvSpPr txBox="1"/>
            <p:nvPr/>
          </p:nvSpPr>
          <p:spPr>
            <a:xfrm>
              <a:off x="1524000" y="1654633"/>
              <a:ext cx="537756" cy="307777"/>
            </a:xfrm>
            <a:prstGeom prst="rect">
              <a:avLst/>
            </a:prstGeom>
            <a:noFill/>
          </p:spPr>
          <p:txBody>
            <a:bodyPr wrap="square" rtlCol="0">
              <a:spAutoFit/>
            </a:bodyPr>
            <a:lstStyle/>
            <a:p>
              <a:pPr algn="ctr"/>
              <a:r>
                <a:rPr lang="en-US" sz="1400" b="1" dirty="0">
                  <a:solidFill>
                    <a:srgbClr val="FFFFFF"/>
                  </a:solidFill>
                </a:rPr>
                <a:t>8.7</a:t>
              </a:r>
            </a:p>
          </p:txBody>
        </p:sp>
        <p:sp>
          <p:nvSpPr>
            <p:cNvPr id="85" name="TextBox 84"/>
            <p:cNvSpPr txBox="1"/>
            <p:nvPr/>
          </p:nvSpPr>
          <p:spPr>
            <a:xfrm>
              <a:off x="2083668" y="1656015"/>
              <a:ext cx="537756" cy="307777"/>
            </a:xfrm>
            <a:prstGeom prst="rect">
              <a:avLst/>
            </a:prstGeom>
            <a:noFill/>
          </p:spPr>
          <p:txBody>
            <a:bodyPr wrap="square" rtlCol="0">
              <a:spAutoFit/>
            </a:bodyPr>
            <a:lstStyle/>
            <a:p>
              <a:pPr algn="ctr"/>
              <a:r>
                <a:rPr lang="en-US" sz="1400" b="1" dirty="0">
                  <a:solidFill>
                    <a:srgbClr val="FFFFFF"/>
                  </a:solidFill>
                </a:rPr>
                <a:t>8.7</a:t>
              </a:r>
            </a:p>
          </p:txBody>
        </p:sp>
      </p:grpSp>
      <p:grpSp>
        <p:nvGrpSpPr>
          <p:cNvPr id="86" name="Group 85"/>
          <p:cNvGrpSpPr/>
          <p:nvPr/>
        </p:nvGrpSpPr>
        <p:grpSpPr>
          <a:xfrm>
            <a:off x="7239000" y="4038600"/>
            <a:ext cx="745717" cy="511614"/>
            <a:chOff x="1735939" y="5438412"/>
            <a:chExt cx="745717" cy="511614"/>
          </a:xfrm>
        </p:grpSpPr>
        <p:sp>
          <p:nvSpPr>
            <p:cNvPr id="87" name="Rectangle 60"/>
            <p:cNvSpPr>
              <a:spLocks noChangeArrowheads="1"/>
            </p:cNvSpPr>
            <p:nvPr/>
          </p:nvSpPr>
          <p:spPr bwMode="auto">
            <a:xfrm>
              <a:off x="1735939" y="5642249"/>
              <a:ext cx="745717" cy="307777"/>
            </a:xfrm>
            <a:prstGeom prst="rect">
              <a:avLst/>
            </a:prstGeom>
            <a:noFill/>
            <a:ln w="12700">
              <a:noFill/>
              <a:miter lim="800000"/>
              <a:headEnd type="none" w="sm" len="sm"/>
              <a:tailEnd type="none" w="sm" len="sm"/>
            </a:ln>
          </p:spPr>
          <p:txBody>
            <a:bodyPr wrap="none">
              <a:spAutoFit/>
            </a:bodyPr>
            <a:lstStyle/>
            <a:p>
              <a:r>
                <a:rPr lang="en-GB" sz="1400" b="1" dirty="0"/>
                <a:t>p&lt;.001</a:t>
              </a:r>
            </a:p>
          </p:txBody>
        </p:sp>
        <p:sp>
          <p:nvSpPr>
            <p:cNvPr id="88"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89"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90" name="Line 76"/>
            <p:cNvSpPr>
              <a:spLocks noChangeShapeType="1"/>
            </p:cNvSpPr>
            <p:nvPr/>
          </p:nvSpPr>
          <p:spPr bwMode="auto">
            <a:xfrm>
              <a:off x="1759250" y="5638800"/>
              <a:ext cx="690168" cy="0"/>
            </a:xfrm>
            <a:prstGeom prst="line">
              <a:avLst/>
            </a:prstGeom>
            <a:noFill/>
            <a:ln w="12700">
              <a:solidFill>
                <a:srgbClr val="000000"/>
              </a:solidFill>
              <a:round/>
              <a:headEnd/>
              <a:tailEnd/>
            </a:ln>
          </p:spPr>
          <p:txBody>
            <a:bodyPr/>
            <a:lstStyle/>
            <a:p>
              <a:endParaRPr lang="en-US" sz="1400" b="1" dirty="0"/>
            </a:p>
          </p:txBody>
        </p:sp>
      </p:grpSp>
      <p:grpSp>
        <p:nvGrpSpPr>
          <p:cNvPr id="107" name="Group 106"/>
          <p:cNvGrpSpPr/>
          <p:nvPr/>
        </p:nvGrpSpPr>
        <p:grpSpPr>
          <a:xfrm>
            <a:off x="1362485" y="3877905"/>
            <a:ext cx="745717" cy="511614"/>
            <a:chOff x="1735939" y="5438412"/>
            <a:chExt cx="745717" cy="511614"/>
          </a:xfrm>
        </p:grpSpPr>
        <p:sp>
          <p:nvSpPr>
            <p:cNvPr id="108" name="Rectangle 60"/>
            <p:cNvSpPr>
              <a:spLocks noChangeArrowheads="1"/>
            </p:cNvSpPr>
            <p:nvPr/>
          </p:nvSpPr>
          <p:spPr bwMode="auto">
            <a:xfrm>
              <a:off x="1735939" y="5642249"/>
              <a:ext cx="745717" cy="307777"/>
            </a:xfrm>
            <a:prstGeom prst="rect">
              <a:avLst/>
            </a:prstGeom>
            <a:noFill/>
            <a:ln w="12700">
              <a:noFill/>
              <a:miter lim="800000"/>
              <a:headEnd type="none" w="sm" len="sm"/>
              <a:tailEnd type="none" w="sm" len="sm"/>
            </a:ln>
          </p:spPr>
          <p:txBody>
            <a:bodyPr wrap="none">
              <a:spAutoFit/>
            </a:bodyPr>
            <a:lstStyle/>
            <a:p>
              <a:r>
                <a:rPr lang="en-GB" sz="1400" b="1" dirty="0"/>
                <a:t>p=.003</a:t>
              </a:r>
            </a:p>
          </p:txBody>
        </p:sp>
        <p:sp>
          <p:nvSpPr>
            <p:cNvPr id="109"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10"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11" name="Line 76"/>
            <p:cNvSpPr>
              <a:spLocks noChangeShapeType="1"/>
            </p:cNvSpPr>
            <p:nvPr/>
          </p:nvSpPr>
          <p:spPr bwMode="auto">
            <a:xfrm>
              <a:off x="1759250" y="5638800"/>
              <a:ext cx="690168" cy="0"/>
            </a:xfrm>
            <a:prstGeom prst="line">
              <a:avLst/>
            </a:prstGeom>
            <a:noFill/>
            <a:ln w="12700">
              <a:solidFill>
                <a:srgbClr val="000000"/>
              </a:solidFill>
              <a:round/>
              <a:headEnd/>
              <a:tailEnd/>
            </a:ln>
          </p:spPr>
          <p:txBody>
            <a:bodyPr/>
            <a:lstStyle/>
            <a:p>
              <a:endParaRPr lang="en-US" sz="1400" b="1" dirty="0"/>
            </a:p>
          </p:txBody>
        </p:sp>
      </p:grpSp>
      <p:grpSp>
        <p:nvGrpSpPr>
          <p:cNvPr id="113" name="Group 112"/>
          <p:cNvGrpSpPr/>
          <p:nvPr/>
        </p:nvGrpSpPr>
        <p:grpSpPr>
          <a:xfrm>
            <a:off x="3324984" y="3626827"/>
            <a:ext cx="745717" cy="511614"/>
            <a:chOff x="1735939" y="5438412"/>
            <a:chExt cx="745717" cy="511614"/>
          </a:xfrm>
        </p:grpSpPr>
        <p:sp>
          <p:nvSpPr>
            <p:cNvPr id="117" name="Rectangle 60"/>
            <p:cNvSpPr>
              <a:spLocks noChangeArrowheads="1"/>
            </p:cNvSpPr>
            <p:nvPr/>
          </p:nvSpPr>
          <p:spPr bwMode="auto">
            <a:xfrm>
              <a:off x="1735939" y="5642249"/>
              <a:ext cx="745717" cy="307777"/>
            </a:xfrm>
            <a:prstGeom prst="rect">
              <a:avLst/>
            </a:prstGeom>
            <a:noFill/>
            <a:ln w="12700">
              <a:noFill/>
              <a:miter lim="800000"/>
              <a:headEnd type="none" w="sm" len="sm"/>
              <a:tailEnd type="none" w="sm" len="sm"/>
            </a:ln>
          </p:spPr>
          <p:txBody>
            <a:bodyPr wrap="none">
              <a:spAutoFit/>
            </a:bodyPr>
            <a:lstStyle/>
            <a:p>
              <a:r>
                <a:rPr lang="en-GB" sz="1400" b="1" dirty="0"/>
                <a:t>p&lt;.001</a:t>
              </a:r>
            </a:p>
          </p:txBody>
        </p:sp>
        <p:sp>
          <p:nvSpPr>
            <p:cNvPr id="119"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26"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29" name="Line 76"/>
            <p:cNvSpPr>
              <a:spLocks noChangeShapeType="1"/>
            </p:cNvSpPr>
            <p:nvPr/>
          </p:nvSpPr>
          <p:spPr bwMode="auto">
            <a:xfrm>
              <a:off x="1759250" y="5638800"/>
              <a:ext cx="690168" cy="0"/>
            </a:xfrm>
            <a:prstGeom prst="line">
              <a:avLst/>
            </a:prstGeom>
            <a:noFill/>
            <a:ln w="12700">
              <a:solidFill>
                <a:srgbClr val="000000"/>
              </a:solidFill>
              <a:round/>
              <a:headEnd/>
              <a:tailEnd/>
            </a:ln>
          </p:spPr>
          <p:txBody>
            <a:bodyPr/>
            <a:lstStyle/>
            <a:p>
              <a:endParaRPr lang="en-US" sz="1400" b="1" dirty="0"/>
            </a:p>
          </p:txBody>
        </p:sp>
      </p:grpSp>
      <p:sp>
        <p:nvSpPr>
          <p:cNvPr id="137" name="Text Box 21"/>
          <p:cNvSpPr txBox="1">
            <a:spLocks noChangeArrowheads="1"/>
          </p:cNvSpPr>
          <p:nvPr/>
        </p:nvSpPr>
        <p:spPr bwMode="auto">
          <a:xfrm>
            <a:off x="1164903" y="2492566"/>
            <a:ext cx="702436"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Glargine</a:t>
            </a:r>
          </a:p>
        </p:txBody>
      </p:sp>
      <p:sp>
        <p:nvSpPr>
          <p:cNvPr id="156" name="Text Box 21"/>
          <p:cNvSpPr txBox="1">
            <a:spLocks noChangeArrowheads="1"/>
          </p:cNvSpPr>
          <p:nvPr/>
        </p:nvSpPr>
        <p:spPr bwMode="auto">
          <a:xfrm>
            <a:off x="7027677" y="2449286"/>
            <a:ext cx="658183" cy="246221"/>
          </a:xfrm>
          <a:prstGeom prst="rect">
            <a:avLst/>
          </a:prstGeom>
          <a:noFill/>
          <a:ln w="9525">
            <a:noFill/>
            <a:miter lim="800000"/>
            <a:headEnd/>
            <a:tailEnd/>
          </a:ln>
        </p:spPr>
        <p:txBody>
          <a:bodyPr wrap="square">
            <a:spAutoFit/>
          </a:bodyPr>
          <a:lstStyle/>
          <a:p>
            <a:pPr algn="ctr" eaLnBrk="0" hangingPunct="0"/>
            <a:r>
              <a:rPr lang="en-US" sz="1000" b="1" dirty="0">
                <a:solidFill>
                  <a:schemeClr val="bg1"/>
                </a:solidFill>
              </a:rPr>
              <a:t>Detemir</a:t>
            </a:r>
          </a:p>
        </p:txBody>
      </p:sp>
      <p:sp>
        <p:nvSpPr>
          <p:cNvPr id="157" name="Text Box 21"/>
          <p:cNvSpPr txBox="1">
            <a:spLocks noChangeArrowheads="1"/>
          </p:cNvSpPr>
          <p:nvPr/>
        </p:nvSpPr>
        <p:spPr bwMode="auto">
          <a:xfrm>
            <a:off x="7582988" y="2458953"/>
            <a:ext cx="618012" cy="400110"/>
          </a:xfrm>
          <a:prstGeom prst="rect">
            <a:avLst/>
          </a:prstGeom>
          <a:noFill/>
          <a:ln w="9525">
            <a:noFill/>
            <a:miter lim="800000"/>
            <a:headEnd/>
            <a:tailEnd/>
          </a:ln>
        </p:spPr>
        <p:txBody>
          <a:bodyPr wrap="square">
            <a:spAutoFit/>
          </a:bodyPr>
          <a:lstStyle/>
          <a:p>
            <a:pPr algn="ctr" eaLnBrk="0" hangingPunct="0"/>
            <a:r>
              <a:rPr lang="en-US" sz="1000" b="1" dirty="0">
                <a:solidFill>
                  <a:schemeClr val="bg1"/>
                </a:solidFill>
              </a:rPr>
              <a:t>BiAsp30</a:t>
            </a:r>
          </a:p>
        </p:txBody>
      </p:sp>
      <p:sp>
        <p:nvSpPr>
          <p:cNvPr id="158" name="Text Box 21"/>
          <p:cNvSpPr txBox="1">
            <a:spLocks noChangeArrowheads="1"/>
          </p:cNvSpPr>
          <p:nvPr/>
        </p:nvSpPr>
        <p:spPr bwMode="auto">
          <a:xfrm>
            <a:off x="5049711" y="2480978"/>
            <a:ext cx="702436"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Glargine</a:t>
            </a:r>
          </a:p>
        </p:txBody>
      </p:sp>
      <p:sp>
        <p:nvSpPr>
          <p:cNvPr id="159" name="Text Box 21"/>
          <p:cNvSpPr txBox="1">
            <a:spLocks noChangeArrowheads="1"/>
          </p:cNvSpPr>
          <p:nvPr/>
        </p:nvSpPr>
        <p:spPr bwMode="auto">
          <a:xfrm>
            <a:off x="1811169" y="2492566"/>
            <a:ext cx="511680"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LM25</a:t>
            </a:r>
          </a:p>
        </p:txBody>
      </p:sp>
      <p:sp>
        <p:nvSpPr>
          <p:cNvPr id="160" name="Text Box 21"/>
          <p:cNvSpPr txBox="1">
            <a:spLocks noChangeArrowheads="1"/>
          </p:cNvSpPr>
          <p:nvPr/>
        </p:nvSpPr>
        <p:spPr bwMode="auto">
          <a:xfrm>
            <a:off x="3108774" y="2419568"/>
            <a:ext cx="702436"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Glargine</a:t>
            </a:r>
          </a:p>
        </p:txBody>
      </p:sp>
      <p:sp>
        <p:nvSpPr>
          <p:cNvPr id="161" name="Text Box 21"/>
          <p:cNvSpPr txBox="1">
            <a:spLocks noChangeArrowheads="1"/>
          </p:cNvSpPr>
          <p:nvPr/>
        </p:nvSpPr>
        <p:spPr bwMode="auto">
          <a:xfrm>
            <a:off x="3767272" y="2429235"/>
            <a:ext cx="511680"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LM25</a:t>
            </a:r>
          </a:p>
        </p:txBody>
      </p:sp>
      <p:grpSp>
        <p:nvGrpSpPr>
          <p:cNvPr id="6" name="Group 5"/>
          <p:cNvGrpSpPr/>
          <p:nvPr/>
        </p:nvGrpSpPr>
        <p:grpSpPr>
          <a:xfrm>
            <a:off x="5217044" y="5876887"/>
            <a:ext cx="3268633" cy="247079"/>
            <a:chOff x="3276992" y="4715203"/>
            <a:chExt cx="3268633" cy="247079"/>
          </a:xfrm>
        </p:grpSpPr>
        <p:sp>
          <p:nvSpPr>
            <p:cNvPr id="162" name="Text Box 6"/>
            <p:cNvSpPr txBox="1">
              <a:spLocks noChangeArrowheads="1"/>
            </p:cNvSpPr>
            <p:nvPr/>
          </p:nvSpPr>
          <p:spPr bwMode="auto">
            <a:xfrm>
              <a:off x="3520823" y="4716061"/>
              <a:ext cx="1779588" cy="246221"/>
            </a:xfrm>
            <a:prstGeom prst="rect">
              <a:avLst/>
            </a:prstGeom>
            <a:noFill/>
            <a:ln w="9525">
              <a:noFill/>
              <a:miter lim="800000"/>
              <a:headEnd/>
              <a:tailEnd/>
            </a:ln>
          </p:spPr>
          <p:txBody>
            <a:bodyPr lIns="0" tIns="0" rIns="0" bIns="0">
              <a:spAutoFit/>
            </a:bodyPr>
            <a:lstStyle/>
            <a:p>
              <a:pPr>
                <a:spcBef>
                  <a:spcPct val="50000"/>
                </a:spcBef>
              </a:pPr>
              <a:r>
                <a:rPr lang="en-US" sz="1600" b="1" dirty="0"/>
                <a:t>Basal insulin</a:t>
              </a:r>
            </a:p>
          </p:txBody>
        </p:sp>
        <p:sp>
          <p:nvSpPr>
            <p:cNvPr id="163" name="Rectangle 4"/>
            <p:cNvSpPr>
              <a:spLocks noChangeArrowheads="1"/>
            </p:cNvSpPr>
            <p:nvPr/>
          </p:nvSpPr>
          <p:spPr bwMode="auto">
            <a:xfrm>
              <a:off x="3276992" y="4768148"/>
              <a:ext cx="144000" cy="144000"/>
            </a:xfrm>
            <a:prstGeom prst="rect">
              <a:avLst/>
            </a:prstGeom>
            <a:solidFill>
              <a:srgbClr val="82786F"/>
            </a:solidFill>
            <a:ln w="9525">
              <a:noFill/>
              <a:miter lim="800000"/>
              <a:headEnd/>
              <a:tailEnd/>
            </a:ln>
          </p:spPr>
          <p:txBody>
            <a:bodyPr wrap="none" anchor="ctr"/>
            <a:lstStyle/>
            <a:p>
              <a:endParaRPr lang="en-US" b="1" dirty="0"/>
            </a:p>
          </p:txBody>
        </p:sp>
        <p:sp>
          <p:nvSpPr>
            <p:cNvPr id="164" name="Rectangle 5"/>
            <p:cNvSpPr>
              <a:spLocks noChangeArrowheads="1"/>
            </p:cNvSpPr>
            <p:nvPr/>
          </p:nvSpPr>
          <p:spPr bwMode="auto">
            <a:xfrm>
              <a:off x="4897563" y="4778403"/>
              <a:ext cx="144000" cy="144000"/>
            </a:xfrm>
            <a:prstGeom prst="rect">
              <a:avLst/>
            </a:prstGeom>
            <a:solidFill>
              <a:srgbClr val="D52B1E"/>
            </a:solidFill>
            <a:ln w="9525">
              <a:noFill/>
              <a:miter lim="800000"/>
              <a:headEnd/>
              <a:tailEnd/>
            </a:ln>
          </p:spPr>
          <p:txBody>
            <a:bodyPr wrap="none" anchor="ctr"/>
            <a:lstStyle/>
            <a:p>
              <a:endParaRPr lang="en-US" b="1" dirty="0"/>
            </a:p>
          </p:txBody>
        </p:sp>
        <p:sp>
          <p:nvSpPr>
            <p:cNvPr id="165" name="Rectangle 7"/>
            <p:cNvSpPr>
              <a:spLocks noChangeArrowheads="1"/>
            </p:cNvSpPr>
            <p:nvPr/>
          </p:nvSpPr>
          <p:spPr bwMode="auto">
            <a:xfrm>
              <a:off x="5141394" y="4715203"/>
              <a:ext cx="1404231" cy="246221"/>
            </a:xfrm>
            <a:prstGeom prst="rect">
              <a:avLst/>
            </a:prstGeom>
            <a:noFill/>
            <a:ln w="9525">
              <a:noFill/>
              <a:miter lim="800000"/>
              <a:headEnd/>
              <a:tailEnd/>
            </a:ln>
          </p:spPr>
          <p:txBody>
            <a:bodyPr wrap="none" lIns="0" tIns="0" rIns="0" bIns="0">
              <a:spAutoFit/>
            </a:bodyPr>
            <a:lstStyle/>
            <a:p>
              <a:pPr>
                <a:spcBef>
                  <a:spcPct val="50000"/>
                </a:spcBef>
              </a:pPr>
              <a:r>
                <a:rPr lang="en-US" sz="1600" b="1" dirty="0"/>
                <a:t>Premix insulin</a:t>
              </a:r>
            </a:p>
          </p:txBody>
        </p:sp>
      </p:grpSp>
      <p:sp>
        <p:nvSpPr>
          <p:cNvPr id="166" name="TextBox 165"/>
          <p:cNvSpPr txBox="1"/>
          <p:nvPr/>
        </p:nvSpPr>
        <p:spPr>
          <a:xfrm>
            <a:off x="490352" y="6047601"/>
            <a:ext cx="8551079" cy="276999"/>
          </a:xfrm>
          <a:prstGeom prst="rect">
            <a:avLst/>
          </a:prstGeom>
          <a:noFill/>
        </p:spPr>
        <p:txBody>
          <a:bodyPr wrap="square" rtlCol="0">
            <a:spAutoFit/>
          </a:bodyPr>
          <a:lstStyle/>
          <a:p>
            <a:pPr>
              <a:buClr>
                <a:srgbClr val="D52B1E"/>
              </a:buClr>
            </a:pPr>
            <a:r>
              <a:rPr lang="en-US" sz="1200" baseline="30000" dirty="0">
                <a:solidFill>
                  <a:srgbClr val="333333"/>
                </a:solidFill>
                <a:latin typeface="Arial Narrow" panose="020B0606020202030204" pitchFamily="34" charset="0"/>
              </a:rPr>
              <a:t>a</a:t>
            </a:r>
            <a:r>
              <a:rPr lang="en-US" sz="1200" dirty="0">
                <a:solidFill>
                  <a:srgbClr val="333333"/>
                </a:solidFill>
                <a:latin typeface="Arial Narrow" panose="020B0606020202030204" pitchFamily="34" charset="0"/>
              </a:rPr>
              <a:t>Insulin-experienced patients; all other trials included insulin-naïve patients</a:t>
            </a:r>
          </a:p>
        </p:txBody>
      </p:sp>
      <p:sp>
        <p:nvSpPr>
          <p:cNvPr id="167" name="Text Placeholder 9"/>
          <p:cNvSpPr txBox="1">
            <a:spLocks/>
          </p:cNvSpPr>
          <p:nvPr/>
        </p:nvSpPr>
        <p:spPr>
          <a:xfrm>
            <a:off x="3614072" y="6335486"/>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startAt="3"/>
            </a:pPr>
            <a:r>
              <a:rPr lang="da-DK" sz="1200" dirty="0">
                <a:latin typeface="Arial Narrow" panose="020B0606020202030204" pitchFamily="34" charset="0"/>
                <a:ea typeface="MS PGothic" pitchFamily="34" charset="-128"/>
              </a:rPr>
              <a:t>Raskin P et al. </a:t>
            </a:r>
            <a:r>
              <a:rPr lang="da-DK" sz="1200" i="1" dirty="0">
                <a:latin typeface="Arial Narrow" panose="020B0606020202030204" pitchFamily="34" charset="0"/>
                <a:ea typeface="MS PGothic" pitchFamily="34" charset="-128"/>
              </a:rPr>
              <a:t>Diabetes Care </a:t>
            </a:r>
            <a:r>
              <a:rPr lang="da-DK" sz="1200" dirty="0">
                <a:latin typeface="Arial Narrow" panose="020B0606020202030204" pitchFamily="34" charset="0"/>
                <a:ea typeface="MS PGothic" pitchFamily="34" charset="-128"/>
              </a:rPr>
              <a:t>2005;28:260-5 </a:t>
            </a:r>
          </a:p>
          <a:p>
            <a:pPr marL="228600" indent="-228600">
              <a:spcBef>
                <a:spcPts val="0"/>
              </a:spcBef>
              <a:buClrTx/>
              <a:buFont typeface="+mj-lt"/>
              <a:buAutoNum type="arabicPeriod" startAt="3"/>
            </a:pPr>
            <a:r>
              <a:rPr lang="da-DK" sz="1200" dirty="0">
                <a:latin typeface="Arial Narrow" panose="020B0606020202030204" pitchFamily="34" charset="0"/>
                <a:ea typeface="MS PGothic" pitchFamily="34" charset="-128"/>
              </a:rPr>
              <a:t>Holman RR et al. </a:t>
            </a:r>
            <a:r>
              <a:rPr lang="da-DK" sz="1200" i="1" dirty="0">
                <a:latin typeface="Arial Narrow" panose="020B0606020202030204" pitchFamily="34" charset="0"/>
                <a:ea typeface="MS PGothic" pitchFamily="34" charset="-128"/>
              </a:rPr>
              <a:t>N Engl J Med </a:t>
            </a:r>
            <a:r>
              <a:rPr lang="da-DK" sz="1200" dirty="0">
                <a:latin typeface="Arial Narrow" panose="020B0606020202030204" pitchFamily="34" charset="0"/>
                <a:ea typeface="MS PGothic" pitchFamily="34" charset="-128"/>
              </a:rPr>
              <a:t>2007;357:1716-30</a:t>
            </a:r>
          </a:p>
        </p:txBody>
      </p:sp>
      <p:sp>
        <p:nvSpPr>
          <p:cNvPr id="168" name="Text Placeholder 9"/>
          <p:cNvSpPr txBox="1">
            <a:spLocks/>
          </p:cNvSpPr>
          <p:nvPr/>
        </p:nvSpPr>
        <p:spPr>
          <a:xfrm>
            <a:off x="517067" y="6335486"/>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a:pPr>
            <a:r>
              <a:rPr lang="en-US" altLang="en-US" sz="1200" kern="0" dirty="0">
                <a:latin typeface="Arial Narrow" panose="020B0606020202030204" pitchFamily="34" charset="0"/>
                <a:ea typeface="ヒラギノ角ゴ Pro W3"/>
                <a:cs typeface="DIN-Regular" pitchFamily="34" charset="0"/>
              </a:rPr>
              <a:t>Malone JK et al. </a:t>
            </a:r>
            <a:r>
              <a:rPr lang="en-US" altLang="en-US" sz="1200" i="1" kern="0" dirty="0">
                <a:latin typeface="Arial Narrow" panose="020B0606020202030204" pitchFamily="34" charset="0"/>
                <a:ea typeface="ヒラギノ角ゴ Pro W3"/>
                <a:cs typeface="DIN-Regular" pitchFamily="34" charset="0"/>
              </a:rPr>
              <a:t>Clin Ther </a:t>
            </a:r>
            <a:r>
              <a:rPr lang="en-US" altLang="en-US" sz="1200" kern="0" dirty="0">
                <a:latin typeface="Arial Narrow" panose="020B0606020202030204" pitchFamily="34" charset="0"/>
                <a:ea typeface="ヒラギノ角ゴ Pro W3"/>
                <a:cs typeface="DIN-Regular" pitchFamily="34" charset="0"/>
              </a:rPr>
              <a:t>2004;26:2034-44</a:t>
            </a:r>
          </a:p>
          <a:p>
            <a:pPr marL="228600" indent="-228600">
              <a:spcBef>
                <a:spcPts val="0"/>
              </a:spcBef>
              <a:buClrTx/>
              <a:buFont typeface="+mj-lt"/>
              <a:buAutoNum type="arabicPeriod"/>
            </a:pPr>
            <a:r>
              <a:rPr lang="en-US" altLang="en-US" sz="1200" kern="0" dirty="0">
                <a:latin typeface="Arial Narrow" panose="020B0606020202030204" pitchFamily="34" charset="0"/>
                <a:ea typeface="ヒラギノ角ゴ Pro W3"/>
                <a:cs typeface="DIN-Regular" pitchFamily="34" charset="0"/>
              </a:rPr>
              <a:t>Malone JK et al. </a:t>
            </a:r>
            <a:r>
              <a:rPr lang="en-GB" sz="1200" i="1" kern="0" dirty="0">
                <a:latin typeface="Arial Narrow" panose="020B0606020202030204" pitchFamily="34" charset="0"/>
              </a:rPr>
              <a:t>Diabet Med </a:t>
            </a:r>
            <a:r>
              <a:rPr lang="en-GB" sz="1200" kern="0" dirty="0">
                <a:latin typeface="Arial Narrow" panose="020B0606020202030204" pitchFamily="34" charset="0"/>
              </a:rPr>
              <a:t>2005;22:374-81</a:t>
            </a:r>
            <a:endParaRPr lang="en-US" altLang="en-US" sz="1200" kern="0" dirty="0">
              <a:latin typeface="Arial Narrow" panose="020B0606020202030204" pitchFamily="34" charset="0"/>
              <a:ea typeface="ヒラギノ角ゴ Pro W3"/>
              <a:cs typeface="DIN-Regular" pitchFamily="34" charset="0"/>
            </a:endParaRPr>
          </a:p>
          <a:p>
            <a:pPr marL="0" indent="0">
              <a:spcBef>
                <a:spcPts val="0"/>
              </a:spcBef>
              <a:buFont typeface="+mj-lt"/>
              <a:buNone/>
            </a:pPr>
            <a:endParaRPr lang="en-US" altLang="en-US" sz="1200" kern="0" dirty="0">
              <a:latin typeface="Arial Narrow" panose="020B0606020202030204" pitchFamily="34" charset="0"/>
              <a:ea typeface="ヒラギノ角ゴ Pro W3"/>
              <a:cs typeface="DIN-Regular" pitchFamily="34" charset="0"/>
            </a:endParaRPr>
          </a:p>
        </p:txBody>
      </p:sp>
      <p:sp>
        <p:nvSpPr>
          <p:cNvPr id="169" name="Text Box 48"/>
          <p:cNvSpPr txBox="1">
            <a:spLocks noChangeArrowheads="1"/>
          </p:cNvSpPr>
          <p:nvPr/>
        </p:nvSpPr>
        <p:spPr bwMode="auto">
          <a:xfrm>
            <a:off x="8001332" y="2029655"/>
            <a:ext cx="494968" cy="276999"/>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1200" b="1" dirty="0"/>
              <a:t>4</a:t>
            </a:r>
          </a:p>
        </p:txBody>
      </p:sp>
      <p:sp>
        <p:nvSpPr>
          <p:cNvPr id="170" name="Text Box 48"/>
          <p:cNvSpPr txBox="1">
            <a:spLocks noChangeArrowheads="1"/>
          </p:cNvSpPr>
          <p:nvPr/>
        </p:nvSpPr>
        <p:spPr bwMode="auto">
          <a:xfrm>
            <a:off x="2211069" y="2043555"/>
            <a:ext cx="333925" cy="276999"/>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200" b="1" dirty="0"/>
              <a:t>1</a:t>
            </a:r>
          </a:p>
        </p:txBody>
      </p:sp>
      <p:sp>
        <p:nvSpPr>
          <p:cNvPr id="171" name="Text Box 48"/>
          <p:cNvSpPr txBox="1">
            <a:spLocks noChangeArrowheads="1"/>
          </p:cNvSpPr>
          <p:nvPr/>
        </p:nvSpPr>
        <p:spPr bwMode="auto">
          <a:xfrm>
            <a:off x="4146030" y="2032537"/>
            <a:ext cx="552857" cy="276999"/>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1200" b="1" dirty="0"/>
              <a:t>2,a</a:t>
            </a:r>
          </a:p>
        </p:txBody>
      </p:sp>
      <p:sp>
        <p:nvSpPr>
          <p:cNvPr id="172" name="Text Box 48"/>
          <p:cNvSpPr txBox="1">
            <a:spLocks noChangeArrowheads="1"/>
          </p:cNvSpPr>
          <p:nvPr/>
        </p:nvSpPr>
        <p:spPr bwMode="auto">
          <a:xfrm>
            <a:off x="6111941" y="2022405"/>
            <a:ext cx="333925" cy="276999"/>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200" b="1" dirty="0"/>
              <a:t>3</a:t>
            </a:r>
          </a:p>
        </p:txBody>
      </p:sp>
      <p:sp>
        <p:nvSpPr>
          <p:cNvPr id="71" name="Text Box 21"/>
          <p:cNvSpPr txBox="1">
            <a:spLocks noChangeArrowheads="1"/>
          </p:cNvSpPr>
          <p:nvPr/>
        </p:nvSpPr>
        <p:spPr bwMode="auto">
          <a:xfrm>
            <a:off x="5675670" y="2465734"/>
            <a:ext cx="554960" cy="400110"/>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BiAsp</a:t>
            </a:r>
            <a:br>
              <a:rPr lang="en-US" sz="1000" b="1" dirty="0">
                <a:solidFill>
                  <a:schemeClr val="bg1"/>
                </a:solidFill>
              </a:rPr>
            </a:br>
            <a:r>
              <a:rPr lang="en-US" sz="1000" b="1" dirty="0">
                <a:solidFill>
                  <a:schemeClr val="bg1"/>
                </a:solidFill>
              </a:rPr>
              <a:t>30</a:t>
            </a:r>
          </a:p>
        </p:txBody>
      </p:sp>
      <p:sp>
        <p:nvSpPr>
          <p:cNvPr id="72" name="Footer Placeholder 4"/>
          <p:cNvSpPr txBox="1">
            <a:spLocks/>
          </p:cNvSpPr>
          <p:nvPr/>
        </p:nvSpPr>
        <p:spPr bwMode="auto">
          <a:xfrm>
            <a:off x="3563633" y="661675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8252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5167"/>
            <a:ext cx="9041422" cy="1143000"/>
          </a:xfrm>
        </p:spPr>
        <p:txBody>
          <a:bodyPr/>
          <a:lstStyle/>
          <a:p>
            <a:r>
              <a:rPr lang="en-US" sz="2400" dirty="0"/>
              <a:t>Premix Insulin Analogs vs. Basal Insulin Analogs: Percentage of Patients Reaching HbA1c ≤7% in 4 RCTs</a:t>
            </a:r>
            <a:endParaRPr lang="en-US" sz="2400" noProof="0" dirty="0"/>
          </a:p>
        </p:txBody>
      </p:sp>
      <p:graphicFrame>
        <p:nvGraphicFramePr>
          <p:cNvPr id="54" name="Chart 53"/>
          <p:cNvGraphicFramePr/>
          <p:nvPr/>
        </p:nvGraphicFramePr>
        <p:xfrm>
          <a:off x="259971" y="2058297"/>
          <a:ext cx="8503029" cy="3732903"/>
        </p:xfrm>
        <a:graphic>
          <a:graphicData uri="http://schemas.openxmlformats.org/drawingml/2006/chart">
            <c:chart xmlns:c="http://schemas.openxmlformats.org/drawingml/2006/chart" xmlns:r="http://schemas.openxmlformats.org/officeDocument/2006/relationships" r:id="rId3"/>
          </a:graphicData>
        </a:graphic>
      </p:graphicFrame>
      <p:sp>
        <p:nvSpPr>
          <p:cNvPr id="63" name="Text Box 10"/>
          <p:cNvSpPr txBox="1">
            <a:spLocks noChangeArrowheads="1"/>
          </p:cNvSpPr>
          <p:nvPr/>
        </p:nvSpPr>
        <p:spPr bwMode="auto">
          <a:xfrm rot="16200000">
            <a:off x="-1869094" y="3657255"/>
            <a:ext cx="40527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ts val="0"/>
              </a:spcBef>
              <a:buClrTx/>
              <a:buNone/>
            </a:pPr>
            <a:r>
              <a:rPr lang="en-US" altLang="en-US" sz="1400" b="1" dirty="0">
                <a:solidFill>
                  <a:srgbClr val="000000"/>
                </a:solidFill>
                <a:latin typeface="Arial" panose="020B0604020202020204"/>
              </a:rPr>
              <a:t>Percentage of Patients Reaching HbA1c ≤7%</a:t>
            </a:r>
          </a:p>
        </p:txBody>
      </p:sp>
      <p:grpSp>
        <p:nvGrpSpPr>
          <p:cNvPr id="107" name="Group 106"/>
          <p:cNvGrpSpPr/>
          <p:nvPr/>
        </p:nvGrpSpPr>
        <p:grpSpPr>
          <a:xfrm>
            <a:off x="1265836" y="2590800"/>
            <a:ext cx="753862" cy="529429"/>
            <a:chOff x="1759248" y="5109370"/>
            <a:chExt cx="753862" cy="529429"/>
          </a:xfrm>
        </p:grpSpPr>
        <p:sp>
          <p:nvSpPr>
            <p:cNvPr id="108" name="Rectangle 60"/>
            <p:cNvSpPr>
              <a:spLocks noChangeArrowheads="1"/>
            </p:cNvSpPr>
            <p:nvPr/>
          </p:nvSpPr>
          <p:spPr bwMode="auto">
            <a:xfrm>
              <a:off x="1767393" y="5109370"/>
              <a:ext cx="745717" cy="307777"/>
            </a:xfrm>
            <a:prstGeom prst="rect">
              <a:avLst/>
            </a:prstGeom>
            <a:noFill/>
            <a:ln w="12700">
              <a:noFill/>
              <a:miter lim="800000"/>
              <a:headEnd type="none" w="sm" len="sm"/>
              <a:tailEnd type="none" w="sm" len="sm"/>
            </a:ln>
          </p:spPr>
          <p:txBody>
            <a:bodyPr wrap="none">
              <a:spAutoFit/>
            </a:bodyPr>
            <a:lstStyle/>
            <a:p>
              <a:r>
                <a:rPr lang="en-GB" sz="1400" b="1" dirty="0"/>
                <a:t>p&lt;.001</a:t>
              </a:r>
            </a:p>
          </p:txBody>
        </p:sp>
        <p:sp>
          <p:nvSpPr>
            <p:cNvPr id="109"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10"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11" name="Line 76"/>
            <p:cNvSpPr>
              <a:spLocks noChangeShapeType="1"/>
            </p:cNvSpPr>
            <p:nvPr/>
          </p:nvSpPr>
          <p:spPr bwMode="auto">
            <a:xfrm>
              <a:off x="1765724" y="5440008"/>
              <a:ext cx="690168" cy="0"/>
            </a:xfrm>
            <a:prstGeom prst="line">
              <a:avLst/>
            </a:prstGeom>
            <a:noFill/>
            <a:ln w="12700">
              <a:solidFill>
                <a:srgbClr val="000000"/>
              </a:solidFill>
              <a:round/>
              <a:headEnd/>
              <a:tailEnd/>
            </a:ln>
          </p:spPr>
          <p:txBody>
            <a:bodyPr/>
            <a:lstStyle/>
            <a:p>
              <a:endParaRPr lang="en-US" sz="1400" b="1" dirty="0"/>
            </a:p>
          </p:txBody>
        </p:sp>
      </p:grpSp>
      <p:grpSp>
        <p:nvGrpSpPr>
          <p:cNvPr id="113" name="Group 112"/>
          <p:cNvGrpSpPr/>
          <p:nvPr/>
        </p:nvGrpSpPr>
        <p:grpSpPr>
          <a:xfrm>
            <a:off x="3237773" y="3124200"/>
            <a:ext cx="745717" cy="563218"/>
            <a:chOff x="1735939" y="5075581"/>
            <a:chExt cx="745717" cy="563218"/>
          </a:xfrm>
        </p:grpSpPr>
        <p:sp>
          <p:nvSpPr>
            <p:cNvPr id="117" name="Rectangle 60"/>
            <p:cNvSpPr>
              <a:spLocks noChangeArrowheads="1"/>
            </p:cNvSpPr>
            <p:nvPr/>
          </p:nvSpPr>
          <p:spPr bwMode="auto">
            <a:xfrm>
              <a:off x="1735939" y="5075581"/>
              <a:ext cx="745717" cy="307777"/>
            </a:xfrm>
            <a:prstGeom prst="rect">
              <a:avLst/>
            </a:prstGeom>
            <a:noFill/>
            <a:ln w="12700">
              <a:noFill/>
              <a:miter lim="800000"/>
              <a:headEnd type="none" w="sm" len="sm"/>
              <a:tailEnd type="none" w="sm" len="sm"/>
            </a:ln>
          </p:spPr>
          <p:txBody>
            <a:bodyPr wrap="none">
              <a:spAutoFit/>
            </a:bodyPr>
            <a:lstStyle/>
            <a:p>
              <a:r>
                <a:rPr lang="en-GB" sz="1400" b="1" dirty="0"/>
                <a:t>p=.002</a:t>
              </a:r>
            </a:p>
          </p:txBody>
        </p:sp>
        <p:sp>
          <p:nvSpPr>
            <p:cNvPr id="119"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26"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29" name="Line 76"/>
            <p:cNvSpPr>
              <a:spLocks noChangeShapeType="1"/>
            </p:cNvSpPr>
            <p:nvPr/>
          </p:nvSpPr>
          <p:spPr bwMode="auto">
            <a:xfrm>
              <a:off x="1759250" y="5431708"/>
              <a:ext cx="690168" cy="0"/>
            </a:xfrm>
            <a:prstGeom prst="line">
              <a:avLst/>
            </a:prstGeom>
            <a:noFill/>
            <a:ln w="12700">
              <a:solidFill>
                <a:srgbClr val="000000"/>
              </a:solidFill>
              <a:round/>
              <a:headEnd/>
              <a:tailEnd/>
            </a:ln>
          </p:spPr>
          <p:txBody>
            <a:bodyPr/>
            <a:lstStyle/>
            <a:p>
              <a:endParaRPr lang="en-US" sz="1400" b="1" dirty="0"/>
            </a:p>
          </p:txBody>
        </p:sp>
      </p:grpSp>
      <p:sp>
        <p:nvSpPr>
          <p:cNvPr id="137" name="Text Box 21"/>
          <p:cNvSpPr txBox="1">
            <a:spLocks noChangeArrowheads="1"/>
          </p:cNvSpPr>
          <p:nvPr/>
        </p:nvSpPr>
        <p:spPr bwMode="auto">
          <a:xfrm>
            <a:off x="1050863" y="3562200"/>
            <a:ext cx="702436"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Glargine</a:t>
            </a:r>
          </a:p>
        </p:txBody>
      </p:sp>
      <p:sp>
        <p:nvSpPr>
          <p:cNvPr id="138" name="Text Box 21"/>
          <p:cNvSpPr txBox="1">
            <a:spLocks noChangeArrowheads="1"/>
          </p:cNvSpPr>
          <p:nvPr/>
        </p:nvSpPr>
        <p:spPr bwMode="auto">
          <a:xfrm>
            <a:off x="5651402" y="5010090"/>
            <a:ext cx="554960" cy="400110"/>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BiAsp</a:t>
            </a:r>
            <a:br>
              <a:rPr lang="en-US" sz="1000" b="1" dirty="0">
                <a:solidFill>
                  <a:schemeClr val="bg1"/>
                </a:solidFill>
              </a:rPr>
            </a:br>
            <a:r>
              <a:rPr lang="en-US" sz="1000" b="1" dirty="0">
                <a:solidFill>
                  <a:schemeClr val="bg1"/>
                </a:solidFill>
              </a:rPr>
              <a:t>30</a:t>
            </a:r>
          </a:p>
        </p:txBody>
      </p:sp>
      <p:sp>
        <p:nvSpPr>
          <p:cNvPr id="156" name="Text Box 21"/>
          <p:cNvSpPr txBox="1">
            <a:spLocks noChangeArrowheads="1"/>
          </p:cNvSpPr>
          <p:nvPr/>
        </p:nvSpPr>
        <p:spPr bwMode="auto">
          <a:xfrm>
            <a:off x="7037034" y="5140656"/>
            <a:ext cx="658183" cy="246221"/>
          </a:xfrm>
          <a:prstGeom prst="rect">
            <a:avLst/>
          </a:prstGeom>
          <a:noFill/>
          <a:ln w="9525">
            <a:noFill/>
            <a:miter lim="800000"/>
            <a:headEnd/>
            <a:tailEnd/>
          </a:ln>
        </p:spPr>
        <p:txBody>
          <a:bodyPr wrap="square">
            <a:spAutoFit/>
          </a:bodyPr>
          <a:lstStyle/>
          <a:p>
            <a:pPr algn="ctr" eaLnBrk="0" hangingPunct="0"/>
            <a:r>
              <a:rPr lang="en-US" sz="1000" b="1" dirty="0">
                <a:solidFill>
                  <a:schemeClr val="bg1"/>
                </a:solidFill>
              </a:rPr>
              <a:t>Detemir</a:t>
            </a:r>
          </a:p>
        </p:txBody>
      </p:sp>
      <p:sp>
        <p:nvSpPr>
          <p:cNvPr id="157" name="Text Box 21"/>
          <p:cNvSpPr txBox="1">
            <a:spLocks noChangeArrowheads="1"/>
          </p:cNvSpPr>
          <p:nvPr/>
        </p:nvSpPr>
        <p:spPr bwMode="auto">
          <a:xfrm>
            <a:off x="4214113" y="3454982"/>
            <a:ext cx="618012" cy="400110"/>
          </a:xfrm>
          <a:prstGeom prst="rect">
            <a:avLst/>
          </a:prstGeom>
          <a:noFill/>
          <a:ln w="9525">
            <a:noFill/>
            <a:miter lim="800000"/>
            <a:headEnd/>
            <a:tailEnd/>
          </a:ln>
        </p:spPr>
        <p:txBody>
          <a:bodyPr wrap="square">
            <a:spAutoFit/>
          </a:bodyPr>
          <a:lstStyle/>
          <a:p>
            <a:pPr algn="ctr" eaLnBrk="0" hangingPunct="0"/>
            <a:r>
              <a:rPr lang="en-US" sz="1000" b="1" dirty="0">
                <a:solidFill>
                  <a:schemeClr val="bg1"/>
                </a:solidFill>
              </a:rPr>
              <a:t>BiAsp30</a:t>
            </a:r>
          </a:p>
        </p:txBody>
      </p:sp>
      <p:sp>
        <p:nvSpPr>
          <p:cNvPr id="158" name="Text Box 21"/>
          <p:cNvSpPr txBox="1">
            <a:spLocks noChangeArrowheads="1"/>
          </p:cNvSpPr>
          <p:nvPr/>
        </p:nvSpPr>
        <p:spPr bwMode="auto">
          <a:xfrm>
            <a:off x="1049431" y="5130432"/>
            <a:ext cx="702436"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Glargine</a:t>
            </a:r>
          </a:p>
        </p:txBody>
      </p:sp>
      <p:sp>
        <p:nvSpPr>
          <p:cNvPr id="159" name="Text Box 21"/>
          <p:cNvSpPr txBox="1">
            <a:spLocks noChangeArrowheads="1"/>
          </p:cNvSpPr>
          <p:nvPr/>
        </p:nvSpPr>
        <p:spPr bwMode="auto">
          <a:xfrm>
            <a:off x="1698495" y="5140656"/>
            <a:ext cx="511680" cy="223837"/>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LM25</a:t>
            </a:r>
          </a:p>
        </p:txBody>
      </p:sp>
      <p:sp>
        <p:nvSpPr>
          <p:cNvPr id="160" name="Text Box 21"/>
          <p:cNvSpPr txBox="1">
            <a:spLocks noChangeArrowheads="1"/>
          </p:cNvSpPr>
          <p:nvPr/>
        </p:nvSpPr>
        <p:spPr bwMode="auto">
          <a:xfrm>
            <a:off x="3041792" y="5130554"/>
            <a:ext cx="702436"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Glargine</a:t>
            </a:r>
          </a:p>
        </p:txBody>
      </p:sp>
      <p:sp>
        <p:nvSpPr>
          <p:cNvPr id="161" name="Text Box 21"/>
          <p:cNvSpPr txBox="1">
            <a:spLocks noChangeArrowheads="1"/>
          </p:cNvSpPr>
          <p:nvPr/>
        </p:nvSpPr>
        <p:spPr bwMode="auto">
          <a:xfrm>
            <a:off x="3693400" y="5130304"/>
            <a:ext cx="511680"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LM25</a:t>
            </a:r>
          </a:p>
        </p:txBody>
      </p:sp>
      <p:grpSp>
        <p:nvGrpSpPr>
          <p:cNvPr id="6" name="Group 5"/>
          <p:cNvGrpSpPr/>
          <p:nvPr/>
        </p:nvGrpSpPr>
        <p:grpSpPr>
          <a:xfrm>
            <a:off x="1152915" y="1781357"/>
            <a:ext cx="3268633" cy="247079"/>
            <a:chOff x="3276992" y="4715203"/>
            <a:chExt cx="3268633" cy="247079"/>
          </a:xfrm>
        </p:grpSpPr>
        <p:sp>
          <p:nvSpPr>
            <p:cNvPr id="162" name="Text Box 6"/>
            <p:cNvSpPr txBox="1">
              <a:spLocks noChangeArrowheads="1"/>
            </p:cNvSpPr>
            <p:nvPr/>
          </p:nvSpPr>
          <p:spPr bwMode="auto">
            <a:xfrm>
              <a:off x="3520823" y="4716061"/>
              <a:ext cx="1779588" cy="246221"/>
            </a:xfrm>
            <a:prstGeom prst="rect">
              <a:avLst/>
            </a:prstGeom>
            <a:noFill/>
            <a:ln w="9525">
              <a:noFill/>
              <a:miter lim="800000"/>
              <a:headEnd/>
              <a:tailEnd/>
            </a:ln>
          </p:spPr>
          <p:txBody>
            <a:bodyPr lIns="0" tIns="0" rIns="0" bIns="0">
              <a:spAutoFit/>
            </a:bodyPr>
            <a:lstStyle/>
            <a:p>
              <a:pPr>
                <a:spcBef>
                  <a:spcPct val="50000"/>
                </a:spcBef>
              </a:pPr>
              <a:r>
                <a:rPr lang="en-US" sz="1600" b="1" dirty="0"/>
                <a:t>Basal insulin</a:t>
              </a:r>
            </a:p>
          </p:txBody>
        </p:sp>
        <p:sp>
          <p:nvSpPr>
            <p:cNvPr id="163" name="Rectangle 4"/>
            <p:cNvSpPr>
              <a:spLocks noChangeArrowheads="1"/>
            </p:cNvSpPr>
            <p:nvPr/>
          </p:nvSpPr>
          <p:spPr bwMode="auto">
            <a:xfrm>
              <a:off x="3276992" y="4768148"/>
              <a:ext cx="144000" cy="144000"/>
            </a:xfrm>
            <a:prstGeom prst="rect">
              <a:avLst/>
            </a:prstGeom>
            <a:solidFill>
              <a:srgbClr val="82786F"/>
            </a:solidFill>
            <a:ln w="9525">
              <a:noFill/>
              <a:miter lim="800000"/>
              <a:headEnd/>
              <a:tailEnd/>
            </a:ln>
          </p:spPr>
          <p:txBody>
            <a:bodyPr wrap="none" anchor="ctr"/>
            <a:lstStyle/>
            <a:p>
              <a:endParaRPr lang="en-US" b="1" dirty="0"/>
            </a:p>
          </p:txBody>
        </p:sp>
        <p:sp>
          <p:nvSpPr>
            <p:cNvPr id="164" name="Rectangle 5"/>
            <p:cNvSpPr>
              <a:spLocks noChangeArrowheads="1"/>
            </p:cNvSpPr>
            <p:nvPr/>
          </p:nvSpPr>
          <p:spPr bwMode="auto">
            <a:xfrm>
              <a:off x="4897563" y="4778403"/>
              <a:ext cx="144000" cy="144000"/>
            </a:xfrm>
            <a:prstGeom prst="rect">
              <a:avLst/>
            </a:prstGeom>
            <a:solidFill>
              <a:srgbClr val="D52B1E"/>
            </a:solidFill>
            <a:ln w="9525">
              <a:noFill/>
              <a:miter lim="800000"/>
              <a:headEnd/>
              <a:tailEnd/>
            </a:ln>
          </p:spPr>
          <p:txBody>
            <a:bodyPr wrap="none" anchor="ctr"/>
            <a:lstStyle/>
            <a:p>
              <a:endParaRPr lang="en-US" b="1" dirty="0"/>
            </a:p>
          </p:txBody>
        </p:sp>
        <p:sp>
          <p:nvSpPr>
            <p:cNvPr id="165" name="Rectangle 7"/>
            <p:cNvSpPr>
              <a:spLocks noChangeArrowheads="1"/>
            </p:cNvSpPr>
            <p:nvPr/>
          </p:nvSpPr>
          <p:spPr bwMode="auto">
            <a:xfrm>
              <a:off x="5141394" y="4715203"/>
              <a:ext cx="1404231" cy="246221"/>
            </a:xfrm>
            <a:prstGeom prst="rect">
              <a:avLst/>
            </a:prstGeom>
            <a:noFill/>
            <a:ln w="9525">
              <a:noFill/>
              <a:miter lim="800000"/>
              <a:headEnd/>
              <a:tailEnd/>
            </a:ln>
          </p:spPr>
          <p:txBody>
            <a:bodyPr wrap="none" lIns="0" tIns="0" rIns="0" bIns="0">
              <a:spAutoFit/>
            </a:bodyPr>
            <a:lstStyle/>
            <a:p>
              <a:pPr>
                <a:spcBef>
                  <a:spcPct val="50000"/>
                </a:spcBef>
              </a:pPr>
              <a:r>
                <a:rPr lang="en-US" sz="1600" b="1" dirty="0"/>
                <a:t>Premix insulin</a:t>
              </a:r>
            </a:p>
          </p:txBody>
        </p:sp>
      </p:grpSp>
      <p:sp>
        <p:nvSpPr>
          <p:cNvPr id="166" name="TextBox 165"/>
          <p:cNvSpPr txBox="1"/>
          <p:nvPr/>
        </p:nvSpPr>
        <p:spPr>
          <a:xfrm>
            <a:off x="490352" y="6047601"/>
            <a:ext cx="8551079" cy="276999"/>
          </a:xfrm>
          <a:prstGeom prst="rect">
            <a:avLst/>
          </a:prstGeom>
          <a:noFill/>
        </p:spPr>
        <p:txBody>
          <a:bodyPr wrap="square" rtlCol="0">
            <a:spAutoFit/>
          </a:bodyPr>
          <a:lstStyle/>
          <a:p>
            <a:pPr>
              <a:buClr>
                <a:srgbClr val="D52B1E"/>
              </a:buClr>
            </a:pPr>
            <a:r>
              <a:rPr lang="en-US" sz="1200" baseline="30000" dirty="0">
                <a:solidFill>
                  <a:srgbClr val="333333"/>
                </a:solidFill>
                <a:latin typeface="Arial Narrow" panose="020B0606020202030204" pitchFamily="34" charset="0"/>
              </a:rPr>
              <a:t>a</a:t>
            </a:r>
            <a:r>
              <a:rPr lang="en-US" sz="1200" dirty="0">
                <a:solidFill>
                  <a:srgbClr val="333333"/>
                </a:solidFill>
                <a:latin typeface="Arial Narrow" panose="020B0606020202030204" pitchFamily="34" charset="0"/>
              </a:rPr>
              <a:t>Insulin-experienced patients; all other trials included insulin-naïve patients</a:t>
            </a:r>
          </a:p>
        </p:txBody>
      </p:sp>
      <p:sp>
        <p:nvSpPr>
          <p:cNvPr id="169" name="Text Box 48"/>
          <p:cNvSpPr txBox="1">
            <a:spLocks noChangeArrowheads="1"/>
          </p:cNvSpPr>
          <p:nvPr/>
        </p:nvSpPr>
        <p:spPr bwMode="auto">
          <a:xfrm>
            <a:off x="8001000" y="5410199"/>
            <a:ext cx="494968" cy="276999"/>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1200" b="1" dirty="0"/>
              <a:t>4</a:t>
            </a:r>
          </a:p>
        </p:txBody>
      </p:sp>
      <p:sp>
        <p:nvSpPr>
          <p:cNvPr id="170" name="Text Box 48"/>
          <p:cNvSpPr txBox="1">
            <a:spLocks noChangeArrowheads="1"/>
          </p:cNvSpPr>
          <p:nvPr/>
        </p:nvSpPr>
        <p:spPr bwMode="auto">
          <a:xfrm>
            <a:off x="2097956" y="5410200"/>
            <a:ext cx="333925" cy="276999"/>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200" b="1" dirty="0"/>
              <a:t>1</a:t>
            </a:r>
          </a:p>
        </p:txBody>
      </p:sp>
      <p:sp>
        <p:nvSpPr>
          <p:cNvPr id="171" name="Text Box 48"/>
          <p:cNvSpPr txBox="1">
            <a:spLocks noChangeArrowheads="1"/>
          </p:cNvSpPr>
          <p:nvPr/>
        </p:nvSpPr>
        <p:spPr bwMode="auto">
          <a:xfrm>
            <a:off x="4082076" y="5410200"/>
            <a:ext cx="502623" cy="276999"/>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1200" b="1" dirty="0"/>
              <a:t>2,a</a:t>
            </a:r>
          </a:p>
        </p:txBody>
      </p:sp>
      <p:sp>
        <p:nvSpPr>
          <p:cNvPr id="172" name="Text Box 48"/>
          <p:cNvSpPr txBox="1">
            <a:spLocks noChangeArrowheads="1"/>
          </p:cNvSpPr>
          <p:nvPr/>
        </p:nvSpPr>
        <p:spPr bwMode="auto">
          <a:xfrm>
            <a:off x="6093066" y="5410200"/>
            <a:ext cx="333925" cy="276999"/>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200" b="1" dirty="0"/>
              <a:t>3</a:t>
            </a:r>
          </a:p>
        </p:txBody>
      </p:sp>
      <p:sp>
        <p:nvSpPr>
          <p:cNvPr id="71" name="Text Box 21"/>
          <p:cNvSpPr txBox="1">
            <a:spLocks noChangeArrowheads="1"/>
          </p:cNvSpPr>
          <p:nvPr/>
        </p:nvSpPr>
        <p:spPr bwMode="auto">
          <a:xfrm>
            <a:off x="7647320" y="5029545"/>
            <a:ext cx="554960" cy="400110"/>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BiAsp</a:t>
            </a:r>
            <a:br>
              <a:rPr lang="en-US" sz="1000" b="1" dirty="0">
                <a:solidFill>
                  <a:schemeClr val="bg1"/>
                </a:solidFill>
              </a:rPr>
            </a:br>
            <a:r>
              <a:rPr lang="en-US" sz="1000" b="1" dirty="0">
                <a:solidFill>
                  <a:schemeClr val="bg1"/>
                </a:solidFill>
              </a:rPr>
              <a:t>30</a:t>
            </a:r>
          </a:p>
        </p:txBody>
      </p:sp>
      <p:grpSp>
        <p:nvGrpSpPr>
          <p:cNvPr id="72" name="Group 71"/>
          <p:cNvGrpSpPr/>
          <p:nvPr/>
        </p:nvGrpSpPr>
        <p:grpSpPr>
          <a:xfrm>
            <a:off x="7186978" y="2590800"/>
            <a:ext cx="753862" cy="537450"/>
            <a:chOff x="1759248" y="5101349"/>
            <a:chExt cx="753862" cy="537450"/>
          </a:xfrm>
        </p:grpSpPr>
        <p:sp>
          <p:nvSpPr>
            <p:cNvPr id="92" name="Rectangle 60"/>
            <p:cNvSpPr>
              <a:spLocks noChangeArrowheads="1"/>
            </p:cNvSpPr>
            <p:nvPr/>
          </p:nvSpPr>
          <p:spPr bwMode="auto">
            <a:xfrm>
              <a:off x="1767393" y="5101349"/>
              <a:ext cx="745717" cy="307777"/>
            </a:xfrm>
            <a:prstGeom prst="rect">
              <a:avLst/>
            </a:prstGeom>
            <a:noFill/>
            <a:ln w="12700">
              <a:noFill/>
              <a:miter lim="800000"/>
              <a:headEnd type="none" w="sm" len="sm"/>
              <a:tailEnd type="none" w="sm" len="sm"/>
            </a:ln>
          </p:spPr>
          <p:txBody>
            <a:bodyPr wrap="none">
              <a:spAutoFit/>
            </a:bodyPr>
            <a:lstStyle/>
            <a:p>
              <a:r>
                <a:rPr lang="en-GB" sz="1400" b="1" dirty="0"/>
                <a:t>p&lt;.001</a:t>
              </a:r>
            </a:p>
          </p:txBody>
        </p:sp>
        <p:sp>
          <p:nvSpPr>
            <p:cNvPr id="93"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94"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95" name="Line 76"/>
            <p:cNvSpPr>
              <a:spLocks noChangeShapeType="1"/>
            </p:cNvSpPr>
            <p:nvPr/>
          </p:nvSpPr>
          <p:spPr bwMode="auto">
            <a:xfrm>
              <a:off x="1765724" y="5440008"/>
              <a:ext cx="690168" cy="0"/>
            </a:xfrm>
            <a:prstGeom prst="line">
              <a:avLst/>
            </a:prstGeom>
            <a:noFill/>
            <a:ln w="12700">
              <a:solidFill>
                <a:srgbClr val="000000"/>
              </a:solidFill>
              <a:round/>
              <a:headEnd/>
              <a:tailEnd/>
            </a:ln>
          </p:spPr>
          <p:txBody>
            <a:bodyPr/>
            <a:lstStyle/>
            <a:p>
              <a:endParaRPr lang="en-US" sz="1400" b="1" dirty="0"/>
            </a:p>
          </p:txBody>
        </p:sp>
      </p:grpSp>
      <p:grpSp>
        <p:nvGrpSpPr>
          <p:cNvPr id="97" name="Group 96"/>
          <p:cNvGrpSpPr/>
          <p:nvPr/>
        </p:nvGrpSpPr>
        <p:grpSpPr>
          <a:xfrm>
            <a:off x="5235179" y="1524000"/>
            <a:ext cx="753862" cy="521312"/>
            <a:chOff x="1759248" y="5117487"/>
            <a:chExt cx="753862" cy="521312"/>
          </a:xfrm>
        </p:grpSpPr>
        <p:sp>
          <p:nvSpPr>
            <p:cNvPr id="98" name="Rectangle 60"/>
            <p:cNvSpPr>
              <a:spLocks noChangeArrowheads="1"/>
            </p:cNvSpPr>
            <p:nvPr/>
          </p:nvSpPr>
          <p:spPr bwMode="auto">
            <a:xfrm>
              <a:off x="1767393" y="5117487"/>
              <a:ext cx="745717" cy="307777"/>
            </a:xfrm>
            <a:prstGeom prst="rect">
              <a:avLst/>
            </a:prstGeom>
            <a:noFill/>
            <a:ln w="12700">
              <a:noFill/>
              <a:miter lim="800000"/>
              <a:headEnd type="none" w="sm" len="sm"/>
              <a:tailEnd type="none" w="sm" len="sm"/>
            </a:ln>
          </p:spPr>
          <p:txBody>
            <a:bodyPr wrap="none">
              <a:spAutoFit/>
            </a:bodyPr>
            <a:lstStyle/>
            <a:p>
              <a:r>
                <a:rPr lang="en-GB" sz="1400" b="1" dirty="0"/>
                <a:t>p&lt;.001</a:t>
              </a:r>
            </a:p>
          </p:txBody>
        </p:sp>
        <p:sp>
          <p:nvSpPr>
            <p:cNvPr id="99"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00"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01" name="Line 76"/>
            <p:cNvSpPr>
              <a:spLocks noChangeShapeType="1"/>
            </p:cNvSpPr>
            <p:nvPr/>
          </p:nvSpPr>
          <p:spPr bwMode="auto">
            <a:xfrm>
              <a:off x="1765724" y="5440008"/>
              <a:ext cx="690168" cy="0"/>
            </a:xfrm>
            <a:prstGeom prst="line">
              <a:avLst/>
            </a:prstGeom>
            <a:noFill/>
            <a:ln w="12700">
              <a:solidFill>
                <a:srgbClr val="000000"/>
              </a:solidFill>
              <a:round/>
              <a:headEnd/>
              <a:tailEnd/>
            </a:ln>
          </p:spPr>
          <p:txBody>
            <a:bodyPr/>
            <a:lstStyle/>
            <a:p>
              <a:endParaRPr lang="en-US" sz="1400" b="1" dirty="0"/>
            </a:p>
          </p:txBody>
        </p:sp>
      </p:grpSp>
      <p:sp>
        <p:nvSpPr>
          <p:cNvPr id="50" name="Text Placeholder 9"/>
          <p:cNvSpPr txBox="1">
            <a:spLocks/>
          </p:cNvSpPr>
          <p:nvPr/>
        </p:nvSpPr>
        <p:spPr>
          <a:xfrm>
            <a:off x="3614072" y="6335486"/>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startAt="3"/>
            </a:pPr>
            <a:r>
              <a:rPr lang="da-DK" sz="1200" dirty="0">
                <a:latin typeface="Arial Narrow" panose="020B0606020202030204" pitchFamily="34" charset="0"/>
                <a:ea typeface="MS PGothic" pitchFamily="34" charset="-128"/>
              </a:rPr>
              <a:t>Raskin P et al. </a:t>
            </a:r>
            <a:r>
              <a:rPr lang="da-DK" sz="1200" i="1" dirty="0">
                <a:latin typeface="Arial Narrow" panose="020B0606020202030204" pitchFamily="34" charset="0"/>
                <a:ea typeface="MS PGothic" pitchFamily="34" charset="-128"/>
              </a:rPr>
              <a:t>Diabetes Care </a:t>
            </a:r>
            <a:r>
              <a:rPr lang="da-DK" sz="1200" dirty="0">
                <a:latin typeface="Arial Narrow" panose="020B0606020202030204" pitchFamily="34" charset="0"/>
                <a:ea typeface="MS PGothic" pitchFamily="34" charset="-128"/>
              </a:rPr>
              <a:t>2005;28:260-5 </a:t>
            </a:r>
          </a:p>
          <a:p>
            <a:pPr marL="228600" indent="-228600">
              <a:spcBef>
                <a:spcPts val="0"/>
              </a:spcBef>
              <a:buClrTx/>
              <a:buFont typeface="+mj-lt"/>
              <a:buAutoNum type="arabicPeriod" startAt="3"/>
            </a:pPr>
            <a:r>
              <a:rPr lang="da-DK" sz="1200" dirty="0">
                <a:latin typeface="Arial Narrow" panose="020B0606020202030204" pitchFamily="34" charset="0"/>
                <a:ea typeface="MS PGothic" pitchFamily="34" charset="-128"/>
              </a:rPr>
              <a:t>Holman RR et al. </a:t>
            </a:r>
            <a:r>
              <a:rPr lang="da-DK" sz="1200" i="1" dirty="0">
                <a:latin typeface="Arial Narrow" panose="020B0606020202030204" pitchFamily="34" charset="0"/>
                <a:ea typeface="MS PGothic" pitchFamily="34" charset="-128"/>
              </a:rPr>
              <a:t>N Engl J Med </a:t>
            </a:r>
            <a:r>
              <a:rPr lang="da-DK" sz="1200" dirty="0">
                <a:latin typeface="Arial Narrow" panose="020B0606020202030204" pitchFamily="34" charset="0"/>
                <a:ea typeface="MS PGothic" pitchFamily="34" charset="-128"/>
              </a:rPr>
              <a:t>2007;357:1716-30</a:t>
            </a:r>
          </a:p>
        </p:txBody>
      </p:sp>
      <p:sp>
        <p:nvSpPr>
          <p:cNvPr id="51" name="Text Placeholder 9"/>
          <p:cNvSpPr txBox="1">
            <a:spLocks/>
          </p:cNvSpPr>
          <p:nvPr/>
        </p:nvSpPr>
        <p:spPr>
          <a:xfrm>
            <a:off x="517067" y="6335486"/>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a:pPr>
            <a:r>
              <a:rPr lang="en-US" altLang="en-US" sz="1200" kern="0" dirty="0">
                <a:latin typeface="Arial Narrow" panose="020B0606020202030204" pitchFamily="34" charset="0"/>
                <a:ea typeface="ヒラギノ角ゴ Pro W3"/>
                <a:cs typeface="DIN-Regular" pitchFamily="34" charset="0"/>
              </a:rPr>
              <a:t>Malone JK et al. </a:t>
            </a:r>
            <a:r>
              <a:rPr lang="en-US" altLang="en-US" sz="1200" i="1" kern="0" dirty="0">
                <a:latin typeface="Arial Narrow" panose="020B0606020202030204" pitchFamily="34" charset="0"/>
                <a:ea typeface="ヒラギノ角ゴ Pro W3"/>
                <a:cs typeface="DIN-Regular" pitchFamily="34" charset="0"/>
              </a:rPr>
              <a:t>Clin Ther </a:t>
            </a:r>
            <a:r>
              <a:rPr lang="en-US" altLang="en-US" sz="1200" kern="0" dirty="0">
                <a:latin typeface="Arial Narrow" panose="020B0606020202030204" pitchFamily="34" charset="0"/>
                <a:ea typeface="ヒラギノ角ゴ Pro W3"/>
                <a:cs typeface="DIN-Regular" pitchFamily="34" charset="0"/>
              </a:rPr>
              <a:t>2004;26:2034-44</a:t>
            </a:r>
          </a:p>
          <a:p>
            <a:pPr marL="228600" indent="-228600">
              <a:spcBef>
                <a:spcPts val="0"/>
              </a:spcBef>
              <a:buClrTx/>
              <a:buFont typeface="+mj-lt"/>
              <a:buAutoNum type="arabicPeriod"/>
            </a:pPr>
            <a:r>
              <a:rPr lang="en-US" altLang="en-US" sz="1200" kern="0" dirty="0">
                <a:latin typeface="Arial Narrow" panose="020B0606020202030204" pitchFamily="34" charset="0"/>
                <a:ea typeface="ヒラギノ角ゴ Pro W3"/>
                <a:cs typeface="DIN-Regular" pitchFamily="34" charset="0"/>
              </a:rPr>
              <a:t>Malone JK et al. </a:t>
            </a:r>
            <a:r>
              <a:rPr lang="en-GB" sz="1200" i="1" kern="0" dirty="0">
                <a:latin typeface="Arial Narrow" panose="020B0606020202030204" pitchFamily="34" charset="0"/>
              </a:rPr>
              <a:t>Diabet Med </a:t>
            </a:r>
            <a:r>
              <a:rPr lang="en-GB" sz="1200" kern="0" dirty="0">
                <a:latin typeface="Arial Narrow" panose="020B0606020202030204" pitchFamily="34" charset="0"/>
              </a:rPr>
              <a:t>2005;22:374-81</a:t>
            </a:r>
            <a:endParaRPr lang="en-US" altLang="en-US" sz="1200" kern="0" dirty="0">
              <a:latin typeface="Arial Narrow" panose="020B0606020202030204" pitchFamily="34" charset="0"/>
              <a:ea typeface="ヒラギノ角ゴ Pro W3"/>
              <a:cs typeface="DIN-Regular" pitchFamily="34" charset="0"/>
            </a:endParaRPr>
          </a:p>
          <a:p>
            <a:pPr marL="0" indent="0">
              <a:spcBef>
                <a:spcPts val="0"/>
              </a:spcBef>
              <a:buFont typeface="+mj-lt"/>
              <a:buNone/>
            </a:pPr>
            <a:endParaRPr lang="en-US" altLang="en-US" sz="1200" kern="0" dirty="0">
              <a:latin typeface="Arial Narrow" panose="020B0606020202030204" pitchFamily="34" charset="0"/>
              <a:ea typeface="ヒラギノ角ゴ Pro W3"/>
              <a:cs typeface="DIN-Regular" pitchFamily="34" charset="0"/>
            </a:endParaRPr>
          </a:p>
        </p:txBody>
      </p:sp>
      <p:sp>
        <p:nvSpPr>
          <p:cNvPr id="52" name="Text Box 21"/>
          <p:cNvSpPr txBox="1">
            <a:spLocks noChangeArrowheads="1"/>
          </p:cNvSpPr>
          <p:nvPr/>
        </p:nvSpPr>
        <p:spPr bwMode="auto">
          <a:xfrm>
            <a:off x="5021717" y="5130304"/>
            <a:ext cx="702436"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Glargine</a:t>
            </a:r>
          </a:p>
        </p:txBody>
      </p:sp>
      <p:sp>
        <p:nvSpPr>
          <p:cNvPr id="47" name="Footer Placeholder 4"/>
          <p:cNvSpPr txBox="1">
            <a:spLocks/>
          </p:cNvSpPr>
          <p:nvPr/>
        </p:nvSpPr>
        <p:spPr bwMode="auto">
          <a:xfrm>
            <a:off x="3563633" y="6609415"/>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66966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2800" noProof="0" dirty="0"/>
              <a:t>Premix Insulin Analogs vs. Basal Insulin Analogs: Weight Gain in 4 RCTs</a:t>
            </a:r>
          </a:p>
        </p:txBody>
      </p:sp>
      <p:graphicFrame>
        <p:nvGraphicFramePr>
          <p:cNvPr id="54" name="Chart 53"/>
          <p:cNvGraphicFramePr/>
          <p:nvPr/>
        </p:nvGraphicFramePr>
        <p:xfrm>
          <a:off x="259971" y="2058297"/>
          <a:ext cx="8503029" cy="3732903"/>
        </p:xfrm>
        <a:graphic>
          <a:graphicData uri="http://schemas.openxmlformats.org/drawingml/2006/chart">
            <c:chart xmlns:c="http://schemas.openxmlformats.org/drawingml/2006/chart" xmlns:r="http://schemas.openxmlformats.org/officeDocument/2006/relationships" r:id="rId3"/>
          </a:graphicData>
        </a:graphic>
      </p:graphicFrame>
      <p:sp>
        <p:nvSpPr>
          <p:cNvPr id="63" name="Text Box 10"/>
          <p:cNvSpPr txBox="1">
            <a:spLocks noChangeArrowheads="1"/>
          </p:cNvSpPr>
          <p:nvPr/>
        </p:nvSpPr>
        <p:spPr bwMode="auto">
          <a:xfrm rot="16200000">
            <a:off x="-1633838" y="3602974"/>
            <a:ext cx="35754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ts val="0"/>
              </a:spcBef>
              <a:buClrTx/>
              <a:buNone/>
            </a:pPr>
            <a:r>
              <a:rPr lang="en-US" altLang="en-US" sz="1400" b="1" dirty="0">
                <a:solidFill>
                  <a:srgbClr val="000000"/>
                </a:solidFill>
                <a:latin typeface="Arial" panose="020B0604020202020204"/>
              </a:rPr>
              <a:t>Weight Gain (Kg)</a:t>
            </a:r>
          </a:p>
        </p:txBody>
      </p:sp>
      <p:grpSp>
        <p:nvGrpSpPr>
          <p:cNvPr id="107" name="Group 106"/>
          <p:cNvGrpSpPr/>
          <p:nvPr/>
        </p:nvGrpSpPr>
        <p:grpSpPr>
          <a:xfrm>
            <a:off x="1172735" y="3276600"/>
            <a:ext cx="753862" cy="528187"/>
            <a:chOff x="1759248" y="5110612"/>
            <a:chExt cx="753862" cy="528187"/>
          </a:xfrm>
        </p:grpSpPr>
        <p:sp>
          <p:nvSpPr>
            <p:cNvPr id="108" name="Rectangle 60"/>
            <p:cNvSpPr>
              <a:spLocks noChangeArrowheads="1"/>
            </p:cNvSpPr>
            <p:nvPr/>
          </p:nvSpPr>
          <p:spPr bwMode="auto">
            <a:xfrm>
              <a:off x="1767393" y="5110612"/>
              <a:ext cx="745717" cy="307777"/>
            </a:xfrm>
            <a:prstGeom prst="rect">
              <a:avLst/>
            </a:prstGeom>
            <a:noFill/>
            <a:ln w="12700">
              <a:noFill/>
              <a:miter lim="800000"/>
              <a:headEnd type="none" w="sm" len="sm"/>
              <a:tailEnd type="none" w="sm" len="sm"/>
            </a:ln>
          </p:spPr>
          <p:txBody>
            <a:bodyPr wrap="none">
              <a:spAutoFit/>
            </a:bodyPr>
            <a:lstStyle/>
            <a:p>
              <a:r>
                <a:rPr lang="en-GB" sz="1400" b="1" dirty="0"/>
                <a:t>p=.006</a:t>
              </a:r>
            </a:p>
          </p:txBody>
        </p:sp>
        <p:sp>
          <p:nvSpPr>
            <p:cNvPr id="109"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10"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11" name="Line 76"/>
            <p:cNvSpPr>
              <a:spLocks noChangeShapeType="1"/>
            </p:cNvSpPr>
            <p:nvPr/>
          </p:nvSpPr>
          <p:spPr bwMode="auto">
            <a:xfrm>
              <a:off x="1765724" y="5440008"/>
              <a:ext cx="690168" cy="0"/>
            </a:xfrm>
            <a:prstGeom prst="line">
              <a:avLst/>
            </a:prstGeom>
            <a:noFill/>
            <a:ln w="12700">
              <a:solidFill>
                <a:srgbClr val="000000"/>
              </a:solidFill>
              <a:round/>
              <a:headEnd/>
              <a:tailEnd/>
            </a:ln>
          </p:spPr>
          <p:txBody>
            <a:bodyPr/>
            <a:lstStyle/>
            <a:p>
              <a:endParaRPr lang="en-US" sz="1400" b="1" dirty="0"/>
            </a:p>
          </p:txBody>
        </p:sp>
      </p:grpSp>
      <p:grpSp>
        <p:nvGrpSpPr>
          <p:cNvPr id="113" name="Group 112"/>
          <p:cNvGrpSpPr/>
          <p:nvPr/>
        </p:nvGrpSpPr>
        <p:grpSpPr>
          <a:xfrm>
            <a:off x="3200712" y="4038600"/>
            <a:ext cx="745717" cy="585876"/>
            <a:chOff x="1735939" y="5052923"/>
            <a:chExt cx="745717" cy="585876"/>
          </a:xfrm>
        </p:grpSpPr>
        <p:sp>
          <p:nvSpPr>
            <p:cNvPr id="117" name="Rectangle 60"/>
            <p:cNvSpPr>
              <a:spLocks noChangeArrowheads="1"/>
            </p:cNvSpPr>
            <p:nvPr/>
          </p:nvSpPr>
          <p:spPr bwMode="auto">
            <a:xfrm>
              <a:off x="1735939" y="5052923"/>
              <a:ext cx="745717" cy="307777"/>
            </a:xfrm>
            <a:prstGeom prst="rect">
              <a:avLst/>
            </a:prstGeom>
            <a:noFill/>
            <a:ln w="12700">
              <a:noFill/>
              <a:miter lim="800000"/>
              <a:headEnd type="none" w="sm" len="sm"/>
              <a:tailEnd type="none" w="sm" len="sm"/>
            </a:ln>
          </p:spPr>
          <p:txBody>
            <a:bodyPr wrap="none">
              <a:spAutoFit/>
            </a:bodyPr>
            <a:lstStyle/>
            <a:p>
              <a:r>
                <a:rPr lang="en-GB" sz="1400" b="1" dirty="0"/>
                <a:t>p=.001</a:t>
              </a:r>
            </a:p>
          </p:txBody>
        </p:sp>
        <p:sp>
          <p:nvSpPr>
            <p:cNvPr id="119"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26"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29" name="Line 76"/>
            <p:cNvSpPr>
              <a:spLocks noChangeShapeType="1"/>
            </p:cNvSpPr>
            <p:nvPr/>
          </p:nvSpPr>
          <p:spPr bwMode="auto">
            <a:xfrm>
              <a:off x="1759250" y="5431708"/>
              <a:ext cx="690168" cy="0"/>
            </a:xfrm>
            <a:prstGeom prst="line">
              <a:avLst/>
            </a:prstGeom>
            <a:noFill/>
            <a:ln w="12700">
              <a:solidFill>
                <a:srgbClr val="000000"/>
              </a:solidFill>
              <a:round/>
              <a:headEnd/>
              <a:tailEnd/>
            </a:ln>
          </p:spPr>
          <p:txBody>
            <a:bodyPr/>
            <a:lstStyle/>
            <a:p>
              <a:endParaRPr lang="en-US" sz="1400" b="1" dirty="0"/>
            </a:p>
          </p:txBody>
        </p:sp>
      </p:grpSp>
      <p:sp>
        <p:nvSpPr>
          <p:cNvPr id="138" name="Text Box 21"/>
          <p:cNvSpPr txBox="1">
            <a:spLocks noChangeArrowheads="1"/>
          </p:cNvSpPr>
          <p:nvPr/>
        </p:nvSpPr>
        <p:spPr bwMode="auto">
          <a:xfrm>
            <a:off x="5611887" y="5010089"/>
            <a:ext cx="554960" cy="400110"/>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BiAsp</a:t>
            </a:r>
            <a:br>
              <a:rPr lang="en-US" sz="1000" b="1" dirty="0">
                <a:solidFill>
                  <a:schemeClr val="bg1"/>
                </a:solidFill>
              </a:rPr>
            </a:br>
            <a:r>
              <a:rPr lang="en-US" sz="1000" b="1" dirty="0">
                <a:solidFill>
                  <a:schemeClr val="bg1"/>
                </a:solidFill>
              </a:rPr>
              <a:t>30</a:t>
            </a:r>
          </a:p>
        </p:txBody>
      </p:sp>
      <p:sp>
        <p:nvSpPr>
          <p:cNvPr id="156" name="Text Box 21"/>
          <p:cNvSpPr txBox="1">
            <a:spLocks noChangeArrowheads="1"/>
          </p:cNvSpPr>
          <p:nvPr/>
        </p:nvSpPr>
        <p:spPr bwMode="auto">
          <a:xfrm>
            <a:off x="7011273" y="5121814"/>
            <a:ext cx="658183" cy="246221"/>
          </a:xfrm>
          <a:prstGeom prst="rect">
            <a:avLst/>
          </a:prstGeom>
          <a:noFill/>
          <a:ln w="9525">
            <a:noFill/>
            <a:miter lim="800000"/>
            <a:headEnd/>
            <a:tailEnd/>
          </a:ln>
        </p:spPr>
        <p:txBody>
          <a:bodyPr wrap="square">
            <a:spAutoFit/>
          </a:bodyPr>
          <a:lstStyle/>
          <a:p>
            <a:pPr algn="ctr" eaLnBrk="0" hangingPunct="0"/>
            <a:r>
              <a:rPr lang="en-US" sz="1000" b="1" dirty="0">
                <a:solidFill>
                  <a:schemeClr val="bg1"/>
                </a:solidFill>
              </a:rPr>
              <a:t>Detemir</a:t>
            </a:r>
          </a:p>
        </p:txBody>
      </p:sp>
      <p:sp>
        <p:nvSpPr>
          <p:cNvPr id="157" name="Text Box 21"/>
          <p:cNvSpPr txBox="1">
            <a:spLocks noChangeArrowheads="1"/>
          </p:cNvSpPr>
          <p:nvPr/>
        </p:nvSpPr>
        <p:spPr bwMode="auto">
          <a:xfrm>
            <a:off x="4214113" y="3454982"/>
            <a:ext cx="618012" cy="400110"/>
          </a:xfrm>
          <a:prstGeom prst="rect">
            <a:avLst/>
          </a:prstGeom>
          <a:noFill/>
          <a:ln w="9525">
            <a:noFill/>
            <a:miter lim="800000"/>
            <a:headEnd/>
            <a:tailEnd/>
          </a:ln>
        </p:spPr>
        <p:txBody>
          <a:bodyPr wrap="square">
            <a:spAutoFit/>
          </a:bodyPr>
          <a:lstStyle/>
          <a:p>
            <a:pPr algn="ctr" eaLnBrk="0" hangingPunct="0"/>
            <a:r>
              <a:rPr lang="en-US" sz="1000" b="1" dirty="0">
                <a:solidFill>
                  <a:schemeClr val="bg1"/>
                </a:solidFill>
              </a:rPr>
              <a:t>BiAsp30</a:t>
            </a:r>
          </a:p>
        </p:txBody>
      </p:sp>
      <p:sp>
        <p:nvSpPr>
          <p:cNvPr id="158" name="Text Box 21"/>
          <p:cNvSpPr txBox="1">
            <a:spLocks noChangeArrowheads="1"/>
          </p:cNvSpPr>
          <p:nvPr/>
        </p:nvSpPr>
        <p:spPr bwMode="auto">
          <a:xfrm>
            <a:off x="4989721" y="5087033"/>
            <a:ext cx="702436"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Glargine</a:t>
            </a:r>
          </a:p>
        </p:txBody>
      </p:sp>
      <p:sp>
        <p:nvSpPr>
          <p:cNvPr id="160" name="Text Box 21"/>
          <p:cNvSpPr txBox="1">
            <a:spLocks noChangeArrowheads="1"/>
          </p:cNvSpPr>
          <p:nvPr/>
        </p:nvSpPr>
        <p:spPr bwMode="auto">
          <a:xfrm>
            <a:off x="2931461" y="5204390"/>
            <a:ext cx="702436" cy="246221"/>
          </a:xfrm>
          <a:prstGeom prst="rect">
            <a:avLst/>
          </a:prstGeom>
          <a:noFill/>
          <a:ln w="9525">
            <a:noFill/>
            <a:miter lim="800000"/>
            <a:headEnd/>
            <a:tailEnd/>
          </a:ln>
        </p:spPr>
        <p:txBody>
          <a:bodyPr wrap="none">
            <a:spAutoFit/>
          </a:bodyPr>
          <a:lstStyle/>
          <a:p>
            <a:pPr algn="ctr" eaLnBrk="0" hangingPunct="0"/>
            <a:r>
              <a:rPr lang="en-US" sz="1000" b="1" dirty="0"/>
              <a:t>Glargine</a:t>
            </a:r>
          </a:p>
        </p:txBody>
      </p:sp>
      <p:sp>
        <p:nvSpPr>
          <p:cNvPr id="161" name="Text Box 21"/>
          <p:cNvSpPr txBox="1">
            <a:spLocks noChangeArrowheads="1"/>
          </p:cNvSpPr>
          <p:nvPr/>
        </p:nvSpPr>
        <p:spPr bwMode="auto">
          <a:xfrm>
            <a:off x="3633897" y="5103496"/>
            <a:ext cx="511680"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LM25</a:t>
            </a:r>
          </a:p>
        </p:txBody>
      </p:sp>
      <p:grpSp>
        <p:nvGrpSpPr>
          <p:cNvPr id="6" name="Group 5"/>
          <p:cNvGrpSpPr/>
          <p:nvPr/>
        </p:nvGrpSpPr>
        <p:grpSpPr>
          <a:xfrm>
            <a:off x="1150967" y="1969136"/>
            <a:ext cx="3268633" cy="247079"/>
            <a:chOff x="3276992" y="4715203"/>
            <a:chExt cx="3268633" cy="247079"/>
          </a:xfrm>
        </p:grpSpPr>
        <p:sp>
          <p:nvSpPr>
            <p:cNvPr id="162" name="Text Box 6"/>
            <p:cNvSpPr txBox="1">
              <a:spLocks noChangeArrowheads="1"/>
            </p:cNvSpPr>
            <p:nvPr/>
          </p:nvSpPr>
          <p:spPr bwMode="auto">
            <a:xfrm>
              <a:off x="3520823" y="4716061"/>
              <a:ext cx="1779588" cy="246221"/>
            </a:xfrm>
            <a:prstGeom prst="rect">
              <a:avLst/>
            </a:prstGeom>
            <a:noFill/>
            <a:ln w="9525">
              <a:noFill/>
              <a:miter lim="800000"/>
              <a:headEnd/>
              <a:tailEnd/>
            </a:ln>
          </p:spPr>
          <p:txBody>
            <a:bodyPr lIns="0" tIns="0" rIns="0" bIns="0">
              <a:spAutoFit/>
            </a:bodyPr>
            <a:lstStyle/>
            <a:p>
              <a:pPr>
                <a:spcBef>
                  <a:spcPct val="50000"/>
                </a:spcBef>
              </a:pPr>
              <a:r>
                <a:rPr lang="en-US" sz="1600" b="1" dirty="0"/>
                <a:t>Basal insulin</a:t>
              </a:r>
            </a:p>
          </p:txBody>
        </p:sp>
        <p:sp>
          <p:nvSpPr>
            <p:cNvPr id="163" name="Rectangle 4"/>
            <p:cNvSpPr>
              <a:spLocks noChangeArrowheads="1"/>
            </p:cNvSpPr>
            <p:nvPr/>
          </p:nvSpPr>
          <p:spPr bwMode="auto">
            <a:xfrm>
              <a:off x="3276992" y="4768148"/>
              <a:ext cx="144000" cy="144000"/>
            </a:xfrm>
            <a:prstGeom prst="rect">
              <a:avLst/>
            </a:prstGeom>
            <a:solidFill>
              <a:srgbClr val="82786F"/>
            </a:solidFill>
            <a:ln w="9525">
              <a:noFill/>
              <a:miter lim="800000"/>
              <a:headEnd/>
              <a:tailEnd/>
            </a:ln>
          </p:spPr>
          <p:txBody>
            <a:bodyPr wrap="none" anchor="ctr"/>
            <a:lstStyle/>
            <a:p>
              <a:endParaRPr lang="en-US" b="1" dirty="0"/>
            </a:p>
          </p:txBody>
        </p:sp>
        <p:sp>
          <p:nvSpPr>
            <p:cNvPr id="164" name="Rectangle 5"/>
            <p:cNvSpPr>
              <a:spLocks noChangeArrowheads="1"/>
            </p:cNvSpPr>
            <p:nvPr/>
          </p:nvSpPr>
          <p:spPr bwMode="auto">
            <a:xfrm>
              <a:off x="4897563" y="4778403"/>
              <a:ext cx="144000" cy="144000"/>
            </a:xfrm>
            <a:prstGeom prst="rect">
              <a:avLst/>
            </a:prstGeom>
            <a:solidFill>
              <a:srgbClr val="D52B1E"/>
            </a:solidFill>
            <a:ln w="9525">
              <a:noFill/>
              <a:miter lim="800000"/>
              <a:headEnd/>
              <a:tailEnd/>
            </a:ln>
          </p:spPr>
          <p:txBody>
            <a:bodyPr wrap="none" anchor="ctr"/>
            <a:lstStyle/>
            <a:p>
              <a:endParaRPr lang="en-US" b="1" dirty="0"/>
            </a:p>
          </p:txBody>
        </p:sp>
        <p:sp>
          <p:nvSpPr>
            <p:cNvPr id="165" name="Rectangle 7"/>
            <p:cNvSpPr>
              <a:spLocks noChangeArrowheads="1"/>
            </p:cNvSpPr>
            <p:nvPr/>
          </p:nvSpPr>
          <p:spPr bwMode="auto">
            <a:xfrm>
              <a:off x="5141394" y="4715203"/>
              <a:ext cx="1404231" cy="246221"/>
            </a:xfrm>
            <a:prstGeom prst="rect">
              <a:avLst/>
            </a:prstGeom>
            <a:noFill/>
            <a:ln w="9525">
              <a:noFill/>
              <a:miter lim="800000"/>
              <a:headEnd/>
              <a:tailEnd/>
            </a:ln>
          </p:spPr>
          <p:txBody>
            <a:bodyPr wrap="none" lIns="0" tIns="0" rIns="0" bIns="0">
              <a:spAutoFit/>
            </a:bodyPr>
            <a:lstStyle/>
            <a:p>
              <a:pPr>
                <a:spcBef>
                  <a:spcPct val="50000"/>
                </a:spcBef>
              </a:pPr>
              <a:r>
                <a:rPr lang="en-US" sz="1600" b="1" dirty="0"/>
                <a:t>Premix insulin</a:t>
              </a:r>
            </a:p>
          </p:txBody>
        </p:sp>
      </p:grpSp>
      <p:sp>
        <p:nvSpPr>
          <p:cNvPr id="166" name="TextBox 165"/>
          <p:cNvSpPr txBox="1"/>
          <p:nvPr/>
        </p:nvSpPr>
        <p:spPr>
          <a:xfrm>
            <a:off x="490352" y="5862935"/>
            <a:ext cx="8551079" cy="461665"/>
          </a:xfrm>
          <a:prstGeom prst="rect">
            <a:avLst/>
          </a:prstGeom>
          <a:noFill/>
        </p:spPr>
        <p:txBody>
          <a:bodyPr wrap="square" rtlCol="0">
            <a:spAutoFit/>
          </a:bodyPr>
          <a:lstStyle/>
          <a:p>
            <a:pPr>
              <a:buClr>
                <a:srgbClr val="D52B1E"/>
              </a:buClr>
            </a:pPr>
            <a:r>
              <a:rPr lang="en-US" sz="1200" dirty="0">
                <a:solidFill>
                  <a:srgbClr val="333333"/>
                </a:solidFill>
                <a:latin typeface="Arial Narrow" panose="020B0606020202030204" pitchFamily="34" charset="0"/>
              </a:rPr>
              <a:t>**p≤.01; ***p≤.001 between treatment groups</a:t>
            </a:r>
          </a:p>
          <a:p>
            <a:pPr>
              <a:buClr>
                <a:srgbClr val="D52B1E"/>
              </a:buClr>
            </a:pPr>
            <a:r>
              <a:rPr lang="en-US" sz="1200" baseline="30000" dirty="0">
                <a:solidFill>
                  <a:srgbClr val="333333"/>
                </a:solidFill>
                <a:latin typeface="Arial Narrow" panose="020B0606020202030204" pitchFamily="34" charset="0"/>
              </a:rPr>
              <a:t>a</a:t>
            </a:r>
            <a:r>
              <a:rPr lang="en-US" sz="1200" dirty="0">
                <a:solidFill>
                  <a:srgbClr val="333333"/>
                </a:solidFill>
                <a:latin typeface="Arial Narrow" panose="020B0606020202030204" pitchFamily="34" charset="0"/>
              </a:rPr>
              <a:t>Insulin-experienced patients; all other trials included insulin-naïve patients</a:t>
            </a:r>
          </a:p>
        </p:txBody>
      </p:sp>
      <p:sp>
        <p:nvSpPr>
          <p:cNvPr id="169" name="Text Box 48"/>
          <p:cNvSpPr txBox="1">
            <a:spLocks noChangeArrowheads="1"/>
          </p:cNvSpPr>
          <p:nvPr/>
        </p:nvSpPr>
        <p:spPr bwMode="auto">
          <a:xfrm>
            <a:off x="8014380" y="5410199"/>
            <a:ext cx="494968" cy="276999"/>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1200" b="1" dirty="0"/>
              <a:t>4</a:t>
            </a:r>
          </a:p>
        </p:txBody>
      </p:sp>
      <p:sp>
        <p:nvSpPr>
          <p:cNvPr id="170" name="Text Box 48"/>
          <p:cNvSpPr txBox="1">
            <a:spLocks noChangeArrowheads="1"/>
          </p:cNvSpPr>
          <p:nvPr/>
        </p:nvSpPr>
        <p:spPr bwMode="auto">
          <a:xfrm>
            <a:off x="2027618" y="5410200"/>
            <a:ext cx="333925" cy="276999"/>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200" b="1" dirty="0"/>
              <a:t>1</a:t>
            </a:r>
          </a:p>
        </p:txBody>
      </p:sp>
      <p:sp>
        <p:nvSpPr>
          <p:cNvPr id="171" name="Text Box 48"/>
          <p:cNvSpPr txBox="1">
            <a:spLocks noChangeArrowheads="1"/>
          </p:cNvSpPr>
          <p:nvPr/>
        </p:nvSpPr>
        <p:spPr bwMode="auto">
          <a:xfrm>
            <a:off x="4086961" y="5410200"/>
            <a:ext cx="436157" cy="276999"/>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1200" b="1" dirty="0"/>
              <a:t>2,a</a:t>
            </a:r>
          </a:p>
        </p:txBody>
      </p:sp>
      <p:sp>
        <p:nvSpPr>
          <p:cNvPr id="172" name="Text Box 48"/>
          <p:cNvSpPr txBox="1">
            <a:spLocks noChangeArrowheads="1"/>
          </p:cNvSpPr>
          <p:nvPr/>
        </p:nvSpPr>
        <p:spPr bwMode="auto">
          <a:xfrm>
            <a:off x="6034451" y="5410200"/>
            <a:ext cx="333925" cy="276999"/>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200" b="1" dirty="0"/>
              <a:t>3</a:t>
            </a:r>
          </a:p>
        </p:txBody>
      </p:sp>
      <p:sp>
        <p:nvSpPr>
          <p:cNvPr id="71" name="Text Box 21"/>
          <p:cNvSpPr txBox="1">
            <a:spLocks noChangeArrowheads="1"/>
          </p:cNvSpPr>
          <p:nvPr/>
        </p:nvSpPr>
        <p:spPr bwMode="auto">
          <a:xfrm>
            <a:off x="7634289" y="5010002"/>
            <a:ext cx="554960" cy="400110"/>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BiAsp</a:t>
            </a:r>
            <a:br>
              <a:rPr lang="en-US" sz="1000" b="1" dirty="0">
                <a:solidFill>
                  <a:schemeClr val="bg1"/>
                </a:solidFill>
              </a:rPr>
            </a:br>
            <a:r>
              <a:rPr lang="en-US" sz="1000" b="1" dirty="0">
                <a:solidFill>
                  <a:schemeClr val="bg1"/>
                </a:solidFill>
              </a:rPr>
              <a:t>30</a:t>
            </a:r>
          </a:p>
        </p:txBody>
      </p:sp>
      <p:grpSp>
        <p:nvGrpSpPr>
          <p:cNvPr id="72" name="Group 71"/>
          <p:cNvGrpSpPr/>
          <p:nvPr/>
        </p:nvGrpSpPr>
        <p:grpSpPr>
          <a:xfrm>
            <a:off x="7225635" y="1981200"/>
            <a:ext cx="753862" cy="539068"/>
            <a:chOff x="1759248" y="5099731"/>
            <a:chExt cx="753862" cy="539068"/>
          </a:xfrm>
        </p:grpSpPr>
        <p:sp>
          <p:nvSpPr>
            <p:cNvPr id="92" name="Rectangle 60"/>
            <p:cNvSpPr>
              <a:spLocks noChangeArrowheads="1"/>
            </p:cNvSpPr>
            <p:nvPr/>
          </p:nvSpPr>
          <p:spPr bwMode="auto">
            <a:xfrm>
              <a:off x="1767393" y="5099731"/>
              <a:ext cx="745717" cy="307777"/>
            </a:xfrm>
            <a:prstGeom prst="rect">
              <a:avLst/>
            </a:prstGeom>
            <a:noFill/>
            <a:ln w="12700">
              <a:noFill/>
              <a:miter lim="800000"/>
              <a:headEnd type="none" w="sm" len="sm"/>
              <a:tailEnd type="none" w="sm" len="sm"/>
            </a:ln>
          </p:spPr>
          <p:txBody>
            <a:bodyPr wrap="none">
              <a:spAutoFit/>
            </a:bodyPr>
            <a:lstStyle/>
            <a:p>
              <a:r>
                <a:rPr lang="en-GB" sz="1400" b="1" dirty="0"/>
                <a:t>p&lt;.001</a:t>
              </a:r>
            </a:p>
          </p:txBody>
        </p:sp>
        <p:sp>
          <p:nvSpPr>
            <p:cNvPr id="93"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94"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95" name="Line 76"/>
            <p:cNvSpPr>
              <a:spLocks noChangeShapeType="1"/>
            </p:cNvSpPr>
            <p:nvPr/>
          </p:nvSpPr>
          <p:spPr bwMode="auto">
            <a:xfrm>
              <a:off x="1765724" y="5440008"/>
              <a:ext cx="690168" cy="0"/>
            </a:xfrm>
            <a:prstGeom prst="line">
              <a:avLst/>
            </a:prstGeom>
            <a:noFill/>
            <a:ln w="12700">
              <a:solidFill>
                <a:srgbClr val="000000"/>
              </a:solidFill>
              <a:round/>
              <a:headEnd/>
              <a:tailEnd/>
            </a:ln>
          </p:spPr>
          <p:txBody>
            <a:bodyPr/>
            <a:lstStyle/>
            <a:p>
              <a:endParaRPr lang="en-US" sz="1400" b="1" dirty="0"/>
            </a:p>
          </p:txBody>
        </p:sp>
      </p:grpSp>
      <p:grpSp>
        <p:nvGrpSpPr>
          <p:cNvPr id="97" name="Group 96"/>
          <p:cNvGrpSpPr/>
          <p:nvPr/>
        </p:nvGrpSpPr>
        <p:grpSpPr>
          <a:xfrm>
            <a:off x="5220697" y="1676400"/>
            <a:ext cx="696644" cy="536091"/>
            <a:chOff x="1759248" y="5102708"/>
            <a:chExt cx="696644" cy="536091"/>
          </a:xfrm>
        </p:grpSpPr>
        <p:sp>
          <p:nvSpPr>
            <p:cNvPr id="98" name="Rectangle 60"/>
            <p:cNvSpPr>
              <a:spLocks noChangeArrowheads="1"/>
            </p:cNvSpPr>
            <p:nvPr/>
          </p:nvSpPr>
          <p:spPr bwMode="auto">
            <a:xfrm>
              <a:off x="1780093" y="5102708"/>
              <a:ext cx="646331" cy="307777"/>
            </a:xfrm>
            <a:prstGeom prst="rect">
              <a:avLst/>
            </a:prstGeom>
            <a:noFill/>
            <a:ln w="12700">
              <a:noFill/>
              <a:miter lim="800000"/>
              <a:headEnd type="none" w="sm" len="sm"/>
              <a:tailEnd type="none" w="sm" len="sm"/>
            </a:ln>
          </p:spPr>
          <p:txBody>
            <a:bodyPr wrap="none">
              <a:spAutoFit/>
            </a:bodyPr>
            <a:lstStyle/>
            <a:p>
              <a:r>
                <a:rPr lang="en-GB" sz="1400" b="1" dirty="0"/>
                <a:t>p&lt;.01</a:t>
              </a:r>
            </a:p>
          </p:txBody>
        </p:sp>
        <p:sp>
          <p:nvSpPr>
            <p:cNvPr id="99"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00"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01" name="Line 76"/>
            <p:cNvSpPr>
              <a:spLocks noChangeShapeType="1"/>
            </p:cNvSpPr>
            <p:nvPr/>
          </p:nvSpPr>
          <p:spPr bwMode="auto">
            <a:xfrm>
              <a:off x="1765724" y="5440008"/>
              <a:ext cx="690168" cy="0"/>
            </a:xfrm>
            <a:prstGeom prst="line">
              <a:avLst/>
            </a:prstGeom>
            <a:noFill/>
            <a:ln w="12700">
              <a:solidFill>
                <a:srgbClr val="000000"/>
              </a:solidFill>
              <a:round/>
              <a:headEnd/>
              <a:tailEnd/>
            </a:ln>
          </p:spPr>
          <p:txBody>
            <a:bodyPr/>
            <a:lstStyle/>
            <a:p>
              <a:endParaRPr lang="en-US" sz="1400" b="1" dirty="0"/>
            </a:p>
          </p:txBody>
        </p:sp>
      </p:grpSp>
      <p:sp>
        <p:nvSpPr>
          <p:cNvPr id="50" name="Text Placeholder 9"/>
          <p:cNvSpPr txBox="1">
            <a:spLocks/>
          </p:cNvSpPr>
          <p:nvPr/>
        </p:nvSpPr>
        <p:spPr>
          <a:xfrm>
            <a:off x="3614072" y="6335486"/>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startAt="3"/>
            </a:pPr>
            <a:r>
              <a:rPr lang="da-DK" sz="1200" dirty="0">
                <a:latin typeface="Arial Narrow" panose="020B0606020202030204" pitchFamily="34" charset="0"/>
                <a:ea typeface="MS PGothic" pitchFamily="34" charset="-128"/>
              </a:rPr>
              <a:t>Raskin P et al. </a:t>
            </a:r>
            <a:r>
              <a:rPr lang="da-DK" sz="1200" i="1" dirty="0">
                <a:latin typeface="Arial Narrow" panose="020B0606020202030204" pitchFamily="34" charset="0"/>
                <a:ea typeface="MS PGothic" pitchFamily="34" charset="-128"/>
              </a:rPr>
              <a:t>Diabetes Care </a:t>
            </a:r>
            <a:r>
              <a:rPr lang="da-DK" sz="1200" dirty="0">
                <a:latin typeface="Arial Narrow" panose="020B0606020202030204" pitchFamily="34" charset="0"/>
                <a:ea typeface="MS PGothic" pitchFamily="34" charset="-128"/>
              </a:rPr>
              <a:t>2005;28:260-5 </a:t>
            </a:r>
          </a:p>
          <a:p>
            <a:pPr marL="228600" indent="-228600">
              <a:spcBef>
                <a:spcPts val="0"/>
              </a:spcBef>
              <a:buClrTx/>
              <a:buFont typeface="+mj-lt"/>
              <a:buAutoNum type="arabicPeriod" startAt="3"/>
            </a:pPr>
            <a:r>
              <a:rPr lang="da-DK" sz="1200" dirty="0">
                <a:latin typeface="Arial Narrow" panose="020B0606020202030204" pitchFamily="34" charset="0"/>
                <a:ea typeface="MS PGothic" pitchFamily="34" charset="-128"/>
              </a:rPr>
              <a:t>Holman RR et al. </a:t>
            </a:r>
            <a:r>
              <a:rPr lang="da-DK" sz="1200" i="1" dirty="0">
                <a:latin typeface="Arial Narrow" panose="020B0606020202030204" pitchFamily="34" charset="0"/>
                <a:ea typeface="MS PGothic" pitchFamily="34" charset="-128"/>
              </a:rPr>
              <a:t>N Engl J Med </a:t>
            </a:r>
            <a:r>
              <a:rPr lang="da-DK" sz="1200" dirty="0">
                <a:latin typeface="Arial Narrow" panose="020B0606020202030204" pitchFamily="34" charset="0"/>
                <a:ea typeface="MS PGothic" pitchFamily="34" charset="-128"/>
              </a:rPr>
              <a:t>2007;357:1716-30</a:t>
            </a:r>
          </a:p>
        </p:txBody>
      </p:sp>
      <p:sp>
        <p:nvSpPr>
          <p:cNvPr id="51" name="Text Placeholder 9"/>
          <p:cNvSpPr txBox="1">
            <a:spLocks/>
          </p:cNvSpPr>
          <p:nvPr/>
        </p:nvSpPr>
        <p:spPr>
          <a:xfrm>
            <a:off x="517067" y="6335486"/>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a:pPr>
            <a:r>
              <a:rPr lang="en-US" altLang="en-US" sz="1200" kern="0" dirty="0">
                <a:latin typeface="Arial Narrow" panose="020B0606020202030204" pitchFamily="34" charset="0"/>
                <a:ea typeface="ヒラギノ角ゴ Pro W3"/>
                <a:cs typeface="DIN-Regular" pitchFamily="34" charset="0"/>
              </a:rPr>
              <a:t>Malone JK et al. </a:t>
            </a:r>
            <a:r>
              <a:rPr lang="en-US" altLang="en-US" sz="1200" i="1" kern="0" dirty="0">
                <a:latin typeface="Arial Narrow" panose="020B0606020202030204" pitchFamily="34" charset="0"/>
                <a:ea typeface="ヒラギノ角ゴ Pro W3"/>
                <a:cs typeface="DIN-Regular" pitchFamily="34" charset="0"/>
              </a:rPr>
              <a:t>Clin Ther </a:t>
            </a:r>
            <a:r>
              <a:rPr lang="en-US" altLang="en-US" sz="1200" kern="0" dirty="0">
                <a:latin typeface="Arial Narrow" panose="020B0606020202030204" pitchFamily="34" charset="0"/>
                <a:ea typeface="ヒラギノ角ゴ Pro W3"/>
                <a:cs typeface="DIN-Regular" pitchFamily="34" charset="0"/>
              </a:rPr>
              <a:t>2004;26:2034-44</a:t>
            </a:r>
          </a:p>
          <a:p>
            <a:pPr marL="228600" indent="-228600">
              <a:spcBef>
                <a:spcPts val="0"/>
              </a:spcBef>
              <a:buClrTx/>
              <a:buFont typeface="+mj-lt"/>
              <a:buAutoNum type="arabicPeriod"/>
            </a:pPr>
            <a:r>
              <a:rPr lang="en-US" altLang="en-US" sz="1200" kern="0" dirty="0">
                <a:latin typeface="Arial Narrow" panose="020B0606020202030204" pitchFamily="34" charset="0"/>
                <a:ea typeface="ヒラギノ角ゴ Pro W3"/>
                <a:cs typeface="DIN-Regular" pitchFamily="34" charset="0"/>
              </a:rPr>
              <a:t>Malone JK et al. </a:t>
            </a:r>
            <a:r>
              <a:rPr lang="en-GB" sz="1200" i="1" kern="0" dirty="0">
                <a:latin typeface="Arial Narrow" panose="020B0606020202030204" pitchFamily="34" charset="0"/>
              </a:rPr>
              <a:t>Diabet Med </a:t>
            </a:r>
            <a:r>
              <a:rPr lang="en-GB" sz="1200" kern="0" dirty="0">
                <a:latin typeface="Arial Narrow" panose="020B0606020202030204" pitchFamily="34" charset="0"/>
              </a:rPr>
              <a:t>2005;22:374-81</a:t>
            </a:r>
            <a:endParaRPr lang="en-US" altLang="en-US" sz="1200" kern="0" dirty="0">
              <a:latin typeface="Arial Narrow" panose="020B0606020202030204" pitchFamily="34" charset="0"/>
              <a:ea typeface="ヒラギノ角ゴ Pro W3"/>
              <a:cs typeface="DIN-Regular" pitchFamily="34" charset="0"/>
            </a:endParaRPr>
          </a:p>
          <a:p>
            <a:pPr marL="0" indent="0">
              <a:spcBef>
                <a:spcPts val="0"/>
              </a:spcBef>
              <a:buFont typeface="+mj-lt"/>
              <a:buNone/>
            </a:pPr>
            <a:endParaRPr lang="en-US" altLang="en-US" sz="1200" kern="0" dirty="0">
              <a:latin typeface="Arial Narrow" panose="020B0606020202030204" pitchFamily="34" charset="0"/>
              <a:ea typeface="ヒラギノ角ゴ Pro W3"/>
              <a:cs typeface="DIN-Regular" pitchFamily="34" charset="0"/>
            </a:endParaRPr>
          </a:p>
        </p:txBody>
      </p:sp>
      <p:sp>
        <p:nvSpPr>
          <p:cNvPr id="52" name="Text Box 21"/>
          <p:cNvSpPr txBox="1">
            <a:spLocks noChangeArrowheads="1"/>
          </p:cNvSpPr>
          <p:nvPr/>
        </p:nvSpPr>
        <p:spPr bwMode="auto">
          <a:xfrm>
            <a:off x="972652" y="5128026"/>
            <a:ext cx="702436"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Glargine</a:t>
            </a:r>
          </a:p>
        </p:txBody>
      </p:sp>
      <p:sp>
        <p:nvSpPr>
          <p:cNvPr id="53" name="Text Box 21"/>
          <p:cNvSpPr txBox="1">
            <a:spLocks noChangeArrowheads="1"/>
          </p:cNvSpPr>
          <p:nvPr/>
        </p:nvSpPr>
        <p:spPr bwMode="auto">
          <a:xfrm>
            <a:off x="1615251" y="5121813"/>
            <a:ext cx="511680" cy="246221"/>
          </a:xfrm>
          <a:prstGeom prst="rect">
            <a:avLst/>
          </a:prstGeom>
          <a:noFill/>
          <a:ln w="9525">
            <a:noFill/>
            <a:miter lim="800000"/>
            <a:headEnd/>
            <a:tailEnd/>
          </a:ln>
        </p:spPr>
        <p:txBody>
          <a:bodyPr wrap="none">
            <a:spAutoFit/>
          </a:bodyPr>
          <a:lstStyle/>
          <a:p>
            <a:pPr algn="ctr" eaLnBrk="0" hangingPunct="0"/>
            <a:r>
              <a:rPr lang="en-US" sz="1000" b="1" dirty="0">
                <a:solidFill>
                  <a:schemeClr val="bg1"/>
                </a:solidFill>
              </a:rPr>
              <a:t>LM25</a:t>
            </a:r>
          </a:p>
        </p:txBody>
      </p:sp>
      <p:sp>
        <p:nvSpPr>
          <p:cNvPr id="46" name="Footer Placeholder 4"/>
          <p:cNvSpPr txBox="1">
            <a:spLocks/>
          </p:cNvSpPr>
          <p:nvPr/>
        </p:nvSpPr>
        <p:spPr bwMode="auto">
          <a:xfrm>
            <a:off x="3563633" y="6607793"/>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59578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ioMedsHeader-R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102402" name="Title 1"/>
          <p:cNvSpPr>
            <a:spLocks noGrp="1"/>
          </p:cNvSpPr>
          <p:nvPr>
            <p:ph type="title" idx="4294967295"/>
          </p:nvPr>
        </p:nvSpPr>
        <p:spPr>
          <a:xfrm>
            <a:off x="0" y="-25400"/>
            <a:ext cx="8229600" cy="1143000"/>
          </a:xfrm>
        </p:spPr>
        <p:txBody>
          <a:bodyPr/>
          <a:lstStyle/>
          <a:p>
            <a:r>
              <a:rPr lang="en-US" sz="3200" dirty="0"/>
              <a:t>LM25 BID vs. Glargine QD</a:t>
            </a:r>
            <a:r>
              <a:rPr lang="en-US" altLang="en-US" sz="3200" dirty="0">
                <a:ea typeface="ヒラギノ角ゴ Pro W3"/>
              </a:rPr>
              <a:t>: DURABLE Trial Initiation Phase Overview </a:t>
            </a:r>
            <a:endParaRPr lang="en-US" altLang="en-US" sz="3200" baseline="30000" dirty="0">
              <a:ea typeface="ヒラギノ角ゴ Pro W3"/>
            </a:endParaRPr>
          </a:p>
        </p:txBody>
      </p:sp>
      <p:sp>
        <p:nvSpPr>
          <p:cNvPr id="152" name="Text Placeholder 2"/>
          <p:cNvSpPr>
            <a:spLocks noGrp="1"/>
          </p:cNvSpPr>
          <p:nvPr>
            <p:ph type="body" sz="quarter" idx="4294967295"/>
          </p:nvPr>
        </p:nvSpPr>
        <p:spPr>
          <a:xfrm>
            <a:off x="0" y="6264275"/>
            <a:ext cx="3611563" cy="457200"/>
          </a:xfrm>
        </p:spPr>
        <p:txBody>
          <a:bodyPr/>
          <a:lstStyle/>
          <a:p>
            <a:pPr marL="0" indent="0" eaLnBrk="1" hangingPunct="1">
              <a:spcAft>
                <a:spcPct val="0"/>
              </a:spcAft>
              <a:buFont typeface="+mj-lt"/>
              <a:buNone/>
            </a:pPr>
            <a:r>
              <a:rPr lang="en-US" altLang="en-US" sz="1200" dirty="0">
                <a:ea typeface="ヒラギノ角ゴ Pro W3"/>
              </a:rPr>
              <a:t>Buse JB et al. </a:t>
            </a:r>
            <a:r>
              <a:rPr lang="en-US" altLang="en-US" sz="1200" i="1" dirty="0">
                <a:ea typeface="ヒラギノ角ゴ Pro W3"/>
              </a:rPr>
              <a:t>Diabetes Care </a:t>
            </a:r>
            <a:r>
              <a:rPr lang="en-US" altLang="en-US" sz="1200" dirty="0">
                <a:ea typeface="ヒラギノ角ゴ Pro W3"/>
              </a:rPr>
              <a:t>2009;32:1007-13</a:t>
            </a:r>
          </a:p>
          <a:p>
            <a:pPr marL="0" indent="0" eaLnBrk="1" hangingPunct="1">
              <a:spcAft>
                <a:spcPct val="0"/>
              </a:spcAft>
              <a:buFont typeface="+mj-lt"/>
              <a:buNone/>
            </a:pPr>
            <a:endParaRPr lang="en-US" altLang="en-US" sz="1200" dirty="0">
              <a:ea typeface="ヒラギノ角ゴ Pro W3"/>
            </a:endParaRPr>
          </a:p>
        </p:txBody>
      </p:sp>
      <p:grpSp>
        <p:nvGrpSpPr>
          <p:cNvPr id="130" name="Group 1"/>
          <p:cNvGrpSpPr>
            <a:grpSpLocks/>
          </p:cNvGrpSpPr>
          <p:nvPr/>
        </p:nvGrpSpPr>
        <p:grpSpPr bwMode="auto">
          <a:xfrm>
            <a:off x="2211388" y="2381250"/>
            <a:ext cx="7042150" cy="2668588"/>
            <a:chOff x="127000" y="2381241"/>
            <a:chExt cx="9131301" cy="2668068"/>
          </a:xfrm>
        </p:grpSpPr>
        <p:sp>
          <p:nvSpPr>
            <p:cNvPr id="131" name="Line 8"/>
            <p:cNvSpPr>
              <a:spLocks noChangeShapeType="1"/>
            </p:cNvSpPr>
            <p:nvPr/>
          </p:nvSpPr>
          <p:spPr bwMode="auto">
            <a:xfrm>
              <a:off x="404891" y="3381171"/>
              <a:ext cx="1008642"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1600" dirty="0">
                <a:solidFill>
                  <a:srgbClr val="000000"/>
                </a:solidFill>
                <a:latin typeface="Arial"/>
                <a:ea typeface="ヒラギノ角ゴ Pro W3" charset="0"/>
                <a:cs typeface="+mn-cs"/>
              </a:endParaRPr>
            </a:p>
          </p:txBody>
        </p:sp>
        <p:sp>
          <p:nvSpPr>
            <p:cNvPr id="135" name="Line 9"/>
            <p:cNvSpPr>
              <a:spLocks noChangeShapeType="1"/>
            </p:cNvSpPr>
            <p:nvPr/>
          </p:nvSpPr>
          <p:spPr bwMode="auto">
            <a:xfrm flipH="1">
              <a:off x="1401182" y="2697092"/>
              <a:ext cx="419925" cy="69360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1600" dirty="0">
                <a:solidFill>
                  <a:srgbClr val="000000"/>
                </a:solidFill>
                <a:latin typeface="Arial"/>
                <a:ea typeface="ヒラギノ角ゴ Pro W3" charset="0"/>
                <a:cs typeface="+mn-cs"/>
              </a:endParaRPr>
            </a:p>
          </p:txBody>
        </p:sp>
        <p:sp>
          <p:nvSpPr>
            <p:cNvPr id="136" name="Line 10"/>
            <p:cNvSpPr>
              <a:spLocks noChangeShapeType="1"/>
            </p:cNvSpPr>
            <p:nvPr/>
          </p:nvSpPr>
          <p:spPr bwMode="auto">
            <a:xfrm flipH="1" flipV="1">
              <a:off x="1401182" y="3381171"/>
              <a:ext cx="419925" cy="69519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1600" dirty="0">
                <a:solidFill>
                  <a:srgbClr val="000000"/>
                </a:solidFill>
                <a:latin typeface="Arial"/>
                <a:ea typeface="ヒラギノ角ゴ Pro W3" charset="0"/>
                <a:cs typeface="+mn-cs"/>
              </a:endParaRPr>
            </a:p>
          </p:txBody>
        </p:sp>
        <p:sp>
          <p:nvSpPr>
            <p:cNvPr id="137" name="Line 13"/>
            <p:cNvSpPr>
              <a:spLocks noChangeShapeType="1"/>
            </p:cNvSpPr>
            <p:nvPr/>
          </p:nvSpPr>
          <p:spPr bwMode="auto">
            <a:xfrm>
              <a:off x="1401182" y="4249365"/>
              <a:ext cx="0" cy="44917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1600" dirty="0">
                <a:solidFill>
                  <a:srgbClr val="000000"/>
                </a:solidFill>
                <a:latin typeface="Arial"/>
                <a:ea typeface="ヒラギノ角ゴ Pro W3" charset="0"/>
                <a:cs typeface="+mn-cs"/>
              </a:endParaRPr>
            </a:p>
          </p:txBody>
        </p:sp>
        <p:sp>
          <p:nvSpPr>
            <p:cNvPr id="138" name="Rectangle 14"/>
            <p:cNvSpPr>
              <a:spLocks noChangeArrowheads="1"/>
            </p:cNvSpPr>
            <p:nvPr/>
          </p:nvSpPr>
          <p:spPr bwMode="auto">
            <a:xfrm>
              <a:off x="1246799" y="4709650"/>
              <a:ext cx="306709" cy="33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Aft>
                  <a:spcPts val="600"/>
                </a:spcAft>
                <a:buClr>
                  <a:srgbClr val="D52B1E"/>
                </a:buClr>
                <a:buFont typeface="Symbol" pitchFamily="18" charset="2"/>
                <a:buChar char="¨"/>
                <a:defRPr sz="2800">
                  <a:solidFill>
                    <a:schemeClr val="bg2"/>
                  </a:solidFill>
                  <a:latin typeface="Arial" pitchFamily="34" charset="0"/>
                </a:defRPr>
              </a:lvl1pPr>
              <a:lvl2pPr marL="742950" indent="-285750" eaLnBrk="0" hangingPunct="0">
                <a:spcAft>
                  <a:spcPts val="600"/>
                </a:spcAft>
                <a:buClr>
                  <a:srgbClr val="D52B1E"/>
                </a:buClr>
                <a:buChar char="•"/>
                <a:defRPr sz="2400">
                  <a:solidFill>
                    <a:schemeClr val="bg2"/>
                  </a:solidFill>
                  <a:latin typeface="Arial" pitchFamily="34" charset="0"/>
                </a:defRPr>
              </a:lvl2pPr>
              <a:lvl3pPr marL="1143000" indent="-228600" eaLnBrk="0" hangingPunct="0">
                <a:spcAft>
                  <a:spcPts val="600"/>
                </a:spcAft>
                <a:buClr>
                  <a:srgbClr val="D52B1E"/>
                </a:buClr>
                <a:buFont typeface="Symbol" pitchFamily="18" charset="2"/>
                <a:buChar char="-"/>
                <a:defRPr sz="2000">
                  <a:solidFill>
                    <a:schemeClr val="bg2"/>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cs typeface="+mn-cs"/>
                </a:rPr>
                <a:t>0</a:t>
              </a:r>
            </a:p>
          </p:txBody>
        </p:sp>
        <p:sp>
          <p:nvSpPr>
            <p:cNvPr id="139" name="Line 16"/>
            <p:cNvSpPr>
              <a:spLocks noChangeShapeType="1"/>
            </p:cNvSpPr>
            <p:nvPr/>
          </p:nvSpPr>
          <p:spPr bwMode="auto">
            <a:xfrm>
              <a:off x="7138094" y="4249365"/>
              <a:ext cx="0" cy="44917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1600" dirty="0">
                <a:solidFill>
                  <a:srgbClr val="000000"/>
                </a:solidFill>
                <a:latin typeface="Arial"/>
                <a:ea typeface="ヒラギノ角ゴ Pro W3" charset="0"/>
                <a:cs typeface="+mn-cs"/>
              </a:endParaRPr>
            </a:p>
          </p:txBody>
        </p:sp>
        <p:sp>
          <p:nvSpPr>
            <p:cNvPr id="140" name="Rectangle 17"/>
            <p:cNvSpPr>
              <a:spLocks noChangeArrowheads="1"/>
            </p:cNvSpPr>
            <p:nvPr/>
          </p:nvSpPr>
          <p:spPr bwMode="auto">
            <a:xfrm>
              <a:off x="3867210" y="4709650"/>
              <a:ext cx="1078630" cy="33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Aft>
                  <a:spcPts val="600"/>
                </a:spcAft>
                <a:buClr>
                  <a:srgbClr val="D52B1E"/>
                </a:buClr>
                <a:buFont typeface="Symbol" pitchFamily="18" charset="2"/>
                <a:buChar char="¨"/>
                <a:defRPr sz="2800">
                  <a:solidFill>
                    <a:schemeClr val="bg2"/>
                  </a:solidFill>
                  <a:latin typeface="Arial" pitchFamily="34" charset="0"/>
                </a:defRPr>
              </a:lvl1pPr>
              <a:lvl2pPr marL="742950" indent="-285750" eaLnBrk="0" hangingPunct="0">
                <a:spcAft>
                  <a:spcPts val="600"/>
                </a:spcAft>
                <a:buClr>
                  <a:srgbClr val="D52B1E"/>
                </a:buClr>
                <a:buChar char="•"/>
                <a:defRPr sz="2400">
                  <a:solidFill>
                    <a:schemeClr val="bg2"/>
                  </a:solidFill>
                  <a:latin typeface="Arial" pitchFamily="34" charset="0"/>
                </a:defRPr>
              </a:lvl2pPr>
              <a:lvl3pPr marL="1143000" indent="-228600" eaLnBrk="0" hangingPunct="0">
                <a:spcAft>
                  <a:spcPts val="600"/>
                </a:spcAft>
                <a:buClr>
                  <a:srgbClr val="D52B1E"/>
                </a:buClr>
                <a:buFont typeface="Symbol" pitchFamily="18" charset="2"/>
                <a:buChar char="-"/>
                <a:defRPr sz="2000">
                  <a:solidFill>
                    <a:schemeClr val="bg2"/>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cs typeface="+mn-cs"/>
                </a:rPr>
                <a:t>Weeks</a:t>
              </a:r>
            </a:p>
          </p:txBody>
        </p:sp>
        <p:sp>
          <p:nvSpPr>
            <p:cNvPr id="141" name="Rectangle 19"/>
            <p:cNvSpPr>
              <a:spLocks noChangeArrowheads="1"/>
            </p:cNvSpPr>
            <p:nvPr/>
          </p:nvSpPr>
          <p:spPr bwMode="auto">
            <a:xfrm>
              <a:off x="6919897" y="4709650"/>
              <a:ext cx="537256" cy="33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Aft>
                  <a:spcPts val="600"/>
                </a:spcAft>
                <a:buClr>
                  <a:srgbClr val="D52B1E"/>
                </a:buClr>
                <a:buFont typeface="Symbol" pitchFamily="18" charset="2"/>
                <a:buChar char="¨"/>
                <a:defRPr sz="2800">
                  <a:solidFill>
                    <a:schemeClr val="bg2"/>
                  </a:solidFill>
                  <a:latin typeface="Arial" pitchFamily="34" charset="0"/>
                </a:defRPr>
              </a:lvl1pPr>
              <a:lvl2pPr marL="742950" indent="-285750" eaLnBrk="0" hangingPunct="0">
                <a:spcAft>
                  <a:spcPts val="600"/>
                </a:spcAft>
                <a:buClr>
                  <a:srgbClr val="D52B1E"/>
                </a:buClr>
                <a:buChar char="•"/>
                <a:defRPr sz="2400">
                  <a:solidFill>
                    <a:schemeClr val="bg2"/>
                  </a:solidFill>
                  <a:latin typeface="Arial" pitchFamily="34" charset="0"/>
                </a:defRPr>
              </a:lvl2pPr>
              <a:lvl3pPr marL="1143000" indent="-228600" eaLnBrk="0" hangingPunct="0">
                <a:spcAft>
                  <a:spcPts val="600"/>
                </a:spcAft>
                <a:buClr>
                  <a:srgbClr val="D52B1E"/>
                </a:buClr>
                <a:buFont typeface="Symbol" pitchFamily="18" charset="2"/>
                <a:buChar char="-"/>
                <a:defRPr sz="2000">
                  <a:solidFill>
                    <a:schemeClr val="bg2"/>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cs typeface="+mn-cs"/>
                </a:rPr>
                <a:t>24</a:t>
              </a:r>
            </a:p>
          </p:txBody>
        </p:sp>
        <p:sp>
          <p:nvSpPr>
            <p:cNvPr id="142" name="Line 20"/>
            <p:cNvSpPr>
              <a:spLocks noChangeShapeType="1"/>
            </p:cNvSpPr>
            <p:nvPr/>
          </p:nvSpPr>
          <p:spPr bwMode="auto">
            <a:xfrm>
              <a:off x="433709" y="4592198"/>
              <a:ext cx="691023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1600" dirty="0">
                <a:solidFill>
                  <a:srgbClr val="000000"/>
                </a:solidFill>
                <a:latin typeface="Arial"/>
                <a:ea typeface="ヒラギノ角ゴ Pro W3" charset="0"/>
                <a:cs typeface="+mn-cs"/>
              </a:endParaRPr>
            </a:p>
          </p:txBody>
        </p:sp>
        <p:sp>
          <p:nvSpPr>
            <p:cNvPr id="143" name="Rectangle 26"/>
            <p:cNvSpPr>
              <a:spLocks noChangeArrowheads="1"/>
            </p:cNvSpPr>
            <p:nvPr/>
          </p:nvSpPr>
          <p:spPr bwMode="auto">
            <a:xfrm>
              <a:off x="304027" y="2990722"/>
              <a:ext cx="1187727" cy="33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Aft>
                  <a:spcPts val="600"/>
                </a:spcAft>
                <a:buClr>
                  <a:srgbClr val="D52B1E"/>
                </a:buClr>
                <a:buFont typeface="Symbol" pitchFamily="18" charset="2"/>
                <a:buChar char="¨"/>
                <a:defRPr sz="2800">
                  <a:solidFill>
                    <a:schemeClr val="bg2"/>
                  </a:solidFill>
                  <a:latin typeface="Arial" pitchFamily="34" charset="0"/>
                </a:defRPr>
              </a:lvl1pPr>
              <a:lvl2pPr marL="742950" indent="-285750" eaLnBrk="0" hangingPunct="0">
                <a:spcAft>
                  <a:spcPts val="600"/>
                </a:spcAft>
                <a:buClr>
                  <a:srgbClr val="D52B1E"/>
                </a:buClr>
                <a:buChar char="•"/>
                <a:defRPr sz="2400">
                  <a:solidFill>
                    <a:schemeClr val="bg2"/>
                  </a:solidFill>
                  <a:latin typeface="Arial" pitchFamily="34" charset="0"/>
                </a:defRPr>
              </a:lvl2pPr>
              <a:lvl3pPr marL="1143000" indent="-228600" eaLnBrk="0" hangingPunct="0">
                <a:spcAft>
                  <a:spcPts val="600"/>
                </a:spcAft>
                <a:buClr>
                  <a:srgbClr val="D52B1E"/>
                </a:buClr>
                <a:buFont typeface="Symbol" pitchFamily="18" charset="2"/>
                <a:buChar char="-"/>
                <a:defRPr sz="2000">
                  <a:solidFill>
                    <a:schemeClr val="bg2"/>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cs typeface="+mn-cs"/>
                </a:rPr>
                <a:t>Lead-In</a:t>
              </a:r>
            </a:p>
          </p:txBody>
        </p:sp>
        <p:sp>
          <p:nvSpPr>
            <p:cNvPr id="144" name="Rectangle 28"/>
            <p:cNvSpPr>
              <a:spLocks noChangeArrowheads="1"/>
            </p:cNvSpPr>
            <p:nvPr/>
          </p:nvSpPr>
          <p:spPr bwMode="auto">
            <a:xfrm>
              <a:off x="127000" y="3354189"/>
              <a:ext cx="1432684" cy="33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Clr>
                  <a:srgbClr val="D52B1E"/>
                </a:buClr>
                <a:buFont typeface="Symbol" pitchFamily="18" charset="2"/>
                <a:buChar char="¨"/>
                <a:defRPr sz="2800">
                  <a:solidFill>
                    <a:schemeClr val="bg2"/>
                  </a:solidFill>
                  <a:latin typeface="Arial" pitchFamily="34" charset="0"/>
                </a:defRPr>
              </a:lvl1pPr>
              <a:lvl2pPr marL="742950" indent="-285750" eaLnBrk="0" hangingPunct="0">
                <a:spcAft>
                  <a:spcPts val="600"/>
                </a:spcAft>
                <a:buClr>
                  <a:srgbClr val="D52B1E"/>
                </a:buClr>
                <a:buChar char="•"/>
                <a:defRPr sz="2400">
                  <a:solidFill>
                    <a:schemeClr val="bg2"/>
                  </a:solidFill>
                  <a:latin typeface="Arial" pitchFamily="34" charset="0"/>
                </a:defRPr>
              </a:lvl2pPr>
              <a:lvl3pPr marL="1143000" indent="-228600" eaLnBrk="0" hangingPunct="0">
                <a:spcAft>
                  <a:spcPts val="600"/>
                </a:spcAft>
                <a:buClr>
                  <a:srgbClr val="D52B1E"/>
                </a:buClr>
                <a:buFont typeface="Symbol" pitchFamily="18" charset="2"/>
                <a:buChar char="-"/>
                <a:defRPr sz="2000">
                  <a:solidFill>
                    <a:schemeClr val="bg2"/>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Aft>
                  <a:spcPct val="0"/>
                </a:spcAft>
                <a:buClrTx/>
                <a:buFontTx/>
                <a:buNone/>
                <a:defRPr/>
              </a:pPr>
              <a:r>
                <a:rPr lang="en-US" altLang="en-US" sz="1600" b="1" dirty="0">
                  <a:solidFill>
                    <a:srgbClr val="000000"/>
                  </a:solidFill>
                  <a:latin typeface="Arial"/>
                  <a:ea typeface="ヒラギノ角ゴ Pro W3" charset="0"/>
                  <a:cs typeface="+mn-cs"/>
                </a:rPr>
                <a:t>OAMs</a:t>
              </a:r>
            </a:p>
          </p:txBody>
        </p:sp>
        <p:sp>
          <p:nvSpPr>
            <p:cNvPr id="145" name="Rectangle 31"/>
            <p:cNvSpPr>
              <a:spLocks noChangeArrowheads="1"/>
            </p:cNvSpPr>
            <p:nvPr/>
          </p:nvSpPr>
          <p:spPr bwMode="auto">
            <a:xfrm>
              <a:off x="2199862" y="3785905"/>
              <a:ext cx="4610936" cy="246014"/>
            </a:xfrm>
            <a:prstGeom prst="rect">
              <a:avLst/>
            </a:prstGeom>
            <a:noFill/>
            <a:ln w="19050">
              <a:noFill/>
              <a:miter lim="800000"/>
              <a:headEnd/>
              <a:tailEnd/>
            </a:ln>
          </p:spPr>
          <p:txBody>
            <a:bodyPr lIns="0" tIns="0" rIns="0" bIns="0">
              <a:spAutoFit/>
            </a:bodyPr>
            <a:lstStyle/>
            <a:p>
              <a:pPr algn="ctr">
                <a:defRPr/>
              </a:pPr>
              <a:r>
                <a:rPr lang="en-US" sz="1600" b="1" dirty="0">
                  <a:solidFill>
                    <a:srgbClr val="000000"/>
                  </a:solidFill>
                  <a:latin typeface="Arial"/>
                  <a:ea typeface="ヒラギノ角ゴ Pro W3" charset="0"/>
                  <a:cs typeface="+mn-cs"/>
                </a:rPr>
                <a:t>LM25 BID + OAMs</a:t>
              </a:r>
            </a:p>
          </p:txBody>
        </p:sp>
        <p:sp>
          <p:nvSpPr>
            <p:cNvPr id="146" name="Rectangle 32"/>
            <p:cNvSpPr>
              <a:spLocks noChangeArrowheads="1"/>
            </p:cNvSpPr>
            <p:nvPr/>
          </p:nvSpPr>
          <p:spPr bwMode="auto">
            <a:xfrm>
              <a:off x="2076355" y="2427270"/>
              <a:ext cx="4808548" cy="24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eaLnBrk="0" hangingPunct="0">
                <a:spcAft>
                  <a:spcPts val="600"/>
                </a:spcAft>
                <a:buClr>
                  <a:srgbClr val="D52B1E"/>
                </a:buClr>
                <a:buFont typeface="Symbol" pitchFamily="18" charset="2"/>
                <a:buChar char="¨"/>
                <a:defRPr sz="2800">
                  <a:solidFill>
                    <a:schemeClr val="bg2"/>
                  </a:solidFill>
                  <a:latin typeface="Arial" pitchFamily="34" charset="0"/>
                </a:defRPr>
              </a:lvl1pPr>
              <a:lvl2pPr marL="742950" indent="-285750" eaLnBrk="0" hangingPunct="0">
                <a:spcAft>
                  <a:spcPts val="600"/>
                </a:spcAft>
                <a:buClr>
                  <a:srgbClr val="D52B1E"/>
                </a:buClr>
                <a:buChar char="•"/>
                <a:defRPr sz="2400">
                  <a:solidFill>
                    <a:schemeClr val="bg2"/>
                  </a:solidFill>
                  <a:latin typeface="Arial" pitchFamily="34" charset="0"/>
                </a:defRPr>
              </a:lvl2pPr>
              <a:lvl3pPr marL="1143000" indent="-228600" eaLnBrk="0" hangingPunct="0">
                <a:spcAft>
                  <a:spcPts val="600"/>
                </a:spcAft>
                <a:buClr>
                  <a:srgbClr val="D52B1E"/>
                </a:buClr>
                <a:buFont typeface="Symbol" pitchFamily="18" charset="2"/>
                <a:buChar char="-"/>
                <a:defRPr sz="2000">
                  <a:solidFill>
                    <a:schemeClr val="bg2"/>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Aft>
                  <a:spcPct val="0"/>
                </a:spcAft>
                <a:buClrTx/>
                <a:buFontTx/>
                <a:buNone/>
                <a:defRPr/>
              </a:pPr>
              <a:r>
                <a:rPr lang="en-US" altLang="en-US" sz="1600" b="1" dirty="0">
                  <a:solidFill>
                    <a:srgbClr val="000000"/>
                  </a:solidFill>
                  <a:latin typeface="Arial"/>
                  <a:ea typeface="ヒラギノ角ゴ Pro W3" charset="0"/>
                  <a:cs typeface="+mn-cs"/>
                </a:rPr>
                <a:t>Insulin Glargine QD + OAMs</a:t>
              </a:r>
            </a:p>
          </p:txBody>
        </p:sp>
        <p:sp>
          <p:nvSpPr>
            <p:cNvPr id="147" name="Line 5"/>
            <p:cNvSpPr>
              <a:spLocks noChangeShapeType="1"/>
            </p:cNvSpPr>
            <p:nvPr/>
          </p:nvSpPr>
          <p:spPr bwMode="auto">
            <a:xfrm>
              <a:off x="1829341" y="2712964"/>
              <a:ext cx="5302577"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1600" dirty="0">
                <a:solidFill>
                  <a:srgbClr val="000000"/>
                </a:solidFill>
                <a:latin typeface="Arial"/>
                <a:ea typeface="ヒラギノ角ゴ Pro W3" charset="0"/>
                <a:cs typeface="+mn-cs"/>
              </a:endParaRPr>
            </a:p>
          </p:txBody>
        </p:sp>
        <p:sp>
          <p:nvSpPr>
            <p:cNvPr id="148" name="TextBox 48"/>
            <p:cNvSpPr txBox="1">
              <a:spLocks noChangeArrowheads="1"/>
            </p:cNvSpPr>
            <p:nvPr/>
          </p:nvSpPr>
          <p:spPr bwMode="auto">
            <a:xfrm>
              <a:off x="7131918" y="2381241"/>
              <a:ext cx="2126383" cy="58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Clr>
                  <a:srgbClr val="D52B1E"/>
                </a:buClr>
                <a:buFont typeface="Symbol" pitchFamily="18" charset="2"/>
                <a:buChar char="¨"/>
                <a:defRPr sz="2800">
                  <a:solidFill>
                    <a:schemeClr val="bg2"/>
                  </a:solidFill>
                  <a:latin typeface="Arial" pitchFamily="34" charset="0"/>
                </a:defRPr>
              </a:lvl1pPr>
              <a:lvl2pPr marL="742950" indent="-285750" eaLnBrk="0" hangingPunct="0">
                <a:spcAft>
                  <a:spcPts val="600"/>
                </a:spcAft>
                <a:buClr>
                  <a:srgbClr val="D52B1E"/>
                </a:buClr>
                <a:buChar char="•"/>
                <a:defRPr sz="2400">
                  <a:solidFill>
                    <a:schemeClr val="bg2"/>
                  </a:solidFill>
                  <a:latin typeface="Arial" pitchFamily="34" charset="0"/>
                </a:defRPr>
              </a:lvl2pPr>
              <a:lvl3pPr marL="1143000" indent="-228600" eaLnBrk="0" hangingPunct="0">
                <a:spcAft>
                  <a:spcPts val="600"/>
                </a:spcAft>
                <a:buClr>
                  <a:srgbClr val="D52B1E"/>
                </a:buClr>
                <a:buFont typeface="Symbol" pitchFamily="18" charset="2"/>
                <a:buChar char="-"/>
                <a:defRPr sz="2000">
                  <a:solidFill>
                    <a:schemeClr val="bg2"/>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cs typeface="+mn-cs"/>
                </a:rPr>
                <a:t>n=918 completed</a:t>
              </a:r>
            </a:p>
          </p:txBody>
        </p:sp>
        <p:sp>
          <p:nvSpPr>
            <p:cNvPr id="149" name="TextBox 49"/>
            <p:cNvSpPr txBox="1">
              <a:spLocks noChangeArrowheads="1"/>
            </p:cNvSpPr>
            <p:nvPr/>
          </p:nvSpPr>
          <p:spPr bwMode="auto">
            <a:xfrm>
              <a:off x="7131918" y="3785905"/>
              <a:ext cx="2060513" cy="58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Clr>
                  <a:srgbClr val="D52B1E"/>
                </a:buClr>
                <a:buFont typeface="Symbol" pitchFamily="18" charset="2"/>
                <a:buChar char="¨"/>
                <a:defRPr sz="2800">
                  <a:solidFill>
                    <a:schemeClr val="bg2"/>
                  </a:solidFill>
                  <a:latin typeface="Arial" pitchFamily="34" charset="0"/>
                </a:defRPr>
              </a:lvl1pPr>
              <a:lvl2pPr marL="742950" indent="-285750" eaLnBrk="0" hangingPunct="0">
                <a:spcAft>
                  <a:spcPts val="600"/>
                </a:spcAft>
                <a:buClr>
                  <a:srgbClr val="D52B1E"/>
                </a:buClr>
                <a:buChar char="•"/>
                <a:defRPr sz="2400">
                  <a:solidFill>
                    <a:schemeClr val="bg2"/>
                  </a:solidFill>
                  <a:latin typeface="Arial" pitchFamily="34" charset="0"/>
                </a:defRPr>
              </a:lvl2pPr>
              <a:lvl3pPr marL="1143000" indent="-228600" eaLnBrk="0" hangingPunct="0">
                <a:spcAft>
                  <a:spcPts val="600"/>
                </a:spcAft>
                <a:buClr>
                  <a:srgbClr val="D52B1E"/>
                </a:buClr>
                <a:buFont typeface="Symbol" pitchFamily="18" charset="2"/>
                <a:buChar char="-"/>
                <a:defRPr sz="2000">
                  <a:solidFill>
                    <a:schemeClr val="bg2"/>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cs typeface="+mn-cs"/>
                </a:rPr>
                <a:t>n=900 completed</a:t>
              </a:r>
            </a:p>
          </p:txBody>
        </p:sp>
        <p:sp>
          <p:nvSpPr>
            <p:cNvPr id="150" name="Line 5"/>
            <p:cNvSpPr>
              <a:spLocks noChangeShapeType="1"/>
            </p:cNvSpPr>
            <p:nvPr/>
          </p:nvSpPr>
          <p:spPr bwMode="auto">
            <a:xfrm>
              <a:off x="1829341" y="4077948"/>
              <a:ext cx="5302577"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1600" dirty="0">
                <a:solidFill>
                  <a:srgbClr val="000000"/>
                </a:solidFill>
                <a:latin typeface="Arial"/>
                <a:ea typeface="ヒラギノ角ゴ Pro W3" charset="0"/>
                <a:cs typeface="+mn-cs"/>
              </a:endParaRPr>
            </a:p>
          </p:txBody>
        </p:sp>
      </p:grpSp>
      <p:sp>
        <p:nvSpPr>
          <p:cNvPr id="151" name="TextBox 150"/>
          <p:cNvSpPr txBox="1"/>
          <p:nvPr/>
        </p:nvSpPr>
        <p:spPr>
          <a:xfrm>
            <a:off x="36513" y="2495803"/>
            <a:ext cx="2211387" cy="1523494"/>
          </a:xfrm>
          <a:prstGeom prst="rect">
            <a:avLst/>
          </a:prstGeom>
          <a:solidFill>
            <a:srgbClr val="D5D2CA"/>
          </a:solidFill>
        </p:spPr>
        <p:txBody>
          <a:bodyPr anchor="ctr">
            <a:spAutoFit/>
          </a:bodyPr>
          <a:lstStyle/>
          <a:p>
            <a:pPr>
              <a:spcBef>
                <a:spcPts val="600"/>
              </a:spcBef>
              <a:defRPr/>
            </a:pPr>
            <a:r>
              <a:rPr lang="en-US" altLang="en-US" sz="1300" b="1" dirty="0">
                <a:solidFill>
                  <a:srgbClr val="000000"/>
                </a:solidFill>
                <a:latin typeface="Arial"/>
                <a:ea typeface="ヒラギノ角ゴ Pro W3" charset="0"/>
                <a:cs typeface="+mn-cs"/>
              </a:rPr>
              <a:t>Inclusion criteria:</a:t>
            </a:r>
          </a:p>
          <a:p>
            <a:pPr marL="285750" indent="-285750">
              <a:spcBef>
                <a:spcPts val="600"/>
              </a:spcBef>
              <a:buClr>
                <a:srgbClr val="D52B1E"/>
              </a:buClr>
              <a:buFont typeface="Arial" panose="020B0604020202020204" pitchFamily="34" charset="0"/>
              <a:buChar char="♦"/>
              <a:defRPr/>
            </a:pPr>
            <a:r>
              <a:rPr lang="en-US" altLang="en-US" sz="1300" dirty="0">
                <a:solidFill>
                  <a:srgbClr val="000000"/>
                </a:solidFill>
                <a:latin typeface="Arial"/>
                <a:ea typeface="ヒラギノ角ゴ Pro W3" charset="0"/>
                <a:cs typeface="+mn-cs"/>
              </a:rPr>
              <a:t>Age 30-80 years</a:t>
            </a:r>
          </a:p>
          <a:p>
            <a:pPr marL="285750" indent="-285750">
              <a:spcBef>
                <a:spcPts val="600"/>
              </a:spcBef>
              <a:buClr>
                <a:srgbClr val="D52B1E"/>
              </a:buClr>
              <a:buFont typeface="Arial" panose="020B0604020202020204" pitchFamily="34" charset="0"/>
              <a:buChar char="♦"/>
              <a:defRPr/>
            </a:pPr>
            <a:r>
              <a:rPr lang="en-US" altLang="en-US" sz="1300" dirty="0">
                <a:solidFill>
                  <a:srgbClr val="000000"/>
                </a:solidFill>
                <a:latin typeface="Arial"/>
                <a:ea typeface="ヒラギノ角ゴ Pro W3" charset="0"/>
                <a:cs typeface="+mn-cs"/>
              </a:rPr>
              <a:t>T2DM, with inadequate glycemic control on </a:t>
            </a:r>
            <a:r>
              <a:rPr lang="en-US" altLang="en-US" sz="1300" dirty="0">
                <a:solidFill>
                  <a:srgbClr val="000000"/>
                </a:solidFill>
                <a:latin typeface="Arial" charset="0"/>
                <a:ea typeface="ヒラギノ角ゴ Pro W3" charset="0"/>
                <a:cs typeface="+mn-cs"/>
              </a:rPr>
              <a:t>≥2 </a:t>
            </a:r>
            <a:r>
              <a:rPr lang="en-US" altLang="en-US" sz="1300" dirty="0">
                <a:solidFill>
                  <a:srgbClr val="000000"/>
                </a:solidFill>
                <a:latin typeface="Arial"/>
                <a:ea typeface="ヒラギノ角ゴ Pro W3" charset="0"/>
                <a:cs typeface="+mn-cs"/>
              </a:rPr>
              <a:t>OAMs </a:t>
            </a:r>
            <a:r>
              <a:rPr lang="en-US" altLang="en-US" sz="1300" dirty="0">
                <a:solidFill>
                  <a:srgbClr val="000000"/>
                </a:solidFill>
                <a:latin typeface="Arial" charset="0"/>
                <a:ea typeface="ヒラギノ角ゴ Pro W3" charset="0"/>
                <a:cs typeface="+mn-cs"/>
              </a:rPr>
              <a:t>for 90 days </a:t>
            </a:r>
            <a:endParaRPr lang="en-US" altLang="en-US" sz="1300" dirty="0">
              <a:solidFill>
                <a:srgbClr val="000000"/>
              </a:solidFill>
              <a:latin typeface="Arial"/>
              <a:ea typeface="ヒラギノ角ゴ Pro W3" charset="0"/>
              <a:cs typeface="+mn-cs"/>
            </a:endParaRPr>
          </a:p>
          <a:p>
            <a:pPr marL="285750" indent="-285750">
              <a:spcBef>
                <a:spcPts val="600"/>
              </a:spcBef>
              <a:buClr>
                <a:srgbClr val="D52B1E"/>
              </a:buClr>
              <a:buFont typeface="Arial" panose="020B0604020202020204" pitchFamily="34" charset="0"/>
              <a:buChar char="♦"/>
              <a:defRPr/>
            </a:pPr>
            <a:r>
              <a:rPr lang="en-US" altLang="en-US" sz="1300" dirty="0">
                <a:solidFill>
                  <a:srgbClr val="000000"/>
                </a:solidFill>
                <a:latin typeface="Arial"/>
                <a:ea typeface="ヒラギノ角ゴ Pro W3" charset="0"/>
                <a:cs typeface="+mn-cs"/>
              </a:rPr>
              <a:t>HbA1c levels &gt;7.0%</a:t>
            </a:r>
          </a:p>
        </p:txBody>
      </p:sp>
      <p:sp>
        <p:nvSpPr>
          <p:cNvPr id="23"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424579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0909"/>
            <a:ext cx="9144000" cy="538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834E33A8-7AFF-4A4A-97FC-FF3F0718A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5" y="4128383"/>
            <a:ext cx="2461332" cy="999595"/>
          </a:xfrm>
          <a:prstGeom prst="rect">
            <a:avLst/>
          </a:prstGeom>
        </p:spPr>
      </p:pic>
      <p:pic>
        <p:nvPicPr>
          <p:cNvPr id="6" name="Picture 5">
            <a:extLst>
              <a:ext uri="{FF2B5EF4-FFF2-40B4-BE49-F238E27FC236}">
                <a16:creationId xmlns:a16="http://schemas.microsoft.com/office/drawing/2014/main" xmlns="" id="{1CCD8A1B-12EB-46AD-A668-FDCC843E1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5" y="5640090"/>
            <a:ext cx="2310572" cy="1025770"/>
          </a:xfrm>
          <a:prstGeom prst="rect">
            <a:avLst/>
          </a:prstGeom>
        </p:spPr>
      </p:pic>
      <p:pic>
        <p:nvPicPr>
          <p:cNvPr id="8" name="Picture 7">
            <a:extLst>
              <a:ext uri="{FF2B5EF4-FFF2-40B4-BE49-F238E27FC236}">
                <a16:creationId xmlns:a16="http://schemas.microsoft.com/office/drawing/2014/main" xmlns="" id="{3A18DD9B-5E13-4838-9154-2BCBF3C079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8729" y="5436450"/>
            <a:ext cx="2461332" cy="1001282"/>
          </a:xfrm>
          <a:prstGeom prst="rect">
            <a:avLst/>
          </a:prstGeom>
        </p:spPr>
      </p:pic>
      <p:pic>
        <p:nvPicPr>
          <p:cNvPr id="10" name="Picture 9">
            <a:extLst>
              <a:ext uri="{FF2B5EF4-FFF2-40B4-BE49-F238E27FC236}">
                <a16:creationId xmlns:a16="http://schemas.microsoft.com/office/drawing/2014/main" xmlns="" id="{926827B4-E366-4EE6-9A46-4B99FCF8DD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7126" y="7220"/>
            <a:ext cx="2856457" cy="1260989"/>
          </a:xfrm>
          <a:prstGeom prst="rect">
            <a:avLst/>
          </a:prstGeom>
        </p:spPr>
      </p:pic>
      <p:pic>
        <p:nvPicPr>
          <p:cNvPr id="12" name="Picture 11">
            <a:extLst>
              <a:ext uri="{FF2B5EF4-FFF2-40B4-BE49-F238E27FC236}">
                <a16:creationId xmlns:a16="http://schemas.microsoft.com/office/drawing/2014/main" xmlns="" id="{775BD4EB-CA83-4B19-A270-B065CA70D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7995" y="2451041"/>
            <a:ext cx="1032562" cy="464348"/>
          </a:xfrm>
          <a:prstGeom prst="rect">
            <a:avLst/>
          </a:prstGeom>
        </p:spPr>
      </p:pic>
      <p:pic>
        <p:nvPicPr>
          <p:cNvPr id="14" name="Picture 13">
            <a:extLst>
              <a:ext uri="{FF2B5EF4-FFF2-40B4-BE49-F238E27FC236}">
                <a16:creationId xmlns:a16="http://schemas.microsoft.com/office/drawing/2014/main" xmlns="" id="{92BFF7C8-E332-4246-B9A5-5B77D260F7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4994" y="3429001"/>
            <a:ext cx="1397404" cy="580016"/>
          </a:xfrm>
          <a:prstGeom prst="rect">
            <a:avLst/>
          </a:prstGeom>
        </p:spPr>
      </p:pic>
      <p:pic>
        <p:nvPicPr>
          <p:cNvPr id="16" name="Picture 15">
            <a:extLst>
              <a:ext uri="{FF2B5EF4-FFF2-40B4-BE49-F238E27FC236}">
                <a16:creationId xmlns:a16="http://schemas.microsoft.com/office/drawing/2014/main" xmlns="" id="{6B3CE12E-AD97-4F19-BC7A-74FAE0EB74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3583" y="6030336"/>
            <a:ext cx="1797547" cy="788774"/>
          </a:xfrm>
          <a:prstGeom prst="rect">
            <a:avLst/>
          </a:prstGeom>
        </p:spPr>
      </p:pic>
      <p:pic>
        <p:nvPicPr>
          <p:cNvPr id="18" name="Picture 17">
            <a:extLst>
              <a:ext uri="{FF2B5EF4-FFF2-40B4-BE49-F238E27FC236}">
                <a16:creationId xmlns:a16="http://schemas.microsoft.com/office/drawing/2014/main" xmlns="" id="{51C9FD9D-0253-48AE-AD94-334AC4BF1F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6944" y="3334472"/>
            <a:ext cx="1397404" cy="558962"/>
          </a:xfrm>
          <a:prstGeom prst="rect">
            <a:avLst/>
          </a:prstGeom>
        </p:spPr>
      </p:pic>
      <p:sp>
        <p:nvSpPr>
          <p:cNvPr id="21" name="TextBox 20">
            <a:extLst>
              <a:ext uri="{FF2B5EF4-FFF2-40B4-BE49-F238E27FC236}">
                <a16:creationId xmlns:a16="http://schemas.microsoft.com/office/drawing/2014/main" xmlns="" id="{EAFAE5A0-675D-40FD-9068-8199B89D7923}"/>
              </a:ext>
            </a:extLst>
          </p:cNvPr>
          <p:cNvSpPr txBox="1"/>
          <p:nvPr/>
        </p:nvSpPr>
        <p:spPr>
          <a:xfrm>
            <a:off x="44696" y="24228"/>
            <a:ext cx="3632430" cy="923330"/>
          </a:xfrm>
          <a:prstGeom prst="rect">
            <a:avLst/>
          </a:prstGeom>
          <a:noFill/>
        </p:spPr>
        <p:txBody>
          <a:bodyPr wrap="square">
            <a:spAutoFit/>
          </a:bodyPr>
          <a:lstStyle/>
          <a:p>
            <a:pPr algn="l"/>
            <a:r>
              <a:rPr lang="en-US" sz="1800" b="1" i="0" u="none" strike="noStrike" baseline="0" dirty="0">
                <a:solidFill>
                  <a:srgbClr val="CC3399"/>
                </a:solidFill>
                <a:effectLst>
                  <a:outerShdw blurRad="38100" dist="38100" dir="2700000" algn="tl">
                    <a:srgbClr val="000000">
                      <a:alpha val="43137"/>
                    </a:srgbClr>
                  </a:outerShdw>
                </a:effectLst>
                <a:latin typeface="MuseoSlab-700"/>
              </a:rPr>
              <a:t>Number of people with diabetes worldwide and per IDF Region in 2019, 2030 and 2045 (20–79 years)</a:t>
            </a:r>
            <a:endParaRPr lang="en-US" b="1" dirty="0">
              <a:solidFill>
                <a:srgbClr val="CC3399"/>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xmlns="" id="{59E7BA5F-B177-4266-95D4-6E8BDD4A75F3}"/>
              </a:ext>
            </a:extLst>
          </p:cNvPr>
          <p:cNvSpPr txBox="1"/>
          <p:nvPr/>
        </p:nvSpPr>
        <p:spPr>
          <a:xfrm>
            <a:off x="8388627" y="19881"/>
            <a:ext cx="7200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IDF 2019</a:t>
            </a:r>
          </a:p>
        </p:txBody>
      </p:sp>
    </p:spTree>
    <p:extLst>
      <p:ext uri="{BB962C8B-B14F-4D97-AF65-F5344CB8AC3E}">
        <p14:creationId xmlns:p14="http://schemas.microsoft.com/office/powerpoint/2010/main" val="195437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BioMedsHeader-R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108547" name="Title 1"/>
          <p:cNvSpPr>
            <a:spLocks noGrp="1"/>
          </p:cNvSpPr>
          <p:nvPr>
            <p:ph type="title" idx="4294967295"/>
          </p:nvPr>
        </p:nvSpPr>
        <p:spPr>
          <a:xfrm>
            <a:off x="0" y="-25400"/>
            <a:ext cx="8229600" cy="1143000"/>
          </a:xfrm>
        </p:spPr>
        <p:txBody>
          <a:bodyPr/>
          <a:lstStyle/>
          <a:p>
            <a:r>
              <a:rPr lang="en-US" sz="3200" dirty="0"/>
              <a:t>LM25 BID vs. Glargine QD</a:t>
            </a:r>
            <a:r>
              <a:rPr lang="en-US" altLang="en-US" sz="3200" dirty="0">
                <a:ea typeface="ヒラギノ角ゴ Pro W3"/>
              </a:rPr>
              <a:t>: DURABLE Trial Initiation Phase – Glycemic Control</a:t>
            </a:r>
          </a:p>
        </p:txBody>
      </p:sp>
      <p:sp>
        <p:nvSpPr>
          <p:cNvPr id="108549" name="Text Placeholder 1"/>
          <p:cNvSpPr>
            <a:spLocks noGrp="1"/>
          </p:cNvSpPr>
          <p:nvPr>
            <p:ph type="body" sz="quarter" idx="4294967295"/>
          </p:nvPr>
        </p:nvSpPr>
        <p:spPr>
          <a:xfrm>
            <a:off x="0" y="6264275"/>
            <a:ext cx="3611563" cy="457200"/>
          </a:xfrm>
        </p:spPr>
        <p:txBody>
          <a:bodyPr/>
          <a:lstStyle/>
          <a:p>
            <a:pPr marL="0" indent="0">
              <a:spcAft>
                <a:spcPct val="0"/>
              </a:spcAft>
              <a:buFont typeface="+mj-lt"/>
              <a:buNone/>
            </a:pPr>
            <a:r>
              <a:rPr lang="en-US" altLang="en-US" sz="1400" dirty="0">
                <a:ea typeface="ヒラギノ角ゴ Pro W3"/>
              </a:rPr>
              <a:t>Buse JB et al. </a:t>
            </a:r>
            <a:r>
              <a:rPr lang="en-US" altLang="en-US" sz="1400" i="1" dirty="0">
                <a:ea typeface="ヒラギノ角ゴ Pro W3"/>
              </a:rPr>
              <a:t>Diabetes Care </a:t>
            </a:r>
            <a:r>
              <a:rPr lang="en-US" altLang="en-US" sz="1400" dirty="0">
                <a:ea typeface="ヒラギノ角ゴ Pro W3"/>
              </a:rPr>
              <a:t>2009;32:1007-13</a:t>
            </a:r>
          </a:p>
          <a:p>
            <a:pPr marL="0" indent="0">
              <a:spcAft>
                <a:spcPct val="0"/>
              </a:spcAft>
              <a:buFont typeface="+mj-lt"/>
              <a:buNone/>
            </a:pPr>
            <a:endParaRPr lang="en-US" altLang="en-US" sz="1400" dirty="0">
              <a:ea typeface="ヒラギノ角ゴ Pro W3"/>
            </a:endParaRPr>
          </a:p>
        </p:txBody>
      </p:sp>
      <p:sp>
        <p:nvSpPr>
          <p:cNvPr id="108563" name="TextBox 7"/>
          <p:cNvSpPr txBox="1">
            <a:spLocks noChangeArrowheads="1"/>
          </p:cNvSpPr>
          <p:nvPr/>
        </p:nvSpPr>
        <p:spPr bwMode="auto">
          <a:xfrm>
            <a:off x="503238" y="6477000"/>
            <a:ext cx="86407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D52B1E"/>
              </a:buClr>
              <a:buFont typeface="Arial" pitchFamily="34" charset="0"/>
              <a:buChar char="♦"/>
              <a:defRPr sz="2800">
                <a:solidFill>
                  <a:schemeClr val="tx1"/>
                </a:solidFill>
                <a:latin typeface="Arial" pitchFamily="34" charset="0"/>
                <a:ea typeface="ヒラギノ角ゴ Pro W3"/>
                <a:cs typeface="DIN-Regular"/>
              </a:defRPr>
            </a:lvl1pPr>
            <a:lvl2pPr marL="742950" indent="-285750" eaLnBrk="0" hangingPunct="0">
              <a:spcBef>
                <a:spcPct val="20000"/>
              </a:spcBef>
              <a:buClr>
                <a:srgbClr val="D52B1E"/>
              </a:buClr>
              <a:buChar char="•"/>
              <a:defRPr sz="2600">
                <a:solidFill>
                  <a:schemeClr val="tx1"/>
                </a:solidFill>
                <a:latin typeface="Arial" pitchFamily="34" charset="0"/>
                <a:ea typeface="ヒラギノ角ゴ Pro W3"/>
                <a:cs typeface="DIN-Regular"/>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ea typeface="ヒラギノ角ゴ Pro W3"/>
                <a:cs typeface="DIN-Regular"/>
              </a:defRPr>
            </a:lvl3pPr>
            <a:lvl4pPr marL="1600200" indent="-228600" eaLnBrk="0" hangingPunct="0">
              <a:spcBef>
                <a:spcPct val="20000"/>
              </a:spcBef>
              <a:buClr>
                <a:srgbClr val="D52B1E"/>
              </a:buClr>
              <a:buChar char="•"/>
              <a:defRPr sz="2000">
                <a:solidFill>
                  <a:schemeClr val="tx1"/>
                </a:solidFill>
                <a:latin typeface="Arial" pitchFamily="34" charset="0"/>
                <a:ea typeface="ヒラギノ角ゴ Pro W3"/>
                <a:cs typeface="DIN-Regular"/>
              </a:defRPr>
            </a:lvl4pPr>
            <a:lvl5pPr marL="2057400" indent="-228600" eaLnBrk="0" hangingPunct="0">
              <a:spcBef>
                <a:spcPct val="20000"/>
              </a:spcBef>
              <a:buClr>
                <a:srgbClr val="D52B1E"/>
              </a:buClr>
              <a:buChar char="•"/>
              <a:defRPr>
                <a:solidFill>
                  <a:schemeClr val="tx1"/>
                </a:solidFill>
                <a:latin typeface="Arial" pitchFamily="34" charset="0"/>
                <a:ea typeface="ヒラギノ角ゴ Pro W3"/>
                <a:cs typeface="DIN-Regular"/>
              </a:defRPr>
            </a:lvl5pPr>
            <a:lvl6pPr marL="25146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a:defRPr>
            </a:lvl6pPr>
            <a:lvl7pPr marL="29718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a:defRPr>
            </a:lvl7pPr>
            <a:lvl8pPr marL="34290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a:defRPr>
            </a:lvl8pPr>
            <a:lvl9pPr marL="38862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a:defRPr>
            </a:lvl9pPr>
          </a:lstStyle>
          <a:p>
            <a:pPr>
              <a:spcBef>
                <a:spcPct val="30000"/>
              </a:spcBef>
              <a:buClrTx/>
              <a:buFontTx/>
              <a:buNone/>
            </a:pPr>
            <a:endParaRPr lang="de-AT" altLang="en-US" sz="1200">
              <a:solidFill>
                <a:srgbClr val="808080"/>
              </a:solidFill>
              <a:latin typeface="Arial Narrow" pitchFamily="34" charset="0"/>
            </a:endParaRPr>
          </a:p>
        </p:txBody>
      </p:sp>
      <p:graphicFrame>
        <p:nvGraphicFramePr>
          <p:cNvPr id="12" name="Chart 11"/>
          <p:cNvGraphicFramePr/>
          <p:nvPr/>
        </p:nvGraphicFramePr>
        <p:xfrm>
          <a:off x="607535" y="2090985"/>
          <a:ext cx="4116865" cy="3212819"/>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 12"/>
          <p:cNvGrpSpPr/>
          <p:nvPr/>
        </p:nvGrpSpPr>
        <p:grpSpPr>
          <a:xfrm>
            <a:off x="2255666" y="5279586"/>
            <a:ext cx="1097135" cy="520992"/>
            <a:chOff x="1759248" y="5438412"/>
            <a:chExt cx="690170" cy="520992"/>
          </a:xfrm>
        </p:grpSpPr>
        <p:sp>
          <p:nvSpPr>
            <p:cNvPr id="14" name="Rectangle 60"/>
            <p:cNvSpPr>
              <a:spLocks noChangeArrowheads="1"/>
            </p:cNvSpPr>
            <p:nvPr/>
          </p:nvSpPr>
          <p:spPr bwMode="auto">
            <a:xfrm>
              <a:off x="1887195" y="5651627"/>
              <a:ext cx="469105" cy="307777"/>
            </a:xfrm>
            <a:prstGeom prst="rect">
              <a:avLst/>
            </a:prstGeom>
            <a:noFill/>
            <a:ln w="12700">
              <a:noFill/>
              <a:miter lim="800000"/>
              <a:headEnd type="none" w="sm" len="sm"/>
              <a:tailEnd type="none" w="sm" len="sm"/>
            </a:ln>
          </p:spPr>
          <p:txBody>
            <a:bodyPr wrap="none">
              <a:spAutoFit/>
            </a:bodyPr>
            <a:lstStyle/>
            <a:p>
              <a:r>
                <a:rPr lang="en-GB" sz="1400" b="1" dirty="0"/>
                <a:t>p=.005</a:t>
              </a:r>
            </a:p>
          </p:txBody>
        </p:sp>
        <p:sp>
          <p:nvSpPr>
            <p:cNvPr id="15"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6"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7" name="Line 76"/>
            <p:cNvSpPr>
              <a:spLocks noChangeShapeType="1"/>
            </p:cNvSpPr>
            <p:nvPr/>
          </p:nvSpPr>
          <p:spPr bwMode="auto">
            <a:xfrm>
              <a:off x="1759250" y="5638800"/>
              <a:ext cx="690168" cy="0"/>
            </a:xfrm>
            <a:prstGeom prst="line">
              <a:avLst/>
            </a:prstGeom>
            <a:noFill/>
            <a:ln w="12700">
              <a:solidFill>
                <a:srgbClr val="000000"/>
              </a:solidFill>
              <a:round/>
              <a:headEnd/>
              <a:tailEnd/>
            </a:ln>
          </p:spPr>
          <p:txBody>
            <a:bodyPr/>
            <a:lstStyle/>
            <a:p>
              <a:endParaRPr lang="en-US" sz="1400" b="1" dirty="0"/>
            </a:p>
          </p:txBody>
        </p:sp>
      </p:grpSp>
      <p:sp>
        <p:nvSpPr>
          <p:cNvPr id="19" name="TextBox 18"/>
          <p:cNvSpPr txBox="1"/>
          <p:nvPr/>
        </p:nvSpPr>
        <p:spPr>
          <a:xfrm>
            <a:off x="152400" y="1653234"/>
            <a:ext cx="1921234" cy="523220"/>
          </a:xfrm>
          <a:prstGeom prst="rect">
            <a:avLst/>
          </a:prstGeom>
          <a:noFill/>
        </p:spPr>
        <p:txBody>
          <a:bodyPr wrap="square" rtlCol="0">
            <a:spAutoFit/>
          </a:bodyPr>
          <a:lstStyle/>
          <a:p>
            <a:r>
              <a:rPr lang="en-US" sz="1400" b="1" dirty="0">
                <a:solidFill>
                  <a:srgbClr val="000000"/>
                </a:solidFill>
              </a:rPr>
              <a:t>Baseline </a:t>
            </a:r>
            <a:br>
              <a:rPr lang="en-US" sz="1400" b="1" dirty="0">
                <a:solidFill>
                  <a:srgbClr val="000000"/>
                </a:solidFill>
              </a:rPr>
            </a:br>
            <a:r>
              <a:rPr lang="en-US" sz="1400" b="1" dirty="0">
                <a:solidFill>
                  <a:srgbClr val="000000"/>
                </a:solidFill>
              </a:rPr>
              <a:t>HbA1c (%)</a:t>
            </a:r>
          </a:p>
        </p:txBody>
      </p:sp>
      <p:sp>
        <p:nvSpPr>
          <p:cNvPr id="20" name="Text Box 10"/>
          <p:cNvSpPr txBox="1">
            <a:spLocks noChangeArrowheads="1"/>
          </p:cNvSpPr>
          <p:nvPr/>
        </p:nvSpPr>
        <p:spPr bwMode="auto">
          <a:xfrm rot="16200000">
            <a:off x="-1038097" y="3488233"/>
            <a:ext cx="3085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 typeface="Arial" pitchFamily="34" charset="0"/>
              <a:buNone/>
            </a:pPr>
            <a:r>
              <a:rPr lang="de-AT" altLang="en-US" sz="1400" b="1" dirty="0">
                <a:solidFill>
                  <a:srgbClr val="000000"/>
                </a:solidFill>
                <a:latin typeface="Arial" panose="020B0604020202020204"/>
              </a:rPr>
              <a:t>Change in HbA1c (%)</a:t>
            </a:r>
            <a:endParaRPr lang="en-GB" altLang="en-US" sz="1400" b="1" dirty="0">
              <a:solidFill>
                <a:srgbClr val="000000"/>
              </a:solidFill>
              <a:latin typeface="Arial" panose="020B0604020202020204"/>
            </a:endParaRPr>
          </a:p>
        </p:txBody>
      </p:sp>
      <p:grpSp>
        <p:nvGrpSpPr>
          <p:cNvPr id="21" name="Group 20"/>
          <p:cNvGrpSpPr/>
          <p:nvPr/>
        </p:nvGrpSpPr>
        <p:grpSpPr>
          <a:xfrm>
            <a:off x="1842783" y="1734658"/>
            <a:ext cx="1905000" cy="360372"/>
            <a:chOff x="1524000" y="1628043"/>
            <a:chExt cx="1102866" cy="360372"/>
          </a:xfrm>
        </p:grpSpPr>
        <p:sp>
          <p:nvSpPr>
            <p:cNvPr id="22" name="Rectangle 21"/>
            <p:cNvSpPr/>
            <p:nvPr/>
          </p:nvSpPr>
          <p:spPr>
            <a:xfrm>
              <a:off x="1524000" y="1628043"/>
              <a:ext cx="548640" cy="360372"/>
            </a:xfrm>
            <a:prstGeom prst="rect">
              <a:avLst/>
            </a:prstGeom>
            <a:ln>
              <a:solidFill>
                <a:srgbClr val="8278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p:nvSpPr>
          <p:spPr>
            <a:xfrm>
              <a:off x="2078226" y="1628043"/>
              <a:ext cx="548640" cy="360372"/>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TextBox 23"/>
            <p:cNvSpPr txBox="1"/>
            <p:nvPr/>
          </p:nvSpPr>
          <p:spPr>
            <a:xfrm>
              <a:off x="1524000" y="1654633"/>
              <a:ext cx="537756" cy="307777"/>
            </a:xfrm>
            <a:prstGeom prst="rect">
              <a:avLst/>
            </a:prstGeom>
            <a:noFill/>
          </p:spPr>
          <p:txBody>
            <a:bodyPr wrap="square" rtlCol="0">
              <a:spAutoFit/>
            </a:bodyPr>
            <a:lstStyle/>
            <a:p>
              <a:pPr algn="ctr"/>
              <a:r>
                <a:rPr lang="en-US" sz="1400" b="1" dirty="0">
                  <a:solidFill>
                    <a:srgbClr val="FFFFFF"/>
                  </a:solidFill>
                </a:rPr>
                <a:t>9.0</a:t>
              </a:r>
            </a:p>
          </p:txBody>
        </p:sp>
        <p:sp>
          <p:nvSpPr>
            <p:cNvPr id="25" name="TextBox 24"/>
            <p:cNvSpPr txBox="1"/>
            <p:nvPr/>
          </p:nvSpPr>
          <p:spPr>
            <a:xfrm>
              <a:off x="2083668" y="1656015"/>
              <a:ext cx="537756" cy="307777"/>
            </a:xfrm>
            <a:prstGeom prst="rect">
              <a:avLst/>
            </a:prstGeom>
            <a:noFill/>
          </p:spPr>
          <p:txBody>
            <a:bodyPr wrap="square" rtlCol="0">
              <a:spAutoFit/>
            </a:bodyPr>
            <a:lstStyle/>
            <a:p>
              <a:pPr algn="ctr"/>
              <a:r>
                <a:rPr lang="en-US" sz="1400" b="1" dirty="0">
                  <a:solidFill>
                    <a:srgbClr val="FFFFFF"/>
                  </a:solidFill>
                </a:rPr>
                <a:t>9.1</a:t>
              </a:r>
            </a:p>
          </p:txBody>
        </p:sp>
      </p:grpSp>
      <p:graphicFrame>
        <p:nvGraphicFramePr>
          <p:cNvPr id="26" name="Chart 25"/>
          <p:cNvGraphicFramePr/>
          <p:nvPr/>
        </p:nvGraphicFramePr>
        <p:xfrm>
          <a:off x="5027135" y="1447800"/>
          <a:ext cx="4116865" cy="3970395"/>
        </p:xfrm>
        <a:graphic>
          <a:graphicData uri="http://schemas.openxmlformats.org/drawingml/2006/chart">
            <c:chart xmlns:c="http://schemas.openxmlformats.org/drawingml/2006/chart" xmlns:r="http://schemas.openxmlformats.org/officeDocument/2006/relationships" r:id="rId5"/>
          </a:graphicData>
        </a:graphic>
      </p:graphicFrame>
      <p:grpSp>
        <p:nvGrpSpPr>
          <p:cNvPr id="27" name="Group 26"/>
          <p:cNvGrpSpPr/>
          <p:nvPr/>
        </p:nvGrpSpPr>
        <p:grpSpPr>
          <a:xfrm>
            <a:off x="6702948" y="2968823"/>
            <a:ext cx="1097135" cy="536377"/>
            <a:chOff x="1759248" y="5288955"/>
            <a:chExt cx="690170" cy="536377"/>
          </a:xfrm>
        </p:grpSpPr>
        <p:sp>
          <p:nvSpPr>
            <p:cNvPr id="28" name="Rectangle 60"/>
            <p:cNvSpPr>
              <a:spLocks noChangeArrowheads="1"/>
            </p:cNvSpPr>
            <p:nvPr/>
          </p:nvSpPr>
          <p:spPr bwMode="auto">
            <a:xfrm>
              <a:off x="1853956" y="5288955"/>
              <a:ext cx="469105" cy="307777"/>
            </a:xfrm>
            <a:prstGeom prst="rect">
              <a:avLst/>
            </a:prstGeom>
            <a:noFill/>
            <a:ln w="12700">
              <a:noFill/>
              <a:miter lim="800000"/>
              <a:headEnd type="none" w="sm" len="sm"/>
              <a:tailEnd type="none" w="sm" len="sm"/>
            </a:ln>
          </p:spPr>
          <p:txBody>
            <a:bodyPr wrap="none">
              <a:spAutoFit/>
            </a:bodyPr>
            <a:lstStyle/>
            <a:p>
              <a:r>
                <a:rPr lang="en-GB" sz="1400" b="1" dirty="0"/>
                <a:t>p&lt;.001</a:t>
              </a:r>
            </a:p>
          </p:txBody>
        </p:sp>
        <p:sp>
          <p:nvSpPr>
            <p:cNvPr id="29" name="Line 50"/>
            <p:cNvSpPr>
              <a:spLocks noChangeShapeType="1"/>
            </p:cNvSpPr>
            <p:nvPr/>
          </p:nvSpPr>
          <p:spPr bwMode="auto">
            <a:xfrm flipV="1">
              <a:off x="2449416" y="5624945"/>
              <a:ext cx="0" cy="200387"/>
            </a:xfrm>
            <a:prstGeom prst="line">
              <a:avLst/>
            </a:prstGeom>
            <a:noFill/>
            <a:ln w="12700">
              <a:solidFill>
                <a:srgbClr val="000000"/>
              </a:solidFill>
              <a:round/>
              <a:headEnd type="none" w="sm" len="sm"/>
              <a:tailEnd type="none" w="sm" len="sm"/>
            </a:ln>
          </p:spPr>
          <p:txBody>
            <a:bodyPr/>
            <a:lstStyle/>
            <a:p>
              <a:endParaRPr lang="en-US" sz="1400" b="1" dirty="0"/>
            </a:p>
          </p:txBody>
        </p:sp>
        <p:sp>
          <p:nvSpPr>
            <p:cNvPr id="30" name="Line 51"/>
            <p:cNvSpPr>
              <a:spLocks noChangeShapeType="1"/>
            </p:cNvSpPr>
            <p:nvPr/>
          </p:nvSpPr>
          <p:spPr bwMode="auto">
            <a:xfrm flipV="1">
              <a:off x="1759248" y="5624946"/>
              <a:ext cx="2" cy="200384"/>
            </a:xfrm>
            <a:prstGeom prst="line">
              <a:avLst/>
            </a:prstGeom>
            <a:noFill/>
            <a:ln w="12700">
              <a:solidFill>
                <a:srgbClr val="000000"/>
              </a:solidFill>
              <a:round/>
              <a:headEnd type="none" w="sm" len="sm"/>
              <a:tailEnd type="none" w="sm" len="sm"/>
            </a:ln>
          </p:spPr>
          <p:txBody>
            <a:bodyPr/>
            <a:lstStyle/>
            <a:p>
              <a:endParaRPr lang="en-US" sz="1400" b="1" dirty="0"/>
            </a:p>
          </p:txBody>
        </p:sp>
        <p:sp>
          <p:nvSpPr>
            <p:cNvPr id="31" name="Line 76"/>
            <p:cNvSpPr>
              <a:spLocks noChangeShapeType="1"/>
            </p:cNvSpPr>
            <p:nvPr/>
          </p:nvSpPr>
          <p:spPr bwMode="auto">
            <a:xfrm>
              <a:off x="1759250" y="5638800"/>
              <a:ext cx="690168" cy="0"/>
            </a:xfrm>
            <a:prstGeom prst="line">
              <a:avLst/>
            </a:prstGeom>
            <a:noFill/>
            <a:ln w="12700">
              <a:solidFill>
                <a:srgbClr val="000000"/>
              </a:solidFill>
              <a:round/>
              <a:headEnd/>
              <a:tailEnd/>
            </a:ln>
          </p:spPr>
          <p:txBody>
            <a:bodyPr/>
            <a:lstStyle/>
            <a:p>
              <a:endParaRPr lang="en-US" sz="1400" b="1" dirty="0"/>
            </a:p>
          </p:txBody>
        </p:sp>
      </p:grpSp>
      <p:sp>
        <p:nvSpPr>
          <p:cNvPr id="33" name="Text Box 10"/>
          <p:cNvSpPr txBox="1">
            <a:spLocks noChangeArrowheads="1"/>
          </p:cNvSpPr>
          <p:nvPr/>
        </p:nvSpPr>
        <p:spPr bwMode="auto">
          <a:xfrm rot="16200000">
            <a:off x="3152340" y="3533340"/>
            <a:ext cx="3382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None/>
            </a:pPr>
            <a:r>
              <a:rPr lang="de-AT" altLang="en-US" sz="1400" b="1" dirty="0">
                <a:solidFill>
                  <a:srgbClr val="000000"/>
                </a:solidFill>
                <a:latin typeface="Arial" panose="020B0604020202020204"/>
              </a:rPr>
              <a:t>Percentage of Patients Achieving HbA1c &lt;7%</a:t>
            </a:r>
            <a:endParaRPr lang="en-GB" altLang="en-US" sz="1400" b="1" dirty="0">
              <a:solidFill>
                <a:srgbClr val="000000"/>
              </a:solidFill>
              <a:latin typeface="Arial" panose="020B0604020202020204"/>
            </a:endParaRPr>
          </a:p>
        </p:txBody>
      </p:sp>
      <p:sp>
        <p:nvSpPr>
          <p:cNvPr id="3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0326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ioMedsHeader-Red.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111618" name="Title 1"/>
          <p:cNvSpPr>
            <a:spLocks noGrp="1"/>
          </p:cNvSpPr>
          <p:nvPr>
            <p:ph type="title" idx="4294967295"/>
          </p:nvPr>
        </p:nvSpPr>
        <p:spPr>
          <a:xfrm>
            <a:off x="0" y="-25400"/>
            <a:ext cx="8229600" cy="1143000"/>
          </a:xfrm>
        </p:spPr>
        <p:txBody>
          <a:bodyPr/>
          <a:lstStyle/>
          <a:p>
            <a:r>
              <a:rPr lang="en-US" sz="3200" dirty="0"/>
              <a:t>LM25 BID vs. Glargine QD</a:t>
            </a:r>
            <a:r>
              <a:rPr lang="en-US" altLang="en-US" sz="3200" dirty="0">
                <a:ea typeface="ヒラギノ角ゴ Pro W3"/>
              </a:rPr>
              <a:t>: DURABLE Trial Initiation Phase - Hypoglycemia</a:t>
            </a:r>
          </a:p>
        </p:txBody>
      </p:sp>
      <p:sp>
        <p:nvSpPr>
          <p:cNvPr id="111619" name="Text Placeholder 2"/>
          <p:cNvSpPr>
            <a:spLocks noGrp="1"/>
          </p:cNvSpPr>
          <p:nvPr>
            <p:ph type="body" sz="quarter" idx="4294967295"/>
          </p:nvPr>
        </p:nvSpPr>
        <p:spPr>
          <a:xfrm>
            <a:off x="0" y="5991225"/>
            <a:ext cx="8183563" cy="309563"/>
          </a:xfrm>
        </p:spPr>
        <p:txBody>
          <a:bodyPr/>
          <a:lstStyle/>
          <a:p>
            <a:pPr eaLnBrk="1" hangingPunct="1">
              <a:spcAft>
                <a:spcPct val="0"/>
              </a:spcAft>
            </a:pPr>
            <a:r>
              <a:rPr lang="en-US" altLang="en-US" dirty="0">
                <a:ea typeface="ヒラギノ角ゴ Pro W3"/>
              </a:rPr>
              <a:t>*p&lt;.05, **p&lt;.01 between treatment groups</a:t>
            </a:r>
          </a:p>
        </p:txBody>
      </p:sp>
      <p:sp>
        <p:nvSpPr>
          <p:cNvPr id="111620" name="Text Placeholder 4"/>
          <p:cNvSpPr>
            <a:spLocks noGrp="1"/>
          </p:cNvSpPr>
          <p:nvPr>
            <p:ph type="body" sz="quarter" idx="4294967295"/>
          </p:nvPr>
        </p:nvSpPr>
        <p:spPr>
          <a:xfrm>
            <a:off x="0" y="6552508"/>
            <a:ext cx="3611563" cy="457200"/>
          </a:xfrm>
        </p:spPr>
        <p:txBody>
          <a:bodyPr/>
          <a:lstStyle/>
          <a:p>
            <a:pPr marL="0" indent="0" eaLnBrk="1" hangingPunct="1">
              <a:spcAft>
                <a:spcPct val="0"/>
              </a:spcAft>
              <a:buFont typeface="+mj-lt"/>
              <a:buNone/>
            </a:pPr>
            <a:r>
              <a:rPr lang="en-US" altLang="en-US" sz="1200" dirty="0">
                <a:ea typeface="ヒラギノ角ゴ Pro W3"/>
              </a:rPr>
              <a:t>Buse JB et al. </a:t>
            </a:r>
            <a:r>
              <a:rPr lang="en-US" altLang="en-US" sz="1200" i="1" dirty="0">
                <a:ea typeface="ヒラギノ角ゴ Pro W3"/>
              </a:rPr>
              <a:t>Diabetes Care </a:t>
            </a:r>
            <a:r>
              <a:rPr lang="en-US" altLang="en-US" sz="1200" dirty="0">
                <a:ea typeface="ヒラギノ角ゴ Pro W3"/>
              </a:rPr>
              <a:t>2009;32:1007-13</a:t>
            </a:r>
          </a:p>
          <a:p>
            <a:pPr marL="0" indent="0" eaLnBrk="1" hangingPunct="1">
              <a:spcAft>
                <a:spcPct val="0"/>
              </a:spcAft>
              <a:buFont typeface="+mj-lt"/>
              <a:buNone/>
            </a:pPr>
            <a:endParaRPr lang="en-US" altLang="en-US" sz="1200" dirty="0">
              <a:ea typeface="ヒラギノ角ゴ Pro W3"/>
            </a:endParaRPr>
          </a:p>
        </p:txBody>
      </p:sp>
      <p:grpSp>
        <p:nvGrpSpPr>
          <p:cNvPr id="12" name="Group 16"/>
          <p:cNvGrpSpPr>
            <a:grpSpLocks/>
          </p:cNvGrpSpPr>
          <p:nvPr/>
        </p:nvGrpSpPr>
        <p:grpSpPr bwMode="auto">
          <a:xfrm>
            <a:off x="1682748" y="5335588"/>
            <a:ext cx="5617574" cy="338554"/>
            <a:chOff x="6496050" y="1803400"/>
            <a:chExt cx="3003084" cy="337387"/>
          </a:xfrm>
        </p:grpSpPr>
        <p:sp>
          <p:nvSpPr>
            <p:cNvPr id="13" name="Rectangle 187"/>
            <p:cNvSpPr>
              <a:spLocks noChangeArrowheads="1"/>
            </p:cNvSpPr>
            <p:nvPr/>
          </p:nvSpPr>
          <p:spPr bwMode="auto">
            <a:xfrm>
              <a:off x="8189970" y="1890411"/>
              <a:ext cx="73833" cy="136054"/>
            </a:xfrm>
            <a:prstGeom prst="rect">
              <a:avLst/>
            </a:prstGeom>
            <a:solidFill>
              <a:srgbClr val="D52B1E"/>
            </a:solidFill>
            <a:ln w="9525">
              <a:solidFill>
                <a:schemeClr val="bg1"/>
              </a:solidFill>
              <a:miter lim="800000"/>
              <a:headEnd/>
              <a:tailEnd/>
            </a:ln>
          </p:spPr>
          <p:txBody>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endParaRPr lang="es-ES" altLang="en-US" sz="1800" dirty="0">
                <a:solidFill>
                  <a:srgbClr val="000000"/>
                </a:solidFill>
                <a:latin typeface="Arial"/>
                <a:ea typeface="ヒラギノ角ゴ Pro W3" charset="0"/>
              </a:endParaRPr>
            </a:p>
          </p:txBody>
        </p:sp>
        <p:sp>
          <p:nvSpPr>
            <p:cNvPr id="14" name="TextBox 9"/>
            <p:cNvSpPr txBox="1">
              <a:spLocks noChangeArrowheads="1"/>
            </p:cNvSpPr>
            <p:nvPr/>
          </p:nvSpPr>
          <p:spPr bwMode="auto">
            <a:xfrm>
              <a:off x="8320663" y="1803400"/>
              <a:ext cx="1178471" cy="3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rPr>
                <a:t>LM25+OAM (n=1026)</a:t>
              </a:r>
            </a:p>
          </p:txBody>
        </p:sp>
        <p:sp>
          <p:nvSpPr>
            <p:cNvPr id="15" name="TextBox 174"/>
            <p:cNvSpPr txBox="1">
              <a:spLocks noChangeArrowheads="1"/>
            </p:cNvSpPr>
            <p:nvPr/>
          </p:nvSpPr>
          <p:spPr bwMode="auto">
            <a:xfrm>
              <a:off x="6625895" y="1803400"/>
              <a:ext cx="1343861" cy="3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rPr>
                <a:t>Glargine+OAM (n=1023)</a:t>
              </a:r>
            </a:p>
          </p:txBody>
        </p:sp>
        <p:sp>
          <p:nvSpPr>
            <p:cNvPr id="16" name="Rectangle 187"/>
            <p:cNvSpPr>
              <a:spLocks noChangeArrowheads="1"/>
            </p:cNvSpPr>
            <p:nvPr/>
          </p:nvSpPr>
          <p:spPr bwMode="auto">
            <a:xfrm>
              <a:off x="6496050" y="1880919"/>
              <a:ext cx="72985" cy="137637"/>
            </a:xfrm>
            <a:prstGeom prst="rect">
              <a:avLst/>
            </a:prstGeom>
            <a:solidFill>
              <a:srgbClr val="A59D95"/>
            </a:solidFill>
            <a:ln w="9525">
              <a:solidFill>
                <a:schemeClr val="bg1"/>
              </a:solidFill>
              <a:miter lim="800000"/>
              <a:headEnd/>
              <a:tailEnd/>
            </a:ln>
          </p:spPr>
          <p:txBody>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endParaRPr lang="es-ES" altLang="en-US" sz="1800" dirty="0">
                <a:solidFill>
                  <a:srgbClr val="000000"/>
                </a:solidFill>
                <a:latin typeface="Arial"/>
                <a:ea typeface="ヒラギノ角ゴ Pro W3" charset="0"/>
              </a:endParaRPr>
            </a:p>
          </p:txBody>
        </p:sp>
      </p:grpSp>
      <p:grpSp>
        <p:nvGrpSpPr>
          <p:cNvPr id="21" name="Group 20"/>
          <p:cNvGrpSpPr/>
          <p:nvPr/>
        </p:nvGrpSpPr>
        <p:grpSpPr>
          <a:xfrm>
            <a:off x="71230" y="1496414"/>
            <a:ext cx="4635708" cy="3718524"/>
            <a:chOff x="71230" y="1496414"/>
            <a:chExt cx="4635708" cy="3718524"/>
          </a:xfrm>
        </p:grpSpPr>
        <p:graphicFrame>
          <p:nvGraphicFramePr>
            <p:cNvPr id="8" name="Chart 66"/>
            <p:cNvGraphicFramePr>
              <a:graphicFrameLocks/>
            </p:cNvGraphicFramePr>
            <p:nvPr/>
          </p:nvGraphicFramePr>
          <p:xfrm>
            <a:off x="257175" y="1579563"/>
            <a:ext cx="4449763" cy="3635375"/>
          </p:xfrm>
          <a:graphic>
            <a:graphicData uri="http://schemas.openxmlformats.org/presentationml/2006/ole">
              <mc:AlternateContent xmlns:mc="http://schemas.openxmlformats.org/markup-compatibility/2006">
                <mc:Choice xmlns:v="urn:schemas-microsoft-com:vml" Requires="v">
                  <p:oleObj spid="_x0000_s19499" name="Worksheet" r:id="rId5" imgW="4450062" imgH="3634848" progId="Excel.Sheet.8">
                    <p:embed/>
                  </p:oleObj>
                </mc:Choice>
                <mc:Fallback>
                  <p:oleObj name="Worksheet" r:id="rId5" imgW="4450062" imgH="3634848" progId="Excel.Sheet.8">
                    <p:embed/>
                    <p:pic>
                      <p:nvPicPr>
                        <p:cNvPr id="0" name=""/>
                        <p:cNvPicPr>
                          <a:picLocks noChangeArrowheads="1"/>
                        </p:cNvPicPr>
                        <p:nvPr/>
                      </p:nvPicPr>
                      <p:blipFill>
                        <a:blip r:embed="rId6"/>
                        <a:srcRect/>
                        <a:stretch>
                          <a:fillRect/>
                        </a:stretch>
                      </p:blipFill>
                      <p:spPr bwMode="auto">
                        <a:xfrm>
                          <a:off x="257175" y="1579563"/>
                          <a:ext cx="4449763"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oup 4"/>
            <p:cNvGrpSpPr/>
            <p:nvPr/>
          </p:nvGrpSpPr>
          <p:grpSpPr>
            <a:xfrm>
              <a:off x="71230" y="1496414"/>
              <a:ext cx="3111320" cy="3538148"/>
              <a:chOff x="71230" y="1496414"/>
              <a:chExt cx="3111320" cy="3538148"/>
            </a:xfrm>
          </p:grpSpPr>
          <p:sp>
            <p:nvSpPr>
              <p:cNvPr id="6" name="Text Box 243"/>
              <p:cNvSpPr txBox="1">
                <a:spLocks noChangeArrowheads="1"/>
              </p:cNvSpPr>
              <p:nvPr/>
            </p:nvSpPr>
            <p:spPr bwMode="auto">
              <a:xfrm rot="16200000">
                <a:off x="-1528567" y="3096211"/>
                <a:ext cx="35381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itchFamily="34" charset="0"/>
                  <a:buChar char="♦"/>
                  <a:defRPr sz="28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buChar char="•"/>
                  <a:defRPr sz="26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buChar char="•"/>
                  <a:defRPr sz="2000">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buChar char="•"/>
                  <a:defRPr>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9pPr>
              </a:lstStyle>
              <a:p>
                <a:pPr eaLnBrk="1" hangingPunct="1">
                  <a:spcBef>
                    <a:spcPct val="0"/>
                  </a:spcBef>
                  <a:buClrTx/>
                  <a:buFontTx/>
                  <a:buNone/>
                </a:pPr>
                <a:r>
                  <a:rPr lang="en-US" altLang="en-US" sz="1600" b="1" dirty="0">
                    <a:solidFill>
                      <a:srgbClr val="000000"/>
                    </a:solidFill>
                  </a:rPr>
                  <a:t>Incidence (</a:t>
                </a:r>
                <a:r>
                  <a:rPr lang="en-US" sz="1600" b="1" dirty="0"/>
                  <a:t>Percentage of</a:t>
                </a:r>
                <a:r>
                  <a:rPr lang="en-US" altLang="en-US" sz="1600" b="1" dirty="0">
                    <a:solidFill>
                      <a:srgbClr val="000000"/>
                    </a:solidFill>
                  </a:rPr>
                  <a:t> Patients)</a:t>
                </a:r>
              </a:p>
            </p:txBody>
          </p:sp>
          <p:sp>
            <p:nvSpPr>
              <p:cNvPr id="7" name="TextBox 1"/>
              <p:cNvSpPr txBox="1">
                <a:spLocks noChangeArrowheads="1"/>
              </p:cNvSpPr>
              <p:nvPr/>
            </p:nvSpPr>
            <p:spPr bwMode="auto">
              <a:xfrm>
                <a:off x="1933490" y="1527872"/>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itchFamily="34" charset="0"/>
                  <a:buChar char="♦"/>
                  <a:defRPr sz="28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buChar char="•"/>
                  <a:defRPr sz="26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buChar char="•"/>
                  <a:defRPr sz="2000">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buChar char="•"/>
                  <a:defRPr>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9pPr>
              </a:lstStyle>
              <a:p>
                <a:pPr eaLnBrk="1" hangingPunct="1">
                  <a:spcBef>
                    <a:spcPct val="0"/>
                  </a:spcBef>
                  <a:buClrTx/>
                  <a:buFontTx/>
                  <a:buNone/>
                </a:pPr>
                <a:r>
                  <a:rPr lang="en-US" altLang="en-US" sz="1800" b="1" dirty="0">
                    <a:solidFill>
                      <a:srgbClr val="000000"/>
                    </a:solidFill>
                  </a:rPr>
                  <a:t>Incidence</a:t>
                </a:r>
                <a:endParaRPr lang="en-US" altLang="en-US" sz="1800" dirty="0">
                  <a:solidFill>
                    <a:srgbClr val="000000"/>
                  </a:solidFill>
                </a:endParaRPr>
              </a:p>
            </p:txBody>
          </p:sp>
          <p:sp>
            <p:nvSpPr>
              <p:cNvPr id="19" name="Text Box 48"/>
              <p:cNvSpPr txBox="1">
                <a:spLocks noChangeArrowheads="1"/>
              </p:cNvSpPr>
              <p:nvPr/>
            </p:nvSpPr>
            <p:spPr bwMode="auto">
              <a:xfrm>
                <a:off x="1468438" y="2526268"/>
                <a:ext cx="446525"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grpSp>
      </p:grpSp>
      <p:sp>
        <p:nvSpPr>
          <p:cNvPr id="20"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grpSp>
        <p:nvGrpSpPr>
          <p:cNvPr id="4" name="Group 3"/>
          <p:cNvGrpSpPr/>
          <p:nvPr/>
        </p:nvGrpSpPr>
        <p:grpSpPr>
          <a:xfrm>
            <a:off x="4538455" y="1496413"/>
            <a:ext cx="4661108" cy="3799487"/>
            <a:chOff x="4538455" y="1496413"/>
            <a:chExt cx="4661108" cy="3799487"/>
          </a:xfrm>
        </p:grpSpPr>
        <p:sp>
          <p:nvSpPr>
            <p:cNvPr id="9" name="TextBox 2"/>
            <p:cNvSpPr txBox="1">
              <a:spLocks noChangeArrowheads="1"/>
            </p:cNvSpPr>
            <p:nvPr/>
          </p:nvSpPr>
          <p:spPr bwMode="auto">
            <a:xfrm>
              <a:off x="6912076" y="1496413"/>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itchFamily="34" charset="0"/>
                <a:buChar char="♦"/>
                <a:defRPr sz="28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buChar char="•"/>
                <a:defRPr sz="26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buChar char="•"/>
                <a:defRPr sz="2000">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buChar char="•"/>
                <a:defRPr>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9pPr>
            </a:lstStyle>
            <a:p>
              <a:pPr eaLnBrk="1" hangingPunct="1">
                <a:spcBef>
                  <a:spcPct val="0"/>
                </a:spcBef>
                <a:buClrTx/>
                <a:buFontTx/>
                <a:buNone/>
              </a:pPr>
              <a:r>
                <a:rPr lang="en-US" altLang="en-US" sz="1800" b="1" dirty="0">
                  <a:solidFill>
                    <a:srgbClr val="000000"/>
                  </a:solidFill>
                </a:rPr>
                <a:t>Rate</a:t>
              </a:r>
              <a:endParaRPr lang="en-US" altLang="en-US" sz="1800" dirty="0">
                <a:solidFill>
                  <a:srgbClr val="000000"/>
                </a:solidFill>
              </a:endParaRPr>
            </a:p>
          </p:txBody>
        </p:sp>
        <p:sp>
          <p:nvSpPr>
            <p:cNvPr id="10" name="TextBox 3"/>
            <p:cNvSpPr txBox="1">
              <a:spLocks noChangeArrowheads="1"/>
            </p:cNvSpPr>
            <p:nvPr/>
          </p:nvSpPr>
          <p:spPr bwMode="auto">
            <a:xfrm rot="16200000">
              <a:off x="3343416" y="3068430"/>
              <a:ext cx="27286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itchFamily="34" charset="0"/>
                <a:buChar char="♦"/>
                <a:defRPr sz="28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buChar char="•"/>
                <a:defRPr sz="26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buChar char="•"/>
                <a:defRPr sz="2000">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buChar char="•"/>
                <a:defRPr>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pitchFamily="34" charset="0"/>
                </a:defRPr>
              </a:lvl9pPr>
            </a:lstStyle>
            <a:p>
              <a:pPr eaLnBrk="1" hangingPunct="1">
                <a:spcBef>
                  <a:spcPct val="0"/>
                </a:spcBef>
                <a:buClrTx/>
                <a:buFontTx/>
                <a:buNone/>
              </a:pPr>
              <a:r>
                <a:rPr lang="en-US" altLang="en-US" sz="1600" b="1" dirty="0">
                  <a:solidFill>
                    <a:srgbClr val="000000"/>
                  </a:solidFill>
                </a:rPr>
                <a:t>Rate (Events/Patient-year)</a:t>
              </a:r>
              <a:endParaRPr lang="en-US" altLang="en-US" sz="1600" dirty="0">
                <a:solidFill>
                  <a:srgbClr val="000000"/>
                </a:solidFill>
              </a:endParaRPr>
            </a:p>
          </p:txBody>
        </p:sp>
        <p:sp>
          <p:nvSpPr>
            <p:cNvPr id="17" name="Text Box 48"/>
            <p:cNvSpPr txBox="1">
              <a:spLocks noChangeArrowheads="1"/>
            </p:cNvSpPr>
            <p:nvPr/>
          </p:nvSpPr>
          <p:spPr bwMode="auto">
            <a:xfrm>
              <a:off x="6477000" y="3962400"/>
              <a:ext cx="870152"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sp>
          <p:nvSpPr>
            <p:cNvPr id="18" name="Text Box 48"/>
            <p:cNvSpPr txBox="1">
              <a:spLocks noChangeArrowheads="1"/>
            </p:cNvSpPr>
            <p:nvPr/>
          </p:nvSpPr>
          <p:spPr bwMode="auto">
            <a:xfrm>
              <a:off x="5943600" y="3527234"/>
              <a:ext cx="446525"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dirty="0"/>
                <a:t>**</a:t>
              </a:r>
            </a:p>
          </p:txBody>
        </p:sp>
        <p:cxnSp>
          <p:nvCxnSpPr>
            <p:cNvPr id="3" name="Straight Connector 2"/>
            <p:cNvCxnSpPr/>
            <p:nvPr/>
          </p:nvCxnSpPr>
          <p:spPr>
            <a:xfrm>
              <a:off x="8343900" y="4775200"/>
              <a:ext cx="457200" cy="0"/>
            </a:xfrm>
            <a:prstGeom prst="line">
              <a:avLst/>
            </a:prstGeom>
            <a:ln w="19050">
              <a:solidFill>
                <a:srgbClr val="D52B1E"/>
              </a:solidFill>
            </a:ln>
          </p:spPr>
          <p:style>
            <a:lnRef idx="1">
              <a:schemeClr val="accent1"/>
            </a:lnRef>
            <a:fillRef idx="0">
              <a:schemeClr val="accent1"/>
            </a:fillRef>
            <a:effectRef idx="0">
              <a:schemeClr val="accent1"/>
            </a:effectRef>
            <a:fontRef idx="minor">
              <a:schemeClr val="tx1"/>
            </a:fontRef>
          </p:style>
        </p:cxnSp>
        <p:graphicFrame>
          <p:nvGraphicFramePr>
            <p:cNvPr id="2" name="Object 1"/>
            <p:cNvGraphicFramePr>
              <a:graphicFrameLocks/>
            </p:cNvGraphicFramePr>
            <p:nvPr/>
          </p:nvGraphicFramePr>
          <p:xfrm>
            <a:off x="4749800" y="1660525"/>
            <a:ext cx="4449763" cy="3635375"/>
          </p:xfrm>
          <a:graphic>
            <a:graphicData uri="http://schemas.openxmlformats.org/presentationml/2006/ole">
              <mc:AlternateContent xmlns:mc="http://schemas.openxmlformats.org/markup-compatibility/2006">
                <mc:Choice xmlns:v="urn:schemas-microsoft-com:vml" Requires="v">
                  <p:oleObj spid="_x0000_s19500" name="Worksheet" r:id="rId7" imgW="4450062" imgH="3634848" progId="Excel.Sheet.8">
                    <p:embed/>
                  </p:oleObj>
                </mc:Choice>
                <mc:Fallback>
                  <p:oleObj name="Worksheet" r:id="rId7" imgW="4450062" imgH="3634848" progId="Excel.Shee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1660525"/>
                          <a:ext cx="4449763"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415581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ioMedsHeader-Red.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30" y="0"/>
            <a:ext cx="9155430" cy="1371600"/>
          </a:xfrm>
          <a:prstGeom prst="rect">
            <a:avLst/>
          </a:prstGeom>
        </p:spPr>
      </p:pic>
      <p:sp>
        <p:nvSpPr>
          <p:cNvPr id="111618" name="Title 1"/>
          <p:cNvSpPr>
            <a:spLocks noGrp="1"/>
          </p:cNvSpPr>
          <p:nvPr>
            <p:ph type="title" idx="4294967295"/>
          </p:nvPr>
        </p:nvSpPr>
        <p:spPr>
          <a:xfrm>
            <a:off x="0" y="-25400"/>
            <a:ext cx="8229600" cy="1143000"/>
          </a:xfrm>
        </p:spPr>
        <p:txBody>
          <a:bodyPr/>
          <a:lstStyle/>
          <a:p>
            <a:r>
              <a:rPr lang="en-US" sz="3200" dirty="0"/>
              <a:t>LM25 BID vs. Glargine QD</a:t>
            </a:r>
            <a:r>
              <a:rPr lang="en-US" altLang="en-US" sz="3200" dirty="0">
                <a:ea typeface="ヒラギノ角ゴ Pro W3"/>
              </a:rPr>
              <a:t>: DURABLE Trial Initiation Phase – Weight Gain</a:t>
            </a:r>
          </a:p>
        </p:txBody>
      </p:sp>
      <p:sp>
        <p:nvSpPr>
          <p:cNvPr id="111619" name="Text Placeholder 2"/>
          <p:cNvSpPr>
            <a:spLocks noGrp="1"/>
          </p:cNvSpPr>
          <p:nvPr>
            <p:ph type="body" sz="quarter" idx="4294967295"/>
          </p:nvPr>
        </p:nvSpPr>
        <p:spPr>
          <a:xfrm>
            <a:off x="0" y="5991225"/>
            <a:ext cx="8183563" cy="309563"/>
          </a:xfrm>
        </p:spPr>
        <p:txBody>
          <a:bodyPr/>
          <a:lstStyle/>
          <a:p>
            <a:pPr eaLnBrk="1" hangingPunct="1">
              <a:spcAft>
                <a:spcPct val="0"/>
              </a:spcAft>
            </a:pPr>
            <a:r>
              <a:rPr lang="en-US" altLang="en-US" dirty="0">
                <a:ea typeface="ヒラギノ角ゴ Pro W3"/>
              </a:rPr>
              <a:t>***p&lt;.001 between treatment groups</a:t>
            </a:r>
          </a:p>
        </p:txBody>
      </p:sp>
      <p:sp>
        <p:nvSpPr>
          <p:cNvPr id="111620" name="Text Placeholder 4"/>
          <p:cNvSpPr>
            <a:spLocks noGrp="1"/>
          </p:cNvSpPr>
          <p:nvPr>
            <p:ph type="body" sz="quarter" idx="4294967295"/>
          </p:nvPr>
        </p:nvSpPr>
        <p:spPr>
          <a:xfrm>
            <a:off x="0" y="6532630"/>
            <a:ext cx="3611563" cy="457200"/>
          </a:xfrm>
        </p:spPr>
        <p:txBody>
          <a:bodyPr/>
          <a:lstStyle/>
          <a:p>
            <a:pPr marL="0" indent="0" eaLnBrk="1" hangingPunct="1">
              <a:spcAft>
                <a:spcPct val="0"/>
              </a:spcAft>
              <a:buFont typeface="+mj-lt"/>
              <a:buNone/>
            </a:pPr>
            <a:r>
              <a:rPr lang="en-US" altLang="en-US" sz="1100" dirty="0">
                <a:ea typeface="ヒラギノ角ゴ Pro W3"/>
              </a:rPr>
              <a:t>Buse JB et al. </a:t>
            </a:r>
            <a:r>
              <a:rPr lang="en-US" altLang="en-US" sz="1100" i="1" dirty="0">
                <a:ea typeface="ヒラギノ角ゴ Pro W3"/>
              </a:rPr>
              <a:t>Diabetes Care </a:t>
            </a:r>
            <a:r>
              <a:rPr lang="en-US" altLang="en-US" sz="1100" dirty="0">
                <a:ea typeface="ヒラギノ角ゴ Pro W3"/>
              </a:rPr>
              <a:t>2009;32:1007-13</a:t>
            </a:r>
          </a:p>
          <a:p>
            <a:pPr marL="0" indent="0" eaLnBrk="1" hangingPunct="1">
              <a:spcAft>
                <a:spcPct val="0"/>
              </a:spcAft>
              <a:buFont typeface="+mj-lt"/>
              <a:buNone/>
            </a:pPr>
            <a:endParaRPr lang="en-US" altLang="en-US" sz="1100" dirty="0">
              <a:ea typeface="ヒラギノ角ゴ Pro W3"/>
            </a:endParaRPr>
          </a:p>
        </p:txBody>
      </p:sp>
      <p:grpSp>
        <p:nvGrpSpPr>
          <p:cNvPr id="12" name="Group 16"/>
          <p:cNvGrpSpPr>
            <a:grpSpLocks/>
          </p:cNvGrpSpPr>
          <p:nvPr/>
        </p:nvGrpSpPr>
        <p:grpSpPr bwMode="auto">
          <a:xfrm>
            <a:off x="1682748" y="5335588"/>
            <a:ext cx="5617574" cy="338554"/>
            <a:chOff x="6496050" y="1803400"/>
            <a:chExt cx="3003084" cy="337387"/>
          </a:xfrm>
        </p:grpSpPr>
        <p:sp>
          <p:nvSpPr>
            <p:cNvPr id="13" name="Rectangle 187"/>
            <p:cNvSpPr>
              <a:spLocks noChangeArrowheads="1"/>
            </p:cNvSpPr>
            <p:nvPr/>
          </p:nvSpPr>
          <p:spPr bwMode="auto">
            <a:xfrm>
              <a:off x="8189970" y="1890411"/>
              <a:ext cx="73833" cy="136054"/>
            </a:xfrm>
            <a:prstGeom prst="rect">
              <a:avLst/>
            </a:prstGeom>
            <a:solidFill>
              <a:srgbClr val="D52B1E"/>
            </a:solidFill>
            <a:ln w="9525">
              <a:solidFill>
                <a:schemeClr val="bg1"/>
              </a:solidFill>
              <a:miter lim="800000"/>
              <a:headEnd/>
              <a:tailEnd/>
            </a:ln>
          </p:spPr>
          <p:txBody>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endParaRPr lang="es-ES" altLang="en-US" sz="1800" dirty="0">
                <a:solidFill>
                  <a:srgbClr val="000000"/>
                </a:solidFill>
                <a:latin typeface="Arial"/>
                <a:ea typeface="ヒラギノ角ゴ Pro W3" charset="0"/>
              </a:endParaRPr>
            </a:p>
          </p:txBody>
        </p:sp>
        <p:sp>
          <p:nvSpPr>
            <p:cNvPr id="14" name="TextBox 9"/>
            <p:cNvSpPr txBox="1">
              <a:spLocks noChangeArrowheads="1"/>
            </p:cNvSpPr>
            <p:nvPr/>
          </p:nvSpPr>
          <p:spPr bwMode="auto">
            <a:xfrm>
              <a:off x="8320663" y="1803400"/>
              <a:ext cx="1178471" cy="3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rPr>
                <a:t>LM25+OAM (n=1045)</a:t>
              </a:r>
            </a:p>
          </p:txBody>
        </p:sp>
        <p:sp>
          <p:nvSpPr>
            <p:cNvPr id="15" name="TextBox 174"/>
            <p:cNvSpPr txBox="1">
              <a:spLocks noChangeArrowheads="1"/>
            </p:cNvSpPr>
            <p:nvPr/>
          </p:nvSpPr>
          <p:spPr bwMode="auto">
            <a:xfrm>
              <a:off x="6625895" y="1803400"/>
              <a:ext cx="1343862" cy="3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r>
                <a:rPr lang="en-US" altLang="en-US" sz="1600" b="1" dirty="0">
                  <a:solidFill>
                    <a:srgbClr val="000000"/>
                  </a:solidFill>
                  <a:latin typeface="Arial"/>
                  <a:ea typeface="ヒラギノ角ゴ Pro W3" charset="0"/>
                </a:rPr>
                <a:t>Glargine+OAM (n=1046)</a:t>
              </a:r>
            </a:p>
          </p:txBody>
        </p:sp>
        <p:sp>
          <p:nvSpPr>
            <p:cNvPr id="16" name="Rectangle 187"/>
            <p:cNvSpPr>
              <a:spLocks noChangeArrowheads="1"/>
            </p:cNvSpPr>
            <p:nvPr/>
          </p:nvSpPr>
          <p:spPr bwMode="auto">
            <a:xfrm>
              <a:off x="6496050" y="1880919"/>
              <a:ext cx="72985" cy="137637"/>
            </a:xfrm>
            <a:prstGeom prst="rect">
              <a:avLst/>
            </a:prstGeom>
            <a:solidFill>
              <a:srgbClr val="A59D95"/>
            </a:solidFill>
            <a:ln w="9525">
              <a:solidFill>
                <a:schemeClr val="bg1"/>
              </a:solidFill>
              <a:miter lim="800000"/>
              <a:headEnd/>
              <a:tailEnd/>
            </a:ln>
          </p:spPr>
          <p:txBody>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Aft>
                  <a:spcPct val="0"/>
                </a:spcAft>
                <a:buClrTx/>
                <a:buFontTx/>
                <a:buNone/>
                <a:defRPr/>
              </a:pPr>
              <a:endParaRPr lang="es-ES" altLang="en-US" sz="1800" dirty="0">
                <a:solidFill>
                  <a:srgbClr val="000000"/>
                </a:solidFill>
                <a:latin typeface="Arial"/>
                <a:ea typeface="ヒラギノ角ゴ Pro W3" charset="0"/>
              </a:endParaRPr>
            </a:p>
          </p:txBody>
        </p:sp>
      </p:grpSp>
      <p:graphicFrame>
        <p:nvGraphicFramePr>
          <p:cNvPr id="2" name="Object 1"/>
          <p:cNvGraphicFramePr>
            <a:graphicFrameLocks noGrp="1"/>
          </p:cNvGraphicFramePr>
          <p:nvPr/>
        </p:nvGraphicFramePr>
        <p:xfrm>
          <a:off x="2779713" y="1709738"/>
          <a:ext cx="4143375" cy="3614737"/>
        </p:xfrm>
        <a:graphic>
          <a:graphicData uri="http://schemas.openxmlformats.org/presentationml/2006/ole">
            <mc:AlternateContent xmlns:mc="http://schemas.openxmlformats.org/markup-compatibility/2006">
              <mc:Choice xmlns:v="urn:schemas-microsoft-com:vml" Requires="v">
                <p:oleObj spid="_x0000_s20503" name="Worksheet" r:id="rId5" imgW="4145352" imgH="3611952" progId="Excel.Sheet.8">
                  <p:embed/>
                </p:oleObj>
              </mc:Choice>
              <mc:Fallback>
                <p:oleObj name="Worksheet" r:id="rId5" imgW="4145352" imgH="3611952" progId="Excel.Sheet.8">
                  <p:embed/>
                  <p:pic>
                    <p:nvPicPr>
                      <p:cNvPr id="0" name=""/>
                      <p:cNvPicPr>
                        <a:picLocks noGrp="1" noChangeArrowheads="1"/>
                      </p:cNvPicPr>
                      <p:nvPr/>
                    </p:nvPicPr>
                    <p:blipFill>
                      <a:blip r:embed="rId6"/>
                      <a:srcRect/>
                      <a:stretch>
                        <a:fillRect/>
                      </a:stretch>
                    </p:blipFill>
                    <p:spPr bwMode="auto">
                      <a:xfrm>
                        <a:off x="2779713" y="1709738"/>
                        <a:ext cx="4143375"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5"/>
          <p:cNvSpPr txBox="1">
            <a:spLocks noChangeArrowheads="1"/>
          </p:cNvSpPr>
          <p:nvPr/>
        </p:nvSpPr>
        <p:spPr bwMode="auto">
          <a:xfrm rot="16200000">
            <a:off x="1160464" y="3182937"/>
            <a:ext cx="243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itchFamily="34" charset="0"/>
              <a:buChar char="♦"/>
              <a:defRPr sz="2800">
                <a:solidFill>
                  <a:schemeClr val="tx1"/>
                </a:solidFill>
                <a:latin typeface="Arial" pitchFamily="34" charset="0"/>
                <a:ea typeface="ヒラギノ角ゴ Pro W3"/>
                <a:cs typeface="DIN-Regular"/>
              </a:defRPr>
            </a:lvl1pPr>
            <a:lvl2pPr marL="742950" indent="-285750" eaLnBrk="0" hangingPunct="0">
              <a:spcBef>
                <a:spcPct val="20000"/>
              </a:spcBef>
              <a:buClr>
                <a:srgbClr val="D52B1E"/>
              </a:buClr>
              <a:buChar char="•"/>
              <a:defRPr sz="2600">
                <a:solidFill>
                  <a:schemeClr val="tx1"/>
                </a:solidFill>
                <a:latin typeface="Arial" pitchFamily="34" charset="0"/>
                <a:ea typeface="ヒラギノ角ゴ Pro W3"/>
                <a:cs typeface="DIN-Regular"/>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ea typeface="ヒラギノ角ゴ Pro W3"/>
                <a:cs typeface="DIN-Regular"/>
              </a:defRPr>
            </a:lvl3pPr>
            <a:lvl4pPr marL="1600200" indent="-228600" eaLnBrk="0" hangingPunct="0">
              <a:spcBef>
                <a:spcPct val="20000"/>
              </a:spcBef>
              <a:buClr>
                <a:srgbClr val="D52B1E"/>
              </a:buClr>
              <a:buChar char="•"/>
              <a:defRPr sz="2000">
                <a:solidFill>
                  <a:schemeClr val="tx1"/>
                </a:solidFill>
                <a:latin typeface="Arial" pitchFamily="34" charset="0"/>
                <a:ea typeface="ヒラギノ角ゴ Pro W3"/>
                <a:cs typeface="DIN-Regular"/>
              </a:defRPr>
            </a:lvl4pPr>
            <a:lvl5pPr marL="2057400" indent="-228600" eaLnBrk="0" hangingPunct="0">
              <a:spcBef>
                <a:spcPct val="20000"/>
              </a:spcBef>
              <a:buClr>
                <a:srgbClr val="D52B1E"/>
              </a:buClr>
              <a:buChar char="•"/>
              <a:defRPr>
                <a:solidFill>
                  <a:schemeClr val="tx1"/>
                </a:solidFill>
                <a:latin typeface="Arial" pitchFamily="34" charset="0"/>
                <a:ea typeface="ヒラギノ角ゴ Pro W3"/>
                <a:cs typeface="DIN-Regular"/>
              </a:defRPr>
            </a:lvl5pPr>
            <a:lvl6pPr marL="25146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a:defRPr>
            </a:lvl6pPr>
            <a:lvl7pPr marL="29718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a:defRPr>
            </a:lvl7pPr>
            <a:lvl8pPr marL="34290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a:defRPr>
            </a:lvl8pPr>
            <a:lvl9pPr marL="3886200" indent="-228600" eaLnBrk="0" fontAlgn="base" hangingPunct="0">
              <a:spcBef>
                <a:spcPct val="20000"/>
              </a:spcBef>
              <a:spcAft>
                <a:spcPct val="0"/>
              </a:spcAft>
              <a:buClr>
                <a:srgbClr val="D52B1E"/>
              </a:buClr>
              <a:buChar char="•"/>
              <a:defRPr>
                <a:solidFill>
                  <a:schemeClr val="tx1"/>
                </a:solidFill>
                <a:latin typeface="Arial" pitchFamily="34" charset="0"/>
                <a:ea typeface="ヒラギノ角ゴ Pro W3"/>
                <a:cs typeface="DIN-Regular"/>
              </a:defRPr>
            </a:lvl9pPr>
          </a:lstStyle>
          <a:p>
            <a:pPr algn="ctr" eaLnBrk="1" hangingPunct="1">
              <a:spcBef>
                <a:spcPct val="0"/>
              </a:spcBef>
              <a:buClrTx/>
              <a:buFontTx/>
              <a:buNone/>
            </a:pPr>
            <a:r>
              <a:rPr lang="en-US" altLang="en-US" sz="1600" b="1" dirty="0">
                <a:solidFill>
                  <a:srgbClr val="000000"/>
                </a:solidFill>
              </a:rPr>
              <a:t>Weight Gain, kg</a:t>
            </a:r>
          </a:p>
        </p:txBody>
      </p:sp>
      <p:sp>
        <p:nvSpPr>
          <p:cNvPr id="17"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38121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2800" dirty="0"/>
              <a:t>Premix vs. Basal Insulins Meta-Analysis: Percentage of Patients Achieving HbA1c &lt;7%</a:t>
            </a:r>
          </a:p>
        </p:txBody>
      </p:sp>
      <p:sp>
        <p:nvSpPr>
          <p:cNvPr id="25" name="Text Placeholder 8"/>
          <p:cNvSpPr txBox="1">
            <a:spLocks/>
          </p:cNvSpPr>
          <p:nvPr/>
        </p:nvSpPr>
        <p:spPr>
          <a:xfrm>
            <a:off x="504000" y="6477000"/>
            <a:ext cx="3610800"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None/>
            </a:pPr>
            <a:r>
              <a:rPr lang="en-GB" sz="1200" kern="0" dirty="0">
                <a:latin typeface="Arial Narrow" panose="020B0606020202030204" pitchFamily="34" charset="0"/>
                <a:ea typeface="MS PGothic" pitchFamily="34" charset="-128"/>
              </a:rPr>
              <a:t>Data from Giugliano D et al. </a:t>
            </a:r>
            <a:r>
              <a:rPr lang="pt-BR" sz="1200" i="1" dirty="0">
                <a:solidFill>
                  <a:prstClr val="black"/>
                </a:solidFill>
                <a:latin typeface="Arial Narrow" panose="020B0606020202030204" pitchFamily="34" charset="0"/>
                <a:ea typeface="+mn-ea"/>
                <a:cs typeface="Arial" panose="020B0604020202020204" pitchFamily="34" charset="0"/>
              </a:rPr>
              <a:t>Diabetes Care </a:t>
            </a:r>
            <a:r>
              <a:rPr lang="pt-BR" sz="1200" dirty="0">
                <a:solidFill>
                  <a:prstClr val="black"/>
                </a:solidFill>
                <a:latin typeface="Arial Narrow" panose="020B0606020202030204" pitchFamily="34" charset="0"/>
                <a:ea typeface="+mn-ea"/>
                <a:cs typeface="Arial" panose="020B0604020202020204" pitchFamily="34" charset="0"/>
              </a:rPr>
              <a:t>2011;34:510-7</a:t>
            </a:r>
            <a:endParaRPr lang="en-GB" sz="1200" kern="0" dirty="0">
              <a:latin typeface="Arial Narrow" panose="020B0606020202030204" pitchFamily="34" charset="0"/>
              <a:ea typeface="MS PGothic" pitchFamily="34" charset="-128"/>
            </a:endParaRPr>
          </a:p>
          <a:p>
            <a:endParaRPr lang="en-US" sz="1200" kern="0" dirty="0">
              <a:latin typeface="Arial Narrow" panose="020B0606020202030204" pitchFamily="34" charset="0"/>
            </a:endParaRPr>
          </a:p>
        </p:txBody>
      </p:sp>
      <p:pic>
        <p:nvPicPr>
          <p:cNvPr id="27900" name="Picture 2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9023350"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2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2800" dirty="0"/>
              <a:t>Premix vs. Basal Insulins Meta-Analysis: Incidence of Hypoglycemia</a:t>
            </a:r>
          </a:p>
        </p:txBody>
      </p:sp>
      <p:sp>
        <p:nvSpPr>
          <p:cNvPr id="84" name="Text Placeholder 8"/>
          <p:cNvSpPr txBox="1">
            <a:spLocks/>
          </p:cNvSpPr>
          <p:nvPr/>
        </p:nvSpPr>
        <p:spPr>
          <a:xfrm>
            <a:off x="504000" y="6477000"/>
            <a:ext cx="3610800"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None/>
            </a:pPr>
            <a:r>
              <a:rPr lang="en-GB" sz="1200" kern="0" dirty="0">
                <a:latin typeface="Arial Narrow" panose="020B0606020202030204" pitchFamily="34" charset="0"/>
                <a:ea typeface="MS PGothic" pitchFamily="34" charset="-128"/>
              </a:rPr>
              <a:t>Data from Giugliano D et al. </a:t>
            </a:r>
            <a:r>
              <a:rPr lang="pt-BR" sz="1200" i="1" dirty="0">
                <a:solidFill>
                  <a:prstClr val="black"/>
                </a:solidFill>
                <a:latin typeface="Arial Narrow" panose="020B0606020202030204" pitchFamily="34" charset="0"/>
                <a:ea typeface="+mn-ea"/>
                <a:cs typeface="Arial" panose="020B0604020202020204" pitchFamily="34" charset="0"/>
              </a:rPr>
              <a:t>Diabetes Care </a:t>
            </a:r>
            <a:r>
              <a:rPr lang="pt-BR" sz="1200" dirty="0">
                <a:solidFill>
                  <a:prstClr val="black"/>
                </a:solidFill>
                <a:latin typeface="Arial Narrow" panose="020B0606020202030204" pitchFamily="34" charset="0"/>
                <a:ea typeface="+mn-ea"/>
                <a:cs typeface="Arial" panose="020B0604020202020204" pitchFamily="34" charset="0"/>
              </a:rPr>
              <a:t>2011;34:510-7</a:t>
            </a:r>
            <a:endParaRPr lang="en-GB" sz="1200" kern="0" dirty="0">
              <a:latin typeface="Arial Narrow" panose="020B0606020202030204" pitchFamily="34" charset="0"/>
              <a:ea typeface="MS PGothic" pitchFamily="34" charset="-128"/>
            </a:endParaRPr>
          </a:p>
          <a:p>
            <a:endParaRPr lang="en-US" sz="1200" kern="0" dirty="0">
              <a:latin typeface="Arial Narrow" panose="020B0606020202030204" pitchFamily="34" charset="0"/>
            </a:endParaRPr>
          </a:p>
        </p:txBody>
      </p:sp>
      <p:sp>
        <p:nvSpPr>
          <p:cNvPr id="85"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6" y="1385887"/>
            <a:ext cx="9547226"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14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2800" dirty="0"/>
              <a:t>Premix vs. Basal Insulins Meta-Analysis: Weight Gain</a:t>
            </a:r>
          </a:p>
        </p:txBody>
      </p:sp>
      <p:sp>
        <p:nvSpPr>
          <p:cNvPr id="71" name="Text Placeholder 8"/>
          <p:cNvSpPr txBox="1">
            <a:spLocks/>
          </p:cNvSpPr>
          <p:nvPr/>
        </p:nvSpPr>
        <p:spPr>
          <a:xfrm>
            <a:off x="504000" y="6477000"/>
            <a:ext cx="3610800"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None/>
            </a:pPr>
            <a:r>
              <a:rPr lang="en-GB" sz="1200" kern="0" dirty="0">
                <a:latin typeface="Arial Narrow" panose="020B0606020202030204" pitchFamily="34" charset="0"/>
                <a:ea typeface="MS PGothic" pitchFamily="34" charset="-128"/>
              </a:rPr>
              <a:t>Data from Giugliano D et al. </a:t>
            </a:r>
            <a:r>
              <a:rPr lang="pt-BR" sz="1200" i="1" dirty="0">
                <a:solidFill>
                  <a:prstClr val="black"/>
                </a:solidFill>
                <a:latin typeface="Arial Narrow" panose="020B0606020202030204" pitchFamily="34" charset="0"/>
                <a:ea typeface="+mn-ea"/>
                <a:cs typeface="Arial" panose="020B0604020202020204" pitchFamily="34" charset="0"/>
              </a:rPr>
              <a:t>Diabetes Care </a:t>
            </a:r>
            <a:r>
              <a:rPr lang="pt-BR" sz="1200" dirty="0">
                <a:solidFill>
                  <a:prstClr val="black"/>
                </a:solidFill>
                <a:latin typeface="Arial Narrow" panose="020B0606020202030204" pitchFamily="34" charset="0"/>
                <a:ea typeface="+mn-ea"/>
                <a:cs typeface="Arial" panose="020B0604020202020204" pitchFamily="34" charset="0"/>
              </a:rPr>
              <a:t>2011;34:510-7</a:t>
            </a:r>
            <a:endParaRPr lang="en-GB" sz="1200" kern="0" dirty="0">
              <a:latin typeface="Arial Narrow" panose="020B0606020202030204" pitchFamily="34" charset="0"/>
              <a:ea typeface="MS PGothic" pitchFamily="34" charset="-128"/>
            </a:endParaRPr>
          </a:p>
          <a:p>
            <a:endParaRPr lang="en-US" sz="1200" kern="0" dirty="0">
              <a:latin typeface="Arial Narrow" panose="020B0606020202030204" pitchFamily="34" charset="0"/>
            </a:endParaRPr>
          </a:p>
        </p:txBody>
      </p:sp>
      <p:sp>
        <p:nvSpPr>
          <p:cNvPr id="7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62087"/>
            <a:ext cx="9486900"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88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3200" noProof="0" dirty="0"/>
              <a:t>Premix vs. Basal Insulins: Summary of Key Findings</a:t>
            </a:r>
            <a:r>
              <a:rPr lang="en-US" sz="3200" baseline="30000" noProof="0" dirty="0"/>
              <a:t>1-5</a:t>
            </a:r>
          </a:p>
        </p:txBody>
      </p:sp>
      <p:sp>
        <p:nvSpPr>
          <p:cNvPr id="3" name="Content Placeholder 2"/>
          <p:cNvSpPr>
            <a:spLocks noGrp="1"/>
          </p:cNvSpPr>
          <p:nvPr>
            <p:ph idx="4294967295"/>
          </p:nvPr>
        </p:nvSpPr>
        <p:spPr>
          <a:xfrm>
            <a:off x="685800" y="1543050"/>
            <a:ext cx="8458200" cy="4854575"/>
          </a:xfrm>
        </p:spPr>
        <p:txBody>
          <a:bodyPr/>
          <a:lstStyle/>
          <a:p>
            <a:r>
              <a:rPr lang="en-US" dirty="0"/>
              <a:t>Compared to basal insulins, most studies showed that premix insulins were associated with:</a:t>
            </a:r>
          </a:p>
          <a:p>
            <a:pPr lvl="1"/>
            <a:endParaRPr lang="en-US" dirty="0"/>
          </a:p>
          <a:p>
            <a:pPr lvl="1"/>
            <a:r>
              <a:rPr lang="en-US" dirty="0"/>
              <a:t>Significantly greater reduction in HbA1c</a:t>
            </a:r>
          </a:p>
          <a:p>
            <a:pPr lvl="1"/>
            <a:r>
              <a:rPr lang="en-US" dirty="0"/>
              <a:t>Significantly higher proportions of patients achieving HbA1c levels ≤7.0%</a:t>
            </a:r>
          </a:p>
          <a:p>
            <a:pPr lvl="1"/>
            <a:r>
              <a:rPr lang="en-US" dirty="0"/>
              <a:t>Comparable or higher rates of hypoglycemia</a:t>
            </a:r>
          </a:p>
          <a:p>
            <a:pPr lvl="1"/>
            <a:r>
              <a:rPr lang="en-US" dirty="0"/>
              <a:t>Significantly greater weight gain</a:t>
            </a:r>
          </a:p>
          <a:p>
            <a:endParaRPr lang="en-US" dirty="0"/>
          </a:p>
          <a:p>
            <a:pPr lvl="1"/>
            <a:endParaRPr lang="en-US" dirty="0"/>
          </a:p>
        </p:txBody>
      </p:sp>
      <p:sp>
        <p:nvSpPr>
          <p:cNvPr id="167" name="Text Placeholder 9"/>
          <p:cNvSpPr txBox="1">
            <a:spLocks/>
          </p:cNvSpPr>
          <p:nvPr/>
        </p:nvSpPr>
        <p:spPr>
          <a:xfrm>
            <a:off x="459138" y="6248400"/>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a:pPr>
            <a:r>
              <a:rPr lang="en-US" altLang="en-US" sz="1200" kern="0" dirty="0">
                <a:latin typeface="Arial Narrow" panose="020B0606020202030204" pitchFamily="34" charset="0"/>
                <a:ea typeface="ヒラギノ角ゴ Pro W3"/>
                <a:cs typeface="DIN-Regular" pitchFamily="34" charset="0"/>
              </a:rPr>
              <a:t>Malone JK et al. </a:t>
            </a:r>
            <a:r>
              <a:rPr lang="en-US" altLang="en-US" sz="1200" i="1" kern="0" dirty="0">
                <a:latin typeface="Arial Narrow" panose="020B0606020202030204" pitchFamily="34" charset="0"/>
                <a:ea typeface="ヒラギノ角ゴ Pro W3"/>
                <a:cs typeface="DIN-Regular" pitchFamily="34" charset="0"/>
              </a:rPr>
              <a:t>Clin Ther </a:t>
            </a:r>
            <a:r>
              <a:rPr lang="en-US" altLang="en-US" sz="1200" kern="0" dirty="0">
                <a:latin typeface="Arial Narrow" panose="020B0606020202030204" pitchFamily="34" charset="0"/>
                <a:ea typeface="ヒラギノ角ゴ Pro W3"/>
                <a:cs typeface="DIN-Regular" pitchFamily="34" charset="0"/>
              </a:rPr>
              <a:t>2004;26:2034-44</a:t>
            </a:r>
          </a:p>
          <a:p>
            <a:pPr marL="228600" indent="-228600">
              <a:spcBef>
                <a:spcPts val="0"/>
              </a:spcBef>
              <a:buClrTx/>
              <a:buFont typeface="+mj-lt"/>
              <a:buAutoNum type="arabicPeriod"/>
            </a:pPr>
            <a:r>
              <a:rPr lang="en-US" altLang="en-US" sz="1200" kern="0" dirty="0">
                <a:latin typeface="Arial Narrow" panose="020B0606020202030204" pitchFamily="34" charset="0"/>
                <a:ea typeface="ヒラギノ角ゴ Pro W3"/>
                <a:cs typeface="DIN-Regular" pitchFamily="34" charset="0"/>
              </a:rPr>
              <a:t>Malone JK et al. </a:t>
            </a:r>
            <a:r>
              <a:rPr lang="en-GB" sz="1200" i="1" kern="0" dirty="0">
                <a:latin typeface="Arial Narrow" panose="020B0606020202030204" pitchFamily="34" charset="0"/>
              </a:rPr>
              <a:t>Diabet Med </a:t>
            </a:r>
            <a:r>
              <a:rPr lang="en-GB" sz="1200" kern="0" dirty="0">
                <a:latin typeface="Arial Narrow" panose="020B0606020202030204" pitchFamily="34" charset="0"/>
              </a:rPr>
              <a:t>2005;22:374-81</a:t>
            </a:r>
          </a:p>
          <a:p>
            <a:pPr marL="228600" indent="-228600">
              <a:spcBef>
                <a:spcPts val="0"/>
              </a:spcBef>
              <a:buClrTx/>
              <a:buFont typeface="+mj-lt"/>
              <a:buAutoNum type="arabicPeriod"/>
            </a:pPr>
            <a:r>
              <a:rPr lang="da-DK" sz="1200" dirty="0">
                <a:latin typeface="Arial Narrow" panose="020B0606020202030204" pitchFamily="34" charset="0"/>
                <a:ea typeface="MS PGothic" pitchFamily="34" charset="-128"/>
              </a:rPr>
              <a:t>Raskin P et al. </a:t>
            </a:r>
            <a:r>
              <a:rPr lang="da-DK" sz="1200" i="1" dirty="0">
                <a:latin typeface="Arial Narrow" panose="020B0606020202030204" pitchFamily="34" charset="0"/>
                <a:ea typeface="MS PGothic" pitchFamily="34" charset="-128"/>
              </a:rPr>
              <a:t>Diabetes Care </a:t>
            </a:r>
            <a:r>
              <a:rPr lang="da-DK" sz="1200" dirty="0">
                <a:latin typeface="Arial Narrow" panose="020B0606020202030204" pitchFamily="34" charset="0"/>
                <a:ea typeface="MS PGothic" pitchFamily="34" charset="-128"/>
              </a:rPr>
              <a:t>2005;28:260-5 </a:t>
            </a:r>
          </a:p>
          <a:p>
            <a:pPr marL="228600" indent="-228600">
              <a:spcBef>
                <a:spcPts val="0"/>
              </a:spcBef>
              <a:buClrTx/>
              <a:buFont typeface="+mj-lt"/>
              <a:buAutoNum type="arabicPeriod"/>
            </a:pPr>
            <a:endParaRPr lang="en-GB" sz="1200" kern="0" dirty="0">
              <a:latin typeface="Arial Narrow" panose="020B0606020202030204" pitchFamily="34" charset="0"/>
            </a:endParaRPr>
          </a:p>
          <a:p>
            <a:pPr marL="228600" indent="-228600">
              <a:spcBef>
                <a:spcPts val="0"/>
              </a:spcBef>
              <a:buClrTx/>
              <a:buFont typeface="+mj-lt"/>
              <a:buAutoNum type="arabicPeriod"/>
            </a:pPr>
            <a:endParaRPr lang="en-US" altLang="en-US" sz="1200" kern="0" dirty="0">
              <a:latin typeface="Arial Narrow" panose="020B0606020202030204" pitchFamily="34" charset="0"/>
              <a:ea typeface="ヒラギノ角ゴ Pro W3"/>
              <a:cs typeface="DIN-Regular" pitchFamily="34" charset="0"/>
            </a:endParaRPr>
          </a:p>
          <a:p>
            <a:pPr marL="228600" indent="-228600">
              <a:spcBef>
                <a:spcPts val="0"/>
              </a:spcBef>
              <a:buClrTx/>
              <a:buFont typeface="+mj-lt"/>
              <a:buAutoNum type="arabicPeriod"/>
            </a:pPr>
            <a:endParaRPr lang="da-DK" sz="1200" dirty="0">
              <a:latin typeface="Arial Narrow" panose="020B0606020202030204" pitchFamily="34" charset="0"/>
              <a:ea typeface="MS PGothic" pitchFamily="34" charset="-128"/>
            </a:endParaRPr>
          </a:p>
        </p:txBody>
      </p:sp>
      <p:sp>
        <p:nvSpPr>
          <p:cNvPr id="168" name="Text Placeholder 9"/>
          <p:cNvSpPr txBox="1">
            <a:spLocks/>
          </p:cNvSpPr>
          <p:nvPr/>
        </p:nvSpPr>
        <p:spPr>
          <a:xfrm>
            <a:off x="3786460" y="6248400"/>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startAt="4"/>
            </a:pPr>
            <a:r>
              <a:rPr lang="da-DK" sz="1200" dirty="0">
                <a:latin typeface="Arial Narrow" panose="020B0606020202030204" pitchFamily="34" charset="0"/>
                <a:ea typeface="MS PGothic" pitchFamily="34" charset="-128"/>
              </a:rPr>
              <a:t>Holman RR et al. </a:t>
            </a:r>
            <a:r>
              <a:rPr lang="da-DK" sz="1200" i="1" dirty="0">
                <a:latin typeface="Arial Narrow" panose="020B0606020202030204" pitchFamily="34" charset="0"/>
                <a:ea typeface="MS PGothic" pitchFamily="34" charset="-128"/>
              </a:rPr>
              <a:t>N Engl J Med </a:t>
            </a:r>
            <a:r>
              <a:rPr lang="da-DK" sz="1200" dirty="0">
                <a:latin typeface="Arial Narrow" panose="020B0606020202030204" pitchFamily="34" charset="0"/>
                <a:ea typeface="MS PGothic" pitchFamily="34" charset="-128"/>
              </a:rPr>
              <a:t>2007;357:1716-30</a:t>
            </a:r>
          </a:p>
          <a:p>
            <a:pPr marL="228600" indent="-228600">
              <a:spcBef>
                <a:spcPts val="0"/>
              </a:spcBef>
              <a:buClrTx/>
              <a:buFont typeface="+mj-lt"/>
              <a:buAutoNum type="arabicPeriod" startAt="4"/>
            </a:pPr>
            <a:r>
              <a:rPr lang="en-GB" sz="1200" kern="0" dirty="0">
                <a:latin typeface="Arial Narrow" panose="020B0606020202030204" pitchFamily="34" charset="0"/>
                <a:ea typeface="MS PGothic" pitchFamily="34" charset="-128"/>
              </a:rPr>
              <a:t>Giugliano D et al. </a:t>
            </a:r>
            <a:r>
              <a:rPr lang="pt-BR" sz="1200" i="1" dirty="0">
                <a:solidFill>
                  <a:prstClr val="black"/>
                </a:solidFill>
                <a:latin typeface="Arial Narrow" panose="020B0606020202030204" pitchFamily="34" charset="0"/>
                <a:cs typeface="Arial" panose="020B0604020202020204" pitchFamily="34" charset="0"/>
              </a:rPr>
              <a:t>Diabetes Care </a:t>
            </a:r>
            <a:r>
              <a:rPr lang="pt-BR" sz="1200" dirty="0">
                <a:solidFill>
                  <a:prstClr val="black"/>
                </a:solidFill>
                <a:latin typeface="Arial Narrow" panose="020B0606020202030204" pitchFamily="34" charset="0"/>
                <a:cs typeface="Arial" panose="020B0604020202020204" pitchFamily="34" charset="0"/>
              </a:rPr>
              <a:t>2011;34:510-7</a:t>
            </a:r>
            <a:endParaRPr lang="en-GB" sz="1200" kern="0" dirty="0">
              <a:latin typeface="Arial Narrow" panose="020B0606020202030204" pitchFamily="34" charset="0"/>
              <a:ea typeface="MS PGothic" pitchFamily="34" charset="-128"/>
            </a:endParaRPr>
          </a:p>
          <a:p>
            <a:pPr marL="228600" indent="-228600">
              <a:spcBef>
                <a:spcPts val="0"/>
              </a:spcBef>
              <a:buClrTx/>
              <a:buFont typeface="+mj-lt"/>
              <a:buAutoNum type="arabicPeriod" startAt="4"/>
            </a:pPr>
            <a:endParaRPr lang="en-US" altLang="en-US" sz="1200" kern="0" dirty="0">
              <a:latin typeface="Arial Narrow" panose="020B0606020202030204" pitchFamily="34" charset="0"/>
              <a:ea typeface="ヒラギノ角ゴ Pro W3"/>
              <a:cs typeface="DIN-Regular" pitchFamily="34" charset="0"/>
            </a:endParaRPr>
          </a:p>
          <a:p>
            <a:pPr marL="0" indent="0">
              <a:spcBef>
                <a:spcPts val="0"/>
              </a:spcBef>
              <a:buFont typeface="+mj-lt"/>
              <a:buNone/>
            </a:pPr>
            <a:endParaRPr lang="en-US" altLang="en-US" sz="1200" kern="0" dirty="0">
              <a:latin typeface="Arial Narrow" panose="020B0606020202030204" pitchFamily="34" charset="0"/>
              <a:ea typeface="ヒラギノ角ゴ Pro W3"/>
              <a:cs typeface="DIN-Regular" pitchFamily="34" charset="0"/>
            </a:endParaRPr>
          </a:p>
        </p:txBody>
      </p:sp>
      <p:sp>
        <p:nvSpPr>
          <p:cNvPr id="6"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147363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dirty="0"/>
              <a:t>Content Overview</a:t>
            </a:r>
          </a:p>
        </p:txBody>
      </p:sp>
      <p:sp>
        <p:nvSpPr>
          <p:cNvPr id="8" name="Content Placeholder 2"/>
          <p:cNvSpPr>
            <a:spLocks noGrp="1"/>
          </p:cNvSpPr>
          <p:nvPr>
            <p:ph idx="4294967295"/>
          </p:nvPr>
        </p:nvSpPr>
        <p:spPr>
          <a:xfrm>
            <a:off x="0" y="1543050"/>
            <a:ext cx="8229600" cy="4854575"/>
          </a:xfrm>
        </p:spPr>
        <p:txBody>
          <a:bodyPr/>
          <a:lstStyle/>
          <a:p>
            <a:pPr>
              <a:spcAft>
                <a:spcPts val="600"/>
              </a:spcAft>
            </a:pPr>
            <a:r>
              <a:rPr lang="en-US" sz="2400" dirty="0">
                <a:solidFill>
                  <a:schemeClr val="bg1">
                    <a:lumMod val="85000"/>
                  </a:schemeClr>
                </a:solidFill>
              </a:rPr>
              <a:t>Progression of T2DM</a:t>
            </a:r>
          </a:p>
          <a:p>
            <a:pPr>
              <a:spcAft>
                <a:spcPts val="600"/>
              </a:spcAft>
            </a:pPr>
            <a:r>
              <a:rPr lang="en-US" sz="2400" dirty="0">
                <a:solidFill>
                  <a:schemeClr val="bg1">
                    <a:lumMod val="85000"/>
                  </a:schemeClr>
                </a:solidFill>
              </a:rPr>
              <a:t>Insulin Initiation in T2DM</a:t>
            </a:r>
          </a:p>
          <a:p>
            <a:pPr>
              <a:spcAft>
                <a:spcPts val="600"/>
              </a:spcAft>
            </a:pPr>
            <a:r>
              <a:rPr lang="en-US" sz="2400" dirty="0">
                <a:solidFill>
                  <a:schemeClr val="bg1">
                    <a:lumMod val="85000"/>
                  </a:schemeClr>
                </a:solidFill>
              </a:rPr>
              <a:t>Introduction to Premix Insulins</a:t>
            </a:r>
          </a:p>
          <a:p>
            <a:pPr>
              <a:spcAft>
                <a:spcPts val="600"/>
              </a:spcAft>
            </a:pPr>
            <a:r>
              <a:rPr lang="en-US" sz="2400" dirty="0">
                <a:solidFill>
                  <a:schemeClr val="bg1">
                    <a:lumMod val="85000"/>
                  </a:schemeClr>
                </a:solidFill>
              </a:rPr>
              <a:t>Premix vs. Basal Insulin Regimens</a:t>
            </a:r>
          </a:p>
          <a:p>
            <a:pPr>
              <a:spcAft>
                <a:spcPts val="600"/>
              </a:spcAft>
            </a:pPr>
            <a:r>
              <a:rPr lang="en-US" sz="2400" dirty="0"/>
              <a:t>Premix vs. Basal-Bolus Regimens</a:t>
            </a:r>
          </a:p>
          <a:p>
            <a:pPr>
              <a:spcAft>
                <a:spcPts val="600"/>
              </a:spcAft>
            </a:pPr>
            <a:r>
              <a:rPr lang="en-US" sz="2400" dirty="0">
                <a:solidFill>
                  <a:schemeClr val="bg1">
                    <a:lumMod val="85000"/>
                  </a:schemeClr>
                </a:solidFill>
              </a:rPr>
              <a:t>Comparison of Premix, Basal-Bolus, and Basal Insulin Regimens</a:t>
            </a:r>
          </a:p>
          <a:p>
            <a:pPr>
              <a:spcAft>
                <a:spcPts val="600"/>
              </a:spcAft>
            </a:pPr>
            <a:r>
              <a:rPr lang="en-US" sz="2400" dirty="0">
                <a:solidFill>
                  <a:schemeClr val="bg1">
                    <a:lumMod val="85000"/>
                  </a:schemeClr>
                </a:solidFill>
              </a:rPr>
              <a:t>Guidelines and Treatment Algorithms</a:t>
            </a:r>
          </a:p>
          <a:p>
            <a:pPr>
              <a:spcAft>
                <a:spcPts val="600"/>
              </a:spcAft>
            </a:pPr>
            <a:r>
              <a:rPr lang="en-US" sz="2400" dirty="0">
                <a:solidFill>
                  <a:schemeClr val="bg1">
                    <a:lumMod val="85000"/>
                  </a:schemeClr>
                </a:solidFill>
              </a:rPr>
              <a:t>Conclusions</a:t>
            </a:r>
          </a:p>
          <a:p>
            <a:pPr>
              <a:spcAft>
                <a:spcPts val="600"/>
              </a:spcAft>
            </a:pPr>
            <a:endParaRPr lang="en-US" sz="2000" dirty="0"/>
          </a:p>
          <a:p>
            <a:pPr>
              <a:spcAft>
                <a:spcPts val="600"/>
              </a:spcAft>
            </a:pPr>
            <a:endParaRPr lang="en-US" sz="2400" dirty="0"/>
          </a:p>
          <a:p>
            <a:pPr marL="0" indent="0">
              <a:spcAft>
                <a:spcPts val="600"/>
              </a:spcAft>
              <a:buNone/>
            </a:pPr>
            <a:endParaRPr lang="en-US" sz="2400" dirty="0"/>
          </a:p>
          <a:p>
            <a:pPr marL="0" indent="0">
              <a:spcAft>
                <a:spcPts val="600"/>
              </a:spcAft>
              <a:buNone/>
            </a:pPr>
            <a:endParaRPr lang="en-US" sz="2400" dirty="0"/>
          </a:p>
        </p:txBody>
      </p:sp>
      <p:sp>
        <p:nvSpPr>
          <p:cNvPr id="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58778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3200" dirty="0"/>
              <a:t>Clinical Trials: Premix Insulin BID vs. Basal-Bolus Insulin</a:t>
            </a:r>
          </a:p>
        </p:txBody>
      </p:sp>
      <p:graphicFrame>
        <p:nvGraphicFramePr>
          <p:cNvPr id="4" name="Table 3"/>
          <p:cNvGraphicFramePr>
            <a:graphicFrameLocks noGrp="1"/>
          </p:cNvGraphicFramePr>
          <p:nvPr/>
        </p:nvGraphicFramePr>
        <p:xfrm>
          <a:off x="152400" y="1539240"/>
          <a:ext cx="8839200" cy="4267199"/>
        </p:xfrm>
        <a:graphic>
          <a:graphicData uri="http://schemas.openxmlformats.org/drawingml/2006/table">
            <a:tbl>
              <a:tblPr firstRow="1" bandRow="1">
                <a:tableStyleId>{2D5ABB26-0587-4C30-8999-92F81FD0307C}</a:tableStyleId>
              </a:tblPr>
              <a:tblGrid>
                <a:gridCol w="1600200">
                  <a:extLst>
                    <a:ext uri="{9D8B030D-6E8A-4147-A177-3AD203B41FA5}">
                      <a16:colId xmlns:a16="http://schemas.microsoft.com/office/drawing/2014/main" xmlns="" val="20000"/>
                    </a:ext>
                  </a:extLst>
                </a:gridCol>
                <a:gridCol w="2819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362200">
                  <a:extLst>
                    <a:ext uri="{9D8B030D-6E8A-4147-A177-3AD203B41FA5}">
                      <a16:colId xmlns:a16="http://schemas.microsoft.com/office/drawing/2014/main" xmlns="" val="20003"/>
                    </a:ext>
                  </a:extLst>
                </a:gridCol>
              </a:tblGrid>
              <a:tr h="0">
                <a:tc>
                  <a:txBody>
                    <a:bodyPr/>
                    <a:lstStyle/>
                    <a:p>
                      <a:r>
                        <a:rPr lang="en-US" sz="1400" b="1" dirty="0">
                          <a:latin typeface="+mn-lt"/>
                        </a:rPr>
                        <a:t>First Author, Year</a:t>
                      </a:r>
                    </a:p>
                  </a:txBody>
                  <a:tcPr>
                    <a:lnB w="12700" cap="flat" cmpd="sng" algn="ctr">
                      <a:solidFill>
                        <a:schemeClr val="tx1"/>
                      </a:solidFill>
                      <a:prstDash val="solid"/>
                      <a:round/>
                      <a:headEnd type="none" w="med" len="med"/>
                      <a:tailEnd type="none" w="med" len="med"/>
                    </a:lnB>
                  </a:tcPr>
                </a:tc>
                <a:tc>
                  <a:txBody>
                    <a:bodyPr/>
                    <a:lstStyle/>
                    <a:p>
                      <a:r>
                        <a:rPr lang="en-US" sz="1400" b="1" dirty="0">
                          <a:latin typeface="+mn-lt"/>
                        </a:rPr>
                        <a:t>Trial</a:t>
                      </a:r>
                      <a:r>
                        <a:rPr lang="en-US" sz="1400" b="1" baseline="0" dirty="0">
                          <a:latin typeface="+mn-lt"/>
                        </a:rPr>
                        <a:t> Design and Duration</a:t>
                      </a:r>
                      <a:endParaRPr lang="en-US" sz="1400" b="1" dirty="0">
                        <a:latin typeface="+mn-lt"/>
                      </a:endParaRPr>
                    </a:p>
                  </a:txBody>
                  <a:tcPr anchor="b">
                    <a:lnB w="12700" cap="flat" cmpd="sng" algn="ctr">
                      <a:solidFill>
                        <a:schemeClr val="tx1"/>
                      </a:solidFill>
                      <a:prstDash val="solid"/>
                      <a:round/>
                      <a:headEnd type="none" w="med" len="med"/>
                      <a:tailEnd type="none" w="med" len="med"/>
                    </a:lnB>
                  </a:tcPr>
                </a:tc>
                <a:tc>
                  <a:txBody>
                    <a:bodyPr/>
                    <a:lstStyle/>
                    <a:p>
                      <a:r>
                        <a:rPr lang="en-US" sz="1400" b="1" dirty="0">
                          <a:latin typeface="+mn-lt"/>
                        </a:rPr>
                        <a:t>Treatment Arms</a:t>
                      </a:r>
                    </a:p>
                  </a:txBody>
                  <a:tcPr anchor="b">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Population</a:t>
                      </a:r>
                    </a:p>
                  </a:txBody>
                  <a:tcPr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r>
                        <a:rPr lang="en-US" sz="1400" b="1" dirty="0">
                          <a:latin typeface="+mn-lt"/>
                        </a:rPr>
                        <a:t>Bowering et al, 2012</a:t>
                      </a:r>
                      <a:r>
                        <a:rPr lang="en-US" sz="1400" b="1" baseline="30000" dirty="0">
                          <a:latin typeface="+mn-lt"/>
                        </a:rPr>
                        <a:t>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400" dirty="0">
                          <a:solidFill>
                            <a:srgbClr val="000000"/>
                          </a:solidFill>
                          <a:latin typeface="+mn-lt"/>
                        </a:rPr>
                        <a:t>48-week, multinational, randomized, prospective, open-label</a:t>
                      </a:r>
                      <a:r>
                        <a:rPr lang="en-US" altLang="en-US" sz="1400" baseline="0" dirty="0">
                          <a:solidFill>
                            <a:srgbClr val="000000"/>
                          </a:solidFill>
                          <a:latin typeface="+mn-lt"/>
                        </a:rPr>
                        <a:t> </a:t>
                      </a:r>
                      <a:r>
                        <a:rPr lang="en-US" altLang="en-US" sz="1400" dirty="0">
                          <a:solidFill>
                            <a:srgbClr val="000000"/>
                          </a:solidFill>
                          <a:latin typeface="+mn-lt"/>
                        </a:rPr>
                        <a:t>study</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Glargine + Lispro vs. LM25 QD-TID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N=426; insulin-naïve on OAMs</a:t>
                      </a:r>
                    </a:p>
                    <a:p>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r>
                        <a:rPr lang="en-US" sz="1400" b="1" dirty="0">
                          <a:latin typeface="+mn-lt"/>
                        </a:rPr>
                        <a:t>Liebl et al, 2009</a:t>
                      </a:r>
                      <a:r>
                        <a:rPr lang="en-US" sz="1400" b="1" baseline="30000" dirty="0">
                          <a:latin typeface="+mn-lt"/>
                        </a:rPr>
                        <a:t>2</a:t>
                      </a:r>
                      <a:endParaRPr lang="en-US" sz="14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400" dirty="0">
                          <a:solidFill>
                            <a:srgbClr val="000000"/>
                          </a:solidFill>
                          <a:latin typeface="+mn-lt"/>
                        </a:rPr>
                        <a:t>26-week, multicenter, randomized, treat-to-target</a:t>
                      </a:r>
                      <a:r>
                        <a:rPr lang="en-US" altLang="en-US" sz="1400" baseline="0" dirty="0">
                          <a:solidFill>
                            <a:srgbClr val="000000"/>
                          </a:solidFill>
                          <a:latin typeface="+mn-lt"/>
                        </a:rPr>
                        <a:t> </a:t>
                      </a:r>
                      <a:r>
                        <a:rPr lang="en-US" altLang="en-US" sz="1400" dirty="0">
                          <a:solidFill>
                            <a:srgbClr val="000000"/>
                          </a:solidFill>
                          <a:latin typeface="+mn-lt"/>
                        </a:rPr>
                        <a:t>study</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Detemir + Aspart vs. BiAsp30 BID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N=719; with or without concomitant basal</a:t>
                      </a:r>
                      <a:r>
                        <a:rPr lang="en-US" sz="1400" baseline="0" dirty="0">
                          <a:latin typeface="+mn-lt"/>
                        </a:rPr>
                        <a:t> insulin</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r>
                        <a:rPr lang="en-US" sz="1400" b="1" dirty="0">
                          <a:latin typeface="+mn-lt"/>
                        </a:rPr>
                        <a:t>Rosenstock et al, 2008</a:t>
                      </a:r>
                      <a:r>
                        <a:rPr lang="en-US" sz="1400" b="1" baseline="30000" dirty="0">
                          <a:latin typeface="+mn-lt"/>
                        </a:rPr>
                        <a:t>3</a:t>
                      </a:r>
                      <a:endParaRPr lang="en-US" sz="14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24-week, </a:t>
                      </a:r>
                      <a:r>
                        <a:rPr lang="en-US" altLang="en-US" sz="1400" dirty="0">
                          <a:solidFill>
                            <a:srgbClr val="000000"/>
                          </a:solidFill>
                        </a:rPr>
                        <a:t>multicenter, randomized, open-label, active-controlled study</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Glargine + Lispro vs. LM50 TID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N=374; On </a:t>
                      </a:r>
                      <a:r>
                        <a:rPr lang="en-US" altLang="en-US" sz="1400" dirty="0">
                          <a:solidFill>
                            <a:srgbClr val="000000"/>
                          </a:solidFill>
                          <a:ea typeface="ヒラギノ角ゴ Pro W3" charset="0"/>
                        </a:rPr>
                        <a:t>≥30 IU of insulin glargine</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r>
                        <a:rPr lang="en-US" sz="1400" b="1" dirty="0">
                          <a:latin typeface="+mn-lt"/>
                        </a:rPr>
                        <a:t>Aschner</a:t>
                      </a:r>
                      <a:r>
                        <a:rPr lang="en-US" sz="1400" b="1" baseline="0" dirty="0">
                          <a:latin typeface="+mn-lt"/>
                        </a:rPr>
                        <a:t> et al, 2015</a:t>
                      </a:r>
                      <a:r>
                        <a:rPr lang="en-US" sz="1400" b="1" baseline="30000" dirty="0">
                          <a:latin typeface="+mn-lt"/>
                        </a:rPr>
                        <a:t>4</a:t>
                      </a:r>
                      <a:endParaRPr lang="en-US" sz="14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noProof="0" dirty="0">
                          <a:latin typeface="+mn-lt"/>
                        </a:rPr>
                        <a:t>24-week, multinational, randomized, parallel-arm, open-label study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AT" sz="1400" kern="1200" dirty="0">
                          <a:solidFill>
                            <a:prstClr val="black"/>
                          </a:solidFill>
                          <a:latin typeface="+mn-lt"/>
                          <a:ea typeface="+mn-ea"/>
                          <a:cs typeface="Arial"/>
                        </a:rPr>
                        <a:t>Glargine QD ± Glulisine</a:t>
                      </a:r>
                      <a:r>
                        <a:rPr lang="de-AT" sz="1400" kern="1200" baseline="0" dirty="0">
                          <a:solidFill>
                            <a:prstClr val="black"/>
                          </a:solidFill>
                          <a:latin typeface="+mn-lt"/>
                          <a:ea typeface="+mn-ea"/>
                          <a:cs typeface="Arial"/>
                        </a:rPr>
                        <a:t> vs. Premix insulin QD or BID</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N=934; </a:t>
                      </a:r>
                      <a:r>
                        <a:rPr lang="en-GB" sz="1400" dirty="0">
                          <a:solidFill>
                            <a:srgbClr val="333333"/>
                          </a:solidFill>
                          <a:latin typeface="+mn-lt"/>
                        </a:rPr>
                        <a:t>on concomitant metformin ± insulin secretagogues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0">
                <a:tc>
                  <a:txBody>
                    <a:bodyPr/>
                    <a:lstStyle/>
                    <a:p>
                      <a:r>
                        <a:rPr lang="en-US" sz="1400" b="1" dirty="0">
                          <a:latin typeface="+mn-lt"/>
                        </a:rPr>
                        <a:t>Jain et al, 2010</a:t>
                      </a:r>
                      <a:r>
                        <a:rPr lang="en-US" sz="1400" b="1" baseline="30000" dirty="0">
                          <a:latin typeface="+mn-lt"/>
                        </a:rPr>
                        <a: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36-week, </a:t>
                      </a:r>
                      <a:r>
                        <a:rPr lang="en-US" sz="1400" b="0" noProof="0" dirty="0">
                          <a:latin typeface="+mn-lt"/>
                        </a:rPr>
                        <a:t>open-label, randomized trial </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Glargine + Lispro vs. LM50 TID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N=484; insulin-naïve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0">
                <a:tc>
                  <a:txBody>
                    <a:bodyPr/>
                    <a:lstStyle/>
                    <a:p>
                      <a:r>
                        <a:rPr lang="en-US" sz="1400" b="1" dirty="0">
                          <a:latin typeface="+mn-lt"/>
                        </a:rPr>
                        <a:t>Guigliano et al, 2011</a:t>
                      </a:r>
                      <a:r>
                        <a:rPr lang="en-US" sz="1400" b="1" baseline="30000" dirty="0">
                          <a:latin typeface="+mn-lt"/>
                        </a:rPr>
                        <a:t>6</a:t>
                      </a:r>
                      <a:endParaRPr lang="en-US" sz="14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Meta-analysis of 3 RCTs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Basal-bolus vs.</a:t>
                      </a:r>
                      <a:r>
                        <a:rPr lang="en-US" sz="1400" baseline="0" dirty="0">
                          <a:latin typeface="+mn-lt"/>
                        </a:rPr>
                        <a:t> Premix BID regimens</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N=559; </a:t>
                      </a:r>
                      <a:r>
                        <a:rPr lang="en-US" sz="1400" kern="1200" dirty="0">
                          <a:solidFill>
                            <a:prstClr val="black"/>
                          </a:solidFill>
                          <a:latin typeface="+mn-lt"/>
                          <a:ea typeface="+mn-ea"/>
                          <a:cs typeface="Arial"/>
                        </a:rPr>
                        <a:t>insulin-experienced </a:t>
                      </a:r>
                      <a:endParaRPr lang="en-US" sz="1400"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6" name="Text Placeholder 9"/>
          <p:cNvSpPr txBox="1">
            <a:spLocks/>
          </p:cNvSpPr>
          <p:nvPr/>
        </p:nvSpPr>
        <p:spPr>
          <a:xfrm>
            <a:off x="459138" y="6096000"/>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a:pPr>
            <a:r>
              <a:rPr lang="da-DK" sz="1200" dirty="0">
                <a:latin typeface="Arial Narrow" panose="020B0606020202030204" pitchFamily="34" charset="0"/>
                <a:ea typeface="MS PGothic" pitchFamily="34" charset="-128"/>
              </a:rPr>
              <a:t>Bowering K et al. </a:t>
            </a:r>
            <a:r>
              <a:rPr lang="da-DK" sz="1200" i="1" dirty="0">
                <a:latin typeface="Arial Narrow" panose="020B0606020202030204" pitchFamily="34" charset="0"/>
                <a:ea typeface="MS PGothic" pitchFamily="34" charset="-128"/>
              </a:rPr>
              <a:t>Diabet Med </a:t>
            </a:r>
            <a:r>
              <a:rPr lang="da-DK" sz="1200" dirty="0">
                <a:latin typeface="Arial Narrow" panose="020B0606020202030204" pitchFamily="34" charset="0"/>
                <a:ea typeface="MS PGothic" pitchFamily="34" charset="-128"/>
              </a:rPr>
              <a:t>2012;29:e263-72</a:t>
            </a:r>
          </a:p>
          <a:p>
            <a:pPr marL="228600" indent="-228600">
              <a:spcBef>
                <a:spcPts val="0"/>
              </a:spcBef>
              <a:buClrTx/>
              <a:buFont typeface="+mj-lt"/>
              <a:buAutoNum type="arabicPeriod"/>
            </a:pPr>
            <a:r>
              <a:rPr lang="pt-BR" sz="1200" dirty="0">
                <a:latin typeface="Arial Narrow" panose="020B0606020202030204" pitchFamily="34" charset="0"/>
                <a:ea typeface="MS PGothic" pitchFamily="34" charset="-128"/>
              </a:rPr>
              <a:t>Liebl A et al. </a:t>
            </a:r>
            <a:r>
              <a:rPr lang="pt-BR" sz="1200" i="1" dirty="0">
                <a:latin typeface="Arial Narrow" panose="020B0606020202030204" pitchFamily="34" charset="0"/>
                <a:ea typeface="MS PGothic" pitchFamily="34" charset="-128"/>
              </a:rPr>
              <a:t>Diabetes Obes Metab </a:t>
            </a:r>
            <a:r>
              <a:rPr lang="pt-BR" sz="1200" dirty="0">
                <a:latin typeface="Arial Narrow" panose="020B0606020202030204" pitchFamily="34" charset="0"/>
                <a:ea typeface="MS PGothic" pitchFamily="34" charset="-128"/>
              </a:rPr>
              <a:t>2009;11:45-52</a:t>
            </a:r>
          </a:p>
          <a:p>
            <a:pPr marL="228600" indent="-228600">
              <a:spcBef>
                <a:spcPts val="0"/>
              </a:spcBef>
              <a:buClrTx/>
              <a:buFont typeface="+mj-lt"/>
              <a:buAutoNum type="arabicPeriod"/>
            </a:pPr>
            <a:r>
              <a:rPr lang="en-US" altLang="en-US" sz="1200" kern="0" dirty="0">
                <a:latin typeface="Arial Narrow" panose="020B0606020202030204" pitchFamily="34" charset="0"/>
                <a:ea typeface="ヒラギノ角ゴ Pro W3"/>
                <a:cs typeface="DIN-Regular" pitchFamily="34" charset="0"/>
              </a:rPr>
              <a:t>Rosenstock J et al. </a:t>
            </a:r>
            <a:r>
              <a:rPr lang="en-US" altLang="en-US" sz="1200" i="1" kern="0" dirty="0">
                <a:latin typeface="Arial Narrow" panose="020B0606020202030204" pitchFamily="34" charset="0"/>
                <a:ea typeface="ヒラギノ角ゴ Pro W3"/>
                <a:cs typeface="DIN-Regular" pitchFamily="34" charset="0"/>
              </a:rPr>
              <a:t>Diabetes Care </a:t>
            </a:r>
            <a:r>
              <a:rPr lang="en-US" altLang="en-US" sz="1200" kern="0" dirty="0">
                <a:latin typeface="Arial Narrow" panose="020B0606020202030204" pitchFamily="34" charset="0"/>
                <a:ea typeface="ヒラギノ角ゴ Pro W3"/>
                <a:cs typeface="DIN-Regular" pitchFamily="34" charset="0"/>
              </a:rPr>
              <a:t>2008;31:20-5</a:t>
            </a:r>
          </a:p>
          <a:p>
            <a:pPr marL="228600" indent="-228600">
              <a:spcBef>
                <a:spcPts val="0"/>
              </a:spcBef>
              <a:buClrTx/>
              <a:buFont typeface="+mj-lt"/>
              <a:buAutoNum type="arabicPeriod"/>
            </a:pPr>
            <a:endParaRPr lang="da-DK" sz="1200" dirty="0">
              <a:latin typeface="Arial Narrow" panose="020B0606020202030204" pitchFamily="34" charset="0"/>
              <a:ea typeface="MS PGothic" pitchFamily="34" charset="-128"/>
            </a:endParaRPr>
          </a:p>
        </p:txBody>
      </p:sp>
      <p:sp>
        <p:nvSpPr>
          <p:cNvPr id="7" name="Text Placeholder 9"/>
          <p:cNvSpPr txBox="1">
            <a:spLocks/>
          </p:cNvSpPr>
          <p:nvPr/>
        </p:nvSpPr>
        <p:spPr>
          <a:xfrm>
            <a:off x="3786460" y="6096000"/>
            <a:ext cx="4443140"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startAt="4"/>
            </a:pPr>
            <a:r>
              <a:rPr lang="fr-FR" altLang="en-US" sz="1200" kern="0" dirty="0">
                <a:latin typeface="Arial Narrow" panose="020B0606020202030204" pitchFamily="34" charset="0"/>
                <a:ea typeface="ヒラギノ角ゴ Pro W3"/>
                <a:cs typeface="DIN-Regular" pitchFamily="34" charset="0"/>
              </a:rPr>
              <a:t>Aschner A et al. </a:t>
            </a:r>
            <a:r>
              <a:rPr lang="fr-FR" altLang="en-US" sz="1200" i="1" kern="0" dirty="0">
                <a:latin typeface="Arial Narrow" panose="020B0606020202030204" pitchFamily="34" charset="0"/>
                <a:ea typeface="ヒラギノ角ゴ Pro W3"/>
                <a:cs typeface="DIN-Regular" pitchFamily="34" charset="0"/>
              </a:rPr>
              <a:t>J Diabetes Complications </a:t>
            </a:r>
            <a:r>
              <a:rPr lang="fr-FR" altLang="en-US" sz="1200" kern="0" dirty="0">
                <a:latin typeface="Arial Narrow" panose="020B0606020202030204" pitchFamily="34" charset="0"/>
                <a:ea typeface="ヒラギノ角ゴ Pro W3"/>
                <a:cs typeface="DIN-Regular" pitchFamily="34" charset="0"/>
              </a:rPr>
              <a:t>2015;29:838-45</a:t>
            </a:r>
          </a:p>
          <a:p>
            <a:pPr marL="228600" indent="-228600">
              <a:spcBef>
                <a:spcPts val="0"/>
              </a:spcBef>
              <a:buClrTx/>
              <a:buFont typeface="+mj-lt"/>
              <a:buAutoNum type="arabicPeriod" startAt="4"/>
            </a:pPr>
            <a:r>
              <a:rPr lang="en-US" altLang="en-US" sz="1200" dirty="0">
                <a:latin typeface="Arial Narrow" panose="020B0606020202030204" pitchFamily="34" charset="0"/>
                <a:ea typeface="ヒラギノ角ゴ Pro W3"/>
              </a:rPr>
              <a:t>Jain SM et al. </a:t>
            </a:r>
            <a:r>
              <a:rPr lang="en-US" altLang="en-US" sz="1200" i="1" dirty="0">
                <a:latin typeface="Arial Narrow" panose="020B0606020202030204" pitchFamily="34" charset="0"/>
                <a:ea typeface="ヒラギノ角ゴ Pro W3"/>
              </a:rPr>
              <a:t>Diabetes Obes Metab </a:t>
            </a:r>
            <a:r>
              <a:rPr lang="en-US" altLang="en-US" sz="1200" dirty="0">
                <a:latin typeface="Arial Narrow" panose="020B0606020202030204" pitchFamily="34" charset="0"/>
                <a:ea typeface="ヒラギノ角ゴ Pro W3"/>
              </a:rPr>
              <a:t>2010;12:967-75</a:t>
            </a:r>
          </a:p>
          <a:p>
            <a:pPr marL="228600" indent="-228600">
              <a:spcBef>
                <a:spcPts val="0"/>
              </a:spcBef>
              <a:buClrTx/>
              <a:buFont typeface="+mj-lt"/>
              <a:buAutoNum type="arabicPeriod" startAt="4"/>
            </a:pPr>
            <a:r>
              <a:rPr lang="en-GB" sz="1200" kern="0" dirty="0">
                <a:latin typeface="Arial Narrow" panose="020B0606020202030204" pitchFamily="34" charset="0"/>
                <a:ea typeface="MS PGothic" pitchFamily="34" charset="-128"/>
              </a:rPr>
              <a:t>Giugliano D et al. </a:t>
            </a:r>
            <a:r>
              <a:rPr lang="pt-BR" sz="1200" i="1" dirty="0">
                <a:solidFill>
                  <a:prstClr val="black"/>
                </a:solidFill>
                <a:latin typeface="Arial Narrow" panose="020B0606020202030204" pitchFamily="34" charset="0"/>
                <a:cs typeface="Arial" panose="020B0604020202020204" pitchFamily="34" charset="0"/>
              </a:rPr>
              <a:t>Diabetes Care </a:t>
            </a:r>
            <a:r>
              <a:rPr lang="pt-BR" sz="1200" dirty="0">
                <a:solidFill>
                  <a:prstClr val="black"/>
                </a:solidFill>
                <a:latin typeface="Arial Narrow" panose="020B0606020202030204" pitchFamily="34" charset="0"/>
                <a:cs typeface="Arial" panose="020B0604020202020204" pitchFamily="34" charset="0"/>
              </a:rPr>
              <a:t>2011;34:510-7</a:t>
            </a:r>
            <a:endParaRPr lang="en-GB" sz="1200" kern="0" dirty="0">
              <a:latin typeface="Arial Narrow" panose="020B0606020202030204" pitchFamily="34" charset="0"/>
              <a:ea typeface="MS PGothic" pitchFamily="34" charset="-128"/>
            </a:endParaRPr>
          </a:p>
          <a:p>
            <a:pPr marL="228600" indent="-228600">
              <a:spcBef>
                <a:spcPts val="0"/>
              </a:spcBef>
              <a:buClrTx/>
              <a:buFont typeface="+mj-lt"/>
              <a:buAutoNum type="arabicPeriod" startAt="4"/>
            </a:pPr>
            <a:endParaRPr lang="en-US" altLang="en-US" sz="1200" kern="0" dirty="0">
              <a:latin typeface="Arial Narrow" panose="020B0606020202030204" pitchFamily="34" charset="0"/>
              <a:ea typeface="ヒラギノ角ゴ Pro W3"/>
              <a:cs typeface="DIN-Regular" pitchFamily="34" charset="0"/>
            </a:endParaRPr>
          </a:p>
          <a:p>
            <a:pPr marL="0" indent="0">
              <a:spcBef>
                <a:spcPts val="0"/>
              </a:spcBef>
              <a:buFont typeface="+mj-lt"/>
              <a:buNone/>
            </a:pPr>
            <a:endParaRPr lang="en-US" altLang="en-US" sz="1200" kern="0" dirty="0">
              <a:latin typeface="Arial Narrow" panose="020B0606020202030204" pitchFamily="34" charset="0"/>
              <a:ea typeface="ヒラギノ角ゴ Pro W3"/>
              <a:cs typeface="DIN-Regular" pitchFamily="34" charset="0"/>
            </a:endParaRPr>
          </a:p>
        </p:txBody>
      </p:sp>
      <p:sp>
        <p:nvSpPr>
          <p:cNvPr id="8"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524541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3200" dirty="0"/>
              <a:t>LM25 QD-TID vs. </a:t>
            </a:r>
            <a:r>
              <a:rPr lang="en-US" altLang="en-US" sz="3200" dirty="0">
                <a:ea typeface="ヒラギノ角ゴ Pro W3"/>
              </a:rPr>
              <a:t>Glargine + Lispro (PARADIGM): Trial Design</a:t>
            </a:r>
            <a:endParaRPr lang="en-US" sz="3200" dirty="0"/>
          </a:p>
        </p:txBody>
      </p:sp>
      <p:sp>
        <p:nvSpPr>
          <p:cNvPr id="62" name="TextBox 31"/>
          <p:cNvSpPr txBox="1">
            <a:spLocks noChangeArrowheads="1"/>
          </p:cNvSpPr>
          <p:nvPr/>
        </p:nvSpPr>
        <p:spPr bwMode="auto">
          <a:xfrm>
            <a:off x="460757" y="5334000"/>
            <a:ext cx="84105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indent="0">
              <a:spcBef>
                <a:spcPct val="0"/>
              </a:spcBef>
              <a:buFontTx/>
              <a:buNone/>
              <a:defRPr/>
            </a:pPr>
            <a:r>
              <a:rPr lang="en-US" altLang="en-US" sz="1200" dirty="0">
                <a:solidFill>
                  <a:srgbClr val="000000"/>
                </a:solidFill>
                <a:latin typeface="Arial Narrow" panose="020B0606020202030204" pitchFamily="34" charset="0"/>
              </a:rPr>
              <a:t>Randomization stratified by country, HbA1c (≤69 mmol/mol [≤8.5%] and &gt;69 mmol/mol [&gt;8.5%]), and continuing use of a sulfonylurea</a:t>
            </a:r>
          </a:p>
        </p:txBody>
      </p:sp>
      <p:sp>
        <p:nvSpPr>
          <p:cNvPr id="63" name="Text Placeholder 6"/>
          <p:cNvSpPr txBox="1">
            <a:spLocks/>
          </p:cNvSpPr>
          <p:nvPr/>
        </p:nvSpPr>
        <p:spPr bwMode="auto">
          <a:xfrm>
            <a:off x="459175" y="5991225"/>
            <a:ext cx="8182800" cy="30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0000" bIns="45720" numCol="1" anchor="b" anchorCtr="0" compatLnSpc="1">
            <a:prstTxWarp prst="textNoShape">
              <a:avLst/>
            </a:prstTxWarp>
            <a:noAutofit/>
          </a:bodyPr>
          <a:lstStyle>
            <a:lvl1pPr marL="0" indent="0" algn="l" rtl="0" eaLnBrk="0" fontAlgn="base" hangingPunct="0">
              <a:lnSpc>
                <a:spcPct val="95000"/>
              </a:lnSpc>
              <a:spcBef>
                <a:spcPct val="20000"/>
              </a:spcBef>
              <a:spcAft>
                <a:spcPts val="0"/>
              </a:spcAft>
              <a:buClr>
                <a:srgbClr val="D52B1E"/>
              </a:buClr>
              <a:buFontTx/>
              <a:buNone/>
              <a:defRPr sz="1200">
                <a:solidFill>
                  <a:schemeClr val="tx1"/>
                </a:solidFill>
                <a:latin typeface="Arial Narrow" panose="020B0606020202030204"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14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eaLnBrk="1" hangingPunct="1">
              <a:spcAft>
                <a:spcPct val="0"/>
              </a:spcAft>
              <a:buFont typeface="+mj-lt"/>
              <a:buNone/>
            </a:pPr>
            <a:endParaRPr lang="en-US" altLang="en-US" kern="0" dirty="0">
              <a:ea typeface="ヒラギノ角ゴ Pro W3"/>
            </a:endParaRPr>
          </a:p>
          <a:p>
            <a:pPr eaLnBrk="1" hangingPunct="1">
              <a:spcAft>
                <a:spcPct val="0"/>
              </a:spcAft>
              <a:buFont typeface="+mj-lt"/>
              <a:buNone/>
            </a:pPr>
            <a:endParaRPr lang="en-US" altLang="en-US" kern="0" dirty="0">
              <a:ea typeface="ヒラギノ角ゴ Pro W3"/>
            </a:endParaRPr>
          </a:p>
        </p:txBody>
      </p:sp>
      <p:sp>
        <p:nvSpPr>
          <p:cNvPr id="64" name="Text Placeholder 2"/>
          <p:cNvSpPr txBox="1">
            <a:spLocks/>
          </p:cNvSpPr>
          <p:nvPr/>
        </p:nvSpPr>
        <p:spPr bwMode="auto">
          <a:xfrm>
            <a:off x="457200" y="6264000"/>
            <a:ext cx="361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marR="0" lvl="0" indent="0" algn="l" defTabSz="914400" rtl="0" eaLnBrk="0" fontAlgn="base" latinLnBrk="0" hangingPunct="0">
              <a:lnSpc>
                <a:spcPct val="95000"/>
              </a:lnSpc>
              <a:spcBef>
                <a:spcPct val="20000"/>
              </a:spcBef>
              <a:spcAft>
                <a:spcPts val="0"/>
              </a:spcAft>
              <a:buClrTx/>
              <a:buSzTx/>
              <a:buFont typeface="+mj-lt"/>
              <a:buNone/>
              <a:tabLst/>
              <a:defRPr/>
            </a:pPr>
            <a:r>
              <a:rPr kumimoji="0" lang="en-US" altLang="en-US" sz="1200" b="0" i="0" u="none" strike="noStrike" kern="0" cap="none" spc="0" normalizeH="0" baseline="0" noProof="0" dirty="0">
                <a:ln>
                  <a:noFill/>
                </a:ln>
                <a:solidFill>
                  <a:srgbClr val="000000"/>
                </a:solidFill>
                <a:effectLst/>
                <a:uLnTx/>
                <a:uFillTx/>
                <a:latin typeface="Arial Narrow" pitchFamily="34" charset="0"/>
                <a:ea typeface="ヒラギノ角ゴ Pro W3"/>
              </a:rPr>
              <a:t>Bowering K et al. </a:t>
            </a:r>
            <a:r>
              <a:rPr kumimoji="0" lang="en-US" altLang="en-US" sz="1200" b="0" i="1" u="none" strike="noStrike" kern="0" cap="none" spc="0" normalizeH="0" baseline="0" noProof="0" dirty="0">
                <a:ln>
                  <a:noFill/>
                </a:ln>
                <a:solidFill>
                  <a:srgbClr val="000000"/>
                </a:solidFill>
                <a:effectLst/>
                <a:uLnTx/>
                <a:uFillTx/>
                <a:latin typeface="Arial Narrow" pitchFamily="34" charset="0"/>
                <a:ea typeface="ヒラギノ角ゴ Pro W3"/>
              </a:rPr>
              <a:t>Diabet Med </a:t>
            </a:r>
            <a:r>
              <a:rPr kumimoji="0" lang="en-US" altLang="en-US" sz="1200" b="0" i="0" u="none" strike="noStrike" kern="0" cap="none" spc="0" normalizeH="0" baseline="0" noProof="0" dirty="0">
                <a:ln>
                  <a:noFill/>
                </a:ln>
                <a:solidFill>
                  <a:srgbClr val="000000"/>
                </a:solidFill>
                <a:effectLst/>
                <a:uLnTx/>
                <a:uFillTx/>
                <a:latin typeface="Arial Narrow" pitchFamily="34" charset="0"/>
                <a:ea typeface="ヒラギノ角ゴ Pro W3"/>
              </a:rPr>
              <a:t>2012;29:e263-72</a:t>
            </a:r>
            <a:endParaRPr kumimoji="0" lang="en-US" sz="1200" b="0" i="0" u="none" strike="noStrike" kern="0" cap="none" spc="0" normalizeH="0" baseline="0" noProof="0" dirty="0">
              <a:ln>
                <a:noFill/>
              </a:ln>
              <a:solidFill>
                <a:srgbClr val="000000"/>
              </a:solidFill>
              <a:effectLst/>
              <a:uLnTx/>
              <a:uFillTx/>
              <a:latin typeface="Arial Narrow" pitchFamily="34" charset="0"/>
            </a:endParaRPr>
          </a:p>
        </p:txBody>
      </p:sp>
      <p:grpSp>
        <p:nvGrpSpPr>
          <p:cNvPr id="65" name="Group 1"/>
          <p:cNvGrpSpPr>
            <a:grpSpLocks/>
          </p:cNvGrpSpPr>
          <p:nvPr/>
        </p:nvGrpSpPr>
        <p:grpSpPr bwMode="auto">
          <a:xfrm>
            <a:off x="152400" y="2514600"/>
            <a:ext cx="8770938" cy="2797175"/>
            <a:chOff x="152400" y="2503488"/>
            <a:chExt cx="8770938" cy="2797175"/>
          </a:xfrm>
        </p:grpSpPr>
        <p:sp>
          <p:nvSpPr>
            <p:cNvPr id="66" name="Text Box 5"/>
            <p:cNvSpPr txBox="1">
              <a:spLocks noChangeArrowheads="1"/>
            </p:cNvSpPr>
            <p:nvPr/>
          </p:nvSpPr>
          <p:spPr bwMode="auto">
            <a:xfrm>
              <a:off x="2481263" y="2698750"/>
              <a:ext cx="1619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Randomization</a:t>
              </a:r>
              <a:endParaRPr kumimoji="0" lang="en-US" altLang="en-US" sz="1400" b="1" i="0" u="none" strike="noStrike" kern="0" cap="none" spc="0" normalizeH="0" baseline="30000" noProof="0" dirty="0">
                <a:ln>
                  <a:noFill/>
                </a:ln>
                <a:solidFill>
                  <a:srgbClr val="000000"/>
                </a:solidFill>
                <a:effectLst/>
                <a:uLnTx/>
                <a:uFillTx/>
                <a:latin typeface="Arial"/>
              </a:endParaRPr>
            </a:p>
          </p:txBody>
        </p:sp>
        <p:sp>
          <p:nvSpPr>
            <p:cNvPr id="67" name="Line 2"/>
            <p:cNvSpPr>
              <a:spLocks noChangeShapeType="1"/>
            </p:cNvSpPr>
            <p:nvPr/>
          </p:nvSpPr>
          <p:spPr bwMode="auto">
            <a:xfrm flipV="1">
              <a:off x="3789363" y="2809875"/>
              <a:ext cx="552450" cy="730250"/>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68" name="Line 3"/>
            <p:cNvSpPr>
              <a:spLocks noChangeShapeType="1"/>
            </p:cNvSpPr>
            <p:nvPr/>
          </p:nvSpPr>
          <p:spPr bwMode="auto">
            <a:xfrm>
              <a:off x="3789363" y="3540125"/>
              <a:ext cx="552450" cy="788988"/>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69" name="Text Box 4"/>
            <p:cNvSpPr txBox="1">
              <a:spLocks noChangeArrowheads="1"/>
            </p:cNvSpPr>
            <p:nvPr/>
          </p:nvSpPr>
          <p:spPr bwMode="auto">
            <a:xfrm>
              <a:off x="4148138" y="2503488"/>
              <a:ext cx="477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LM25 QD, Progressing to TID (N=214)</a:t>
              </a:r>
            </a:p>
          </p:txBody>
        </p:sp>
        <p:sp>
          <p:nvSpPr>
            <p:cNvPr id="70" name="Text Box 6"/>
            <p:cNvSpPr txBox="1">
              <a:spLocks noChangeArrowheads="1"/>
            </p:cNvSpPr>
            <p:nvPr/>
          </p:nvSpPr>
          <p:spPr bwMode="auto">
            <a:xfrm>
              <a:off x="4341813" y="4022725"/>
              <a:ext cx="399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Glargine + Lispro (N=212)</a:t>
              </a:r>
            </a:p>
          </p:txBody>
        </p:sp>
        <p:sp>
          <p:nvSpPr>
            <p:cNvPr id="71" name="Line 7"/>
            <p:cNvSpPr>
              <a:spLocks noChangeShapeType="1"/>
            </p:cNvSpPr>
            <p:nvPr/>
          </p:nvSpPr>
          <p:spPr bwMode="auto">
            <a:xfrm flipV="1">
              <a:off x="2549525" y="4587875"/>
              <a:ext cx="0" cy="2063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72" name="Line 8"/>
            <p:cNvSpPr>
              <a:spLocks noChangeShapeType="1"/>
            </p:cNvSpPr>
            <p:nvPr/>
          </p:nvSpPr>
          <p:spPr bwMode="auto">
            <a:xfrm flipV="1">
              <a:off x="8335963" y="4587875"/>
              <a:ext cx="0" cy="2063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73" name="Text Box 9"/>
            <p:cNvSpPr txBox="1">
              <a:spLocks noChangeArrowheads="1"/>
            </p:cNvSpPr>
            <p:nvPr/>
          </p:nvSpPr>
          <p:spPr bwMode="auto">
            <a:xfrm>
              <a:off x="3584575" y="4802188"/>
              <a:ext cx="411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0</a:t>
              </a:r>
            </a:p>
          </p:txBody>
        </p:sp>
        <p:sp>
          <p:nvSpPr>
            <p:cNvPr id="74" name="Text Box 10"/>
            <p:cNvSpPr txBox="1">
              <a:spLocks noChangeArrowheads="1"/>
            </p:cNvSpPr>
            <p:nvPr/>
          </p:nvSpPr>
          <p:spPr bwMode="auto">
            <a:xfrm>
              <a:off x="8116888" y="4802188"/>
              <a:ext cx="493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48</a:t>
              </a:r>
            </a:p>
          </p:txBody>
        </p:sp>
        <p:sp>
          <p:nvSpPr>
            <p:cNvPr id="75" name="Text Box 11"/>
            <p:cNvSpPr txBox="1">
              <a:spLocks noChangeArrowheads="1"/>
            </p:cNvSpPr>
            <p:nvPr/>
          </p:nvSpPr>
          <p:spPr bwMode="auto">
            <a:xfrm>
              <a:off x="5029200" y="4992688"/>
              <a:ext cx="1101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Weeks</a:t>
              </a:r>
            </a:p>
          </p:txBody>
        </p:sp>
        <p:sp>
          <p:nvSpPr>
            <p:cNvPr id="76" name="Line 12"/>
            <p:cNvSpPr>
              <a:spLocks noChangeShapeType="1"/>
            </p:cNvSpPr>
            <p:nvPr/>
          </p:nvSpPr>
          <p:spPr bwMode="auto">
            <a:xfrm>
              <a:off x="2549525" y="4703763"/>
              <a:ext cx="5786438" cy="0"/>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77" name="Line 13"/>
            <p:cNvSpPr>
              <a:spLocks noChangeShapeType="1"/>
            </p:cNvSpPr>
            <p:nvPr/>
          </p:nvSpPr>
          <p:spPr bwMode="auto">
            <a:xfrm flipV="1">
              <a:off x="3789363" y="4589463"/>
              <a:ext cx="0" cy="2079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78" name="Line 14"/>
            <p:cNvSpPr>
              <a:spLocks noChangeShapeType="1"/>
            </p:cNvSpPr>
            <p:nvPr/>
          </p:nvSpPr>
          <p:spPr bwMode="auto">
            <a:xfrm flipV="1">
              <a:off x="4891088" y="4589463"/>
              <a:ext cx="0" cy="2079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79" name="Line 15"/>
            <p:cNvSpPr>
              <a:spLocks noChangeShapeType="1"/>
            </p:cNvSpPr>
            <p:nvPr/>
          </p:nvSpPr>
          <p:spPr bwMode="auto">
            <a:xfrm flipV="1">
              <a:off x="6062663" y="4589463"/>
              <a:ext cx="0" cy="2079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80" name="Line 16"/>
            <p:cNvSpPr>
              <a:spLocks noChangeShapeType="1"/>
            </p:cNvSpPr>
            <p:nvPr/>
          </p:nvSpPr>
          <p:spPr bwMode="auto">
            <a:xfrm flipV="1">
              <a:off x="7232650" y="4589463"/>
              <a:ext cx="0" cy="2079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81" name="Line 17"/>
            <p:cNvSpPr>
              <a:spLocks noChangeShapeType="1"/>
            </p:cNvSpPr>
            <p:nvPr/>
          </p:nvSpPr>
          <p:spPr bwMode="auto">
            <a:xfrm>
              <a:off x="4341813" y="2809875"/>
              <a:ext cx="3854450" cy="1588"/>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82" name="Line 18"/>
            <p:cNvSpPr>
              <a:spLocks noChangeShapeType="1"/>
            </p:cNvSpPr>
            <p:nvPr/>
          </p:nvSpPr>
          <p:spPr bwMode="auto">
            <a:xfrm>
              <a:off x="4341813" y="4329113"/>
              <a:ext cx="3854450" cy="3175"/>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83" name="Text Box 19"/>
            <p:cNvSpPr txBox="1">
              <a:spLocks noChangeArrowheads="1"/>
            </p:cNvSpPr>
            <p:nvPr/>
          </p:nvSpPr>
          <p:spPr bwMode="auto">
            <a:xfrm>
              <a:off x="4684713" y="4802188"/>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12</a:t>
              </a:r>
            </a:p>
          </p:txBody>
        </p:sp>
        <p:sp>
          <p:nvSpPr>
            <p:cNvPr id="84" name="Text Box 20"/>
            <p:cNvSpPr txBox="1">
              <a:spLocks noChangeArrowheads="1"/>
            </p:cNvSpPr>
            <p:nvPr/>
          </p:nvSpPr>
          <p:spPr bwMode="auto">
            <a:xfrm>
              <a:off x="5856288" y="4814888"/>
              <a:ext cx="41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24</a:t>
              </a:r>
            </a:p>
          </p:txBody>
        </p:sp>
        <p:sp>
          <p:nvSpPr>
            <p:cNvPr id="85" name="Text Box 21"/>
            <p:cNvSpPr txBox="1">
              <a:spLocks noChangeArrowheads="1"/>
            </p:cNvSpPr>
            <p:nvPr/>
          </p:nvSpPr>
          <p:spPr bwMode="auto">
            <a:xfrm>
              <a:off x="7026275" y="4814888"/>
              <a:ext cx="414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36</a:t>
              </a:r>
            </a:p>
          </p:txBody>
        </p:sp>
        <p:sp>
          <p:nvSpPr>
            <p:cNvPr id="86" name="Text Box 22"/>
            <p:cNvSpPr txBox="1">
              <a:spLocks noChangeArrowheads="1"/>
            </p:cNvSpPr>
            <p:nvPr/>
          </p:nvSpPr>
          <p:spPr bwMode="auto">
            <a:xfrm>
              <a:off x="2274888" y="4814888"/>
              <a:ext cx="581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-12</a:t>
              </a:r>
            </a:p>
          </p:txBody>
        </p:sp>
        <p:sp>
          <p:nvSpPr>
            <p:cNvPr id="87" name="Line 23"/>
            <p:cNvSpPr>
              <a:spLocks noChangeShapeType="1"/>
            </p:cNvSpPr>
            <p:nvPr/>
          </p:nvSpPr>
          <p:spPr bwMode="auto">
            <a:xfrm flipH="1">
              <a:off x="2640013" y="3552825"/>
              <a:ext cx="1176337" cy="0"/>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88" name="Text Box 24"/>
            <p:cNvSpPr txBox="1">
              <a:spLocks noChangeArrowheads="1"/>
            </p:cNvSpPr>
            <p:nvPr/>
          </p:nvSpPr>
          <p:spPr bwMode="auto">
            <a:xfrm>
              <a:off x="2381250" y="3536950"/>
              <a:ext cx="1603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rPr>
                <a:t>N=426</a:t>
              </a:r>
            </a:p>
          </p:txBody>
        </p:sp>
        <p:sp>
          <p:nvSpPr>
            <p:cNvPr id="89" name="Line 25"/>
            <p:cNvSpPr>
              <a:spLocks noChangeShapeType="1"/>
            </p:cNvSpPr>
            <p:nvPr/>
          </p:nvSpPr>
          <p:spPr bwMode="auto">
            <a:xfrm>
              <a:off x="3333750" y="2976563"/>
              <a:ext cx="387350" cy="504825"/>
            </a:xfrm>
            <a:prstGeom prst="line">
              <a:avLst/>
            </a:prstGeom>
            <a:noFill/>
            <a:ln w="25400">
              <a:solidFill>
                <a:srgbClr val="808080"/>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itchFamily="34" charset="0"/>
              </a:endParaRPr>
            </a:p>
          </p:txBody>
        </p:sp>
        <p:sp>
          <p:nvSpPr>
            <p:cNvPr id="90" name="TextBox 89"/>
            <p:cNvSpPr txBox="1"/>
            <p:nvPr/>
          </p:nvSpPr>
          <p:spPr>
            <a:xfrm>
              <a:off x="152400" y="2695575"/>
              <a:ext cx="2000250" cy="1801813"/>
            </a:xfrm>
            <a:prstGeom prst="rect">
              <a:avLst/>
            </a:prstGeom>
            <a:solidFill>
              <a:srgbClr val="D5D2CA"/>
            </a:solidFill>
            <a:ln>
              <a:noFill/>
            </a:ln>
          </p:spPr>
          <p:txBody>
            <a:bodyPr>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ea typeface="ヒラギノ角ゴ Pro W3" charset="0"/>
                </a:rPr>
                <a:t>Inclusion criteria:</a:t>
              </a:r>
            </a:p>
            <a:p>
              <a:pPr marL="285750" marR="0" lvl="0" indent="-285750" defTabSz="914400" eaLnBrk="1" fontAlgn="auto" latinLnBrk="0" hangingPunct="1">
                <a:lnSpc>
                  <a:spcPct val="100000"/>
                </a:lnSpc>
                <a:spcBef>
                  <a:spcPts val="0"/>
                </a:spcBef>
                <a:spcAft>
                  <a:spcPts val="600"/>
                </a:spcAft>
                <a:buClr>
                  <a:srgbClr val="D52B1E"/>
                </a:buClr>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0000"/>
                  </a:solidFill>
                  <a:effectLst/>
                  <a:uLnTx/>
                  <a:uFillTx/>
                  <a:ea typeface="ヒラギノ角ゴ Pro W3" charset="0"/>
                </a:rPr>
                <a:t>Age 30-80 years with T2DM</a:t>
              </a:r>
            </a:p>
            <a:p>
              <a:pPr marL="285750" marR="0" lvl="0" indent="-285750" defTabSz="914400" eaLnBrk="1" fontAlgn="auto" latinLnBrk="0" hangingPunct="1">
                <a:lnSpc>
                  <a:spcPct val="100000"/>
                </a:lnSpc>
                <a:spcBef>
                  <a:spcPts val="0"/>
                </a:spcBef>
                <a:spcAft>
                  <a:spcPts val="600"/>
                </a:spcAft>
                <a:buClr>
                  <a:srgbClr val="D52B1E"/>
                </a:buClr>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0000"/>
                  </a:solidFill>
                  <a:effectLst/>
                  <a:uLnTx/>
                  <a:uFillTx/>
                  <a:ea typeface="ヒラギノ角ゴ Pro W3" charset="0"/>
                </a:rPr>
                <a:t>HbA1c levels ≥7.0% and &lt;11.0%</a:t>
              </a:r>
            </a:p>
            <a:p>
              <a:pPr marL="285750" marR="0" lvl="0" indent="-285750" defTabSz="914400" eaLnBrk="1" fontAlgn="auto" latinLnBrk="0" hangingPunct="1">
                <a:lnSpc>
                  <a:spcPct val="100000"/>
                </a:lnSpc>
                <a:spcBef>
                  <a:spcPts val="0"/>
                </a:spcBef>
                <a:spcAft>
                  <a:spcPts val="600"/>
                </a:spcAft>
                <a:buClr>
                  <a:srgbClr val="D52B1E"/>
                </a:buClr>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0000"/>
                  </a:solidFill>
                  <a:effectLst/>
                  <a:uLnTx/>
                  <a:uFillTx/>
                  <a:ea typeface="ヒラギノ角ゴ Pro W3" charset="0"/>
                </a:rPr>
                <a:t>On ≥1 OAM without insulin for ≥90 days before study start</a:t>
              </a:r>
            </a:p>
          </p:txBody>
        </p:sp>
      </p:grpSp>
      <p:sp>
        <p:nvSpPr>
          <p:cNvPr id="91" name="TextBox 1"/>
          <p:cNvSpPr txBox="1">
            <a:spLocks noChangeArrowheads="1"/>
          </p:cNvSpPr>
          <p:nvPr/>
        </p:nvSpPr>
        <p:spPr bwMode="auto">
          <a:xfrm>
            <a:off x="352425" y="1447800"/>
            <a:ext cx="8408988"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D52B1E"/>
              </a:buClr>
              <a:buChar char="•"/>
              <a:defRPr sz="2800">
                <a:solidFill>
                  <a:schemeClr val="tx1"/>
                </a:solidFill>
                <a:latin typeface="DIN-Regular"/>
                <a:ea typeface="ヒラギノ角ゴ Pro W3"/>
                <a:cs typeface="DIN-Regular"/>
              </a:defRPr>
            </a:lvl1pPr>
            <a:lvl2pPr marL="742950" indent="-285750">
              <a:spcBef>
                <a:spcPct val="20000"/>
              </a:spcBef>
              <a:buClr>
                <a:srgbClr val="D52B1E"/>
              </a:buClr>
              <a:buChar char="•"/>
              <a:defRPr sz="2600">
                <a:solidFill>
                  <a:schemeClr val="tx1"/>
                </a:solidFill>
                <a:latin typeface="DIN-Regular"/>
                <a:ea typeface="ヒラギノ角ゴ Pro W3"/>
                <a:cs typeface="DIN-Regular"/>
              </a:defRPr>
            </a:lvl2pPr>
            <a:lvl3pPr marL="1143000" indent="-228600">
              <a:spcBef>
                <a:spcPct val="20000"/>
              </a:spcBef>
              <a:buClr>
                <a:srgbClr val="D52B1E"/>
              </a:buClr>
              <a:buChar char="•"/>
              <a:defRPr sz="2400">
                <a:solidFill>
                  <a:schemeClr val="tx1"/>
                </a:solidFill>
                <a:latin typeface="DIN-Regular"/>
                <a:ea typeface="ヒラギノ角ゴ Pro W3"/>
                <a:cs typeface="DIN-Regular"/>
              </a:defRPr>
            </a:lvl3pPr>
            <a:lvl4pPr marL="1600200" indent="-228600">
              <a:spcBef>
                <a:spcPct val="20000"/>
              </a:spcBef>
              <a:buClr>
                <a:srgbClr val="D52B1E"/>
              </a:buClr>
              <a:buChar char="•"/>
              <a:defRPr sz="2000">
                <a:solidFill>
                  <a:schemeClr val="tx1"/>
                </a:solidFill>
                <a:latin typeface="DIN-Regular"/>
                <a:ea typeface="ヒラギノ角ゴ Pro W3"/>
                <a:cs typeface="DIN-Regular"/>
              </a:defRPr>
            </a:lvl4pPr>
            <a:lvl5pPr marL="2057400" indent="-228600">
              <a:spcBef>
                <a:spcPct val="20000"/>
              </a:spcBef>
              <a:buClr>
                <a:srgbClr val="D52B1E"/>
              </a:buClr>
              <a:buChar char="•"/>
              <a:defRPr>
                <a:solidFill>
                  <a:schemeClr val="tx1"/>
                </a:solidFill>
                <a:latin typeface="DIN-Regular"/>
                <a:ea typeface="ヒラギノ角ゴ Pro W3"/>
                <a:cs typeface="DIN-Regular"/>
              </a:defRPr>
            </a:lvl5pPr>
            <a:lvl6pPr marL="25146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6pPr>
            <a:lvl7pPr marL="29718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7pPr>
            <a:lvl8pPr marL="34290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8pPr>
            <a:lvl9pPr marL="3886200" indent="-228600" fontAlgn="base">
              <a:spcBef>
                <a:spcPct val="20000"/>
              </a:spcBef>
              <a:spcAft>
                <a:spcPct val="0"/>
              </a:spcAft>
              <a:buClr>
                <a:srgbClr val="D52B1E"/>
              </a:buClr>
              <a:buChar char="•"/>
              <a:defRPr>
                <a:solidFill>
                  <a:schemeClr val="tx1"/>
                </a:solidFill>
                <a:latin typeface="DIN-Regular"/>
                <a:ea typeface="ヒラギノ角ゴ Pro W3"/>
                <a:cs typeface="DIN-Regular"/>
              </a:defRPr>
            </a:lvl9pPr>
          </a:lstStyle>
          <a:p>
            <a:pPr>
              <a:spcBef>
                <a:spcPct val="0"/>
              </a:spcBef>
              <a:spcAft>
                <a:spcPts val="300"/>
              </a:spcAft>
              <a:buFont typeface="Arial" pitchFamily="34" charset="0"/>
              <a:buChar char="♦"/>
              <a:defRPr/>
            </a:pPr>
            <a:r>
              <a:rPr lang="en-US" altLang="en-US" sz="1800" dirty="0">
                <a:solidFill>
                  <a:srgbClr val="000000"/>
                </a:solidFill>
                <a:latin typeface="Arial"/>
              </a:rPr>
              <a:t>48-week, parallel, prospective, multinational, randomized open-label study</a:t>
            </a:r>
          </a:p>
          <a:p>
            <a:pPr>
              <a:spcBef>
                <a:spcPct val="0"/>
              </a:spcBef>
              <a:spcAft>
                <a:spcPts val="300"/>
              </a:spcAft>
              <a:buFont typeface="Arial" pitchFamily="34" charset="0"/>
              <a:buChar char="♦"/>
              <a:defRPr/>
            </a:pPr>
            <a:r>
              <a:rPr lang="en-US" altLang="en-US" sz="1800" dirty="0">
                <a:solidFill>
                  <a:srgbClr val="000000"/>
                </a:solidFill>
                <a:latin typeface="Arial"/>
              </a:rPr>
              <a:t>Target FPG of 4.5-6.0 mmol/L (80-109 mg/dL)</a:t>
            </a:r>
          </a:p>
        </p:txBody>
      </p:sp>
      <p:sp>
        <p:nvSpPr>
          <p:cNvPr id="33"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171682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6774487"/>
              </p:ext>
            </p:extLst>
          </p:nvPr>
        </p:nvGraphicFramePr>
        <p:xfrm>
          <a:off x="207818" y="96983"/>
          <a:ext cx="8655054" cy="6594760"/>
        </p:xfrm>
        <a:graphic>
          <a:graphicData uri="http://schemas.openxmlformats.org/drawingml/2006/table">
            <a:tbl>
              <a:tblPr firstRow="1" firstCol="1" bandRow="1"/>
              <a:tblGrid>
                <a:gridCol w="4104000">
                  <a:extLst>
                    <a:ext uri="{9D8B030D-6E8A-4147-A177-3AD203B41FA5}">
                      <a16:colId xmlns:a16="http://schemas.microsoft.com/office/drawing/2014/main" xmlns="" val="20000"/>
                    </a:ext>
                  </a:extLst>
                </a:gridCol>
                <a:gridCol w="1512000">
                  <a:extLst>
                    <a:ext uri="{9D8B030D-6E8A-4147-A177-3AD203B41FA5}">
                      <a16:colId xmlns:a16="http://schemas.microsoft.com/office/drawing/2014/main" xmlns="" val="20001"/>
                    </a:ext>
                  </a:extLst>
                </a:gridCol>
                <a:gridCol w="1527054">
                  <a:extLst>
                    <a:ext uri="{9D8B030D-6E8A-4147-A177-3AD203B41FA5}">
                      <a16:colId xmlns:a16="http://schemas.microsoft.com/office/drawing/2014/main" xmlns="" val="20002"/>
                    </a:ext>
                  </a:extLst>
                </a:gridCol>
                <a:gridCol w="1512000">
                  <a:extLst>
                    <a:ext uri="{9D8B030D-6E8A-4147-A177-3AD203B41FA5}">
                      <a16:colId xmlns:a16="http://schemas.microsoft.com/office/drawing/2014/main" xmlns="" val="20003"/>
                    </a:ext>
                  </a:extLst>
                </a:gridCol>
              </a:tblGrid>
              <a:tr h="358917">
                <a:tc gridSpan="4">
                  <a:txBody>
                    <a:bodyPr/>
                    <a:lstStyle/>
                    <a:p>
                      <a:pPr algn="ctr">
                        <a:lnSpc>
                          <a:spcPct val="115000"/>
                        </a:lnSpc>
                        <a:spcAft>
                          <a:spcPts val="0"/>
                        </a:spcAft>
                      </a:pPr>
                      <a:r>
                        <a:rPr lang="en-US" sz="1600" b="1" dirty="0">
                          <a:solidFill>
                            <a:schemeClr val="bg1"/>
                          </a:solidFill>
                          <a:effectLst/>
                          <a:latin typeface="Arial"/>
                          <a:ea typeface="AcuminPro-Regular"/>
                          <a:cs typeface="+mn-cs"/>
                        </a:rPr>
                        <a:t>Global diabetes estimates and projections        IDF</a:t>
                      </a:r>
                      <a:endParaRPr lang="en-US" sz="20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58917">
                <a:tc>
                  <a:txBody>
                    <a:bodyPr/>
                    <a:lstStyle/>
                    <a:p>
                      <a:pPr>
                        <a:lnSpc>
                          <a:spcPct val="115000"/>
                        </a:lnSpc>
                        <a:spcAft>
                          <a:spcPts val="0"/>
                        </a:spcAft>
                      </a:pPr>
                      <a:r>
                        <a:rPr lang="en-US" sz="1400" b="1" dirty="0">
                          <a:solidFill>
                            <a:schemeClr val="bg1"/>
                          </a:solidFill>
                          <a:effectLst/>
                          <a:latin typeface="Arial"/>
                          <a:ea typeface="AcuminPro-Regular"/>
                          <a:cs typeface="+mn-cs"/>
                        </a:rPr>
                        <a:t>At a glance </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bg1"/>
                          </a:solidFill>
                          <a:effectLst/>
                          <a:latin typeface="Arial"/>
                          <a:ea typeface="AcuminPro-Regular"/>
                          <a:cs typeface="+mn-cs"/>
                        </a:rPr>
                        <a:t>2019</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bg1"/>
                          </a:solidFill>
                          <a:effectLst/>
                          <a:latin typeface="Arial"/>
                          <a:ea typeface="AcuminPro-Regular"/>
                          <a:cs typeface="+mn-cs"/>
                        </a:rPr>
                        <a:t>2030</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bg1"/>
                          </a:solidFill>
                          <a:effectLst/>
                          <a:latin typeface="Arial"/>
                          <a:ea typeface="AcuminPro-Regular"/>
                          <a:cs typeface="+mn-cs"/>
                        </a:rPr>
                        <a:t>2045</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Total world population</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7.7 billion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8.6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9.5 billion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Adult population (20–79 years)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5.0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5.7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6.4 billion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58917">
                <a:tc gridSpan="4">
                  <a:txBody>
                    <a:bodyPr/>
                    <a:lstStyle/>
                    <a:p>
                      <a:pPr algn="l">
                        <a:lnSpc>
                          <a:spcPct val="115000"/>
                        </a:lnSpc>
                        <a:spcAft>
                          <a:spcPts val="0"/>
                        </a:spcAft>
                      </a:pPr>
                      <a:r>
                        <a:rPr lang="en-US" sz="1400" b="1" dirty="0">
                          <a:solidFill>
                            <a:srgbClr val="000000"/>
                          </a:solidFill>
                          <a:effectLst/>
                          <a:latin typeface="Arial"/>
                          <a:ea typeface="AcuminPro-Bold"/>
                          <a:cs typeface="+mn-cs"/>
                        </a:rPr>
                        <a:t>Diabetes (20–79 years)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Global Prevalence</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9.3%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10.2%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10.9%</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58917">
                <a:tc>
                  <a:txBody>
                    <a:bodyPr/>
                    <a:lstStyle/>
                    <a:p>
                      <a:pPr>
                        <a:lnSpc>
                          <a:spcPct val="115000"/>
                        </a:lnSpc>
                        <a:spcAft>
                          <a:spcPts val="0"/>
                        </a:spcAft>
                      </a:pPr>
                      <a:r>
                        <a:rPr lang="en-US" sz="1400" dirty="0">
                          <a:solidFill>
                            <a:srgbClr val="000000"/>
                          </a:solidFill>
                          <a:effectLst/>
                          <a:latin typeface="Arial"/>
                          <a:ea typeface="AcuminPro-Regular"/>
                          <a:cs typeface="+mn-cs"/>
                        </a:rPr>
                        <a:t>Number of people with diabetes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463.0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578.4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700.2 million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deaths due to diabetes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4.2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58917">
                <a:tc>
                  <a:txBody>
                    <a:bodyPr/>
                    <a:lstStyle/>
                    <a:p>
                      <a:pPr>
                        <a:lnSpc>
                          <a:spcPct val="115000"/>
                        </a:lnSpc>
                        <a:spcAft>
                          <a:spcPts val="0"/>
                        </a:spcAft>
                      </a:pPr>
                      <a:r>
                        <a:rPr lang="en-US" sz="1400" dirty="0">
                          <a:solidFill>
                            <a:srgbClr val="000000"/>
                          </a:solidFill>
                          <a:effectLst/>
                          <a:latin typeface="Arial"/>
                          <a:ea typeface="AcuminPro-Regular"/>
                          <a:cs typeface="+mn-cs"/>
                        </a:rPr>
                        <a:t>Total health expenditures for diabetes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a:solidFill>
                            <a:srgbClr val="000000"/>
                          </a:solidFill>
                          <a:effectLst/>
                          <a:latin typeface="Arial"/>
                          <a:ea typeface="AcuminPro-Regular"/>
                          <a:cs typeface="+mn-cs"/>
                        </a:rPr>
                        <a:t>USD 760.3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USD 824.7 Billion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a:solidFill>
                            <a:srgbClr val="000000"/>
                          </a:solidFill>
                          <a:effectLst/>
                          <a:latin typeface="Arial"/>
                          <a:ea typeface="AcuminPro-Regular"/>
                          <a:cs typeface="+mn-cs"/>
                        </a:rPr>
                        <a:t>USD 845.0 billion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58917">
                <a:tc gridSpan="4">
                  <a:txBody>
                    <a:bodyPr/>
                    <a:lstStyle/>
                    <a:p>
                      <a:pPr algn="l">
                        <a:lnSpc>
                          <a:spcPct val="115000"/>
                        </a:lnSpc>
                        <a:spcAft>
                          <a:spcPts val="0"/>
                        </a:spcAft>
                      </a:pPr>
                      <a:r>
                        <a:rPr lang="en-US" sz="1400" b="1" dirty="0">
                          <a:solidFill>
                            <a:srgbClr val="000000"/>
                          </a:solidFill>
                          <a:effectLst/>
                          <a:latin typeface="Arial"/>
                          <a:ea typeface="AcuminPro-Bold"/>
                          <a:cs typeface="+mn-cs"/>
                        </a:rPr>
                        <a:t>Hyperglycemia in pregnancy (20–49 years)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Proportion of live births affected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15.8%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14.0%</a:t>
                      </a:r>
                      <a:r>
                        <a:rPr lang="en-US" sz="1050">
                          <a:solidFill>
                            <a:srgbClr val="000000"/>
                          </a:solidFill>
                          <a:effectLst/>
                          <a:latin typeface="Arial"/>
                          <a:ea typeface="AcuminPro-Regular"/>
                          <a:cs typeface="+mn-cs"/>
                        </a:rPr>
                        <a:t>ii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13.3%</a:t>
                      </a:r>
                      <a:r>
                        <a:rPr lang="en-US" sz="1050" dirty="0">
                          <a:solidFill>
                            <a:srgbClr val="000000"/>
                          </a:solidFill>
                          <a:effectLst/>
                          <a:latin typeface="Arial"/>
                          <a:ea typeface="AcuminPro-Regular"/>
                          <a:cs typeface="+mn-cs"/>
                        </a:rPr>
                        <a:t>ii</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live births affected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20.4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18.3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18.0 million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58917">
                <a:tc gridSpan="4">
                  <a:txBody>
                    <a:bodyPr/>
                    <a:lstStyle/>
                    <a:p>
                      <a:pPr>
                        <a:lnSpc>
                          <a:spcPct val="115000"/>
                        </a:lnSpc>
                        <a:spcAft>
                          <a:spcPts val="0"/>
                        </a:spcAft>
                      </a:pPr>
                      <a:r>
                        <a:rPr lang="en-US" sz="1400" b="1" dirty="0">
                          <a:solidFill>
                            <a:srgbClr val="000000"/>
                          </a:solidFill>
                          <a:effectLst/>
                          <a:latin typeface="Arial"/>
                          <a:ea typeface="AcuminPro-Bold"/>
                          <a:cs typeface="+mn-cs"/>
                        </a:rPr>
                        <a:t>Impaired glucose tolerance (20–79 years)</a:t>
                      </a:r>
                      <a:r>
                        <a:rPr lang="en-US" sz="1400" b="1" dirty="0">
                          <a:solidFill>
                            <a:srgbClr val="000000"/>
                          </a:solidFill>
                          <a:effectLst/>
                          <a:latin typeface="Arial"/>
                          <a:cs typeface="+mn-cs"/>
                        </a:rPr>
                        <a:t> </a:t>
                      </a:r>
                      <a:endParaRPr lang="en-US" sz="1800" dirty="0">
                        <a:effectLst/>
                        <a:latin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gn="ctr">
                        <a:lnSpc>
                          <a:spcPct val="115000"/>
                        </a:lnSpc>
                        <a:spcAft>
                          <a:spcPts val="0"/>
                        </a:spcAft>
                      </a:pPr>
                      <a:r>
                        <a:rPr lang="x-none" sz="1400" b="1">
                          <a:solidFill>
                            <a:srgbClr val="000000"/>
                          </a:solidFill>
                          <a:effectLst/>
                          <a:latin typeface="Calibri"/>
                          <a:ea typeface="AcuminPro-Bold"/>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gn="ctr">
                        <a:lnSpc>
                          <a:spcPct val="115000"/>
                        </a:lnSpc>
                        <a:spcAft>
                          <a:spcPts val="0"/>
                        </a:spcAft>
                      </a:pPr>
                      <a:r>
                        <a:rPr lang="x-none" sz="1400" b="1">
                          <a:solidFill>
                            <a:srgbClr val="000000"/>
                          </a:solidFill>
                          <a:effectLst/>
                          <a:latin typeface="Calibri"/>
                          <a:ea typeface="AcuminPro-Bold"/>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gn="ctr">
                        <a:lnSpc>
                          <a:spcPct val="115000"/>
                        </a:lnSpc>
                        <a:spcAft>
                          <a:spcPts val="0"/>
                        </a:spcAft>
                      </a:pPr>
                      <a:r>
                        <a:rPr lang="en-US" sz="1400" b="1" dirty="0">
                          <a:solidFill>
                            <a:srgbClr val="000000"/>
                          </a:solidFill>
                          <a:effectLst/>
                          <a:latin typeface="Arial"/>
                          <a:ea typeface="AcuminPro-Bold"/>
                          <a:cs typeface="+mn-cs"/>
                        </a:rPr>
                        <a:t>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12"/>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Global prevalence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7.5%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8.0%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8.6%</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people with impaired glucose tolerance</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373.9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453.8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548.4 million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58917">
                <a:tc gridSpan="4">
                  <a:txBody>
                    <a:bodyPr/>
                    <a:lstStyle/>
                    <a:p>
                      <a:pPr algn="l">
                        <a:lnSpc>
                          <a:spcPct val="115000"/>
                        </a:lnSpc>
                        <a:spcAft>
                          <a:spcPts val="0"/>
                        </a:spcAft>
                      </a:pPr>
                      <a:r>
                        <a:rPr lang="en-US" sz="1400" b="1" dirty="0">
                          <a:solidFill>
                            <a:srgbClr val="000000"/>
                          </a:solidFill>
                          <a:effectLst/>
                          <a:latin typeface="Arial"/>
                          <a:ea typeface="AcuminPro-Bold"/>
                          <a:cs typeface="+mn-cs"/>
                        </a:rPr>
                        <a:t>Type 1 diabetes (0–19 years)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493171">
                <a:tc>
                  <a:txBody>
                    <a:bodyPr/>
                    <a:lstStyle/>
                    <a:p>
                      <a:pPr>
                        <a:lnSpc>
                          <a:spcPct val="115000"/>
                        </a:lnSpc>
                        <a:spcAft>
                          <a:spcPts val="0"/>
                        </a:spcAft>
                      </a:pPr>
                      <a:r>
                        <a:rPr lang="en-US" sz="1400">
                          <a:solidFill>
                            <a:srgbClr val="000000"/>
                          </a:solidFill>
                          <a:effectLst/>
                          <a:latin typeface="Arial"/>
                          <a:ea typeface="AcuminPro-Regular"/>
                          <a:cs typeface="+mn-cs"/>
                        </a:rPr>
                        <a:t>Number of children and adolescents with type 1 diabetes</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1,110,100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newly diagnosed cases each year</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128,900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graphicFrame>
        <p:nvGraphicFramePr>
          <p:cNvPr id="5" name="Diagram 4"/>
          <p:cNvGraphicFramePr/>
          <p:nvPr>
            <p:extLst>
              <p:ext uri="{D42A27DB-BD31-4B8C-83A1-F6EECF244321}">
                <p14:modId xmlns:p14="http://schemas.microsoft.com/office/powerpoint/2010/main" val="2510081490"/>
              </p:ext>
            </p:extLst>
          </p:nvPr>
        </p:nvGraphicFramePr>
        <p:xfrm>
          <a:off x="228598" y="455323"/>
          <a:ext cx="8743952" cy="387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xmlns="" id="{5A5EFA69-4FE6-40BF-9FB7-859B7E2F6D86}"/>
              </a:ext>
            </a:extLst>
          </p:cNvPr>
          <p:cNvSpPr/>
          <p:nvPr/>
        </p:nvSpPr>
        <p:spPr>
          <a:xfrm>
            <a:off x="4452729" y="796563"/>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A089E6C6-D934-403B-BA3C-A4AF0FA6FC6E}"/>
              </a:ext>
            </a:extLst>
          </p:cNvPr>
          <p:cNvSpPr/>
          <p:nvPr/>
        </p:nvSpPr>
        <p:spPr>
          <a:xfrm>
            <a:off x="4452728" y="1178294"/>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051443F8-8F8F-4C47-9EB2-B27F77D6E942}"/>
              </a:ext>
            </a:extLst>
          </p:cNvPr>
          <p:cNvSpPr/>
          <p:nvPr/>
        </p:nvSpPr>
        <p:spPr>
          <a:xfrm>
            <a:off x="4452728" y="1846079"/>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F7F22187-E962-42B7-88D7-A8C186A1B95F}"/>
              </a:ext>
            </a:extLst>
          </p:cNvPr>
          <p:cNvSpPr/>
          <p:nvPr/>
        </p:nvSpPr>
        <p:spPr>
          <a:xfrm>
            <a:off x="4456040" y="2227076"/>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CAD89357-449A-46E5-9F7F-BAF3031043C0}"/>
              </a:ext>
            </a:extLst>
          </p:cNvPr>
          <p:cNvSpPr/>
          <p:nvPr/>
        </p:nvSpPr>
        <p:spPr>
          <a:xfrm>
            <a:off x="4459352" y="2608073"/>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24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0"/>
            <a:ext cx="8458200" cy="1371600"/>
          </a:xfrm>
        </p:spPr>
        <p:txBody>
          <a:bodyPr/>
          <a:lstStyle/>
          <a:p>
            <a:r>
              <a:rPr lang="en-US" sz="2800" dirty="0"/>
              <a:t>LM25 QD-TID vs. Glargine + Lispro (PARADIGM): Reduction in HbA1c and Percentage of Patients Meeting Glycemic Targets</a:t>
            </a:r>
          </a:p>
        </p:txBody>
      </p:sp>
      <p:graphicFrame>
        <p:nvGraphicFramePr>
          <p:cNvPr id="59" name="Chart 58"/>
          <p:cNvGraphicFramePr/>
          <p:nvPr/>
        </p:nvGraphicFramePr>
        <p:xfrm>
          <a:off x="3456308" y="1656016"/>
          <a:ext cx="5396782" cy="3988474"/>
        </p:xfrm>
        <a:graphic>
          <a:graphicData uri="http://schemas.openxmlformats.org/drawingml/2006/chart">
            <c:chart xmlns:c="http://schemas.openxmlformats.org/drawingml/2006/chart" xmlns:r="http://schemas.openxmlformats.org/officeDocument/2006/relationships" r:id="rId3"/>
          </a:graphicData>
        </a:graphic>
      </p:graphicFrame>
      <p:sp>
        <p:nvSpPr>
          <p:cNvPr id="60" name="Text Placeholder 2"/>
          <p:cNvSpPr txBox="1">
            <a:spLocks/>
          </p:cNvSpPr>
          <p:nvPr/>
        </p:nvSpPr>
        <p:spPr>
          <a:xfrm>
            <a:off x="457200" y="6264275"/>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Font typeface="+mj-lt"/>
              <a:buNone/>
            </a:pPr>
            <a:r>
              <a:rPr lang="en-US" altLang="en-US" sz="1200" kern="0" dirty="0">
                <a:ea typeface="ヒラギノ角ゴ Pro W3"/>
                <a:cs typeface="DIN-Regular" pitchFamily="34" charset="0"/>
              </a:rPr>
              <a:t>Bowering K et al. </a:t>
            </a:r>
            <a:r>
              <a:rPr lang="en-US" altLang="en-US" sz="1200" i="1" kern="0" dirty="0">
                <a:ea typeface="ヒラギノ角ゴ Pro W3"/>
                <a:cs typeface="DIN-Regular" pitchFamily="34" charset="0"/>
              </a:rPr>
              <a:t>Diabet Med </a:t>
            </a:r>
            <a:r>
              <a:rPr lang="en-US" altLang="en-US" sz="1200" kern="0" dirty="0">
                <a:ea typeface="ヒラギノ角ゴ Pro W3"/>
                <a:cs typeface="DIN-Regular" pitchFamily="34" charset="0"/>
              </a:rPr>
              <a:t>2012;29:e263-72</a:t>
            </a:r>
          </a:p>
          <a:p>
            <a:pPr marL="0" indent="0">
              <a:buFont typeface="+mj-lt"/>
              <a:buNone/>
            </a:pPr>
            <a:endParaRPr lang="en-US" altLang="en-US" sz="1200" kern="0" dirty="0">
              <a:ea typeface="ヒラギノ角ゴ Pro W3"/>
              <a:cs typeface="DIN-Regular" pitchFamily="34" charset="0"/>
            </a:endParaRPr>
          </a:p>
        </p:txBody>
      </p:sp>
      <p:graphicFrame>
        <p:nvGraphicFramePr>
          <p:cNvPr id="61" name="Chart 60"/>
          <p:cNvGraphicFramePr/>
          <p:nvPr/>
        </p:nvGraphicFramePr>
        <p:xfrm>
          <a:off x="524243" y="1984370"/>
          <a:ext cx="2752357" cy="3212819"/>
        </p:xfrm>
        <a:graphic>
          <a:graphicData uri="http://schemas.openxmlformats.org/drawingml/2006/chart">
            <c:chart xmlns:c="http://schemas.openxmlformats.org/drawingml/2006/chart" xmlns:r="http://schemas.openxmlformats.org/officeDocument/2006/relationships" r:id="rId4"/>
          </a:graphicData>
        </a:graphic>
      </p:graphicFrame>
      <p:grpSp>
        <p:nvGrpSpPr>
          <p:cNvPr id="62" name="Group 61"/>
          <p:cNvGrpSpPr/>
          <p:nvPr/>
        </p:nvGrpSpPr>
        <p:grpSpPr>
          <a:xfrm>
            <a:off x="1714704" y="5059686"/>
            <a:ext cx="713479" cy="511614"/>
            <a:chOff x="1735939" y="5438412"/>
            <a:chExt cx="713479" cy="511614"/>
          </a:xfrm>
        </p:grpSpPr>
        <p:sp>
          <p:nvSpPr>
            <p:cNvPr id="63" name="Rectangle 60"/>
            <p:cNvSpPr>
              <a:spLocks noChangeArrowheads="1"/>
            </p:cNvSpPr>
            <p:nvPr/>
          </p:nvSpPr>
          <p:spPr bwMode="auto">
            <a:xfrm>
              <a:off x="1735939" y="5642249"/>
              <a:ext cx="647934" cy="307777"/>
            </a:xfrm>
            <a:prstGeom prst="rect">
              <a:avLst/>
            </a:prstGeom>
            <a:noFill/>
            <a:ln w="12700">
              <a:noFill/>
              <a:miter lim="800000"/>
              <a:headEnd type="none" w="sm" len="sm"/>
              <a:tailEnd type="none" w="sm" len="sm"/>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kern="0" dirty="0">
                  <a:solidFill>
                    <a:srgbClr val="000000"/>
                  </a:solidFill>
                </a:rPr>
                <a:t>p</a:t>
              </a:r>
              <a:r>
                <a:rPr kumimoji="0" lang="en-GB" sz="1400" b="1" i="0" u="none" strike="noStrike" kern="0" cap="none" spc="0" normalizeH="0" baseline="0" noProof="0" dirty="0">
                  <a:ln>
                    <a:noFill/>
                  </a:ln>
                  <a:solidFill>
                    <a:srgbClr val="000000"/>
                  </a:solidFill>
                  <a:effectLst/>
                  <a:uLnTx/>
                  <a:uFillTx/>
                </a:rPr>
                <a:t>=NS</a:t>
              </a:r>
            </a:p>
          </p:txBody>
        </p:sp>
        <p:sp>
          <p:nvSpPr>
            <p:cNvPr id="64" name="Line 50"/>
            <p:cNvSpPr>
              <a:spLocks noChangeShapeType="1"/>
            </p:cNvSpPr>
            <p:nvPr/>
          </p:nvSpPr>
          <p:spPr bwMode="auto">
            <a:xfrm flipV="1">
              <a:off x="2449416" y="5438412"/>
              <a:ext cx="0" cy="200387"/>
            </a:xfrm>
            <a:prstGeom prst="line">
              <a:avLst/>
            </a:prstGeom>
            <a:noFill/>
            <a:ln w="12700">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endParaRPr>
            </a:p>
          </p:txBody>
        </p:sp>
        <p:sp>
          <p:nvSpPr>
            <p:cNvPr id="65" name="Line 51"/>
            <p:cNvSpPr>
              <a:spLocks noChangeShapeType="1"/>
            </p:cNvSpPr>
            <p:nvPr/>
          </p:nvSpPr>
          <p:spPr bwMode="auto">
            <a:xfrm flipV="1">
              <a:off x="1759248" y="5438413"/>
              <a:ext cx="2" cy="200384"/>
            </a:xfrm>
            <a:prstGeom prst="line">
              <a:avLst/>
            </a:prstGeom>
            <a:noFill/>
            <a:ln w="12700">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endParaRPr>
            </a:p>
          </p:txBody>
        </p:sp>
        <p:sp>
          <p:nvSpPr>
            <p:cNvPr id="66" name="Line 76"/>
            <p:cNvSpPr>
              <a:spLocks noChangeShapeType="1"/>
            </p:cNvSpPr>
            <p:nvPr/>
          </p:nvSpPr>
          <p:spPr bwMode="auto">
            <a:xfrm>
              <a:off x="1759250" y="5638800"/>
              <a:ext cx="690168" cy="0"/>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endParaRPr>
            </a:p>
          </p:txBody>
        </p:sp>
      </p:grpSp>
      <p:grpSp>
        <p:nvGrpSpPr>
          <p:cNvPr id="67" name="Group 66"/>
          <p:cNvGrpSpPr/>
          <p:nvPr/>
        </p:nvGrpSpPr>
        <p:grpSpPr>
          <a:xfrm>
            <a:off x="7147597" y="3657600"/>
            <a:ext cx="647934" cy="401815"/>
            <a:chOff x="5447789" y="2438400"/>
            <a:chExt cx="455168" cy="401815"/>
          </a:xfrm>
        </p:grpSpPr>
        <p:sp>
          <p:nvSpPr>
            <p:cNvPr id="68" name="Rectangle 59"/>
            <p:cNvSpPr>
              <a:spLocks noChangeArrowheads="1"/>
            </p:cNvSpPr>
            <p:nvPr/>
          </p:nvSpPr>
          <p:spPr bwMode="auto">
            <a:xfrm>
              <a:off x="5447789" y="2438400"/>
              <a:ext cx="455168" cy="307777"/>
            </a:xfrm>
            <a:prstGeom prst="rect">
              <a:avLst/>
            </a:prstGeom>
            <a:noFill/>
            <a:ln w="12700">
              <a:noFill/>
              <a:miter lim="800000"/>
              <a:headEnd type="none" w="sm" len="sm"/>
              <a:tailEnd type="none" w="sm" len="sm"/>
            </a:ln>
          </p:spPr>
          <p:txBody>
            <a:bodyPr wrap="non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rPr>
                <a:t>p=NS</a:t>
              </a:r>
            </a:p>
          </p:txBody>
        </p:sp>
        <p:grpSp>
          <p:nvGrpSpPr>
            <p:cNvPr id="69" name="Group 68"/>
            <p:cNvGrpSpPr/>
            <p:nvPr/>
          </p:nvGrpSpPr>
          <p:grpSpPr>
            <a:xfrm>
              <a:off x="5482598" y="2735125"/>
              <a:ext cx="394835" cy="105090"/>
              <a:chOff x="3520067" y="2560585"/>
              <a:chExt cx="538857" cy="111030"/>
            </a:xfrm>
          </p:grpSpPr>
          <p:sp>
            <p:nvSpPr>
              <p:cNvPr id="70" name="Line 54"/>
              <p:cNvSpPr>
                <a:spLocks noChangeShapeType="1"/>
              </p:cNvSpPr>
              <p:nvPr/>
            </p:nvSpPr>
            <p:spPr bwMode="auto">
              <a:xfrm flipV="1">
                <a:off x="4057203" y="2560585"/>
                <a:ext cx="0" cy="111030"/>
              </a:xfrm>
              <a:prstGeom prst="line">
                <a:avLst/>
              </a:prstGeom>
              <a:noFill/>
              <a:ln w="12700">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endParaRPr>
              </a:p>
            </p:txBody>
          </p:sp>
          <p:sp>
            <p:nvSpPr>
              <p:cNvPr id="71"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endParaRPr>
              </a:p>
            </p:txBody>
          </p:sp>
          <p:sp>
            <p:nvSpPr>
              <p:cNvPr id="72"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endParaRPr>
              </a:p>
            </p:txBody>
          </p:sp>
        </p:grpSp>
      </p:grpSp>
      <p:grpSp>
        <p:nvGrpSpPr>
          <p:cNvPr id="73" name="Group 72"/>
          <p:cNvGrpSpPr/>
          <p:nvPr/>
        </p:nvGrpSpPr>
        <p:grpSpPr>
          <a:xfrm>
            <a:off x="4715221" y="3068901"/>
            <a:ext cx="857186" cy="400269"/>
            <a:chOff x="4185072" y="3048000"/>
            <a:chExt cx="591622" cy="400269"/>
          </a:xfrm>
        </p:grpSpPr>
        <p:sp>
          <p:nvSpPr>
            <p:cNvPr id="74" name="Text Box 57"/>
            <p:cNvSpPr txBox="1">
              <a:spLocks noChangeArrowheads="1"/>
            </p:cNvSpPr>
            <p:nvPr/>
          </p:nvSpPr>
          <p:spPr bwMode="auto">
            <a:xfrm>
              <a:off x="4185072" y="3048000"/>
              <a:ext cx="591622" cy="307777"/>
            </a:xfrm>
            <a:prstGeom prst="rect">
              <a:avLst/>
            </a:prstGeom>
            <a:noFill/>
            <a:ln w="12700">
              <a:noFill/>
              <a:miter lim="800000"/>
              <a:headEnd type="none" w="sm" len="sm"/>
              <a:tailEnd type="none" w="sm" len="sm"/>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rPr>
                <a:t>p=NS</a:t>
              </a:r>
            </a:p>
          </p:txBody>
        </p:sp>
        <p:grpSp>
          <p:nvGrpSpPr>
            <p:cNvPr id="75" name="Group 74"/>
            <p:cNvGrpSpPr/>
            <p:nvPr/>
          </p:nvGrpSpPr>
          <p:grpSpPr>
            <a:xfrm>
              <a:off x="4291836" y="3343179"/>
              <a:ext cx="386005" cy="105090"/>
              <a:chOff x="1843240" y="3285544"/>
              <a:chExt cx="526806" cy="111030"/>
            </a:xfrm>
          </p:grpSpPr>
          <p:sp>
            <p:nvSpPr>
              <p:cNvPr id="76" name="Line 42"/>
              <p:cNvSpPr>
                <a:spLocks noChangeShapeType="1"/>
              </p:cNvSpPr>
              <p:nvPr/>
            </p:nvSpPr>
            <p:spPr bwMode="auto">
              <a:xfrm flipV="1">
                <a:off x="2370046" y="3285544"/>
                <a:ext cx="0" cy="111030"/>
              </a:xfrm>
              <a:prstGeom prst="line">
                <a:avLst/>
              </a:prstGeom>
              <a:noFill/>
              <a:ln w="12700">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endParaRPr>
              </a:p>
            </p:txBody>
          </p:sp>
          <p:sp>
            <p:nvSpPr>
              <p:cNvPr id="77" name="Line 43"/>
              <p:cNvSpPr>
                <a:spLocks noChangeShapeType="1"/>
              </p:cNvSpPr>
              <p:nvPr/>
            </p:nvSpPr>
            <p:spPr bwMode="auto">
              <a:xfrm flipV="1">
                <a:off x="1843240" y="3285544"/>
                <a:ext cx="0" cy="111030"/>
              </a:xfrm>
              <a:prstGeom prst="line">
                <a:avLst/>
              </a:prstGeom>
              <a:noFill/>
              <a:ln w="12700">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endParaRPr>
              </a:p>
            </p:txBody>
          </p:sp>
          <p:sp>
            <p:nvSpPr>
              <p:cNvPr id="78" name="Line 81"/>
              <p:cNvSpPr>
                <a:spLocks noChangeShapeType="1"/>
              </p:cNvSpPr>
              <p:nvPr/>
            </p:nvSpPr>
            <p:spPr bwMode="auto">
              <a:xfrm>
                <a:off x="1843240" y="3288810"/>
                <a:ext cx="526806" cy="0"/>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endParaRPr>
              </a:p>
            </p:txBody>
          </p:sp>
        </p:grpSp>
      </p:grpSp>
      <p:sp>
        <p:nvSpPr>
          <p:cNvPr id="79" name="TextBox 78"/>
          <p:cNvSpPr txBox="1"/>
          <p:nvPr/>
        </p:nvSpPr>
        <p:spPr>
          <a:xfrm>
            <a:off x="172656" y="5704051"/>
            <a:ext cx="8551079" cy="5232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
                <a:srgbClr val="D52B1E"/>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33333"/>
                </a:solidFill>
                <a:effectLst/>
                <a:uLnTx/>
                <a:uFillTx/>
              </a:rPr>
              <a:t>Similar reductions in HbA1c and similar percentages of patients attaining glycemic targets between the two treatment groups</a:t>
            </a:r>
          </a:p>
        </p:txBody>
      </p:sp>
      <p:sp>
        <p:nvSpPr>
          <p:cNvPr id="80" name="TextBox 79"/>
          <p:cNvSpPr txBox="1"/>
          <p:nvPr/>
        </p:nvSpPr>
        <p:spPr>
          <a:xfrm>
            <a:off x="69108" y="1546619"/>
            <a:ext cx="1080745"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rPr>
              <a:t>Baseline </a:t>
            </a:r>
            <a:br>
              <a:rPr kumimoji="0" lang="en-US" sz="1400" b="1" i="0" u="none" strike="noStrike" kern="0" cap="none" spc="0" normalizeH="0" baseline="0" noProof="0" dirty="0">
                <a:ln>
                  <a:noFill/>
                </a:ln>
                <a:solidFill>
                  <a:srgbClr val="000000"/>
                </a:solidFill>
                <a:effectLst/>
                <a:uLnTx/>
                <a:uFillTx/>
              </a:rPr>
            </a:br>
            <a:r>
              <a:rPr kumimoji="0" lang="en-US" sz="1400" b="1" i="0" u="none" strike="noStrike" kern="0" cap="none" spc="0" normalizeH="0" baseline="0" noProof="0" dirty="0">
                <a:ln>
                  <a:noFill/>
                </a:ln>
                <a:solidFill>
                  <a:srgbClr val="000000"/>
                </a:solidFill>
                <a:effectLst/>
                <a:uLnTx/>
                <a:uFillTx/>
              </a:rPr>
              <a:t>HbA1c (%)</a:t>
            </a:r>
          </a:p>
        </p:txBody>
      </p:sp>
      <p:sp>
        <p:nvSpPr>
          <p:cNvPr id="81" name="Text Box 10"/>
          <p:cNvSpPr txBox="1">
            <a:spLocks noChangeArrowheads="1"/>
          </p:cNvSpPr>
          <p:nvPr/>
        </p:nvSpPr>
        <p:spPr bwMode="auto">
          <a:xfrm rot="16200000">
            <a:off x="-1121389" y="3381618"/>
            <a:ext cx="3085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 typeface="Arial" pitchFamily="34" charset="0"/>
              <a:buNone/>
            </a:pPr>
            <a:r>
              <a:rPr lang="de-AT" altLang="en-US" sz="1400" b="1" dirty="0">
                <a:solidFill>
                  <a:srgbClr val="000000"/>
                </a:solidFill>
                <a:latin typeface="Arial" panose="020B0604020202020204"/>
              </a:rPr>
              <a:t>Change in HbA1c (%)</a:t>
            </a:r>
            <a:endParaRPr lang="en-GB" altLang="en-US" sz="1400" b="1" dirty="0">
              <a:solidFill>
                <a:srgbClr val="000000"/>
              </a:solidFill>
              <a:latin typeface="Arial" panose="020B0604020202020204"/>
            </a:endParaRPr>
          </a:p>
        </p:txBody>
      </p:sp>
      <p:grpSp>
        <p:nvGrpSpPr>
          <p:cNvPr id="82" name="Group 81"/>
          <p:cNvGrpSpPr/>
          <p:nvPr/>
        </p:nvGrpSpPr>
        <p:grpSpPr>
          <a:xfrm>
            <a:off x="1524000" y="1628043"/>
            <a:ext cx="1102866" cy="360372"/>
            <a:chOff x="1524000" y="1628043"/>
            <a:chExt cx="1102866" cy="360372"/>
          </a:xfrm>
        </p:grpSpPr>
        <p:sp>
          <p:nvSpPr>
            <p:cNvPr id="83" name="Rectangle 82"/>
            <p:cNvSpPr/>
            <p:nvPr/>
          </p:nvSpPr>
          <p:spPr>
            <a:xfrm>
              <a:off x="1524000" y="1628043"/>
              <a:ext cx="548640" cy="360372"/>
            </a:xfrm>
            <a:prstGeom prst="rect">
              <a:avLst/>
            </a:prstGeom>
            <a:solidFill>
              <a:srgbClr val="82786F"/>
            </a:solidFill>
            <a:ln w="25400" cap="flat" cmpd="sng" algn="ctr">
              <a:solidFill>
                <a:srgbClr val="82786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84" name="Rectangle 83"/>
            <p:cNvSpPr/>
            <p:nvPr/>
          </p:nvSpPr>
          <p:spPr>
            <a:xfrm>
              <a:off x="2078226" y="1628043"/>
              <a:ext cx="548640" cy="360372"/>
            </a:xfrm>
            <a:prstGeom prst="rect">
              <a:avLst/>
            </a:prstGeom>
            <a:solidFill>
              <a:srgbClr val="D52B1E"/>
            </a:solidFill>
            <a:ln w="25400" cap="flat" cmpd="sng" algn="ctr">
              <a:solidFill>
                <a:srgbClr val="D52B1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85" name="TextBox 84"/>
            <p:cNvSpPr txBox="1"/>
            <p:nvPr/>
          </p:nvSpPr>
          <p:spPr>
            <a:xfrm>
              <a:off x="1524000" y="1654633"/>
              <a:ext cx="537756"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rPr>
                <a:t>9.0</a:t>
              </a:r>
            </a:p>
          </p:txBody>
        </p:sp>
        <p:sp>
          <p:nvSpPr>
            <p:cNvPr id="86" name="TextBox 85"/>
            <p:cNvSpPr txBox="1"/>
            <p:nvPr/>
          </p:nvSpPr>
          <p:spPr>
            <a:xfrm>
              <a:off x="2083668" y="1656015"/>
              <a:ext cx="537756"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rPr>
                <a:t>9.0</a:t>
              </a:r>
            </a:p>
          </p:txBody>
        </p:sp>
      </p:grpSp>
      <p:sp>
        <p:nvSpPr>
          <p:cNvPr id="31" name="Text Box 10"/>
          <p:cNvSpPr txBox="1">
            <a:spLocks noChangeArrowheads="1"/>
          </p:cNvSpPr>
          <p:nvPr/>
        </p:nvSpPr>
        <p:spPr bwMode="auto">
          <a:xfrm rot="16200000">
            <a:off x="1739039" y="3405009"/>
            <a:ext cx="3382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 typeface="Arial" pitchFamily="34" charset="0"/>
              <a:buNone/>
            </a:pPr>
            <a:r>
              <a:rPr lang="de-AT" altLang="en-US" sz="1400" b="1" dirty="0">
                <a:solidFill>
                  <a:srgbClr val="000000"/>
                </a:solidFill>
                <a:latin typeface="Arial" panose="020B0604020202020204"/>
              </a:rPr>
              <a:t>Percentage of Patients</a:t>
            </a:r>
            <a:endParaRPr lang="en-GB" altLang="en-US" sz="1400" b="1" dirty="0">
              <a:solidFill>
                <a:srgbClr val="000000"/>
              </a:solidFill>
              <a:latin typeface="Arial" panose="020B0604020202020204"/>
            </a:endParaRPr>
          </a:p>
        </p:txBody>
      </p:sp>
      <p:sp>
        <p:nvSpPr>
          <p:cNvPr id="3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39546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3200" dirty="0"/>
              <a:t>LM25 QD-TID vs. </a:t>
            </a:r>
            <a:r>
              <a:rPr lang="en-US" altLang="en-US" sz="3200" dirty="0">
                <a:ea typeface="ヒラギノ角ゴ Pro W3"/>
              </a:rPr>
              <a:t>Glargine + Lispro (PARADIGM): </a:t>
            </a:r>
            <a:r>
              <a:rPr lang="en-US" altLang="en-US" sz="3200" dirty="0">
                <a:ea typeface="ヒラギノ角ゴ Pro W3"/>
                <a:cs typeface="DIN-Bold" pitchFamily="34" charset="0"/>
              </a:rPr>
              <a:t>Hypoglycemia</a:t>
            </a:r>
            <a:endParaRPr lang="en-US" sz="3200" dirty="0"/>
          </a:p>
        </p:txBody>
      </p:sp>
      <p:sp>
        <p:nvSpPr>
          <p:cNvPr id="5" name="Text Placeholder 1"/>
          <p:cNvSpPr txBox="1">
            <a:spLocks/>
          </p:cNvSpPr>
          <p:nvPr/>
        </p:nvSpPr>
        <p:spPr>
          <a:xfrm>
            <a:off x="457200" y="6264275"/>
            <a:ext cx="3611563" cy="457200"/>
          </a:xfrm>
          <a:prstGeom prst="rect">
            <a:avLst/>
          </a:prstGeom>
        </p:spPr>
        <p:txBody>
          <a:bodyPr/>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buFont typeface="+mj-lt"/>
              <a:buNone/>
            </a:pPr>
            <a:r>
              <a:rPr lang="en-US" altLang="en-US" sz="1200" kern="0" dirty="0">
                <a:ea typeface="ヒラギノ角ゴ Pro W3"/>
                <a:cs typeface="DIN-Regular" pitchFamily="34" charset="0"/>
              </a:rPr>
              <a:t>Bowering K et al. </a:t>
            </a:r>
            <a:r>
              <a:rPr lang="en-US" altLang="en-US" sz="1200" i="1" kern="0" dirty="0">
                <a:ea typeface="ヒラギノ角ゴ Pro W3"/>
                <a:cs typeface="DIN-Regular" pitchFamily="34" charset="0"/>
              </a:rPr>
              <a:t>Diabet Med </a:t>
            </a:r>
            <a:r>
              <a:rPr lang="en-US" altLang="en-US" sz="1200" kern="0" dirty="0">
                <a:ea typeface="ヒラギノ角ゴ Pro W3"/>
                <a:cs typeface="DIN-Regular" pitchFamily="34" charset="0"/>
              </a:rPr>
              <a:t>2012;29:e263-72</a:t>
            </a:r>
          </a:p>
          <a:p>
            <a:pPr marL="0" indent="0">
              <a:buFont typeface="+mj-lt"/>
              <a:buNone/>
            </a:pPr>
            <a:endParaRPr lang="en-US" altLang="en-US" sz="1200" kern="0" dirty="0">
              <a:ea typeface="ヒラギノ角ゴ Pro W3"/>
              <a:cs typeface="DIN-Regular" pitchFamily="34" charset="0"/>
            </a:endParaRPr>
          </a:p>
        </p:txBody>
      </p:sp>
      <p:sp>
        <p:nvSpPr>
          <p:cNvPr id="6" name="TextBox 5"/>
          <p:cNvSpPr txBox="1"/>
          <p:nvPr/>
        </p:nvSpPr>
        <p:spPr>
          <a:xfrm>
            <a:off x="172656" y="5940623"/>
            <a:ext cx="8551079" cy="30777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
                <a:srgbClr val="D52B1E"/>
              </a:buClr>
              <a:buSzTx/>
              <a:buFont typeface="Arial" panose="020B0604020202020204" pitchFamily="34" charset="0"/>
              <a:buChar char="♦"/>
              <a:tabLst/>
              <a:defRPr/>
            </a:pPr>
            <a:r>
              <a:rPr kumimoji="0" lang="en-US" sz="1400" b="0" i="0" u="none" strike="noStrike" kern="0" cap="none" spc="0" normalizeH="0" baseline="0" noProof="0" dirty="0">
                <a:ln>
                  <a:noFill/>
                </a:ln>
                <a:solidFill>
                  <a:srgbClr val="333333"/>
                </a:solidFill>
                <a:effectLst/>
                <a:uLnTx/>
                <a:uFillTx/>
              </a:rPr>
              <a:t>Similar rates of hypoglycemic events between the two treatment groups</a:t>
            </a:r>
          </a:p>
        </p:txBody>
      </p:sp>
      <p:sp>
        <p:nvSpPr>
          <p:cNvPr id="7"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pic>
        <p:nvPicPr>
          <p:cNvPr id="37156" name="Picture 2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 y="1371600"/>
            <a:ext cx="9104313"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05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3200" dirty="0"/>
              <a:t>LM25 QD-TID vs. </a:t>
            </a:r>
            <a:r>
              <a:rPr lang="en-US" altLang="en-US" sz="3200" dirty="0">
                <a:ea typeface="ヒラギノ角ゴ Pro W3"/>
              </a:rPr>
              <a:t>Glargine + Lispro (PARADIGM): </a:t>
            </a:r>
            <a:r>
              <a:rPr lang="en-US" sz="3200" dirty="0"/>
              <a:t>Weight Gain</a:t>
            </a:r>
          </a:p>
        </p:txBody>
      </p:sp>
      <p:graphicFrame>
        <p:nvGraphicFramePr>
          <p:cNvPr id="3" name="Object 2"/>
          <p:cNvGraphicFramePr>
            <a:graphicFrameLocks/>
          </p:cNvGraphicFramePr>
          <p:nvPr/>
        </p:nvGraphicFramePr>
        <p:xfrm>
          <a:off x="922338" y="1677988"/>
          <a:ext cx="6342062" cy="4235450"/>
        </p:xfrm>
        <a:graphic>
          <a:graphicData uri="http://schemas.openxmlformats.org/presentationml/2006/ole">
            <mc:AlternateContent xmlns:mc="http://schemas.openxmlformats.org/markup-compatibility/2006">
              <mc:Choice xmlns:v="urn:schemas-microsoft-com:vml" Requires="v">
                <p:oleObj spid="_x0000_s2071" name="Worksheet" r:id="rId4" imgW="7086559" imgH="4953096" progId="Excel.Sheet.8">
                  <p:embed/>
                </p:oleObj>
              </mc:Choice>
              <mc:Fallback>
                <p:oleObj name="Worksheet" r:id="rId4" imgW="7086559" imgH="4953096" progId="Excel.Sheet.8">
                  <p:embed/>
                  <p:pic>
                    <p:nvPicPr>
                      <p:cNvPr id="3" name="Object 2"/>
                      <p:cNvPicPr>
                        <a:picLocks noChangeArrowheads="1"/>
                      </p:cNvPicPr>
                      <p:nvPr/>
                    </p:nvPicPr>
                    <p:blipFill>
                      <a:blip r:embed="rId5"/>
                      <a:srcRect/>
                      <a:stretch>
                        <a:fillRect/>
                      </a:stretch>
                    </p:blipFill>
                    <p:spPr bwMode="auto">
                      <a:xfrm>
                        <a:off x="922338" y="1677988"/>
                        <a:ext cx="6342062" cy="4235450"/>
                      </a:xfrm>
                      <a:prstGeom prst="rect">
                        <a:avLst/>
                      </a:prstGeom>
                      <a:noFill/>
                      <a:ln>
                        <a:noFill/>
                      </a:ln>
                    </p:spPr>
                  </p:pic>
                </p:oleObj>
              </mc:Fallback>
            </mc:AlternateContent>
          </a:graphicData>
        </a:graphic>
      </p:graphicFrame>
      <p:sp>
        <p:nvSpPr>
          <p:cNvPr id="4" name="TextBox 3"/>
          <p:cNvSpPr txBox="1"/>
          <p:nvPr/>
        </p:nvSpPr>
        <p:spPr>
          <a:xfrm>
            <a:off x="428295" y="5782453"/>
            <a:ext cx="8551079" cy="307777"/>
          </a:xfrm>
          <a:prstGeom prst="rect">
            <a:avLst/>
          </a:prstGeom>
          <a:noFill/>
        </p:spPr>
        <p:txBody>
          <a:bodyPr wrap="square" rtlCol="0">
            <a:spAutoFit/>
          </a:bodyPr>
          <a:lstStyle/>
          <a:p>
            <a:pPr marL="285750" indent="-285750">
              <a:buClr>
                <a:srgbClr val="D52B1E"/>
              </a:buClr>
              <a:buFont typeface="Arial" panose="020B0604020202020204" pitchFamily="34" charset="0"/>
              <a:buChar char="♦"/>
            </a:pPr>
            <a:r>
              <a:rPr lang="en-US" sz="1400" dirty="0">
                <a:solidFill>
                  <a:srgbClr val="333333"/>
                </a:solidFill>
              </a:rPr>
              <a:t>Similar weight gain among patients treated with either treatment regimen</a:t>
            </a:r>
          </a:p>
        </p:txBody>
      </p:sp>
      <p:grpSp>
        <p:nvGrpSpPr>
          <p:cNvPr id="5" name="Group 4"/>
          <p:cNvGrpSpPr/>
          <p:nvPr/>
        </p:nvGrpSpPr>
        <p:grpSpPr>
          <a:xfrm>
            <a:off x="3352800" y="2221657"/>
            <a:ext cx="1219200" cy="521543"/>
            <a:chOff x="3352800" y="1395046"/>
            <a:chExt cx="1219200" cy="521543"/>
          </a:xfrm>
        </p:grpSpPr>
        <p:sp>
          <p:nvSpPr>
            <p:cNvPr id="6" name="Rectangle 59"/>
            <p:cNvSpPr>
              <a:spLocks noChangeArrowheads="1"/>
            </p:cNvSpPr>
            <p:nvPr/>
          </p:nvSpPr>
          <p:spPr bwMode="auto">
            <a:xfrm>
              <a:off x="3663936" y="1395046"/>
              <a:ext cx="647934" cy="307777"/>
            </a:xfrm>
            <a:prstGeom prst="rect">
              <a:avLst/>
            </a:prstGeom>
            <a:noFill/>
            <a:ln w="12700">
              <a:noFill/>
              <a:miter lim="800000"/>
              <a:headEnd type="none" w="sm" len="sm"/>
              <a:tailEnd type="none" w="sm" len="sm"/>
            </a:ln>
          </p:spPr>
          <p:txBody>
            <a:bodyPr wrap="none">
              <a:spAutoFit/>
            </a:bodyPr>
            <a:lstStyle/>
            <a:p>
              <a:pPr>
                <a:spcBef>
                  <a:spcPct val="50000"/>
                </a:spcBef>
              </a:pPr>
              <a:r>
                <a:rPr lang="en-GB" sz="1400" b="1" dirty="0"/>
                <a:t>p=NS</a:t>
              </a:r>
            </a:p>
          </p:txBody>
        </p:sp>
        <p:grpSp>
          <p:nvGrpSpPr>
            <p:cNvPr id="7" name="Group 6"/>
            <p:cNvGrpSpPr/>
            <p:nvPr/>
          </p:nvGrpSpPr>
          <p:grpSpPr>
            <a:xfrm>
              <a:off x="3352800" y="1679377"/>
              <a:ext cx="1219200" cy="237212"/>
              <a:chOff x="3520067" y="2560585"/>
              <a:chExt cx="538857" cy="111030"/>
            </a:xfrm>
          </p:grpSpPr>
          <p:sp>
            <p:nvSpPr>
              <p:cNvPr id="8" name="Line 54"/>
              <p:cNvSpPr>
                <a:spLocks noChangeShapeType="1"/>
              </p:cNvSpPr>
              <p:nvPr/>
            </p:nvSpPr>
            <p:spPr bwMode="auto">
              <a:xfrm flipH="1" flipV="1">
                <a:off x="4057203" y="2560585"/>
                <a:ext cx="1721" cy="55515"/>
              </a:xfrm>
              <a:prstGeom prst="line">
                <a:avLst/>
              </a:prstGeom>
              <a:noFill/>
              <a:ln w="12700">
                <a:solidFill>
                  <a:srgbClr val="000000"/>
                </a:solidFill>
                <a:round/>
                <a:headEnd type="none" w="sm" len="sm"/>
                <a:tailEnd type="none" w="sm" len="sm"/>
              </a:ln>
            </p:spPr>
            <p:txBody>
              <a:bodyPr/>
              <a:lstStyle/>
              <a:p>
                <a:endParaRPr lang="en-US" sz="1400" b="1" dirty="0"/>
              </a:p>
            </p:txBody>
          </p:sp>
          <p:sp>
            <p:nvSpPr>
              <p:cNvPr id="9" name="Line 55"/>
              <p:cNvSpPr>
                <a:spLocks noChangeShapeType="1"/>
              </p:cNvSpPr>
              <p:nvPr/>
            </p:nvSpPr>
            <p:spPr bwMode="auto">
              <a:xfrm flipV="1">
                <a:off x="3520067" y="2560585"/>
                <a:ext cx="0" cy="111030"/>
              </a:xfrm>
              <a:prstGeom prst="line">
                <a:avLst/>
              </a:prstGeom>
              <a:noFill/>
              <a:ln w="12700">
                <a:solidFill>
                  <a:srgbClr val="000000"/>
                </a:solidFill>
                <a:round/>
                <a:headEnd type="none" w="sm" len="sm"/>
                <a:tailEnd type="none" w="sm" len="sm"/>
              </a:ln>
            </p:spPr>
            <p:txBody>
              <a:bodyPr/>
              <a:lstStyle/>
              <a:p>
                <a:endParaRPr lang="en-US" sz="1400" b="1" dirty="0"/>
              </a:p>
            </p:txBody>
          </p:sp>
          <p:sp>
            <p:nvSpPr>
              <p:cNvPr id="10" name="Line 79"/>
              <p:cNvSpPr>
                <a:spLocks noChangeShapeType="1"/>
              </p:cNvSpPr>
              <p:nvPr/>
            </p:nvSpPr>
            <p:spPr bwMode="auto">
              <a:xfrm>
                <a:off x="3521789" y="2563851"/>
                <a:ext cx="537135" cy="0"/>
              </a:xfrm>
              <a:prstGeom prst="line">
                <a:avLst/>
              </a:prstGeom>
              <a:noFill/>
              <a:ln w="12700">
                <a:solidFill>
                  <a:srgbClr val="000000"/>
                </a:solidFill>
                <a:round/>
                <a:headEnd/>
                <a:tailEnd/>
              </a:ln>
            </p:spPr>
            <p:txBody>
              <a:bodyPr/>
              <a:lstStyle/>
              <a:p>
                <a:endParaRPr lang="en-US" sz="1400" b="1" dirty="0"/>
              </a:p>
            </p:txBody>
          </p:sp>
        </p:grpSp>
      </p:grpSp>
      <p:sp>
        <p:nvSpPr>
          <p:cNvPr id="11" name="Text Placeholder 1"/>
          <p:cNvSpPr txBox="1">
            <a:spLocks/>
          </p:cNvSpPr>
          <p:nvPr/>
        </p:nvSpPr>
        <p:spPr>
          <a:xfrm>
            <a:off x="457200" y="6264275"/>
            <a:ext cx="3611563" cy="457200"/>
          </a:xfrm>
          <a:prstGeom prst="rect">
            <a:avLst/>
          </a:prstGeom>
        </p:spPr>
        <p:txBody>
          <a:bodyPr/>
          <a:lstStyle>
            <a:lvl1pPr marL="342900" indent="-342900" algn="l" rtl="0" eaLnBrk="0" fontAlgn="base" hangingPunct="0">
              <a:spcBef>
                <a:spcPct val="20000"/>
              </a:spcBef>
              <a:spcAft>
                <a:spcPct val="0"/>
              </a:spcAft>
              <a:buClr>
                <a:srgbClr val="D52B1E"/>
              </a:buClr>
              <a:buFont typeface="Arial" pitchFamily="34" charset="0"/>
              <a:buChar char="♦"/>
              <a:defRPr sz="2800">
                <a:solidFill>
                  <a:schemeClr val="tx1"/>
                </a:solidFill>
                <a:latin typeface="+mn-lt"/>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eaLnBrk="1" hangingPunct="1">
              <a:buFont typeface="+mj-lt"/>
              <a:buNone/>
            </a:pPr>
            <a:r>
              <a:rPr lang="en-US" altLang="en-US" sz="1200" kern="0" dirty="0">
                <a:latin typeface="Arial Narrow" panose="020B0606020202030204" pitchFamily="34" charset="0"/>
                <a:ea typeface="ヒラギノ角ゴ Pro W3"/>
                <a:cs typeface="DIN-Regular" pitchFamily="34" charset="0"/>
              </a:rPr>
              <a:t>Bowering K et al. </a:t>
            </a:r>
            <a:r>
              <a:rPr lang="en-US" altLang="en-US" sz="1200" i="1" kern="0" dirty="0">
                <a:latin typeface="Arial Narrow" panose="020B0606020202030204" pitchFamily="34" charset="0"/>
                <a:ea typeface="ヒラギノ角ゴ Pro W3"/>
                <a:cs typeface="DIN-Regular" pitchFamily="34" charset="0"/>
              </a:rPr>
              <a:t>Diabet Med </a:t>
            </a:r>
            <a:r>
              <a:rPr lang="en-US" altLang="en-US" sz="1200" kern="0" dirty="0">
                <a:latin typeface="Arial Narrow" panose="020B0606020202030204" pitchFamily="34" charset="0"/>
                <a:ea typeface="ヒラギノ角ゴ Pro W3"/>
                <a:cs typeface="DIN-Regular" pitchFamily="34" charset="0"/>
              </a:rPr>
              <a:t>2012;29:e263-72</a:t>
            </a:r>
          </a:p>
          <a:p>
            <a:pPr marL="0" indent="0" eaLnBrk="1" hangingPunct="1">
              <a:buFont typeface="+mj-lt"/>
              <a:buNone/>
            </a:pPr>
            <a:endParaRPr lang="en-US" altLang="en-US" sz="1200" kern="0" dirty="0">
              <a:latin typeface="Arial Narrow" panose="020B0606020202030204" pitchFamily="34" charset="0"/>
              <a:ea typeface="ヒラギノ角ゴ Pro W3"/>
              <a:cs typeface="DIN-Regular" pitchFamily="34" charset="0"/>
            </a:endParaRPr>
          </a:p>
        </p:txBody>
      </p:sp>
      <p:sp>
        <p:nvSpPr>
          <p:cNvPr id="1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158284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dirty="0"/>
              <a:t>Content Overview</a:t>
            </a:r>
          </a:p>
        </p:txBody>
      </p:sp>
      <p:sp>
        <p:nvSpPr>
          <p:cNvPr id="8" name="Content Placeholder 2"/>
          <p:cNvSpPr>
            <a:spLocks noGrp="1"/>
          </p:cNvSpPr>
          <p:nvPr>
            <p:ph idx="4294967295"/>
          </p:nvPr>
        </p:nvSpPr>
        <p:spPr>
          <a:xfrm>
            <a:off x="0" y="1543050"/>
            <a:ext cx="8229600" cy="4854575"/>
          </a:xfrm>
        </p:spPr>
        <p:txBody>
          <a:bodyPr/>
          <a:lstStyle/>
          <a:p>
            <a:pPr>
              <a:spcAft>
                <a:spcPts val="600"/>
              </a:spcAft>
            </a:pPr>
            <a:r>
              <a:rPr lang="en-US" sz="2400" dirty="0">
                <a:solidFill>
                  <a:schemeClr val="bg1">
                    <a:lumMod val="85000"/>
                  </a:schemeClr>
                </a:solidFill>
              </a:rPr>
              <a:t>Progression of T2DM</a:t>
            </a:r>
          </a:p>
          <a:p>
            <a:pPr>
              <a:spcAft>
                <a:spcPts val="600"/>
              </a:spcAft>
            </a:pPr>
            <a:r>
              <a:rPr lang="en-US" sz="2400" dirty="0">
                <a:solidFill>
                  <a:schemeClr val="bg1">
                    <a:lumMod val="85000"/>
                  </a:schemeClr>
                </a:solidFill>
              </a:rPr>
              <a:t>Insulin Initiation in T2DM</a:t>
            </a:r>
          </a:p>
          <a:p>
            <a:pPr>
              <a:spcAft>
                <a:spcPts val="600"/>
              </a:spcAft>
            </a:pPr>
            <a:r>
              <a:rPr lang="en-US" sz="2400" dirty="0">
                <a:solidFill>
                  <a:schemeClr val="bg1">
                    <a:lumMod val="85000"/>
                  </a:schemeClr>
                </a:solidFill>
              </a:rPr>
              <a:t>Introduction to Premix Insulins</a:t>
            </a:r>
          </a:p>
          <a:p>
            <a:pPr>
              <a:spcAft>
                <a:spcPts val="600"/>
              </a:spcAft>
            </a:pPr>
            <a:r>
              <a:rPr lang="en-US" sz="2400" dirty="0">
                <a:solidFill>
                  <a:schemeClr val="bg1">
                    <a:lumMod val="85000"/>
                  </a:schemeClr>
                </a:solidFill>
              </a:rPr>
              <a:t>Premix vs. Basal Insulin Regimens</a:t>
            </a:r>
          </a:p>
          <a:p>
            <a:pPr>
              <a:spcAft>
                <a:spcPts val="600"/>
              </a:spcAft>
            </a:pPr>
            <a:r>
              <a:rPr lang="en-US" sz="2400" dirty="0">
                <a:solidFill>
                  <a:schemeClr val="bg1">
                    <a:lumMod val="85000"/>
                  </a:schemeClr>
                </a:solidFill>
              </a:rPr>
              <a:t>Premix vs. Basal-Bolus Regimens</a:t>
            </a:r>
          </a:p>
          <a:p>
            <a:pPr>
              <a:spcAft>
                <a:spcPts val="600"/>
              </a:spcAft>
            </a:pPr>
            <a:r>
              <a:rPr lang="en-US" sz="2400" dirty="0">
                <a:solidFill>
                  <a:schemeClr val="bg1">
                    <a:lumMod val="85000"/>
                  </a:schemeClr>
                </a:solidFill>
              </a:rPr>
              <a:t>Comparison of Premix, Basal-Bolus, and Basal Insulin Regimens</a:t>
            </a:r>
          </a:p>
          <a:p>
            <a:pPr>
              <a:spcAft>
                <a:spcPts val="600"/>
              </a:spcAft>
            </a:pPr>
            <a:r>
              <a:rPr lang="en-US" sz="2400" dirty="0"/>
              <a:t>Guidelines and Treatment Algorithms</a:t>
            </a:r>
          </a:p>
          <a:p>
            <a:pPr>
              <a:spcAft>
                <a:spcPts val="600"/>
              </a:spcAft>
            </a:pPr>
            <a:r>
              <a:rPr lang="en-US" sz="2400" dirty="0">
                <a:solidFill>
                  <a:schemeClr val="bg1">
                    <a:lumMod val="85000"/>
                  </a:schemeClr>
                </a:solidFill>
              </a:rPr>
              <a:t>Conclusions</a:t>
            </a:r>
          </a:p>
          <a:p>
            <a:pPr>
              <a:spcAft>
                <a:spcPts val="600"/>
              </a:spcAft>
            </a:pPr>
            <a:endParaRPr lang="en-US" sz="2000" dirty="0"/>
          </a:p>
          <a:p>
            <a:pPr>
              <a:spcAft>
                <a:spcPts val="600"/>
              </a:spcAft>
            </a:pPr>
            <a:endParaRPr lang="en-US" sz="2400" dirty="0"/>
          </a:p>
          <a:p>
            <a:pPr marL="0" indent="0">
              <a:spcAft>
                <a:spcPts val="600"/>
              </a:spcAft>
              <a:buNone/>
            </a:pPr>
            <a:endParaRPr lang="en-US" sz="2400" dirty="0"/>
          </a:p>
          <a:p>
            <a:pPr marL="0" indent="0">
              <a:spcAft>
                <a:spcPts val="600"/>
              </a:spcAft>
              <a:buNone/>
            </a:pPr>
            <a:endParaRPr lang="en-US" sz="2400" dirty="0"/>
          </a:p>
        </p:txBody>
      </p:sp>
      <p:sp>
        <p:nvSpPr>
          <p:cNvPr id="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575589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2"/>
          <p:cNvSpPr>
            <a:spLocks noGrp="1" noChangeArrowheads="1"/>
          </p:cNvSpPr>
          <p:nvPr>
            <p:ph type="title" idx="4294967295"/>
          </p:nvPr>
        </p:nvSpPr>
        <p:spPr>
          <a:xfrm>
            <a:off x="0" y="-25400"/>
            <a:ext cx="8229600" cy="1143000"/>
          </a:xfrm>
        </p:spPr>
        <p:txBody>
          <a:bodyPr/>
          <a:lstStyle/>
          <a:p>
            <a:r>
              <a:rPr lang="en-US" altLang="en-US" dirty="0">
                <a:sym typeface="Symbol" pitchFamily="18" charset="2"/>
              </a:rPr>
              <a:t>Initiating Therapy With Twice-Daily Premix Insulin Analogs</a:t>
            </a:r>
            <a:endParaRPr lang="en-US" baseline="30000" noProof="0" dirty="0">
              <a:sym typeface="Symbol" pitchFamily="18" charset="2"/>
            </a:endParaRPr>
          </a:p>
        </p:txBody>
      </p:sp>
      <p:sp>
        <p:nvSpPr>
          <p:cNvPr id="8" name="Footer Placeholder 4"/>
          <p:cNvSpPr>
            <a:spLocks noGrp="1"/>
          </p:cNvSpPr>
          <p:nvPr>
            <p:ph type="ftr" sz="quarter" idx="4294967295"/>
          </p:nvPr>
        </p:nvSpPr>
        <p:spPr>
          <a:xfrm>
            <a:off x="0" y="6594390"/>
            <a:ext cx="8094663" cy="169070"/>
          </a:xfrm>
          <a:prstGeom prst="rect">
            <a:avLst/>
          </a:prstGeom>
        </p:spPr>
        <p:txBody>
          <a:bodyPr/>
          <a:lstStyle>
            <a:lvl1pPr>
              <a:defRPr/>
            </a:lvl1pPr>
          </a:lstStyle>
          <a:p>
            <a:pPr marL="228600" indent="-228600" algn="l">
              <a:lnSpc>
                <a:spcPct val="90000"/>
              </a:lnSpc>
              <a:buFont typeface="+mj-lt"/>
              <a:buAutoNum type="arabicPeriod"/>
            </a:pPr>
            <a:r>
              <a:rPr lang="en-US" sz="1200" dirty="0">
                <a:latin typeface="Arial Narrow" panose="020B0606020202030204" pitchFamily="34" charset="0"/>
                <a:ea typeface="MS PGothic" pitchFamily="34" charset="-128"/>
              </a:rPr>
              <a:t>Company Confidential  © 2014 Eli Lilly and Company </a:t>
            </a:r>
            <a:endParaRPr lang="en-GB" sz="1200" dirty="0">
              <a:latin typeface="Arial Narrow" panose="020B0606020202030204" pitchFamily="34" charset="0"/>
              <a:ea typeface="MS PGothic" pitchFamily="34" charset="-128"/>
            </a:endParaRPr>
          </a:p>
        </p:txBody>
      </p:sp>
      <p:sp>
        <p:nvSpPr>
          <p:cNvPr id="91139" name="AutoShape 6" descr="Parchment"/>
          <p:cNvSpPr>
            <a:spLocks noChangeArrowheads="1"/>
          </p:cNvSpPr>
          <p:nvPr/>
        </p:nvSpPr>
        <p:spPr bwMode="auto">
          <a:xfrm>
            <a:off x="473075" y="2218095"/>
            <a:ext cx="8201025" cy="3420705"/>
          </a:xfrm>
          <a:prstGeom prst="roundRect">
            <a:avLst>
              <a:gd name="adj" fmla="val 3872"/>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eaLnBrk="0" hangingPunct="0">
              <a:lnSpc>
                <a:spcPct val="90000"/>
              </a:lnSpc>
              <a:spcBef>
                <a:spcPts val="200"/>
              </a:spcBef>
              <a:buClr>
                <a:schemeClr val="accent1"/>
              </a:buClr>
            </a:pPr>
            <a:r>
              <a:rPr lang="en-US" dirty="0">
                <a:solidFill>
                  <a:schemeClr val="tx1"/>
                </a:solidFill>
              </a:rPr>
              <a:t> </a:t>
            </a:r>
            <a:r>
              <a:rPr lang="en-US" b="1" dirty="0">
                <a:solidFill>
                  <a:srgbClr val="D52B1E"/>
                </a:solidFill>
              </a:rPr>
              <a:t>Insulin naïve patients</a:t>
            </a:r>
            <a:endParaRPr lang="en-US" b="1" baseline="30000" dirty="0">
              <a:solidFill>
                <a:srgbClr val="D52B1E"/>
              </a:solidFill>
            </a:endParaRPr>
          </a:p>
          <a:p>
            <a:pPr marL="285750" indent="-285750" eaLnBrk="0" hangingPunct="0">
              <a:lnSpc>
                <a:spcPct val="90000"/>
              </a:lnSpc>
              <a:spcBef>
                <a:spcPts val="200"/>
              </a:spcBef>
              <a:buClr>
                <a:srgbClr val="D52B1E"/>
              </a:buClr>
              <a:buFont typeface="Arial" panose="020B0604020202020204" pitchFamily="34" charset="0"/>
              <a:buChar char="♦"/>
            </a:pPr>
            <a:r>
              <a:rPr lang="en-US" dirty="0">
                <a:solidFill>
                  <a:schemeClr val="tx1"/>
                </a:solidFill>
              </a:rPr>
              <a:t>Start as 10 U sc prebreakfast and pre-evening meals</a:t>
            </a:r>
            <a:r>
              <a:rPr lang="en-US" baseline="30000" dirty="0">
                <a:solidFill>
                  <a:schemeClr val="tx1"/>
                </a:solidFill>
              </a:rPr>
              <a:t>1</a:t>
            </a:r>
            <a:r>
              <a:rPr lang="en-US" dirty="0">
                <a:solidFill>
                  <a:schemeClr val="tx1"/>
                </a:solidFill>
              </a:rPr>
              <a:t> </a:t>
            </a:r>
          </a:p>
          <a:p>
            <a:pPr eaLnBrk="0" hangingPunct="0">
              <a:lnSpc>
                <a:spcPct val="90000"/>
              </a:lnSpc>
              <a:spcBef>
                <a:spcPts val="200"/>
              </a:spcBef>
              <a:buClr>
                <a:schemeClr val="accent1"/>
              </a:buClr>
            </a:pPr>
            <a:r>
              <a:rPr lang="en-US" b="1" dirty="0">
                <a:solidFill>
                  <a:srgbClr val="D52B1E"/>
                </a:solidFill>
              </a:rPr>
              <a:t>Patients already on once-daily insulin </a:t>
            </a:r>
          </a:p>
          <a:p>
            <a:pPr marL="285750" indent="-285750" eaLnBrk="0" hangingPunct="0">
              <a:lnSpc>
                <a:spcPct val="90000"/>
              </a:lnSpc>
              <a:spcBef>
                <a:spcPts val="200"/>
              </a:spcBef>
              <a:buClr>
                <a:srgbClr val="D52B1E"/>
              </a:buClr>
              <a:buFont typeface="Arial" panose="020B0604020202020204" pitchFamily="34" charset="0"/>
              <a:buChar char="♦"/>
            </a:pPr>
            <a:r>
              <a:rPr lang="en-US" dirty="0">
                <a:solidFill>
                  <a:schemeClr val="tx1"/>
                </a:solidFill>
              </a:rPr>
              <a:t>Calculate total daily dose</a:t>
            </a:r>
            <a:r>
              <a:rPr lang="en-US" baseline="30000" dirty="0">
                <a:solidFill>
                  <a:schemeClr val="tx1"/>
                </a:solidFill>
              </a:rPr>
              <a:t>1</a:t>
            </a:r>
            <a:endParaRPr lang="en-US" dirty="0">
              <a:solidFill>
                <a:schemeClr val="tx1"/>
              </a:solidFill>
            </a:endParaRPr>
          </a:p>
          <a:p>
            <a:pPr marL="742950" lvl="1" indent="-285750" eaLnBrk="0" hangingPunct="0">
              <a:lnSpc>
                <a:spcPct val="90000"/>
              </a:lnSpc>
              <a:spcBef>
                <a:spcPts val="200"/>
              </a:spcBef>
              <a:buClr>
                <a:srgbClr val="D52B1E"/>
              </a:buClr>
              <a:buFont typeface="Arial" panose="020B0604020202020204" pitchFamily="34" charset="0"/>
              <a:buChar char="•"/>
            </a:pPr>
            <a:r>
              <a:rPr lang="en-US" dirty="0">
                <a:solidFill>
                  <a:schemeClr val="tx1"/>
                </a:solidFill>
              </a:rPr>
              <a:t>Total daily dose ÷ 2 </a:t>
            </a:r>
          </a:p>
          <a:p>
            <a:pPr marL="742950" lvl="1" indent="-285750" eaLnBrk="0" hangingPunct="0">
              <a:lnSpc>
                <a:spcPct val="90000"/>
              </a:lnSpc>
              <a:spcBef>
                <a:spcPts val="200"/>
              </a:spcBef>
              <a:buClr>
                <a:srgbClr val="D52B1E"/>
              </a:buClr>
              <a:buFont typeface="Arial" panose="020B0604020202020204" pitchFamily="34" charset="0"/>
              <a:buChar char="•"/>
            </a:pPr>
            <a:r>
              <a:rPr lang="en-US" dirty="0">
                <a:solidFill>
                  <a:schemeClr val="tx1"/>
                </a:solidFill>
              </a:rPr>
              <a:t>Give ½ sc prebreakfast and ½ sc pre-evening meal</a:t>
            </a:r>
          </a:p>
          <a:p>
            <a:pPr marL="285750" indent="-285750" eaLnBrk="0" hangingPunct="0">
              <a:lnSpc>
                <a:spcPct val="90000"/>
              </a:lnSpc>
              <a:spcBef>
                <a:spcPts val="200"/>
              </a:spcBef>
              <a:buClr>
                <a:srgbClr val="D52B1E"/>
              </a:buClr>
              <a:buFont typeface="Arial" panose="020B0604020202020204" pitchFamily="34" charset="0"/>
              <a:buChar char="♦"/>
            </a:pPr>
            <a:r>
              <a:rPr lang="en-US" dirty="0">
                <a:solidFill>
                  <a:schemeClr val="tx1"/>
                </a:solidFill>
              </a:rPr>
              <a:t>OAM recommendation</a:t>
            </a:r>
            <a:r>
              <a:rPr lang="en-US" baseline="30000" dirty="0">
                <a:solidFill>
                  <a:schemeClr val="tx1"/>
                </a:solidFill>
              </a:rPr>
              <a:t>2</a:t>
            </a:r>
          </a:p>
          <a:p>
            <a:pPr marL="742950" lvl="1" indent="-285750" eaLnBrk="0" hangingPunct="0">
              <a:lnSpc>
                <a:spcPct val="90000"/>
              </a:lnSpc>
              <a:spcBef>
                <a:spcPts val="200"/>
              </a:spcBef>
              <a:buClr>
                <a:srgbClr val="D52B1E"/>
              </a:buClr>
              <a:buFont typeface="Arial" panose="020B0604020202020204" pitchFamily="34" charset="0"/>
              <a:buChar char="•"/>
            </a:pPr>
            <a:r>
              <a:rPr lang="en-US" dirty="0">
                <a:solidFill>
                  <a:schemeClr val="tx1"/>
                </a:solidFill>
              </a:rPr>
              <a:t>Continue metformin</a:t>
            </a:r>
          </a:p>
          <a:p>
            <a:pPr marL="742950" lvl="1" indent="-285750" eaLnBrk="0" hangingPunct="0">
              <a:lnSpc>
                <a:spcPct val="90000"/>
              </a:lnSpc>
              <a:spcBef>
                <a:spcPts val="200"/>
              </a:spcBef>
              <a:buClr>
                <a:srgbClr val="D52B1E"/>
              </a:buClr>
              <a:buFont typeface="Arial" panose="020B0604020202020204" pitchFamily="34" charset="0"/>
              <a:buChar char="•"/>
            </a:pPr>
            <a:r>
              <a:rPr lang="en-US" dirty="0">
                <a:solidFill>
                  <a:schemeClr val="tx1"/>
                </a:solidFill>
              </a:rPr>
              <a:t>Other OAMs (sulfonylureas or </a:t>
            </a:r>
            <a:r>
              <a:rPr lang="el-GR" dirty="0"/>
              <a:t>α-</a:t>
            </a:r>
            <a:r>
              <a:rPr lang="en-US" dirty="0"/>
              <a:t>glucosidase inhibitors) </a:t>
            </a:r>
            <a:r>
              <a:rPr lang="en-US" dirty="0">
                <a:solidFill>
                  <a:schemeClr val="tx1"/>
                </a:solidFill>
              </a:rPr>
              <a:t>can also be maintained</a:t>
            </a:r>
            <a:endParaRPr lang="en-US" dirty="0">
              <a:solidFill>
                <a:schemeClr val="tx1"/>
              </a:solidFill>
              <a:sym typeface="Symbol" pitchFamily="18" charset="2"/>
            </a:endParaRPr>
          </a:p>
          <a:p>
            <a:pPr marL="285750" indent="-285750" eaLnBrk="0" hangingPunct="0">
              <a:lnSpc>
                <a:spcPct val="90000"/>
              </a:lnSpc>
              <a:spcBef>
                <a:spcPts val="200"/>
              </a:spcBef>
              <a:buClr>
                <a:srgbClr val="D52B1E"/>
              </a:buClr>
              <a:buFont typeface="Arial" panose="020B0604020202020204" pitchFamily="34" charset="0"/>
              <a:buChar char="♦"/>
            </a:pPr>
            <a:r>
              <a:rPr lang="en-US" dirty="0">
                <a:solidFill>
                  <a:schemeClr val="tx1"/>
                </a:solidFill>
                <a:sym typeface="Symbol" pitchFamily="18" charset="2"/>
              </a:rPr>
              <a:t>PG measurements</a:t>
            </a:r>
            <a:r>
              <a:rPr lang="en-US" baseline="30000" dirty="0">
                <a:solidFill>
                  <a:schemeClr val="tx1"/>
                </a:solidFill>
              </a:rPr>
              <a:t>2</a:t>
            </a:r>
            <a:endParaRPr lang="en-US" dirty="0">
              <a:solidFill>
                <a:schemeClr val="tx1"/>
              </a:solidFill>
              <a:sym typeface="Symbol" pitchFamily="18" charset="2"/>
            </a:endParaRPr>
          </a:p>
          <a:p>
            <a:pPr marL="742950" lvl="1" indent="-285750" eaLnBrk="0" hangingPunct="0">
              <a:lnSpc>
                <a:spcPct val="90000"/>
              </a:lnSpc>
              <a:spcBef>
                <a:spcPts val="200"/>
              </a:spcBef>
              <a:buClr>
                <a:srgbClr val="D52B1E"/>
              </a:buClr>
              <a:buFont typeface="Arial" panose="020B0604020202020204" pitchFamily="34" charset="0"/>
              <a:buChar char="•"/>
            </a:pPr>
            <a:r>
              <a:rPr lang="en-US" dirty="0">
                <a:solidFill>
                  <a:schemeClr val="tx1"/>
                </a:solidFill>
                <a:sym typeface="Symbol" pitchFamily="18" charset="2"/>
              </a:rPr>
              <a:t>Monitor prebreakfast (fasting) and pre-evening meal plasma glucose</a:t>
            </a:r>
            <a:endParaRPr lang="en-US" baseline="30000" dirty="0">
              <a:solidFill>
                <a:schemeClr val="tx1"/>
              </a:solidFill>
              <a:sym typeface="Symbol" pitchFamily="18" charset="2"/>
            </a:endParaRPr>
          </a:p>
        </p:txBody>
      </p:sp>
      <p:sp>
        <p:nvSpPr>
          <p:cNvPr id="452612" name="Line 9"/>
          <p:cNvSpPr>
            <a:spLocks noChangeShapeType="1"/>
          </p:cNvSpPr>
          <p:nvPr/>
        </p:nvSpPr>
        <p:spPr bwMode="auto">
          <a:xfrm>
            <a:off x="4559300" y="1874064"/>
            <a:ext cx="0" cy="314970"/>
          </a:xfrm>
          <a:prstGeom prst="line">
            <a:avLst/>
          </a:prstGeom>
          <a:noFill/>
          <a:ln w="57150">
            <a:solidFill>
              <a:schemeClr val="tx2"/>
            </a:solidFill>
            <a:round/>
            <a:headEnd/>
            <a:tailEnd type="triangle" w="med" len="med"/>
          </a:ln>
        </p:spPr>
        <p:txBody>
          <a:bodyPr/>
          <a:lstStyle/>
          <a:p>
            <a:endParaRPr lang="en-US" sz="2000" dirty="0"/>
          </a:p>
        </p:txBody>
      </p:sp>
      <p:sp>
        <p:nvSpPr>
          <p:cNvPr id="452615" name="Rectangle 450"/>
          <p:cNvSpPr>
            <a:spLocks noChangeArrowheads="1"/>
          </p:cNvSpPr>
          <p:nvPr/>
        </p:nvSpPr>
        <p:spPr bwMode="auto">
          <a:xfrm>
            <a:off x="473075" y="1511480"/>
            <a:ext cx="8201025" cy="360000"/>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GB" sz="2000" dirty="0">
                <a:solidFill>
                  <a:srgbClr val="FFFFFF"/>
                </a:solidFill>
              </a:rPr>
              <a:t>Premix analog twice daily – start with low dose and increase gradually</a:t>
            </a:r>
          </a:p>
        </p:txBody>
      </p:sp>
      <p:sp>
        <p:nvSpPr>
          <p:cNvPr id="7"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41" y="5722511"/>
            <a:ext cx="6913418" cy="913209"/>
          </a:xfrm>
          <a:prstGeom prst="rect">
            <a:avLst/>
          </a:prstGeom>
        </p:spPr>
      </p:pic>
    </p:spTree>
    <p:extLst>
      <p:ext uri="{BB962C8B-B14F-4D97-AF65-F5344CB8AC3E}">
        <p14:creationId xmlns:p14="http://schemas.microsoft.com/office/powerpoint/2010/main" val="102808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altLang="en-US" sz="2800" dirty="0">
                <a:sym typeface="Symbol" pitchFamily="18" charset="2"/>
              </a:rPr>
              <a:t>Initiating Therapy With Premix Insulin Analogs BID (Escalation From Basal Insulin)</a:t>
            </a:r>
            <a:endParaRPr lang="en-US" sz="2800" dirty="0"/>
          </a:p>
        </p:txBody>
      </p:sp>
      <p:sp>
        <p:nvSpPr>
          <p:cNvPr id="6" name="TextBox 5"/>
          <p:cNvSpPr txBox="1"/>
          <p:nvPr/>
        </p:nvSpPr>
        <p:spPr>
          <a:xfrm>
            <a:off x="995698" y="1524000"/>
            <a:ext cx="7404591" cy="584775"/>
          </a:xfrm>
          <a:prstGeom prst="rect">
            <a:avLst/>
          </a:prstGeom>
          <a:solidFill>
            <a:srgbClr val="D52B1E"/>
          </a:solidFill>
          <a:ln>
            <a:solidFill>
              <a:srgbClr val="D52B1E"/>
            </a:solidFill>
          </a:ln>
        </p:spPr>
        <p:txBody>
          <a:bodyPr wrap="none" rtlCol="0">
            <a:spAutoFit/>
          </a:bodyPr>
          <a:lstStyle/>
          <a:p>
            <a:pPr algn="ctr"/>
            <a:r>
              <a:rPr lang="en-US" b="1" dirty="0">
                <a:solidFill>
                  <a:schemeClr val="bg1"/>
                </a:solidFill>
              </a:rPr>
              <a:t>Start with Mix 25/75 or 30/70 – 12 U with breakfast, 6 U with dinner</a:t>
            </a:r>
            <a:br>
              <a:rPr lang="en-US" b="1" dirty="0">
                <a:solidFill>
                  <a:schemeClr val="bg1"/>
                </a:solidFill>
              </a:rPr>
            </a:br>
            <a:r>
              <a:rPr lang="en-US" sz="1400" b="1" dirty="0">
                <a:solidFill>
                  <a:schemeClr val="bg1"/>
                </a:solidFill>
              </a:rPr>
              <a:t>(Or divide basal insulin to 2/3 dose in the morning and 1/3 dose in the evening)</a:t>
            </a:r>
          </a:p>
        </p:txBody>
      </p:sp>
      <p:sp>
        <p:nvSpPr>
          <p:cNvPr id="7" name="TextBox 6"/>
          <p:cNvSpPr txBox="1"/>
          <p:nvPr/>
        </p:nvSpPr>
        <p:spPr>
          <a:xfrm>
            <a:off x="1744435" y="2487304"/>
            <a:ext cx="3082896" cy="646331"/>
          </a:xfrm>
          <a:prstGeom prst="rect">
            <a:avLst/>
          </a:prstGeom>
          <a:solidFill>
            <a:srgbClr val="0000FF"/>
          </a:solidFill>
        </p:spPr>
        <p:txBody>
          <a:bodyPr wrap="none" rtlCol="0">
            <a:spAutoFit/>
          </a:bodyPr>
          <a:lstStyle/>
          <a:p>
            <a:pPr algn="ctr"/>
            <a:r>
              <a:rPr lang="en-US" b="1" dirty="0">
                <a:solidFill>
                  <a:schemeClr val="bg1"/>
                </a:solidFill>
              </a:rPr>
              <a:t>High FPG</a:t>
            </a:r>
            <a:br>
              <a:rPr lang="en-US" b="1" dirty="0">
                <a:solidFill>
                  <a:schemeClr val="bg1"/>
                </a:solidFill>
              </a:rPr>
            </a:br>
            <a:r>
              <a:rPr lang="en-US" b="1" dirty="0">
                <a:solidFill>
                  <a:schemeClr val="bg1"/>
                </a:solidFill>
              </a:rPr>
              <a:t>Add 2-4 U to evening dose</a:t>
            </a:r>
          </a:p>
        </p:txBody>
      </p:sp>
      <p:sp>
        <p:nvSpPr>
          <p:cNvPr id="8" name="TextBox 7"/>
          <p:cNvSpPr txBox="1"/>
          <p:nvPr/>
        </p:nvSpPr>
        <p:spPr>
          <a:xfrm>
            <a:off x="5144529" y="2487304"/>
            <a:ext cx="3134192" cy="646331"/>
          </a:xfrm>
          <a:prstGeom prst="rect">
            <a:avLst/>
          </a:prstGeom>
          <a:solidFill>
            <a:srgbClr val="0000FF"/>
          </a:solidFill>
        </p:spPr>
        <p:txBody>
          <a:bodyPr wrap="none" rtlCol="0">
            <a:spAutoFit/>
          </a:bodyPr>
          <a:lstStyle/>
          <a:p>
            <a:pPr algn="ctr"/>
            <a:r>
              <a:rPr lang="en-US" b="1" dirty="0">
                <a:solidFill>
                  <a:schemeClr val="bg1"/>
                </a:solidFill>
              </a:rPr>
              <a:t>High evening PG</a:t>
            </a:r>
            <a:br>
              <a:rPr lang="en-US" b="1" dirty="0">
                <a:solidFill>
                  <a:schemeClr val="bg1"/>
                </a:solidFill>
              </a:rPr>
            </a:br>
            <a:r>
              <a:rPr lang="en-US" b="1" dirty="0">
                <a:solidFill>
                  <a:schemeClr val="bg1"/>
                </a:solidFill>
              </a:rPr>
              <a:t>Add 2-4 U to morning dose</a:t>
            </a:r>
          </a:p>
        </p:txBody>
      </p:sp>
      <p:sp>
        <p:nvSpPr>
          <p:cNvPr id="9" name="TextBox 8"/>
          <p:cNvSpPr txBox="1"/>
          <p:nvPr/>
        </p:nvSpPr>
        <p:spPr>
          <a:xfrm>
            <a:off x="152399" y="3352800"/>
            <a:ext cx="4674931" cy="646331"/>
          </a:xfrm>
          <a:prstGeom prst="rect">
            <a:avLst/>
          </a:prstGeom>
          <a:solidFill>
            <a:srgbClr val="0000FF"/>
          </a:solidFill>
        </p:spPr>
        <p:txBody>
          <a:bodyPr wrap="square" rtlCol="0">
            <a:spAutoFit/>
          </a:bodyPr>
          <a:lstStyle/>
          <a:p>
            <a:pPr algn="ctr"/>
            <a:r>
              <a:rPr lang="en-US" b="1" dirty="0">
                <a:solidFill>
                  <a:schemeClr val="bg1"/>
                </a:solidFill>
              </a:rPr>
              <a:t>Check glucose before bed and early morning to avoid hypoglycemia</a:t>
            </a:r>
          </a:p>
        </p:txBody>
      </p:sp>
      <p:sp>
        <p:nvSpPr>
          <p:cNvPr id="10" name="TextBox 9"/>
          <p:cNvSpPr txBox="1"/>
          <p:nvPr/>
        </p:nvSpPr>
        <p:spPr>
          <a:xfrm>
            <a:off x="5144529" y="3352800"/>
            <a:ext cx="3847071" cy="646331"/>
          </a:xfrm>
          <a:prstGeom prst="rect">
            <a:avLst/>
          </a:prstGeom>
          <a:solidFill>
            <a:srgbClr val="0000FF"/>
          </a:solidFill>
        </p:spPr>
        <p:txBody>
          <a:bodyPr wrap="square" rtlCol="0">
            <a:spAutoFit/>
          </a:bodyPr>
          <a:lstStyle/>
          <a:p>
            <a:pPr algn="ctr"/>
            <a:r>
              <a:rPr lang="en-US" b="1" dirty="0">
                <a:solidFill>
                  <a:schemeClr val="bg1"/>
                </a:solidFill>
              </a:rPr>
              <a:t>Check glucose before lunch to avoid hypoglycemia</a:t>
            </a:r>
          </a:p>
        </p:txBody>
      </p:sp>
      <p:sp>
        <p:nvSpPr>
          <p:cNvPr id="11" name="TextBox 10"/>
          <p:cNvSpPr txBox="1"/>
          <p:nvPr/>
        </p:nvSpPr>
        <p:spPr>
          <a:xfrm>
            <a:off x="2027792" y="4382869"/>
            <a:ext cx="2792003" cy="646331"/>
          </a:xfrm>
          <a:prstGeom prst="rect">
            <a:avLst/>
          </a:prstGeom>
          <a:solidFill>
            <a:srgbClr val="9900CC"/>
          </a:solidFill>
        </p:spPr>
        <p:txBody>
          <a:bodyPr wrap="square" rtlCol="0">
            <a:spAutoFit/>
          </a:bodyPr>
          <a:lstStyle/>
          <a:p>
            <a:pPr algn="ctr"/>
            <a:r>
              <a:rPr lang="en-US" b="1" dirty="0">
                <a:solidFill>
                  <a:schemeClr val="bg1"/>
                </a:solidFill>
              </a:rPr>
              <a:t>Repeat until target is reached</a:t>
            </a:r>
          </a:p>
        </p:txBody>
      </p:sp>
      <p:sp>
        <p:nvSpPr>
          <p:cNvPr id="12" name="TextBox 11"/>
          <p:cNvSpPr txBox="1"/>
          <p:nvPr/>
        </p:nvSpPr>
        <p:spPr>
          <a:xfrm>
            <a:off x="1106949" y="5720862"/>
            <a:ext cx="6930102" cy="369332"/>
          </a:xfrm>
          <a:prstGeom prst="rect">
            <a:avLst/>
          </a:prstGeom>
          <a:solidFill>
            <a:srgbClr val="9900CC"/>
          </a:solidFill>
          <a:ln>
            <a:solidFill>
              <a:srgbClr val="82786F"/>
            </a:solidFill>
          </a:ln>
        </p:spPr>
        <p:txBody>
          <a:bodyPr wrap="none" rtlCol="0">
            <a:spAutoFit/>
          </a:bodyPr>
          <a:lstStyle/>
          <a:p>
            <a:r>
              <a:rPr lang="en-US" b="1" dirty="0">
                <a:solidFill>
                  <a:schemeClr val="bg1"/>
                </a:solidFill>
              </a:rPr>
              <a:t>Consult with diabetologist if fail to achieve target in 6 months</a:t>
            </a:r>
          </a:p>
        </p:txBody>
      </p:sp>
      <p:cxnSp>
        <p:nvCxnSpPr>
          <p:cNvPr id="13" name="Straight Connector 12"/>
          <p:cNvCxnSpPr/>
          <p:nvPr/>
        </p:nvCxnSpPr>
        <p:spPr>
          <a:xfrm flipH="1">
            <a:off x="4952999" y="2108775"/>
            <a:ext cx="1" cy="1597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81395" y="2277070"/>
            <a:ext cx="34302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7" idx="0"/>
          </p:cNvCxnSpPr>
          <p:nvPr/>
        </p:nvCxnSpPr>
        <p:spPr>
          <a:xfrm>
            <a:off x="3281395" y="2277070"/>
            <a:ext cx="4488" cy="2102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707140" y="2268542"/>
            <a:ext cx="4483" cy="2102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81395" y="5029200"/>
            <a:ext cx="985805"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791200" y="5029199"/>
            <a:ext cx="915940" cy="6858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44529" y="4382868"/>
            <a:ext cx="2792003" cy="646331"/>
          </a:xfrm>
          <a:prstGeom prst="rect">
            <a:avLst/>
          </a:prstGeom>
          <a:solidFill>
            <a:srgbClr val="9900CC"/>
          </a:solidFill>
        </p:spPr>
        <p:txBody>
          <a:bodyPr wrap="square" rtlCol="0">
            <a:spAutoFit/>
          </a:bodyPr>
          <a:lstStyle/>
          <a:p>
            <a:pPr algn="ctr"/>
            <a:r>
              <a:rPr lang="en-US" b="1" dirty="0">
                <a:solidFill>
                  <a:schemeClr val="bg1"/>
                </a:solidFill>
              </a:rPr>
              <a:t>Repeat until target is reached</a:t>
            </a:r>
          </a:p>
        </p:txBody>
      </p:sp>
      <p:sp>
        <p:nvSpPr>
          <p:cNvPr id="30" name="Text Placeholder 4"/>
          <p:cNvSpPr txBox="1">
            <a:spLocks/>
          </p:cNvSpPr>
          <p:nvPr/>
        </p:nvSpPr>
        <p:spPr bwMode="auto">
          <a:xfrm>
            <a:off x="503237" y="6400800"/>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lvl="0" indent="0" eaLnBrk="1" fontAlgn="auto" hangingPunct="1">
              <a:lnSpc>
                <a:spcPct val="90000"/>
              </a:lnSpc>
              <a:spcBef>
                <a:spcPts val="0"/>
              </a:spcBef>
              <a:buNone/>
            </a:pPr>
            <a:r>
              <a:rPr lang="pt-BR" dirty="0">
                <a:solidFill>
                  <a:schemeClr val="bg1"/>
                </a:solidFill>
                <a:ea typeface="+mn-ea"/>
                <a:cs typeface="+mn-cs"/>
              </a:rPr>
              <a:t>Data from Mosenzon O and Raz I. </a:t>
            </a:r>
            <a:r>
              <a:rPr lang="pt-BR" i="1" dirty="0">
                <a:solidFill>
                  <a:schemeClr val="bg1"/>
                </a:solidFill>
                <a:ea typeface="+mn-ea"/>
                <a:cs typeface="+mn-cs"/>
              </a:rPr>
              <a:t>Diabetes Care </a:t>
            </a:r>
            <a:r>
              <a:rPr lang="pt-BR" dirty="0">
                <a:solidFill>
                  <a:schemeClr val="bg1"/>
                </a:solidFill>
                <a:ea typeface="+mn-ea"/>
                <a:cs typeface="+mn-cs"/>
              </a:rPr>
              <a:t>2013;36:(Suppl 2):S212-8</a:t>
            </a:r>
          </a:p>
        </p:txBody>
      </p:sp>
      <p:sp>
        <p:nvSpPr>
          <p:cNvPr id="18"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chemeClr val="bg1"/>
                </a:solidFill>
              </a:rPr>
              <a:t>Copyright © 2016 Eli Lilly and Company</a:t>
            </a:r>
          </a:p>
        </p:txBody>
      </p:sp>
    </p:spTree>
    <p:extLst>
      <p:ext uri="{BB962C8B-B14F-4D97-AF65-F5344CB8AC3E}">
        <p14:creationId xmlns:p14="http://schemas.microsoft.com/office/powerpoint/2010/main" val="128646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25400"/>
            <a:ext cx="8229600" cy="1143000"/>
          </a:xfrm>
        </p:spPr>
        <p:txBody>
          <a:bodyPr/>
          <a:lstStyle/>
          <a:p>
            <a:pPr eaLnBrk="1" hangingPunct="1"/>
            <a:r>
              <a:rPr lang="en-US" altLang="en-US" sz="3000" b="1"/>
              <a:t>Identifying Patients who Benefit the Most Using Humalog</a:t>
            </a:r>
            <a:r>
              <a:rPr lang="en-US" altLang="en-US" sz="3000" b="1">
                <a:sym typeface="Symbol" panose="05050102010706020507" pitchFamily="18" charset="2"/>
              </a:rPr>
              <a:t> Mix25™ Therapy</a:t>
            </a:r>
          </a:p>
        </p:txBody>
      </p:sp>
      <p:sp>
        <p:nvSpPr>
          <p:cNvPr id="3075" name="Line 4"/>
          <p:cNvSpPr>
            <a:spLocks noChangeShapeType="1"/>
          </p:cNvSpPr>
          <p:nvPr/>
        </p:nvSpPr>
        <p:spPr bwMode="auto">
          <a:xfrm>
            <a:off x="533400" y="1371600"/>
            <a:ext cx="8077200" cy="0"/>
          </a:xfrm>
          <a:prstGeom prst="line">
            <a:avLst/>
          </a:prstGeom>
          <a:noFill/>
          <a:ln w="762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6" name="Rectangle 5" descr="Parchment"/>
          <p:cNvSpPr>
            <a:spLocks noChangeArrowheads="1"/>
          </p:cNvSpPr>
          <p:nvPr/>
        </p:nvSpPr>
        <p:spPr bwMode="auto">
          <a:xfrm>
            <a:off x="533400" y="2819400"/>
            <a:ext cx="8001000" cy="1752600"/>
          </a:xfrm>
          <a:prstGeom prst="rect">
            <a:avLst/>
          </a:prstGeom>
          <a:blipFill dpi="0" rotWithShape="1">
            <a:blip r:embed="rId2"/>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chemeClr val="bg1"/>
              </a:solidFill>
            </a:endParaRPr>
          </a:p>
        </p:txBody>
      </p:sp>
      <p:sp>
        <p:nvSpPr>
          <p:cNvPr id="3077" name="Rectangle 6"/>
          <p:cNvSpPr>
            <a:spLocks noChangeArrowheads="1"/>
          </p:cNvSpPr>
          <p:nvPr/>
        </p:nvSpPr>
        <p:spPr bwMode="auto">
          <a:xfrm>
            <a:off x="2819400" y="1447800"/>
            <a:ext cx="381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000" b="1"/>
              <a:t>   Clinical Characteristics</a:t>
            </a:r>
          </a:p>
        </p:txBody>
      </p:sp>
      <p:sp>
        <p:nvSpPr>
          <p:cNvPr id="3078" name="Rectangle 7"/>
          <p:cNvSpPr>
            <a:spLocks noChangeArrowheads="1"/>
          </p:cNvSpPr>
          <p:nvPr/>
        </p:nvSpPr>
        <p:spPr bwMode="auto">
          <a:xfrm>
            <a:off x="1143000" y="1828800"/>
            <a:ext cx="6934200" cy="457200"/>
          </a:xfrm>
          <a:prstGeom prst="rect">
            <a:avLst/>
          </a:prstGeom>
          <a:solidFill>
            <a:srgbClr val="0033CC"/>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solidFill>
                  <a:schemeClr val="bg1"/>
                </a:solidFill>
              </a:rPr>
              <a:t>Type 2 diabetes patients with A1C &gt;7%</a:t>
            </a:r>
          </a:p>
        </p:txBody>
      </p:sp>
      <p:sp>
        <p:nvSpPr>
          <p:cNvPr id="3079" name="Text Box 8"/>
          <p:cNvSpPr txBox="1">
            <a:spLocks noChangeArrowheads="1"/>
          </p:cNvSpPr>
          <p:nvPr/>
        </p:nvSpPr>
        <p:spPr bwMode="auto">
          <a:xfrm>
            <a:off x="609600" y="3048000"/>
            <a:ext cx="78486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pPr>
            <a:r>
              <a:rPr lang="en-US" altLang="en-US" sz="2000" b="1"/>
              <a:t>Insulin naive patients on OAMs</a:t>
            </a:r>
          </a:p>
          <a:p>
            <a:pPr eaLnBrk="1" hangingPunct="1">
              <a:lnSpc>
                <a:spcPct val="150000"/>
              </a:lnSpc>
              <a:spcBef>
                <a:spcPct val="0"/>
              </a:spcBef>
            </a:pPr>
            <a:r>
              <a:rPr lang="en-US" altLang="en-US" sz="2000" b="1"/>
              <a:t>Usually asymptomatic</a:t>
            </a:r>
          </a:p>
          <a:p>
            <a:pPr eaLnBrk="1" hangingPunct="1">
              <a:lnSpc>
                <a:spcPct val="150000"/>
              </a:lnSpc>
              <a:spcBef>
                <a:spcPct val="0"/>
              </a:spcBef>
            </a:pPr>
            <a:r>
              <a:rPr lang="en-US" altLang="en-US" sz="2000" b="1"/>
              <a:t>Pre-breakfast BG &gt;110 mg/dL (6.1 mmol/L)</a:t>
            </a:r>
          </a:p>
          <a:p>
            <a:pPr eaLnBrk="1" hangingPunct="1">
              <a:spcBef>
                <a:spcPct val="0"/>
              </a:spcBef>
              <a:buFontTx/>
              <a:buNone/>
            </a:pPr>
            <a:endParaRPr lang="en-US" altLang="en-US" sz="2000" b="1"/>
          </a:p>
        </p:txBody>
      </p:sp>
      <p:sp>
        <p:nvSpPr>
          <p:cNvPr id="3080" name="AutoShape 9"/>
          <p:cNvSpPr>
            <a:spLocks noChangeArrowheads="1"/>
          </p:cNvSpPr>
          <p:nvPr/>
        </p:nvSpPr>
        <p:spPr bwMode="auto">
          <a:xfrm>
            <a:off x="533400" y="5029200"/>
            <a:ext cx="8001000" cy="609600"/>
          </a:xfrm>
          <a:prstGeom prst="bevel">
            <a:avLst>
              <a:gd name="adj" fmla="val 12500"/>
            </a:avLst>
          </a:prstGeom>
          <a:solidFill>
            <a:srgbClr val="FF505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solidFill>
                  <a:schemeClr val="bg1"/>
                </a:solidFill>
              </a:rPr>
              <a:t>Once daily pre-evening dosing</a:t>
            </a:r>
          </a:p>
        </p:txBody>
      </p:sp>
      <p:sp>
        <p:nvSpPr>
          <p:cNvPr id="3081" name="Line 10"/>
          <p:cNvSpPr>
            <a:spLocks noChangeShapeType="1"/>
          </p:cNvSpPr>
          <p:nvPr/>
        </p:nvSpPr>
        <p:spPr bwMode="auto">
          <a:xfrm>
            <a:off x="4419600" y="4572000"/>
            <a:ext cx="0" cy="457200"/>
          </a:xfrm>
          <a:prstGeom prst="line">
            <a:avLst/>
          </a:prstGeom>
          <a:noFill/>
          <a:ln w="1016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 name="Line 11"/>
          <p:cNvSpPr>
            <a:spLocks noChangeShapeType="1"/>
          </p:cNvSpPr>
          <p:nvPr/>
        </p:nvSpPr>
        <p:spPr bwMode="auto">
          <a:xfrm>
            <a:off x="4419600" y="2286000"/>
            <a:ext cx="0" cy="457200"/>
          </a:xfrm>
          <a:prstGeom prst="line">
            <a:avLst/>
          </a:prstGeom>
          <a:noFill/>
          <a:ln w="1016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2"/>
          <p:cNvSpPr>
            <a:spLocks noChangeShapeType="1"/>
          </p:cNvSpPr>
          <p:nvPr/>
        </p:nvSpPr>
        <p:spPr bwMode="auto">
          <a:xfrm>
            <a:off x="381000" y="6172200"/>
            <a:ext cx="8458200"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Text Box 13"/>
          <p:cNvSpPr txBox="1">
            <a:spLocks noChangeArrowheads="1"/>
          </p:cNvSpPr>
          <p:nvPr/>
        </p:nvSpPr>
        <p:spPr bwMode="auto">
          <a:xfrm>
            <a:off x="533400" y="2743200"/>
            <a:ext cx="8001000" cy="404813"/>
          </a:xfrm>
          <a:prstGeom prst="rect">
            <a:avLst/>
          </a:prstGeom>
          <a:solidFill>
            <a:srgbClr val="FF505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bg1"/>
                </a:solidFill>
              </a:rPr>
              <a:t>Patient Assessment:</a:t>
            </a:r>
            <a:r>
              <a:rPr lang="en-US" altLang="en-US" sz="1800">
                <a:solidFill>
                  <a:schemeClr val="bg1"/>
                </a:solidFill>
              </a:rPr>
              <a:t>  </a:t>
            </a:r>
            <a:r>
              <a:rPr lang="en-US" altLang="en-US" sz="1800" b="1">
                <a:solidFill>
                  <a:schemeClr val="bg1"/>
                </a:solidFill>
              </a:rPr>
              <a:t>Current Therapy?</a:t>
            </a:r>
            <a:r>
              <a:rPr lang="en-US" altLang="en-US" sz="1800">
                <a:solidFill>
                  <a:schemeClr val="bg1"/>
                </a:solidFill>
              </a:rPr>
              <a:t>    </a:t>
            </a:r>
            <a:r>
              <a:rPr lang="en-US" altLang="en-US" sz="1800" b="1">
                <a:solidFill>
                  <a:schemeClr val="bg1"/>
                </a:solidFill>
              </a:rPr>
              <a:t>Symptoms?</a:t>
            </a:r>
            <a:r>
              <a:rPr lang="en-US" altLang="en-US" sz="1800">
                <a:solidFill>
                  <a:schemeClr val="bg1"/>
                </a:solidFill>
              </a:rPr>
              <a:t>    </a:t>
            </a:r>
            <a:r>
              <a:rPr lang="en-US" altLang="en-US" sz="1800" b="1">
                <a:solidFill>
                  <a:schemeClr val="bg1"/>
                </a:solidFill>
              </a:rPr>
              <a:t>BG Results?</a:t>
            </a:r>
          </a:p>
        </p:txBody>
      </p:sp>
    </p:spTree>
    <p:extLst>
      <p:ext uri="{BB962C8B-B14F-4D97-AF65-F5344CB8AC3E}">
        <p14:creationId xmlns:p14="http://schemas.microsoft.com/office/powerpoint/2010/main" val="32355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274638"/>
            <a:ext cx="8229600" cy="868362"/>
          </a:xfrm>
        </p:spPr>
        <p:txBody>
          <a:bodyPr/>
          <a:lstStyle/>
          <a:p>
            <a:pPr eaLnBrk="1" hangingPunct="1"/>
            <a:r>
              <a:rPr lang="en-US" altLang="en-US" sz="3800" b="1"/>
              <a:t>Humalog</a:t>
            </a:r>
            <a:r>
              <a:rPr lang="en-US" altLang="en-US" sz="3800" b="1" baseline="30000">
                <a:sym typeface="Symbol" panose="05050102010706020507" pitchFamily="18" charset="2"/>
              </a:rPr>
              <a:t></a:t>
            </a:r>
            <a:r>
              <a:rPr lang="en-US" altLang="en-US" sz="3800" b="1">
                <a:sym typeface="Symbol" panose="05050102010706020507" pitchFamily="18" charset="2"/>
              </a:rPr>
              <a:t> Mix25™: </a:t>
            </a:r>
            <a:br>
              <a:rPr lang="en-US" altLang="en-US" sz="3800" b="1">
                <a:sym typeface="Symbol" panose="05050102010706020507" pitchFamily="18" charset="2"/>
              </a:rPr>
            </a:br>
            <a:r>
              <a:rPr lang="en-US" altLang="en-US" sz="3800" b="1">
                <a:sym typeface="Symbol" panose="05050102010706020507" pitchFamily="18" charset="2"/>
              </a:rPr>
              <a:t>Initiating Therapy</a:t>
            </a:r>
          </a:p>
        </p:txBody>
      </p:sp>
      <p:sp>
        <p:nvSpPr>
          <p:cNvPr id="4099" name="AutoShape 5"/>
          <p:cNvSpPr>
            <a:spLocks noChangeArrowheads="1"/>
          </p:cNvSpPr>
          <p:nvPr/>
        </p:nvSpPr>
        <p:spPr bwMode="auto">
          <a:xfrm>
            <a:off x="914400" y="1676400"/>
            <a:ext cx="7391400" cy="1066800"/>
          </a:xfrm>
          <a:prstGeom prst="flowChartAlternateProcess">
            <a:avLst/>
          </a:prstGeom>
          <a:solidFill>
            <a:srgbClr val="FF505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4100" name="Rectangle 6"/>
          <p:cNvSpPr>
            <a:spLocks noChangeArrowheads="1"/>
          </p:cNvSpPr>
          <p:nvPr/>
        </p:nvSpPr>
        <p:spPr bwMode="auto">
          <a:xfrm>
            <a:off x="990600" y="1828800"/>
            <a:ext cx="731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u="sng">
                <a:solidFill>
                  <a:schemeClr val="bg1"/>
                </a:solidFill>
              </a:rPr>
              <a:t>Mix25 Once Daily Dosing</a:t>
            </a:r>
          </a:p>
          <a:p>
            <a:pPr algn="ctr" eaLnBrk="1" hangingPunct="1">
              <a:spcBef>
                <a:spcPct val="0"/>
              </a:spcBef>
              <a:buFontTx/>
              <a:buNone/>
            </a:pPr>
            <a:r>
              <a:rPr lang="en-US" altLang="en-US" sz="2400" b="1">
                <a:solidFill>
                  <a:schemeClr val="bg1"/>
                </a:solidFill>
              </a:rPr>
              <a:t>Start with low dose and increase gradually</a:t>
            </a:r>
          </a:p>
        </p:txBody>
      </p:sp>
      <p:sp>
        <p:nvSpPr>
          <p:cNvPr id="4101" name="AutoShape 9" descr="Parchment"/>
          <p:cNvSpPr>
            <a:spLocks noChangeArrowheads="1"/>
          </p:cNvSpPr>
          <p:nvPr/>
        </p:nvSpPr>
        <p:spPr bwMode="auto">
          <a:xfrm>
            <a:off x="762000" y="3048000"/>
            <a:ext cx="7543800" cy="2971800"/>
          </a:xfrm>
          <a:prstGeom prst="roundRect">
            <a:avLst>
              <a:gd name="adj" fmla="val 16667"/>
            </a:avLst>
          </a:prstGeom>
          <a:blipFill dpi="0" rotWithShape="1">
            <a:blip r:embed="rId2"/>
            <a:srcRect/>
            <a:tile tx="0" ty="0" sx="100000" sy="100000" flip="none" algn="tl"/>
          </a:blip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   </a:t>
            </a:r>
            <a:endParaRPr lang="en-US" altLang="en-US" sz="2000" b="1"/>
          </a:p>
          <a:p>
            <a:pPr eaLnBrk="1" hangingPunct="1">
              <a:spcBef>
                <a:spcPct val="0"/>
              </a:spcBef>
              <a:buFontTx/>
              <a:buNone/>
            </a:pPr>
            <a:endParaRPr lang="en-US" altLang="en-US" sz="1800" b="1" u="sng"/>
          </a:p>
          <a:p>
            <a:pPr eaLnBrk="1" hangingPunct="1">
              <a:spcBef>
                <a:spcPct val="0"/>
              </a:spcBef>
              <a:buFontTx/>
              <a:buNone/>
            </a:pPr>
            <a:r>
              <a:rPr lang="en-US" altLang="en-US" sz="1800" b="1" u="sng"/>
              <a:t>Starting dose and meal:</a:t>
            </a:r>
          </a:p>
          <a:p>
            <a:pPr eaLnBrk="1" hangingPunct="1">
              <a:spcBef>
                <a:spcPct val="0"/>
              </a:spcBef>
            </a:pPr>
            <a:endParaRPr lang="en-US" altLang="en-US" sz="2000" b="1"/>
          </a:p>
          <a:p>
            <a:pPr eaLnBrk="1" hangingPunct="1">
              <a:spcBef>
                <a:spcPct val="0"/>
              </a:spcBef>
            </a:pPr>
            <a:r>
              <a:rPr lang="en-US" altLang="en-US" sz="2000" b="1"/>
              <a:t>10 U subcutaneous (sc) injection </a:t>
            </a:r>
          </a:p>
          <a:p>
            <a:pPr eaLnBrk="1" hangingPunct="1">
              <a:spcBef>
                <a:spcPct val="0"/>
              </a:spcBef>
            </a:pPr>
            <a:r>
              <a:rPr lang="en-US" altLang="en-US" sz="2000" b="1"/>
              <a:t> pre-evening meal</a:t>
            </a:r>
          </a:p>
          <a:p>
            <a:pPr eaLnBrk="1" hangingPunct="1">
              <a:spcBef>
                <a:spcPct val="0"/>
              </a:spcBef>
              <a:buFontTx/>
              <a:buNone/>
            </a:pPr>
            <a:r>
              <a:rPr lang="en-US" altLang="en-US" sz="1800" b="1" i="1">
                <a:solidFill>
                  <a:srgbClr val="FF5050"/>
                </a:solidFill>
              </a:rPr>
              <a:t>		OAM recommendation:</a:t>
            </a:r>
            <a:r>
              <a:rPr lang="en-US" altLang="en-US" sz="1800" b="1" i="1"/>
              <a:t> </a:t>
            </a:r>
          </a:p>
          <a:p>
            <a:pPr eaLnBrk="1" hangingPunct="1">
              <a:spcBef>
                <a:spcPct val="0"/>
              </a:spcBef>
            </a:pPr>
            <a:r>
              <a:rPr lang="en-US" altLang="en-US" sz="1800" b="1"/>
              <a:t>Maintain at least metformin 1-1.5 g/day in divided doses</a:t>
            </a:r>
          </a:p>
          <a:p>
            <a:pPr eaLnBrk="1" hangingPunct="1">
              <a:spcBef>
                <a:spcPct val="0"/>
              </a:spcBef>
            </a:pPr>
            <a:r>
              <a:rPr lang="en-US" altLang="en-US" sz="1800" b="1"/>
              <a:t>Other OAM can also be maintained* </a:t>
            </a:r>
            <a:endParaRPr lang="en-US" altLang="en-US" sz="1800" b="1">
              <a:sym typeface="Symbol" panose="05050102010706020507" pitchFamily="18" charset="2"/>
            </a:endParaRPr>
          </a:p>
          <a:p>
            <a:pPr eaLnBrk="1" hangingPunct="1">
              <a:spcBef>
                <a:spcPct val="0"/>
              </a:spcBef>
              <a:buFontTx/>
              <a:buNone/>
            </a:pPr>
            <a:r>
              <a:rPr lang="en-US" altLang="en-US" sz="1800" b="1">
                <a:sym typeface="Symbol" panose="05050102010706020507" pitchFamily="18" charset="2"/>
              </a:rPr>
              <a:t>		</a:t>
            </a:r>
            <a:r>
              <a:rPr lang="en-US" altLang="en-US" sz="1800" b="1" i="1">
                <a:solidFill>
                  <a:srgbClr val="FF5050"/>
                </a:solidFill>
                <a:sym typeface="Symbol" panose="05050102010706020507" pitchFamily="18" charset="2"/>
              </a:rPr>
              <a:t>BG measurements:</a:t>
            </a:r>
          </a:p>
          <a:p>
            <a:pPr eaLnBrk="1" hangingPunct="1">
              <a:spcBef>
                <a:spcPct val="0"/>
              </a:spcBef>
            </a:pPr>
            <a:r>
              <a:rPr lang="en-US" altLang="en-US" sz="1800" b="1">
                <a:sym typeface="Symbol" panose="05050102010706020507" pitchFamily="18" charset="2"/>
              </a:rPr>
              <a:t>Monitor pre-breakfast fasting BG every 3-4 days†</a:t>
            </a:r>
          </a:p>
          <a:p>
            <a:pPr eaLnBrk="1" hangingPunct="1">
              <a:spcBef>
                <a:spcPct val="0"/>
              </a:spcBef>
            </a:pPr>
            <a:endParaRPr lang="en-US" altLang="en-US" sz="2000" b="1"/>
          </a:p>
          <a:p>
            <a:pPr eaLnBrk="1" hangingPunct="1">
              <a:spcBef>
                <a:spcPct val="0"/>
              </a:spcBef>
              <a:buFontTx/>
              <a:buNone/>
            </a:pPr>
            <a:endParaRPr lang="en-US" altLang="en-US" sz="2000"/>
          </a:p>
        </p:txBody>
      </p:sp>
      <p:sp>
        <p:nvSpPr>
          <p:cNvPr id="4102" name="Line 12"/>
          <p:cNvSpPr>
            <a:spLocks noChangeShapeType="1"/>
          </p:cNvSpPr>
          <p:nvPr/>
        </p:nvSpPr>
        <p:spPr bwMode="auto">
          <a:xfrm>
            <a:off x="381000" y="6172200"/>
            <a:ext cx="8458200"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 name="Line 13"/>
          <p:cNvSpPr>
            <a:spLocks noChangeShapeType="1"/>
          </p:cNvSpPr>
          <p:nvPr/>
        </p:nvSpPr>
        <p:spPr bwMode="auto">
          <a:xfrm>
            <a:off x="533400" y="1371600"/>
            <a:ext cx="8077200" cy="0"/>
          </a:xfrm>
          <a:prstGeom prst="line">
            <a:avLst/>
          </a:prstGeom>
          <a:noFill/>
          <a:ln w="762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 name="Line 14"/>
          <p:cNvSpPr>
            <a:spLocks noChangeShapeType="1"/>
          </p:cNvSpPr>
          <p:nvPr/>
        </p:nvSpPr>
        <p:spPr bwMode="auto">
          <a:xfrm>
            <a:off x="762000" y="4495800"/>
            <a:ext cx="754380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 name="Line 15"/>
          <p:cNvSpPr>
            <a:spLocks noChangeShapeType="1"/>
          </p:cNvSpPr>
          <p:nvPr/>
        </p:nvSpPr>
        <p:spPr bwMode="auto">
          <a:xfrm>
            <a:off x="4495800" y="274320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 name="Text Box 16"/>
          <p:cNvSpPr txBox="1">
            <a:spLocks noChangeArrowheads="1"/>
          </p:cNvSpPr>
          <p:nvPr/>
        </p:nvSpPr>
        <p:spPr bwMode="auto">
          <a:xfrm>
            <a:off x="228600" y="62484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*OAM to be used in accordance with the locally approved package insert. Some OAMs may be contraindicated.</a:t>
            </a:r>
          </a:p>
          <a:p>
            <a:pPr eaLnBrk="1" hangingPunct="1">
              <a:spcBef>
                <a:spcPct val="0"/>
              </a:spcBef>
              <a:buFontTx/>
              <a:buNone/>
            </a:pPr>
            <a:r>
              <a:rPr lang="en-US" altLang="en-US" sz="1200" baseline="30000"/>
              <a:t>†</a:t>
            </a:r>
            <a:r>
              <a:rPr lang="en-US" altLang="en-US" sz="1200"/>
              <a:t>Physicians and patients should decide if additional BG measurements may be needed. Abbreviations: BG = blood glucose.</a:t>
            </a:r>
          </a:p>
        </p:txBody>
      </p:sp>
    </p:spTree>
    <p:extLst>
      <p:ext uri="{BB962C8B-B14F-4D97-AF65-F5344CB8AC3E}">
        <p14:creationId xmlns:p14="http://schemas.microsoft.com/office/powerpoint/2010/main" val="407293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274638"/>
            <a:ext cx="8229600" cy="1143000"/>
          </a:xfrm>
        </p:spPr>
        <p:txBody>
          <a:bodyPr/>
          <a:lstStyle/>
          <a:p>
            <a:pPr eaLnBrk="1" hangingPunct="1"/>
            <a:r>
              <a:rPr lang="en-US" altLang="en-US" sz="3600" b="1"/>
              <a:t>Humalog</a:t>
            </a:r>
            <a:r>
              <a:rPr lang="en-US" altLang="en-US" sz="3600" b="1" baseline="30000">
                <a:sym typeface="Symbol" panose="05050102010706020507" pitchFamily="18" charset="2"/>
              </a:rPr>
              <a:t></a:t>
            </a:r>
            <a:r>
              <a:rPr lang="en-US" altLang="en-US" sz="3600" b="1">
                <a:sym typeface="Symbol" panose="05050102010706020507" pitchFamily="18" charset="2"/>
              </a:rPr>
              <a:t> Mix25™</a:t>
            </a:r>
            <a:br>
              <a:rPr lang="en-US" altLang="en-US" sz="3600" b="1">
                <a:sym typeface="Symbol" panose="05050102010706020507" pitchFamily="18" charset="2"/>
              </a:rPr>
            </a:br>
            <a:r>
              <a:rPr lang="en-US" altLang="en-US" sz="3600" b="1">
                <a:sym typeface="Symbol" panose="05050102010706020507" pitchFamily="18" charset="2"/>
              </a:rPr>
              <a:t>Dose Adjustment</a:t>
            </a:r>
          </a:p>
        </p:txBody>
      </p:sp>
      <p:graphicFrame>
        <p:nvGraphicFramePr>
          <p:cNvPr id="30755" name="Group 35"/>
          <p:cNvGraphicFramePr>
            <a:graphicFrameLocks noGrp="1"/>
          </p:cNvGraphicFramePr>
          <p:nvPr>
            <p:ph idx="4294967295"/>
            <p:extLst>
              <p:ext uri="{D42A27DB-BD31-4B8C-83A1-F6EECF244321}">
                <p14:modId xmlns:p14="http://schemas.microsoft.com/office/powerpoint/2010/main" val="3973763215"/>
              </p:ext>
            </p:extLst>
          </p:nvPr>
        </p:nvGraphicFramePr>
        <p:xfrm>
          <a:off x="775860" y="1990150"/>
          <a:ext cx="7391400" cy="3918002"/>
        </p:xfrm>
        <a:graphic>
          <a:graphicData uri="http://schemas.openxmlformats.org/drawingml/2006/table">
            <a:tbl>
              <a:tblPr/>
              <a:tblGrid>
                <a:gridCol w="7391400">
                  <a:extLst>
                    <a:ext uri="{9D8B030D-6E8A-4147-A177-3AD203B41FA5}">
                      <a16:colId xmlns:a16="http://schemas.microsoft.com/office/drawing/2014/main" xmlns="" val="4203066930"/>
                    </a:ext>
                  </a:extLst>
                </a:gridCol>
              </a:tblGrid>
              <a:tr h="5181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0" lang="en-US" altLang="en-US" sz="2800" b="1" i="0" u="none" strike="noStrike" cap="none" normalizeH="0" baseline="0" dirty="0">
                          <a:ln>
                            <a:noFill/>
                          </a:ln>
                          <a:solidFill>
                            <a:schemeClr val="tx1"/>
                          </a:solidFill>
                          <a:effectLst/>
                          <a:latin typeface="Arial" panose="020B0604020202020204" pitchFamily="34" charset="0"/>
                        </a:rPr>
                        <a:t>Mix25 Once Daily Dosing (pre-dinner)</a:t>
                      </a:r>
                    </a:p>
                  </a:txBody>
                  <a:tcPr marT="45711" marB="4571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3784937247"/>
                  </a:ext>
                </a:extLst>
              </a:tr>
              <a:tr h="76195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rPr>
                        <a:t>Adjust dose based on pre-breakfast fasting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rPr>
                        <a:t> blood glucose (BG) using:</a:t>
                      </a:r>
                    </a:p>
                  </a:txBody>
                  <a:tcPr marT="45711" marB="4571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126565081"/>
                  </a:ext>
                </a:extLst>
              </a:tr>
              <a:tr h="53011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rPr>
                        <a:t>BG &lt;50 mg/dL→ decrease by -4 units</a:t>
                      </a:r>
                    </a:p>
                  </a:txBody>
                  <a:tcPr marT="45711" marB="4571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785198133"/>
                  </a:ext>
                </a:extLst>
              </a:tr>
              <a:tr h="52535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rPr>
                        <a:t>BG 50-79 mg/dL → decrease by -2 units</a:t>
                      </a:r>
                    </a:p>
                  </a:txBody>
                  <a:tcPr marT="45711" marB="4571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98493905"/>
                  </a:ext>
                </a:extLst>
              </a:tr>
              <a:tr h="52852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rPr>
                        <a:t>BG 110-139 mg/dL → +2 units</a:t>
                      </a:r>
                    </a:p>
                  </a:txBody>
                  <a:tcPr marT="45711" marB="4571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208829558"/>
                  </a:ext>
                </a:extLst>
              </a:tr>
              <a:tr h="52535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rPr>
                        <a:t>BG 140-199 mg/dL → +4 units</a:t>
                      </a:r>
                    </a:p>
                  </a:txBody>
                  <a:tcPr marT="45711" marB="4571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116857089"/>
                  </a:ext>
                </a:extLst>
              </a:tr>
              <a:tr h="52852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rPr>
                        <a:t>BG ≥ 200 mg/</a:t>
                      </a:r>
                      <a:r>
                        <a:rPr kumimoji="0" lang="en-US" altLang="en-US" sz="2000" b="1" i="0" u="none" strike="noStrike" cap="none" normalizeH="0" baseline="0" dirty="0" err="1">
                          <a:ln>
                            <a:noFill/>
                          </a:ln>
                          <a:solidFill>
                            <a:schemeClr val="tx1"/>
                          </a:solidFill>
                          <a:effectLst/>
                          <a:latin typeface="Arial" panose="020B0604020202020204" pitchFamily="34" charset="0"/>
                        </a:rPr>
                        <a:t>dL</a:t>
                      </a:r>
                      <a:r>
                        <a:rPr kumimoji="0" lang="en-US" altLang="en-US" sz="2000" b="1" i="0" u="none" strike="noStrike" cap="none" normalizeH="0" baseline="0" dirty="0">
                          <a:ln>
                            <a:noFill/>
                          </a:ln>
                          <a:solidFill>
                            <a:schemeClr val="tx1"/>
                          </a:solidFill>
                          <a:effectLst/>
                          <a:latin typeface="Arial" panose="020B0604020202020204" pitchFamily="34" charset="0"/>
                        </a:rPr>
                        <a:t> → +6 units</a:t>
                      </a:r>
                    </a:p>
                  </a:txBody>
                  <a:tcPr marT="45711" marB="4571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883772100"/>
                  </a:ext>
                </a:extLst>
              </a:tr>
            </a:tbl>
          </a:graphicData>
        </a:graphic>
      </p:graphicFrame>
      <p:sp>
        <p:nvSpPr>
          <p:cNvPr id="5123" name="Line 4"/>
          <p:cNvSpPr>
            <a:spLocks noChangeShapeType="1"/>
          </p:cNvSpPr>
          <p:nvPr/>
        </p:nvSpPr>
        <p:spPr bwMode="auto">
          <a:xfrm>
            <a:off x="533400" y="1371600"/>
            <a:ext cx="8077200" cy="0"/>
          </a:xfrm>
          <a:prstGeom prst="line">
            <a:avLst/>
          </a:prstGeom>
          <a:noFill/>
          <a:ln w="762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4" name="Line 5"/>
          <p:cNvSpPr>
            <a:spLocks noChangeShapeType="1"/>
          </p:cNvSpPr>
          <p:nvPr/>
        </p:nvSpPr>
        <p:spPr bwMode="auto">
          <a:xfrm>
            <a:off x="533400" y="6096000"/>
            <a:ext cx="8001000"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 name="Text Box 30"/>
          <p:cNvSpPr txBox="1">
            <a:spLocks noChangeArrowheads="1"/>
          </p:cNvSpPr>
          <p:nvPr/>
        </p:nvSpPr>
        <p:spPr bwMode="auto">
          <a:xfrm>
            <a:off x="533400" y="1560657"/>
            <a:ext cx="800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000" b="1"/>
              <a:t>Dose adjustment should occur every 3-4 days (twice weekly)</a:t>
            </a:r>
            <a:endParaRPr lang="en-US" altLang="en-US" sz="2000"/>
          </a:p>
        </p:txBody>
      </p:sp>
    </p:spTree>
    <p:extLst>
      <p:ext uri="{BB962C8B-B14F-4D97-AF65-F5344CB8AC3E}">
        <p14:creationId xmlns:p14="http://schemas.microsoft.com/office/powerpoint/2010/main" val="63895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pPr>
              <a:defRPr/>
            </a:pPr>
            <a:r>
              <a:rPr lang="en-US" sz="3600" dirty="0"/>
              <a:t>Insulin Dose Titration Algorithms </a:t>
            </a:r>
            <a:r>
              <a:rPr lang="en-US" sz="3200" i="1" dirty="0"/>
              <a:t>Once-, Twice-, and Thrice-daily LM25</a:t>
            </a:r>
            <a:endParaRPr lang="en-US" sz="3200" dirty="0"/>
          </a:p>
        </p:txBody>
      </p:sp>
      <p:sp>
        <p:nvSpPr>
          <p:cNvPr id="17466" name="Footer Placeholder 3"/>
          <p:cNvSpPr>
            <a:spLocks noGrp="1"/>
          </p:cNvSpPr>
          <p:nvPr>
            <p:ph type="ftr" sz="quarter" idx="4294967295"/>
          </p:nvPr>
        </p:nvSpPr>
        <p:spPr>
          <a:xfrm>
            <a:off x="0" y="5413375"/>
            <a:ext cx="8229600" cy="901700"/>
          </a:xfrm>
        </p:spPr>
        <p:txBody>
          <a:bodyPr anchor="b"/>
          <a:lstStyle>
            <a:lvl1pPr marL="171450" indent="-171450" eaLnBrk="0" hangingPunct="0">
              <a:defRPr sz="2400">
                <a:solidFill>
                  <a:schemeClr val="bg2"/>
                </a:solidFill>
                <a:latin typeface="Arial" pitchFamily="34" charset="0"/>
              </a:defRPr>
            </a:lvl1pPr>
            <a:lvl2pPr marL="742950" indent="-285750" eaLnBrk="0" hangingPunct="0">
              <a:defRPr sz="2400">
                <a:solidFill>
                  <a:schemeClr val="bg2"/>
                </a:solidFill>
                <a:latin typeface="Arial" pitchFamily="34" charset="0"/>
              </a:defRPr>
            </a:lvl2pPr>
            <a:lvl3pPr marL="1143000" indent="-228600" eaLnBrk="0" hangingPunct="0">
              <a:defRPr sz="2400">
                <a:solidFill>
                  <a:schemeClr val="bg2"/>
                </a:solidFill>
                <a:latin typeface="Arial" pitchFamily="34" charset="0"/>
              </a:defRPr>
            </a:lvl3pPr>
            <a:lvl4pPr marL="1600200" indent="-228600" eaLnBrk="0" hangingPunct="0">
              <a:defRPr sz="2400">
                <a:solidFill>
                  <a:schemeClr val="bg2"/>
                </a:solidFill>
                <a:latin typeface="Arial" pitchFamily="34" charset="0"/>
              </a:defRPr>
            </a:lvl4pPr>
            <a:lvl5pPr marL="2057400" indent="-228600" eaLnBrk="0" hangingPunct="0">
              <a:defRPr sz="2400">
                <a:solidFill>
                  <a:schemeClr val="bg2"/>
                </a:solidFill>
                <a:latin typeface="Arial" pitchFamily="34" charset="0"/>
              </a:defRPr>
            </a:lvl5pPr>
            <a:lvl6pPr marL="2514600" indent="-228600" eaLnBrk="0" fontAlgn="base" hangingPunct="0">
              <a:spcBef>
                <a:spcPct val="0"/>
              </a:spcBef>
              <a:spcAft>
                <a:spcPct val="0"/>
              </a:spcAft>
              <a:defRPr sz="2400">
                <a:solidFill>
                  <a:schemeClr val="bg2"/>
                </a:solidFill>
                <a:latin typeface="Arial" pitchFamily="34" charset="0"/>
              </a:defRPr>
            </a:lvl6pPr>
            <a:lvl7pPr marL="2971800" indent="-228600" eaLnBrk="0" fontAlgn="base" hangingPunct="0">
              <a:spcBef>
                <a:spcPct val="0"/>
              </a:spcBef>
              <a:spcAft>
                <a:spcPct val="0"/>
              </a:spcAft>
              <a:defRPr sz="2400">
                <a:solidFill>
                  <a:schemeClr val="bg2"/>
                </a:solidFill>
                <a:latin typeface="Arial" pitchFamily="34" charset="0"/>
              </a:defRPr>
            </a:lvl7pPr>
            <a:lvl8pPr marL="3429000" indent="-228600" eaLnBrk="0" fontAlgn="base" hangingPunct="0">
              <a:spcBef>
                <a:spcPct val="0"/>
              </a:spcBef>
              <a:spcAft>
                <a:spcPct val="0"/>
              </a:spcAft>
              <a:defRPr sz="2400">
                <a:solidFill>
                  <a:schemeClr val="bg2"/>
                </a:solidFill>
                <a:latin typeface="Arial" pitchFamily="34" charset="0"/>
              </a:defRPr>
            </a:lvl8pPr>
            <a:lvl9pPr marL="3886200" indent="-228600" eaLnBrk="0" fontAlgn="base" hangingPunct="0">
              <a:spcBef>
                <a:spcPct val="0"/>
              </a:spcBef>
              <a:spcAft>
                <a:spcPct val="0"/>
              </a:spcAft>
              <a:defRPr sz="2400">
                <a:solidFill>
                  <a:schemeClr val="bg2"/>
                </a:solidFill>
                <a:latin typeface="Arial" pitchFamily="34" charset="0"/>
              </a:defRPr>
            </a:lvl9pPr>
          </a:lstStyle>
          <a:p>
            <a:pPr eaLnBrk="1" hangingPunct="1">
              <a:lnSpc>
                <a:spcPct val="100000"/>
              </a:lnSpc>
              <a:buClr>
                <a:srgbClr val="000000"/>
              </a:buClr>
              <a:buFontTx/>
              <a:buChar char="•"/>
              <a:defRPr/>
            </a:pPr>
            <a:r>
              <a:rPr lang="en-US" sz="1200" b="0">
                <a:solidFill>
                  <a:srgbClr val="000000"/>
                </a:solidFill>
              </a:rPr>
              <a:t>Company Confidential  © 2014 Eli Lilly and Company </a:t>
            </a:r>
          </a:p>
        </p:txBody>
      </p:sp>
      <p:graphicFrame>
        <p:nvGraphicFramePr>
          <p:cNvPr id="4" name="Table 3"/>
          <p:cNvGraphicFramePr>
            <a:graphicFrameLocks noGrp="1"/>
          </p:cNvGraphicFramePr>
          <p:nvPr>
            <p:extLst>
              <p:ext uri="{D42A27DB-BD31-4B8C-83A1-F6EECF244321}">
                <p14:modId xmlns:p14="http://schemas.microsoft.com/office/powerpoint/2010/main" val="1127509855"/>
              </p:ext>
            </p:extLst>
          </p:nvPr>
        </p:nvGraphicFramePr>
        <p:xfrm>
          <a:off x="52388" y="1589088"/>
          <a:ext cx="9040813" cy="4297361"/>
        </p:xfrm>
        <a:graphic>
          <a:graphicData uri="http://schemas.openxmlformats.org/drawingml/2006/table">
            <a:tbl>
              <a:tblPr firstRow="1" bandRow="1">
                <a:tableStyleId>{2D5ABB26-0587-4C30-8999-92F81FD0307C}</a:tableStyleId>
              </a:tblPr>
              <a:tblGrid>
                <a:gridCol w="1523206">
                  <a:extLst>
                    <a:ext uri="{9D8B030D-6E8A-4147-A177-3AD203B41FA5}">
                      <a16:colId xmlns:a16="http://schemas.microsoft.com/office/drawing/2014/main" xmlns="" val="20000"/>
                    </a:ext>
                  </a:extLst>
                </a:gridCol>
                <a:gridCol w="1547337">
                  <a:extLst>
                    <a:ext uri="{9D8B030D-6E8A-4147-A177-3AD203B41FA5}">
                      <a16:colId xmlns:a16="http://schemas.microsoft.com/office/drawing/2014/main" xmlns="" val="20001"/>
                    </a:ext>
                  </a:extLst>
                </a:gridCol>
                <a:gridCol w="1784668">
                  <a:extLst>
                    <a:ext uri="{9D8B030D-6E8A-4147-A177-3AD203B41FA5}">
                      <a16:colId xmlns:a16="http://schemas.microsoft.com/office/drawing/2014/main" xmlns="" val="20002"/>
                    </a:ext>
                  </a:extLst>
                </a:gridCol>
                <a:gridCol w="1230630">
                  <a:extLst>
                    <a:ext uri="{9D8B030D-6E8A-4147-A177-3AD203B41FA5}">
                      <a16:colId xmlns:a16="http://schemas.microsoft.com/office/drawing/2014/main" xmlns="" val="20003"/>
                    </a:ext>
                  </a:extLst>
                </a:gridCol>
                <a:gridCol w="1797367">
                  <a:extLst>
                    <a:ext uri="{9D8B030D-6E8A-4147-A177-3AD203B41FA5}">
                      <a16:colId xmlns:a16="http://schemas.microsoft.com/office/drawing/2014/main" xmlns="" val="20004"/>
                    </a:ext>
                  </a:extLst>
                </a:gridCol>
                <a:gridCol w="1157605">
                  <a:extLst>
                    <a:ext uri="{9D8B030D-6E8A-4147-A177-3AD203B41FA5}">
                      <a16:colId xmlns:a16="http://schemas.microsoft.com/office/drawing/2014/main" xmlns="" val="20005"/>
                    </a:ext>
                  </a:extLst>
                </a:gridCol>
              </a:tblGrid>
              <a:tr h="432844">
                <a:tc gridSpan="2">
                  <a:txBody>
                    <a:bodyPr/>
                    <a:lstStyle/>
                    <a:p>
                      <a:pPr algn="ctr"/>
                      <a:r>
                        <a:rPr lang="en-US" sz="1200" b="1" dirty="0">
                          <a:solidFill>
                            <a:sysClr val="windowText" lastClr="000000"/>
                          </a:solidFill>
                        </a:rPr>
                        <a:t>Once-daily LM25</a:t>
                      </a:r>
                      <a:r>
                        <a:rPr lang="en-US" sz="1200" b="1" baseline="30000" dirty="0">
                          <a:solidFill>
                            <a:sysClr val="windowText" lastClr="000000"/>
                          </a:solidFill>
                        </a:rPr>
                        <a:t>a</a:t>
                      </a:r>
                    </a:p>
                  </a:txBody>
                  <a:tcPr marT="45717" marB="4571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gridSpan="2">
                  <a:txBody>
                    <a:bodyPr/>
                    <a:lstStyle/>
                    <a:p>
                      <a:pPr algn="ctr"/>
                      <a:r>
                        <a:rPr lang="en-US" sz="1200" b="1" dirty="0">
                          <a:solidFill>
                            <a:sysClr val="windowText" lastClr="000000"/>
                          </a:solidFill>
                        </a:rPr>
                        <a:t>Twice-daily LM25</a:t>
                      </a:r>
                      <a:r>
                        <a:rPr lang="en-US" sz="1200" b="1" baseline="30000" dirty="0">
                          <a:solidFill>
                            <a:sysClr val="windowText" lastClr="000000"/>
                          </a:solidFill>
                        </a:rPr>
                        <a:t>b,c,e</a:t>
                      </a:r>
                    </a:p>
                  </a:txBody>
                  <a:tcPr marT="45717" marB="4571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gridSpan="2">
                  <a:txBody>
                    <a:bodyPr/>
                    <a:lstStyle/>
                    <a:p>
                      <a:pPr algn="ctr"/>
                      <a:r>
                        <a:rPr lang="en-US" sz="1200" b="1" dirty="0">
                          <a:solidFill>
                            <a:sysClr val="windowText" lastClr="000000"/>
                          </a:solidFill>
                        </a:rPr>
                        <a:t>Thrice-daily</a:t>
                      </a:r>
                      <a:r>
                        <a:rPr lang="en-US" sz="1200" b="1" baseline="0" dirty="0">
                          <a:solidFill>
                            <a:sysClr val="windowText" lastClr="000000"/>
                          </a:solidFill>
                        </a:rPr>
                        <a:t> LM25</a:t>
                      </a:r>
                      <a:r>
                        <a:rPr lang="en-US" sz="1200" b="1" baseline="30000" dirty="0">
                          <a:solidFill>
                            <a:sysClr val="windowText" lastClr="000000"/>
                          </a:solidFill>
                        </a:rPr>
                        <a:t>b,d</a:t>
                      </a:r>
                    </a:p>
                  </a:txBody>
                  <a:tcPr marT="45717" marB="4571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xmlns="" val="10000"/>
                  </a:ext>
                </a:extLst>
              </a:tr>
              <a:tr h="12674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Fasting Blood </a:t>
                      </a:r>
                      <a:br>
                        <a:rPr lang="en-US" sz="1200" b="1" dirty="0">
                          <a:solidFill>
                            <a:schemeClr val="bg1"/>
                          </a:solidFill>
                        </a:rPr>
                      </a:br>
                      <a:r>
                        <a:rPr lang="en-US" sz="1200" b="1" dirty="0">
                          <a:solidFill>
                            <a:schemeClr val="bg1"/>
                          </a:solidFill>
                        </a:rPr>
                        <a:t>Glucose </a:t>
                      </a:r>
                      <a:r>
                        <a:rPr lang="en-US" sz="1200" b="1" dirty="0" err="1">
                          <a:solidFill>
                            <a:schemeClr val="bg1"/>
                          </a:solidFill>
                        </a:rPr>
                        <a:t>mmol</a:t>
                      </a:r>
                      <a:r>
                        <a:rPr lang="en-US" sz="1200" b="1" dirty="0">
                          <a:solidFill>
                            <a:schemeClr val="bg1"/>
                          </a:solidFill>
                        </a:rPr>
                        <a:t>/l</a:t>
                      </a:r>
                      <a:r>
                        <a:rPr lang="en-US" sz="1200" b="1" baseline="0" dirty="0">
                          <a:solidFill>
                            <a:schemeClr val="bg1"/>
                          </a:solidFill>
                        </a:rPr>
                        <a:t> (mg/dl)</a:t>
                      </a:r>
                      <a:endParaRPr lang="en-US" sz="1200" b="1" dirty="0">
                        <a:solidFill>
                          <a:schemeClr val="bg1"/>
                        </a:solidFill>
                      </a:endParaRPr>
                    </a:p>
                  </a:txBody>
                  <a:tcPr marT="45717" marB="45717"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b="1" kern="1200" baseline="0" dirty="0">
                          <a:solidFill>
                            <a:schemeClr val="bg1"/>
                          </a:solidFill>
                          <a:latin typeface="+mn-lt"/>
                          <a:ea typeface="+mn-ea"/>
                          <a:cs typeface="+mn-cs"/>
                        </a:rPr>
                        <a:t>Next Day </a:t>
                      </a:r>
                      <a:br>
                        <a:rPr lang="en-US" sz="1200" b="1" kern="1200" baseline="0" dirty="0">
                          <a:solidFill>
                            <a:schemeClr val="bg1"/>
                          </a:solidFill>
                          <a:latin typeface="+mn-lt"/>
                          <a:ea typeface="+mn-ea"/>
                          <a:cs typeface="+mn-cs"/>
                        </a:rPr>
                      </a:br>
                      <a:r>
                        <a:rPr lang="en-US" sz="1200" b="1" kern="1200" baseline="0" dirty="0">
                          <a:solidFill>
                            <a:schemeClr val="bg1"/>
                          </a:solidFill>
                          <a:latin typeface="+mn-lt"/>
                          <a:ea typeface="+mn-ea"/>
                          <a:cs typeface="+mn-cs"/>
                        </a:rPr>
                        <a:t>Pre-evening</a:t>
                      </a:r>
                    </a:p>
                    <a:p>
                      <a:pPr algn="ctr"/>
                      <a:r>
                        <a:rPr lang="en-US" sz="1200" b="1" kern="1200" baseline="0" dirty="0">
                          <a:solidFill>
                            <a:schemeClr val="bg1"/>
                          </a:solidFill>
                          <a:latin typeface="+mn-lt"/>
                          <a:ea typeface="+mn-ea"/>
                          <a:cs typeface="+mn-cs"/>
                        </a:rPr>
                        <a:t>Meal Dose Change</a:t>
                      </a:r>
                      <a:endParaRPr lang="en-US" sz="1200" b="1" dirty="0">
                        <a:solidFill>
                          <a:schemeClr val="bg1"/>
                        </a:solidFill>
                      </a:endParaRPr>
                    </a:p>
                  </a:txBody>
                  <a:tcPr marT="45717" marB="45717"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b="1" kern="1200" baseline="0" dirty="0">
                          <a:solidFill>
                            <a:schemeClr val="bg1"/>
                          </a:solidFill>
                          <a:latin typeface="+mn-lt"/>
                          <a:ea typeface="+mn-ea"/>
                          <a:cs typeface="+mn-cs"/>
                        </a:rPr>
                        <a:t>Pre-evening</a:t>
                      </a:r>
                    </a:p>
                    <a:p>
                      <a:pPr algn="ctr"/>
                      <a:r>
                        <a:rPr lang="en-US" sz="1200" b="1" kern="1200" baseline="0" dirty="0">
                          <a:solidFill>
                            <a:schemeClr val="bg1"/>
                          </a:solidFill>
                          <a:latin typeface="+mn-lt"/>
                          <a:ea typeface="+mn-ea"/>
                          <a:cs typeface="+mn-cs"/>
                        </a:rPr>
                        <a:t>Meal/Fasting Blood</a:t>
                      </a:r>
                    </a:p>
                    <a:p>
                      <a:pPr algn="ctr"/>
                      <a:r>
                        <a:rPr lang="en-US" sz="1200" b="1" kern="1200" baseline="0" dirty="0">
                          <a:solidFill>
                            <a:schemeClr val="bg1"/>
                          </a:solidFill>
                          <a:latin typeface="+mn-lt"/>
                          <a:ea typeface="+mn-ea"/>
                          <a:cs typeface="+mn-cs"/>
                        </a:rPr>
                        <a:t>Glucose </a:t>
                      </a:r>
                      <a:r>
                        <a:rPr lang="en-US" sz="1200" b="1" kern="1200" baseline="0" dirty="0" err="1">
                          <a:solidFill>
                            <a:schemeClr val="bg1"/>
                          </a:solidFill>
                          <a:latin typeface="+mn-lt"/>
                          <a:ea typeface="+mn-ea"/>
                          <a:cs typeface="+mn-cs"/>
                        </a:rPr>
                        <a:t>mmol</a:t>
                      </a:r>
                      <a:r>
                        <a:rPr lang="en-US" sz="1200" b="1" kern="1200" baseline="0" dirty="0">
                          <a:solidFill>
                            <a:schemeClr val="bg1"/>
                          </a:solidFill>
                          <a:latin typeface="+mn-lt"/>
                          <a:ea typeface="+mn-ea"/>
                          <a:cs typeface="+mn-cs"/>
                        </a:rPr>
                        <a:t>/L (mg/</a:t>
                      </a:r>
                      <a:r>
                        <a:rPr lang="en-US" sz="1200" b="1" kern="1200" baseline="0" dirty="0" err="1">
                          <a:solidFill>
                            <a:schemeClr val="bg1"/>
                          </a:solidFill>
                          <a:latin typeface="+mn-lt"/>
                          <a:ea typeface="+mn-ea"/>
                          <a:cs typeface="+mn-cs"/>
                        </a:rPr>
                        <a:t>dL</a:t>
                      </a:r>
                      <a:r>
                        <a:rPr lang="en-US" sz="1200" b="1" kern="1200" baseline="0" dirty="0">
                          <a:solidFill>
                            <a:schemeClr val="bg1"/>
                          </a:solidFill>
                          <a:latin typeface="+mn-lt"/>
                          <a:ea typeface="+mn-ea"/>
                          <a:cs typeface="+mn-cs"/>
                        </a:rPr>
                        <a:t>)</a:t>
                      </a:r>
                      <a:endParaRPr lang="en-US" sz="1200" b="1" dirty="0">
                        <a:solidFill>
                          <a:schemeClr val="bg1"/>
                        </a:solidFill>
                      </a:endParaRPr>
                    </a:p>
                  </a:txBody>
                  <a:tcPr marT="45717" marB="45717"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b="1" dirty="0">
                          <a:solidFill>
                            <a:schemeClr val="bg1"/>
                          </a:solidFill>
                        </a:rPr>
                        <a:t>Next day </a:t>
                      </a:r>
                      <a:br>
                        <a:rPr lang="en-US" sz="1200" b="1" dirty="0">
                          <a:solidFill>
                            <a:schemeClr val="bg1"/>
                          </a:solidFill>
                        </a:rPr>
                      </a:br>
                      <a:r>
                        <a:rPr lang="en-US" sz="1200" b="1" dirty="0">
                          <a:solidFill>
                            <a:schemeClr val="bg1"/>
                          </a:solidFill>
                        </a:rPr>
                        <a:t>Pre-breakfast/</a:t>
                      </a:r>
                    </a:p>
                    <a:p>
                      <a:pPr algn="ctr"/>
                      <a:r>
                        <a:rPr lang="en-US" sz="1200" b="1" dirty="0">
                          <a:solidFill>
                            <a:schemeClr val="bg1"/>
                          </a:solidFill>
                        </a:rPr>
                        <a:t>Pre-evening </a:t>
                      </a:r>
                      <a:br>
                        <a:rPr lang="en-US" sz="1200" b="1" dirty="0">
                          <a:solidFill>
                            <a:schemeClr val="bg1"/>
                          </a:solidFill>
                        </a:rPr>
                      </a:br>
                      <a:r>
                        <a:rPr lang="en-US" sz="1200" b="1" dirty="0">
                          <a:solidFill>
                            <a:schemeClr val="bg1"/>
                          </a:solidFill>
                        </a:rPr>
                        <a:t>Meal Dose</a:t>
                      </a:r>
                    </a:p>
                    <a:p>
                      <a:pPr algn="ctr"/>
                      <a:r>
                        <a:rPr lang="en-US" sz="1200" b="1" dirty="0">
                          <a:solidFill>
                            <a:schemeClr val="bg1"/>
                          </a:solidFill>
                        </a:rPr>
                        <a:t>Change</a:t>
                      </a:r>
                    </a:p>
                  </a:txBody>
                  <a:tcPr marT="45717" marB="45717"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b="1" kern="1200" baseline="0" dirty="0">
                          <a:solidFill>
                            <a:schemeClr val="bg1"/>
                          </a:solidFill>
                          <a:latin typeface="+mn-lt"/>
                          <a:ea typeface="+mn-ea"/>
                          <a:cs typeface="+mn-cs"/>
                        </a:rPr>
                        <a:t>Pre-evening Meal</a:t>
                      </a:r>
                    </a:p>
                    <a:p>
                      <a:pPr algn="ctr"/>
                      <a:r>
                        <a:rPr lang="en-US" sz="1200" b="1" kern="1200" baseline="0" dirty="0">
                          <a:solidFill>
                            <a:schemeClr val="bg1"/>
                          </a:solidFill>
                          <a:latin typeface="+mn-lt"/>
                          <a:ea typeface="+mn-ea"/>
                          <a:cs typeface="+mn-cs"/>
                        </a:rPr>
                        <a:t>Blood Glucose </a:t>
                      </a:r>
                      <a:r>
                        <a:rPr lang="en-US" sz="1200" b="1" kern="1200" baseline="0" dirty="0" err="1">
                          <a:solidFill>
                            <a:schemeClr val="bg1"/>
                          </a:solidFill>
                          <a:latin typeface="+mn-lt"/>
                          <a:ea typeface="+mn-ea"/>
                          <a:cs typeface="+mn-cs"/>
                        </a:rPr>
                        <a:t>mmol</a:t>
                      </a:r>
                      <a:r>
                        <a:rPr lang="en-US" sz="1200" b="1" kern="1200" baseline="0" dirty="0">
                          <a:solidFill>
                            <a:schemeClr val="bg1"/>
                          </a:solidFill>
                          <a:latin typeface="+mn-lt"/>
                          <a:ea typeface="+mn-ea"/>
                          <a:cs typeface="+mn-cs"/>
                        </a:rPr>
                        <a:t>/L</a:t>
                      </a:r>
                    </a:p>
                    <a:p>
                      <a:pPr algn="ctr"/>
                      <a:r>
                        <a:rPr lang="en-US" sz="1200" b="1" kern="1200" baseline="0" dirty="0">
                          <a:solidFill>
                            <a:schemeClr val="bg1"/>
                          </a:solidFill>
                          <a:latin typeface="+mn-lt"/>
                          <a:ea typeface="+mn-ea"/>
                          <a:cs typeface="+mn-cs"/>
                        </a:rPr>
                        <a:t>(mg/</a:t>
                      </a:r>
                      <a:r>
                        <a:rPr lang="en-US" sz="1200" b="1" kern="1200" baseline="0" dirty="0" err="1">
                          <a:solidFill>
                            <a:schemeClr val="bg1"/>
                          </a:solidFill>
                          <a:latin typeface="+mn-lt"/>
                          <a:ea typeface="+mn-ea"/>
                          <a:cs typeface="+mn-cs"/>
                        </a:rPr>
                        <a:t>dL</a:t>
                      </a:r>
                      <a:r>
                        <a:rPr lang="en-US" sz="1200" b="1" kern="1200" baseline="0" dirty="0">
                          <a:solidFill>
                            <a:schemeClr val="bg1"/>
                          </a:solidFill>
                          <a:latin typeface="+mn-lt"/>
                          <a:ea typeface="+mn-ea"/>
                          <a:cs typeface="+mn-cs"/>
                        </a:rPr>
                        <a:t>)</a:t>
                      </a:r>
                      <a:endParaRPr lang="en-US" sz="1200" b="1" dirty="0">
                        <a:solidFill>
                          <a:schemeClr val="bg1"/>
                        </a:solidFill>
                      </a:endParaRPr>
                    </a:p>
                  </a:txBody>
                  <a:tcPr marT="45717" marB="45717"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b="1" kern="1200" baseline="0" dirty="0">
                          <a:solidFill>
                            <a:schemeClr val="bg1"/>
                          </a:solidFill>
                          <a:latin typeface="+mn-lt"/>
                          <a:ea typeface="+mn-ea"/>
                          <a:cs typeface="+mn-cs"/>
                        </a:rPr>
                        <a:t>Next Day </a:t>
                      </a:r>
                      <a:br>
                        <a:rPr lang="en-US" sz="1200" b="1" kern="1200" baseline="0" dirty="0">
                          <a:solidFill>
                            <a:schemeClr val="bg1"/>
                          </a:solidFill>
                          <a:latin typeface="+mn-lt"/>
                          <a:ea typeface="+mn-ea"/>
                          <a:cs typeface="+mn-cs"/>
                        </a:rPr>
                      </a:br>
                      <a:r>
                        <a:rPr lang="en-US" sz="1200" b="1" kern="1200" baseline="0" dirty="0">
                          <a:solidFill>
                            <a:schemeClr val="bg1"/>
                          </a:solidFill>
                          <a:latin typeface="+mn-lt"/>
                          <a:ea typeface="+mn-ea"/>
                          <a:cs typeface="+mn-cs"/>
                        </a:rPr>
                        <a:t>Pre-lunch</a:t>
                      </a:r>
                    </a:p>
                    <a:p>
                      <a:pPr algn="ctr"/>
                      <a:r>
                        <a:rPr lang="en-US" sz="1200" b="1" kern="1200" baseline="0" dirty="0">
                          <a:solidFill>
                            <a:schemeClr val="bg1"/>
                          </a:solidFill>
                          <a:latin typeface="+mn-lt"/>
                          <a:ea typeface="+mn-ea"/>
                          <a:cs typeface="+mn-cs"/>
                        </a:rPr>
                        <a:t>Dose Change</a:t>
                      </a:r>
                      <a:endParaRPr lang="en-US" sz="1200" b="1" dirty="0">
                        <a:solidFill>
                          <a:schemeClr val="bg1"/>
                        </a:solidFill>
                      </a:endParaRPr>
                    </a:p>
                  </a:txBody>
                  <a:tcPr marT="45717" marB="45717"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xmlns="" val="10001"/>
                  </a:ext>
                </a:extLst>
              </a:tr>
              <a:tr h="432844">
                <a:tc>
                  <a:txBody>
                    <a:bodyPr/>
                    <a:lstStyle/>
                    <a:p>
                      <a:r>
                        <a:rPr lang="en-US" sz="1200" b="1" dirty="0">
                          <a:solidFill>
                            <a:sysClr val="windowText" lastClr="000000"/>
                          </a:solidFill>
                        </a:rPr>
                        <a:t>&lt;2.8 (&lt;50)</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-4</a:t>
                      </a:r>
                      <a:r>
                        <a:rPr lang="en-US" sz="1200" baseline="0" dirty="0">
                          <a:solidFill>
                            <a:sysClr val="windowText" lastClr="000000"/>
                          </a:solidFill>
                        </a:rPr>
                        <a:t> units</a:t>
                      </a:r>
                      <a:endParaRPr lang="en-US" sz="1200" dirty="0">
                        <a:solidFill>
                          <a:sysClr val="windowText" lastClr="000000"/>
                        </a:solidFill>
                      </a:endParaRP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&lt;2.8 (&lt;50)</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-4</a:t>
                      </a:r>
                      <a:r>
                        <a:rPr lang="en-US" sz="1200" baseline="0" dirty="0">
                          <a:solidFill>
                            <a:sysClr val="windowText" lastClr="000000"/>
                          </a:solidFill>
                        </a:rPr>
                        <a:t> units</a:t>
                      </a:r>
                      <a:endParaRPr lang="en-US" sz="1200" dirty="0">
                        <a:solidFill>
                          <a:sysClr val="windowText" lastClr="000000"/>
                        </a:solidFill>
                      </a:endParaRP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ysClr val="windowText" lastClr="000000"/>
                          </a:solidFill>
                        </a:rPr>
                        <a:t>&lt;2.8 (&lt;50)</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-3</a:t>
                      </a:r>
                      <a:r>
                        <a:rPr lang="en-US" sz="1200" baseline="0" dirty="0">
                          <a:solidFill>
                            <a:sysClr val="windowText" lastClr="000000"/>
                          </a:solidFill>
                        </a:rPr>
                        <a:t> units</a:t>
                      </a:r>
                      <a:endParaRPr lang="en-US" sz="1200" dirty="0">
                        <a:solidFill>
                          <a:sysClr val="windowText" lastClr="000000"/>
                        </a:solidFill>
                      </a:endParaRP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32844">
                <a:tc>
                  <a:txBody>
                    <a:bodyPr/>
                    <a:lstStyle/>
                    <a:p>
                      <a:r>
                        <a:rPr lang="en-US" sz="1200" b="1" dirty="0">
                          <a:solidFill>
                            <a:sysClr val="windowText" lastClr="000000"/>
                          </a:solidFill>
                        </a:rPr>
                        <a:t>2.8-4.4 (50-79)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-2 units</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2.8-4.4 (50-79)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-2 units</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2.8-4.4 (50-79)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-2 units</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432844">
                <a:tc>
                  <a:txBody>
                    <a:bodyPr/>
                    <a:lstStyle/>
                    <a:p>
                      <a:r>
                        <a:rPr lang="en-US" sz="1200" b="1" dirty="0">
                          <a:solidFill>
                            <a:sysClr val="windowText" lastClr="000000"/>
                          </a:solidFill>
                        </a:rPr>
                        <a:t>4.5-6.0 (80-109)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No change</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4.5-6.0 (80-109)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No change</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4.5-6.0 (80-109)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-1 unit</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432844">
                <a:tc>
                  <a:txBody>
                    <a:bodyPr/>
                    <a:lstStyle/>
                    <a:p>
                      <a:r>
                        <a:rPr lang="en-US" sz="1200" b="1" dirty="0">
                          <a:solidFill>
                            <a:sysClr val="windowText" lastClr="000000"/>
                          </a:solidFill>
                        </a:rPr>
                        <a:t>6.1-7.7 (110-139)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+2 units</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6.1-7.7 (110-139)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+2 units</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6.1-7.7 (110-139)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No change</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432844">
                <a:tc>
                  <a:txBody>
                    <a:bodyPr/>
                    <a:lstStyle/>
                    <a:p>
                      <a:r>
                        <a:rPr lang="en-US" sz="1200" b="1" dirty="0">
                          <a:solidFill>
                            <a:sysClr val="windowText" lastClr="000000"/>
                          </a:solidFill>
                        </a:rPr>
                        <a:t>7.8-11.0 (140-199)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+4 units</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≥7.8 (≥140)</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+4 units</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≥7.8 (≥140)</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+2 units</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432844">
                <a:tc>
                  <a:txBody>
                    <a:bodyPr/>
                    <a:lstStyle/>
                    <a:p>
                      <a:r>
                        <a:rPr lang="en-US" sz="1200" b="1" dirty="0">
                          <a:solidFill>
                            <a:sysClr val="windowText" lastClr="000000"/>
                          </a:solidFill>
                        </a:rPr>
                        <a:t>&gt;11.0 (&gt;199)</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ysClr val="windowText" lastClr="000000"/>
                          </a:solidFill>
                        </a:rPr>
                        <a:t>+6 units</a:t>
                      </a: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ysClr val="windowText" lastClr="000000"/>
                        </a:solidFill>
                      </a:endParaRP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ysClr val="windowText" lastClr="000000"/>
                        </a:solidFill>
                      </a:endParaRP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ysClr val="windowText" lastClr="000000"/>
                        </a:solidFill>
                      </a:endParaRP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ysClr val="windowText" lastClr="000000"/>
                        </a:solidFill>
                      </a:endParaRPr>
                    </a:p>
                  </a:txBody>
                  <a:tcPr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bl>
          </a:graphicData>
        </a:graphic>
      </p:graphicFrame>
      <p:sp>
        <p:nvSpPr>
          <p:cNvPr id="79929" name="Text Box 5"/>
          <p:cNvSpPr txBox="1">
            <a:spLocks noChangeArrowheads="1"/>
          </p:cNvSpPr>
          <p:nvPr/>
        </p:nvSpPr>
        <p:spPr bwMode="auto">
          <a:xfrm>
            <a:off x="61913" y="6400800"/>
            <a:ext cx="362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7013" indent="-227013" eaLnBrk="0" hangingPunct="0">
              <a:lnSpc>
                <a:spcPct val="85000"/>
              </a:lnSpc>
              <a:spcAft>
                <a:spcPct val="25000"/>
              </a:spcAft>
              <a:buClr>
                <a:schemeClr val="bg2"/>
              </a:buClr>
              <a:buFont typeface="Symbol" pitchFamily="18" charset="2"/>
              <a:buChar char="¨"/>
              <a:defRPr sz="2800">
                <a:solidFill>
                  <a:schemeClr val="bg2"/>
                </a:solidFill>
                <a:latin typeface="Arial" pitchFamily="34" charset="0"/>
              </a:defRPr>
            </a:lvl1pPr>
            <a:lvl2pPr marL="742950" indent="-285750" eaLnBrk="0" hangingPunct="0">
              <a:lnSpc>
                <a:spcPct val="85000"/>
              </a:lnSpc>
              <a:spcAft>
                <a:spcPct val="25000"/>
              </a:spcAft>
              <a:buClr>
                <a:schemeClr val="bg2"/>
              </a:buClr>
              <a:buChar char="•"/>
              <a:defRPr sz="2400">
                <a:solidFill>
                  <a:schemeClr val="bg2"/>
                </a:solidFill>
                <a:latin typeface="Arial" pitchFamily="34" charset="0"/>
              </a:defRPr>
            </a:lvl2pPr>
            <a:lvl3pPr marL="1143000" indent="-228600" eaLnBrk="0" hangingPunct="0">
              <a:lnSpc>
                <a:spcPct val="85000"/>
              </a:lnSpc>
              <a:spcAft>
                <a:spcPct val="25000"/>
              </a:spcAft>
              <a:buClr>
                <a:schemeClr val="bg2"/>
              </a:buClr>
              <a:buFont typeface="Symbol" pitchFamily="18" charset="2"/>
              <a:buChar char="-"/>
              <a:defRPr sz="2000">
                <a:solidFill>
                  <a:schemeClr val="bg2"/>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00000"/>
              </a:lnSpc>
              <a:spcBef>
                <a:spcPct val="50000"/>
              </a:spcBef>
              <a:spcAft>
                <a:spcPct val="0"/>
              </a:spcAft>
              <a:buClr>
                <a:srgbClr val="FFCC00"/>
              </a:buClr>
              <a:buFontTx/>
              <a:buNone/>
            </a:pPr>
            <a:r>
              <a:rPr lang="da-DK" altLang="en-US" sz="1400" b="1">
                <a:solidFill>
                  <a:srgbClr val="000000"/>
                </a:solidFill>
                <a:latin typeface="Arial Narrow" pitchFamily="34" charset="0"/>
                <a:cs typeface="Arial" pitchFamily="34" charset="0"/>
              </a:rPr>
              <a:t>Bowering et al. </a:t>
            </a:r>
            <a:r>
              <a:rPr lang="da-DK" altLang="en-US" sz="1400" b="1" i="1">
                <a:solidFill>
                  <a:srgbClr val="000000"/>
                </a:solidFill>
                <a:latin typeface="Arial Narrow" pitchFamily="34" charset="0"/>
                <a:cs typeface="Arial" pitchFamily="34" charset="0"/>
              </a:rPr>
              <a:t>Diabet Med </a:t>
            </a:r>
            <a:r>
              <a:rPr lang="da-DK" altLang="en-US" sz="1400" b="1">
                <a:solidFill>
                  <a:srgbClr val="000000"/>
                </a:solidFill>
                <a:latin typeface="Arial Narrow" pitchFamily="34" charset="0"/>
                <a:cs typeface="Arial" pitchFamily="34" charset="0"/>
              </a:rPr>
              <a:t>2012;29(9):e263-72.</a:t>
            </a:r>
          </a:p>
        </p:txBody>
      </p:sp>
    </p:spTree>
    <p:extLst>
      <p:ext uri="{BB962C8B-B14F-4D97-AF65-F5344CB8AC3E}">
        <p14:creationId xmlns:p14="http://schemas.microsoft.com/office/powerpoint/2010/main" val="3497963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16639612"/>
              </p:ext>
            </p:extLst>
          </p:nvPr>
        </p:nvGraphicFramePr>
        <p:xfrm>
          <a:off x="207818" y="96983"/>
          <a:ext cx="8655054" cy="6594760"/>
        </p:xfrm>
        <a:graphic>
          <a:graphicData uri="http://schemas.openxmlformats.org/drawingml/2006/table">
            <a:tbl>
              <a:tblPr firstRow="1" firstCol="1" bandRow="1"/>
              <a:tblGrid>
                <a:gridCol w="4104000">
                  <a:extLst>
                    <a:ext uri="{9D8B030D-6E8A-4147-A177-3AD203B41FA5}">
                      <a16:colId xmlns:a16="http://schemas.microsoft.com/office/drawing/2014/main" xmlns="" val="20000"/>
                    </a:ext>
                  </a:extLst>
                </a:gridCol>
                <a:gridCol w="1512000">
                  <a:extLst>
                    <a:ext uri="{9D8B030D-6E8A-4147-A177-3AD203B41FA5}">
                      <a16:colId xmlns:a16="http://schemas.microsoft.com/office/drawing/2014/main" xmlns="" val="20001"/>
                    </a:ext>
                  </a:extLst>
                </a:gridCol>
                <a:gridCol w="1527054">
                  <a:extLst>
                    <a:ext uri="{9D8B030D-6E8A-4147-A177-3AD203B41FA5}">
                      <a16:colId xmlns:a16="http://schemas.microsoft.com/office/drawing/2014/main" xmlns="" val="20002"/>
                    </a:ext>
                  </a:extLst>
                </a:gridCol>
                <a:gridCol w="1512000">
                  <a:extLst>
                    <a:ext uri="{9D8B030D-6E8A-4147-A177-3AD203B41FA5}">
                      <a16:colId xmlns:a16="http://schemas.microsoft.com/office/drawing/2014/main" xmlns="" val="20003"/>
                    </a:ext>
                  </a:extLst>
                </a:gridCol>
              </a:tblGrid>
              <a:tr h="358917">
                <a:tc gridSpan="4">
                  <a:txBody>
                    <a:bodyPr/>
                    <a:lstStyle/>
                    <a:p>
                      <a:pPr algn="ctr">
                        <a:lnSpc>
                          <a:spcPct val="115000"/>
                        </a:lnSpc>
                        <a:spcAft>
                          <a:spcPts val="0"/>
                        </a:spcAft>
                      </a:pPr>
                      <a:r>
                        <a:rPr lang="en-US" sz="1600" b="1" dirty="0">
                          <a:solidFill>
                            <a:schemeClr val="bg1"/>
                          </a:solidFill>
                          <a:effectLst/>
                          <a:latin typeface="+mn-lt"/>
                          <a:ea typeface="AcuminPro-Regular"/>
                          <a:cs typeface="+mn-cs"/>
                        </a:rPr>
                        <a:t>Global diabetes estimates and projections        IDF</a:t>
                      </a:r>
                      <a:endParaRPr lang="en-US" sz="20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58917">
                <a:tc>
                  <a:txBody>
                    <a:bodyPr/>
                    <a:lstStyle/>
                    <a:p>
                      <a:pPr>
                        <a:lnSpc>
                          <a:spcPct val="115000"/>
                        </a:lnSpc>
                        <a:spcAft>
                          <a:spcPts val="0"/>
                        </a:spcAft>
                      </a:pPr>
                      <a:r>
                        <a:rPr lang="en-US" sz="1400" b="1" dirty="0">
                          <a:solidFill>
                            <a:schemeClr val="bg1"/>
                          </a:solidFill>
                          <a:effectLst/>
                          <a:latin typeface="Arial"/>
                          <a:ea typeface="AcuminPro-Regular"/>
                          <a:cs typeface="+mn-cs"/>
                        </a:rPr>
                        <a:t>At a glance </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bg1"/>
                          </a:solidFill>
                          <a:effectLst/>
                          <a:latin typeface="Arial"/>
                          <a:ea typeface="AcuminPro-Regular"/>
                          <a:cs typeface="+mn-cs"/>
                        </a:rPr>
                        <a:t>2019</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bg1"/>
                          </a:solidFill>
                          <a:effectLst/>
                          <a:latin typeface="Arial"/>
                          <a:ea typeface="AcuminPro-Regular"/>
                          <a:cs typeface="+mn-cs"/>
                        </a:rPr>
                        <a:t>2030</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bg1"/>
                          </a:solidFill>
                          <a:effectLst/>
                          <a:latin typeface="Arial"/>
                          <a:ea typeface="AcuminPro-Regular"/>
                          <a:cs typeface="+mn-cs"/>
                        </a:rPr>
                        <a:t>2045</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Total world population</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7.7 billion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8.6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9.5 billion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Adult population (20–79 years)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5.0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5.7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6.4 billion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58917">
                <a:tc gridSpan="4">
                  <a:txBody>
                    <a:bodyPr/>
                    <a:lstStyle/>
                    <a:p>
                      <a:pPr algn="l">
                        <a:lnSpc>
                          <a:spcPct val="115000"/>
                        </a:lnSpc>
                        <a:spcAft>
                          <a:spcPts val="0"/>
                        </a:spcAft>
                      </a:pPr>
                      <a:r>
                        <a:rPr lang="en-US" sz="1400" b="1" dirty="0">
                          <a:solidFill>
                            <a:srgbClr val="000000"/>
                          </a:solidFill>
                          <a:effectLst/>
                          <a:latin typeface="Arial"/>
                          <a:ea typeface="AcuminPro-Bold"/>
                          <a:cs typeface="+mn-cs"/>
                        </a:rPr>
                        <a:t>Diabetes (20–79 years)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Global Prevalence</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9.3%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10.2%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10.9%</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58917">
                <a:tc>
                  <a:txBody>
                    <a:bodyPr/>
                    <a:lstStyle/>
                    <a:p>
                      <a:pPr>
                        <a:lnSpc>
                          <a:spcPct val="115000"/>
                        </a:lnSpc>
                        <a:spcAft>
                          <a:spcPts val="0"/>
                        </a:spcAft>
                      </a:pPr>
                      <a:r>
                        <a:rPr lang="en-US" sz="1400" dirty="0">
                          <a:solidFill>
                            <a:srgbClr val="000000"/>
                          </a:solidFill>
                          <a:effectLst/>
                          <a:latin typeface="Arial"/>
                          <a:ea typeface="AcuminPro-Regular"/>
                          <a:cs typeface="+mn-cs"/>
                        </a:rPr>
                        <a:t>Number of people with diabetes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463.0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578.4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700.2 million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deaths due to diabetes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4.2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58917">
                <a:tc>
                  <a:txBody>
                    <a:bodyPr/>
                    <a:lstStyle/>
                    <a:p>
                      <a:pPr>
                        <a:lnSpc>
                          <a:spcPct val="115000"/>
                        </a:lnSpc>
                        <a:spcAft>
                          <a:spcPts val="0"/>
                        </a:spcAft>
                      </a:pPr>
                      <a:r>
                        <a:rPr lang="en-US" sz="1400" dirty="0">
                          <a:solidFill>
                            <a:srgbClr val="000000"/>
                          </a:solidFill>
                          <a:effectLst/>
                          <a:latin typeface="Arial"/>
                          <a:ea typeface="AcuminPro-Regular"/>
                          <a:cs typeface="+mn-cs"/>
                        </a:rPr>
                        <a:t>Total health expenditures for diabetes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a:solidFill>
                            <a:srgbClr val="000000"/>
                          </a:solidFill>
                          <a:effectLst/>
                          <a:latin typeface="Arial"/>
                          <a:ea typeface="AcuminPro-Regular"/>
                          <a:cs typeface="+mn-cs"/>
                        </a:rPr>
                        <a:t>USD 760.3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USD 824.7 Billion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a:solidFill>
                            <a:srgbClr val="000000"/>
                          </a:solidFill>
                          <a:effectLst/>
                          <a:latin typeface="Arial"/>
                          <a:ea typeface="AcuminPro-Regular"/>
                          <a:cs typeface="+mn-cs"/>
                        </a:rPr>
                        <a:t>USD 845.0 billion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58917">
                <a:tc gridSpan="4">
                  <a:txBody>
                    <a:bodyPr/>
                    <a:lstStyle/>
                    <a:p>
                      <a:pPr algn="l">
                        <a:lnSpc>
                          <a:spcPct val="115000"/>
                        </a:lnSpc>
                        <a:spcAft>
                          <a:spcPts val="0"/>
                        </a:spcAft>
                      </a:pPr>
                      <a:r>
                        <a:rPr lang="en-US" sz="1400" b="1" dirty="0">
                          <a:solidFill>
                            <a:srgbClr val="000000"/>
                          </a:solidFill>
                          <a:effectLst/>
                          <a:latin typeface="Arial"/>
                          <a:ea typeface="AcuminPro-Bold"/>
                          <a:cs typeface="+mn-cs"/>
                        </a:rPr>
                        <a:t>Hyperglycemia in pregnancy (20–49 years)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Proportion of live births affected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15.8%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14.0%</a:t>
                      </a:r>
                      <a:r>
                        <a:rPr lang="en-US" sz="1050">
                          <a:solidFill>
                            <a:srgbClr val="000000"/>
                          </a:solidFill>
                          <a:effectLst/>
                          <a:latin typeface="Arial"/>
                          <a:ea typeface="AcuminPro-Regular"/>
                          <a:cs typeface="+mn-cs"/>
                        </a:rPr>
                        <a:t>ii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13.3%</a:t>
                      </a:r>
                      <a:r>
                        <a:rPr lang="en-US" sz="1050" dirty="0">
                          <a:solidFill>
                            <a:srgbClr val="000000"/>
                          </a:solidFill>
                          <a:effectLst/>
                          <a:latin typeface="Arial"/>
                          <a:ea typeface="AcuminPro-Regular"/>
                          <a:cs typeface="+mn-cs"/>
                        </a:rPr>
                        <a:t>ii</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live births affected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20.4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18.3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18.0 million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58917">
                <a:tc gridSpan="4">
                  <a:txBody>
                    <a:bodyPr/>
                    <a:lstStyle/>
                    <a:p>
                      <a:pPr>
                        <a:lnSpc>
                          <a:spcPct val="115000"/>
                        </a:lnSpc>
                        <a:spcAft>
                          <a:spcPts val="0"/>
                        </a:spcAft>
                      </a:pPr>
                      <a:r>
                        <a:rPr lang="en-US" sz="1400" b="1" dirty="0">
                          <a:solidFill>
                            <a:srgbClr val="000000"/>
                          </a:solidFill>
                          <a:effectLst/>
                          <a:latin typeface="Arial"/>
                          <a:ea typeface="AcuminPro-Bold"/>
                          <a:cs typeface="+mn-cs"/>
                        </a:rPr>
                        <a:t>Impaired glucose tolerance (20–79 years)</a:t>
                      </a:r>
                      <a:r>
                        <a:rPr lang="en-US" sz="1400" b="1" dirty="0">
                          <a:solidFill>
                            <a:srgbClr val="000000"/>
                          </a:solidFill>
                          <a:effectLst/>
                          <a:latin typeface="Arial"/>
                          <a:cs typeface="+mn-cs"/>
                        </a:rPr>
                        <a:t> </a:t>
                      </a:r>
                      <a:endParaRPr lang="en-US" sz="1800" dirty="0">
                        <a:effectLst/>
                        <a:latin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gn="ctr">
                        <a:lnSpc>
                          <a:spcPct val="115000"/>
                        </a:lnSpc>
                        <a:spcAft>
                          <a:spcPts val="0"/>
                        </a:spcAft>
                      </a:pPr>
                      <a:r>
                        <a:rPr lang="x-none" sz="1400" b="1">
                          <a:solidFill>
                            <a:srgbClr val="000000"/>
                          </a:solidFill>
                          <a:effectLst/>
                          <a:latin typeface="Calibri"/>
                          <a:ea typeface="AcuminPro-Bold"/>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r>
                        <a:rPr lang="x-none" sz="1400" b="1">
                          <a:solidFill>
                            <a:srgbClr val="000000"/>
                          </a:solidFill>
                          <a:effectLst/>
                          <a:latin typeface="Calibri"/>
                          <a:ea typeface="AcuminPro-Bold"/>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r>
                        <a:rPr lang="en-US" sz="1400" b="1" dirty="0">
                          <a:solidFill>
                            <a:srgbClr val="000000"/>
                          </a:solidFill>
                          <a:effectLst/>
                          <a:latin typeface="Arial"/>
                          <a:ea typeface="AcuminPro-Bold"/>
                          <a:cs typeface="+mn-cs"/>
                        </a:rPr>
                        <a:t>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Global prevalence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7.5%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8.0%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8.6%</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people with impaired glucose tolerance</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373.9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453.8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548.4 million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58917">
                <a:tc gridSpan="4">
                  <a:txBody>
                    <a:bodyPr/>
                    <a:lstStyle/>
                    <a:p>
                      <a:pPr algn="l">
                        <a:lnSpc>
                          <a:spcPct val="115000"/>
                        </a:lnSpc>
                        <a:spcAft>
                          <a:spcPts val="0"/>
                        </a:spcAft>
                      </a:pPr>
                      <a:r>
                        <a:rPr lang="en-US" sz="1400" b="1" dirty="0">
                          <a:solidFill>
                            <a:srgbClr val="000000"/>
                          </a:solidFill>
                          <a:effectLst/>
                          <a:latin typeface="Arial"/>
                          <a:ea typeface="AcuminPro-Bold"/>
                          <a:cs typeface="+mn-cs"/>
                        </a:rPr>
                        <a:t>Type 1 diabetes (0–19 years)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493171">
                <a:tc>
                  <a:txBody>
                    <a:bodyPr/>
                    <a:lstStyle/>
                    <a:p>
                      <a:pPr>
                        <a:lnSpc>
                          <a:spcPct val="115000"/>
                        </a:lnSpc>
                        <a:spcAft>
                          <a:spcPts val="0"/>
                        </a:spcAft>
                      </a:pPr>
                      <a:r>
                        <a:rPr lang="en-US" sz="1400">
                          <a:solidFill>
                            <a:srgbClr val="000000"/>
                          </a:solidFill>
                          <a:effectLst/>
                          <a:latin typeface="Arial"/>
                          <a:ea typeface="AcuminPro-Regular"/>
                          <a:cs typeface="+mn-cs"/>
                        </a:rPr>
                        <a:t>Number of children and adolescents with type 1 diabetes</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1,110,100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newly diagnosed cases each year</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128,900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graphicFrame>
        <p:nvGraphicFramePr>
          <p:cNvPr id="5" name="Diagram 4"/>
          <p:cNvGraphicFramePr/>
          <p:nvPr/>
        </p:nvGraphicFramePr>
        <p:xfrm>
          <a:off x="228598" y="455323"/>
          <a:ext cx="8743952" cy="387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xmlns="" id="{5A5EFA69-4FE6-40BF-9FB7-859B7E2F6D86}"/>
              </a:ext>
            </a:extLst>
          </p:cNvPr>
          <p:cNvSpPr/>
          <p:nvPr/>
        </p:nvSpPr>
        <p:spPr>
          <a:xfrm>
            <a:off x="5973417" y="796563"/>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A089E6C6-D934-403B-BA3C-A4AF0FA6FC6E}"/>
              </a:ext>
            </a:extLst>
          </p:cNvPr>
          <p:cNvSpPr/>
          <p:nvPr/>
        </p:nvSpPr>
        <p:spPr>
          <a:xfrm>
            <a:off x="5973416" y="1178294"/>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051443F8-8F8F-4C47-9EB2-B27F77D6E942}"/>
              </a:ext>
            </a:extLst>
          </p:cNvPr>
          <p:cNvSpPr/>
          <p:nvPr/>
        </p:nvSpPr>
        <p:spPr>
          <a:xfrm>
            <a:off x="5973416" y="1846079"/>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F7F22187-E962-42B7-88D7-A8C186A1B95F}"/>
              </a:ext>
            </a:extLst>
          </p:cNvPr>
          <p:cNvSpPr/>
          <p:nvPr/>
        </p:nvSpPr>
        <p:spPr>
          <a:xfrm>
            <a:off x="5976728" y="2227076"/>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CAD89357-449A-46E5-9F7F-BAF3031043C0}"/>
              </a:ext>
            </a:extLst>
          </p:cNvPr>
          <p:cNvSpPr/>
          <p:nvPr/>
        </p:nvSpPr>
        <p:spPr>
          <a:xfrm>
            <a:off x="5980040" y="2608073"/>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03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pPr algn="ctr"/>
            <a:r>
              <a:rPr lang="en-US" sz="2400" dirty="0"/>
              <a:t>Why mix 50 could be appropriate option for intensification from twice daily low mix insulins? </a:t>
            </a:r>
          </a:p>
        </p:txBody>
      </p:sp>
      <p:graphicFrame>
        <p:nvGraphicFramePr>
          <p:cNvPr id="4" name="Diagram 3"/>
          <p:cNvGraphicFramePr/>
          <p:nvPr/>
        </p:nvGraphicFramePr>
        <p:xfrm>
          <a:off x="1551295" y="18610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836" y="6087764"/>
            <a:ext cx="5805055" cy="770236"/>
          </a:xfrm>
          <a:prstGeom prst="rect">
            <a:avLst/>
          </a:prstGeom>
        </p:spPr>
      </p:pic>
    </p:spTree>
    <p:extLst>
      <p:ext uri="{BB962C8B-B14F-4D97-AF65-F5344CB8AC3E}">
        <p14:creationId xmlns:p14="http://schemas.microsoft.com/office/powerpoint/2010/main" val="256124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457200" y="2746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ctr" eaLnBrk="1" hangingPunct="1"/>
            <a:r>
              <a:rPr lang="en-US" altLang="en-US" sz="3200" b="1" baseline="0" dirty="0">
                <a:solidFill>
                  <a:schemeClr val="bg1"/>
                </a:solidFill>
              </a:rPr>
              <a:t>Humalog</a:t>
            </a:r>
            <a:r>
              <a:rPr lang="en-US" altLang="en-US" sz="3200" b="1" baseline="30000" dirty="0">
                <a:solidFill>
                  <a:schemeClr val="bg1"/>
                </a:solidFill>
                <a:sym typeface="Symbol" panose="05050102010706020507" pitchFamily="18" charset="2"/>
              </a:rPr>
              <a:t></a:t>
            </a:r>
            <a:r>
              <a:rPr lang="en-US" altLang="en-US" sz="3200" b="1" baseline="0" dirty="0">
                <a:solidFill>
                  <a:schemeClr val="bg1"/>
                </a:solidFill>
                <a:sym typeface="Symbol" panose="05050102010706020507" pitchFamily="18" charset="2"/>
              </a:rPr>
              <a:t> Mix50™: </a:t>
            </a:r>
            <a:br>
              <a:rPr lang="en-US" altLang="en-US" sz="3200" b="1" baseline="0" dirty="0">
                <a:solidFill>
                  <a:schemeClr val="bg1"/>
                </a:solidFill>
                <a:sym typeface="Symbol" panose="05050102010706020507" pitchFamily="18" charset="2"/>
              </a:rPr>
            </a:br>
            <a:r>
              <a:rPr lang="en-US" altLang="en-US" sz="3200" b="1" baseline="0" dirty="0">
                <a:solidFill>
                  <a:schemeClr val="bg1"/>
                </a:solidFill>
                <a:sym typeface="Symbol" panose="05050102010706020507" pitchFamily="18" charset="2"/>
              </a:rPr>
              <a:t>Initiating TID Therapy</a:t>
            </a:r>
            <a:endParaRPr lang="en-US" altLang="en-US" sz="1600" b="1" baseline="0" dirty="0">
              <a:solidFill>
                <a:schemeClr val="bg1"/>
              </a:solidFill>
              <a:sym typeface="Symbol" panose="05050102010706020507" pitchFamily="18" charset="2"/>
            </a:endParaRPr>
          </a:p>
        </p:txBody>
      </p:sp>
      <p:sp>
        <p:nvSpPr>
          <p:cNvPr id="4099" name="AutoShape 7" descr="Parchment"/>
          <p:cNvSpPr>
            <a:spLocks noChangeArrowheads="1"/>
          </p:cNvSpPr>
          <p:nvPr/>
        </p:nvSpPr>
        <p:spPr bwMode="auto">
          <a:xfrm>
            <a:off x="533400" y="1543050"/>
            <a:ext cx="8153400" cy="4175125"/>
          </a:xfrm>
          <a:prstGeom prst="roundRect">
            <a:avLst>
              <a:gd name="adj" fmla="val 16667"/>
            </a:avLst>
          </a:prstGeom>
          <a:blipFill dpi="0" rotWithShape="1">
            <a:blip r:embed="rId3"/>
            <a:srcRect/>
            <a:tile tx="0" ty="0" sx="100000" sy="100000" flip="none" algn="tl"/>
          </a:blipFill>
          <a:ln w="38100">
            <a:solidFill>
              <a:schemeClr val="tx1"/>
            </a:solidFill>
            <a:round/>
            <a:headEnd/>
            <a:tailEnd/>
          </a:ln>
        </p:spPr>
        <p:txBody>
          <a:bodyPr wrap="none" anchor="ct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r>
              <a:rPr lang="en-US" altLang="en-US" sz="2400" b="1" baseline="0"/>
              <a:t>  </a:t>
            </a:r>
            <a:r>
              <a:rPr lang="en-US" altLang="en-US" sz="1900" b="1" u="sng" baseline="0"/>
              <a:t>Recommended Starting dose:</a:t>
            </a:r>
          </a:p>
          <a:p>
            <a:pPr eaLnBrk="1" hangingPunct="1">
              <a:buFontTx/>
              <a:buChar char="•"/>
            </a:pPr>
            <a:r>
              <a:rPr lang="en-US" altLang="en-US" b="1" baseline="0"/>
              <a:t>Divide current total daily insulin (TDI) dose by 3 and give </a:t>
            </a:r>
          </a:p>
          <a:p>
            <a:pPr eaLnBrk="1" hangingPunct="1"/>
            <a:r>
              <a:rPr lang="en-US" altLang="en-US" b="1" baseline="0"/>
              <a:t> subcutaneously at premeal 1/3 the total dose for each main meal</a:t>
            </a:r>
            <a:r>
              <a:rPr lang="en-US" altLang="en-US" b="1" baseline="30000"/>
              <a:t>1</a:t>
            </a:r>
          </a:p>
          <a:p>
            <a:pPr eaLnBrk="1" hangingPunct="1"/>
            <a:r>
              <a:rPr lang="en-US" altLang="en-US" b="1" baseline="0"/>
              <a:t> [e.g., A patient on 12 units of NPH twice daily has TDI dose of 24 </a:t>
            </a:r>
          </a:p>
          <a:p>
            <a:pPr eaLnBrk="1" hangingPunct="1"/>
            <a:r>
              <a:rPr lang="en-US" altLang="en-US" b="1" baseline="0"/>
              <a:t> units (12x2), could be switched to 8 units (24÷3) before each of 3 </a:t>
            </a:r>
          </a:p>
          <a:p>
            <a:pPr eaLnBrk="1" hangingPunct="1"/>
            <a:r>
              <a:rPr lang="en-US" altLang="en-US" b="1" baseline="0"/>
              <a:t> main meals]</a:t>
            </a:r>
          </a:p>
          <a:p>
            <a:pPr eaLnBrk="1" hangingPunct="1">
              <a:buFontTx/>
              <a:buChar char="•"/>
            </a:pPr>
            <a:r>
              <a:rPr lang="en-US" altLang="en-US" b="1" baseline="0"/>
              <a:t>Increase dose gradually and adjust accordingly</a:t>
            </a:r>
            <a:r>
              <a:rPr lang="en-US" altLang="en-US" b="1" baseline="30000"/>
              <a:t>1-4 </a:t>
            </a:r>
            <a:endParaRPr lang="en-US" altLang="en-US" b="1" baseline="30000">
              <a:solidFill>
                <a:srgbClr val="00FF00"/>
              </a:solidFill>
            </a:endParaRPr>
          </a:p>
          <a:p>
            <a:pPr eaLnBrk="1" hangingPunct="1"/>
            <a:r>
              <a:rPr lang="en-US" altLang="en-US" b="1" i="1" baseline="0">
                <a:solidFill>
                  <a:srgbClr val="FF5050"/>
                </a:solidFill>
              </a:rPr>
              <a:t>Oral antihyperglycemic medication recommendation (OAM): </a:t>
            </a:r>
          </a:p>
          <a:p>
            <a:pPr eaLnBrk="1" hangingPunct="1">
              <a:buFontTx/>
              <a:buChar char="•"/>
            </a:pPr>
            <a:r>
              <a:rPr lang="en-US" altLang="en-US" b="1" baseline="0"/>
              <a:t>Maintain at least metformin 850-1700 mg/day in divided doses</a:t>
            </a:r>
          </a:p>
          <a:p>
            <a:pPr eaLnBrk="1" hangingPunct="1">
              <a:buFontTx/>
              <a:buChar char="•"/>
            </a:pPr>
            <a:r>
              <a:rPr lang="en-US" altLang="en-US" b="1" baseline="0"/>
              <a:t>Other OAMs can also be maintained</a:t>
            </a:r>
            <a:r>
              <a:rPr lang="en-US" altLang="en-US" b="1" baseline="30000"/>
              <a:t>1,2</a:t>
            </a:r>
            <a:endParaRPr lang="en-US" altLang="en-US" b="1" baseline="30000">
              <a:solidFill>
                <a:srgbClr val="00FF00"/>
              </a:solidFill>
              <a:sym typeface="Symbol" panose="05050102010706020507" pitchFamily="18" charset="2"/>
            </a:endParaRPr>
          </a:p>
          <a:p>
            <a:pPr eaLnBrk="1" hangingPunct="1"/>
            <a:r>
              <a:rPr lang="en-US" altLang="en-US" b="1" i="1" baseline="0">
                <a:solidFill>
                  <a:srgbClr val="FF5050"/>
                </a:solidFill>
                <a:sym typeface="Symbol" panose="05050102010706020507" pitchFamily="18" charset="2"/>
              </a:rPr>
              <a:t>BG measurements during early initiation:</a:t>
            </a:r>
          </a:p>
          <a:p>
            <a:pPr eaLnBrk="1" hangingPunct="1">
              <a:buFontTx/>
              <a:buChar char="•"/>
            </a:pPr>
            <a:r>
              <a:rPr lang="en-US" altLang="en-US" b="1" baseline="0">
                <a:sym typeface="Symbol" panose="05050102010706020507" pitchFamily="18" charset="2"/>
              </a:rPr>
              <a:t>Frequently monitor and adjust pre-breakfast, pre-lunch, and </a:t>
            </a:r>
          </a:p>
          <a:p>
            <a:pPr eaLnBrk="1" hangingPunct="1"/>
            <a:r>
              <a:rPr lang="en-US" altLang="en-US" b="1" baseline="0">
                <a:sym typeface="Symbol" panose="05050102010706020507" pitchFamily="18" charset="2"/>
              </a:rPr>
              <a:t> pre-supper BG and assess every 3-4 days**</a:t>
            </a:r>
            <a:endParaRPr lang="en-US" altLang="en-US" sz="1900" baseline="0"/>
          </a:p>
        </p:txBody>
      </p:sp>
      <p:sp>
        <p:nvSpPr>
          <p:cNvPr id="4100" name="Line 8"/>
          <p:cNvSpPr>
            <a:spLocks noChangeShapeType="1"/>
          </p:cNvSpPr>
          <p:nvPr/>
        </p:nvSpPr>
        <p:spPr bwMode="auto">
          <a:xfrm>
            <a:off x="369888" y="6197600"/>
            <a:ext cx="8458200" cy="0"/>
          </a:xfrm>
          <a:prstGeom prst="line">
            <a:avLst/>
          </a:prstGeom>
          <a:noFill/>
          <a:ln w="38100">
            <a:solidFill>
              <a:srgbClr val="FF505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9"/>
          <p:cNvSpPr>
            <a:spLocks noChangeShapeType="1"/>
          </p:cNvSpPr>
          <p:nvPr/>
        </p:nvSpPr>
        <p:spPr bwMode="auto">
          <a:xfrm>
            <a:off x="533400" y="1371600"/>
            <a:ext cx="8077200" cy="0"/>
          </a:xfrm>
          <a:prstGeom prst="line">
            <a:avLst/>
          </a:prstGeom>
          <a:noFill/>
          <a:ln w="76200">
            <a:solidFill>
              <a:srgbClr val="FF505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 name="Text Box 13"/>
          <p:cNvSpPr txBox="1">
            <a:spLocks noChangeArrowheads="1"/>
          </p:cNvSpPr>
          <p:nvPr/>
        </p:nvSpPr>
        <p:spPr bwMode="auto">
          <a:xfrm>
            <a:off x="260350" y="6234113"/>
            <a:ext cx="8445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endParaRPr lang="en-US" altLang="en-US"/>
          </a:p>
        </p:txBody>
      </p:sp>
      <p:sp>
        <p:nvSpPr>
          <p:cNvPr id="4103" name="Text Box 14"/>
          <p:cNvSpPr txBox="1">
            <a:spLocks noChangeArrowheads="1"/>
          </p:cNvSpPr>
          <p:nvPr/>
        </p:nvSpPr>
        <p:spPr bwMode="auto">
          <a:xfrm>
            <a:off x="0" y="6264275"/>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r>
              <a:rPr lang="en-US" altLang="en-US" sz="1200" baseline="30000"/>
              <a:t>1</a:t>
            </a:r>
            <a:r>
              <a:rPr lang="en-US" altLang="en-US" sz="1200" baseline="0"/>
              <a:t>Rosenstock J, et al. </a:t>
            </a:r>
            <a:r>
              <a:rPr lang="en-US" altLang="en-US" sz="1200" i="1" baseline="0"/>
              <a:t>Diabetes Care </a:t>
            </a:r>
            <a:r>
              <a:rPr lang="en-US" altLang="en-US" sz="1200" baseline="0"/>
              <a:t>2008; 31:20-25		</a:t>
            </a:r>
            <a:r>
              <a:rPr lang="en-US" altLang="en-US" sz="1200" baseline="30000"/>
              <a:t>2</a:t>
            </a:r>
            <a:r>
              <a:rPr lang="en-US" altLang="en-US" sz="1200" baseline="0"/>
              <a:t>Hirsch HIB, et al. </a:t>
            </a:r>
            <a:r>
              <a:rPr lang="en-US" altLang="en-US" sz="1200" i="1" baseline="0"/>
              <a:t>Clinical Diabetes</a:t>
            </a:r>
            <a:r>
              <a:rPr lang="en-US" altLang="en-US" sz="1200" baseline="0"/>
              <a:t> 2005; 23:78-86</a:t>
            </a:r>
          </a:p>
          <a:p>
            <a:pPr eaLnBrk="1" hangingPunct="1"/>
            <a:r>
              <a:rPr lang="en-US" altLang="en-US" sz="1200" baseline="30000"/>
              <a:t>3</a:t>
            </a:r>
            <a:r>
              <a:rPr lang="en-US" altLang="en-US" sz="1200" baseline="0"/>
              <a:t>Kazda C. et al., </a:t>
            </a:r>
            <a:r>
              <a:rPr lang="en-US" altLang="en-US" sz="1200" i="1" baseline="0"/>
              <a:t>J Diabetes Complications</a:t>
            </a:r>
            <a:r>
              <a:rPr lang="en-US" altLang="en-US" sz="1200" baseline="0"/>
              <a:t> 2006; 20:145-152	</a:t>
            </a:r>
            <a:r>
              <a:rPr lang="en-US" altLang="en-US" sz="1200" baseline="30000"/>
              <a:t>4</a:t>
            </a:r>
            <a:r>
              <a:rPr lang="en-US" altLang="en-US" sz="1200" baseline="0"/>
              <a:t>Robbins DC, et al. </a:t>
            </a:r>
            <a:r>
              <a:rPr lang="pt-BR" altLang="en-US" sz="1200" i="1" baseline="0"/>
              <a:t>Clin Ther</a:t>
            </a:r>
            <a:r>
              <a:rPr lang="pt-BR" altLang="en-US" sz="1200" baseline="0"/>
              <a:t> 2007; 29(11):2349-2364</a:t>
            </a:r>
            <a:r>
              <a:rPr lang="en-US" altLang="en-US" sz="1200" baseline="0"/>
              <a:t> </a:t>
            </a:r>
          </a:p>
        </p:txBody>
      </p:sp>
      <p:sp>
        <p:nvSpPr>
          <p:cNvPr id="4104" name="Text Box 17"/>
          <p:cNvSpPr txBox="1">
            <a:spLocks noChangeArrowheads="1"/>
          </p:cNvSpPr>
          <p:nvPr/>
        </p:nvSpPr>
        <p:spPr bwMode="auto">
          <a:xfrm>
            <a:off x="631825" y="5802313"/>
            <a:ext cx="646906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lnSpc>
                <a:spcPct val="50000"/>
              </a:lnSpc>
              <a:spcBef>
                <a:spcPct val="50000"/>
              </a:spcBef>
            </a:pPr>
            <a:r>
              <a:rPr lang="en-US" altLang="en-US" sz="1200" baseline="0"/>
              <a:t>**Additional measurements are often needed (for example, once per day or more frequently). </a:t>
            </a:r>
          </a:p>
          <a:p>
            <a:pPr eaLnBrk="1" hangingPunct="1">
              <a:lnSpc>
                <a:spcPct val="50000"/>
              </a:lnSpc>
              <a:spcBef>
                <a:spcPct val="50000"/>
              </a:spcBef>
            </a:pPr>
            <a:r>
              <a:rPr lang="en-US" altLang="en-US" sz="1200" baseline="0"/>
              <a:t>This decision is the responsibility of the practicing physician.</a:t>
            </a:r>
          </a:p>
          <a:p>
            <a:pPr eaLnBrk="1" hangingPunct="1">
              <a:spcBef>
                <a:spcPct val="50000"/>
              </a:spcBef>
            </a:pPr>
            <a:endParaRPr lang="en-US" altLang="en-US" sz="1200" baseline="0"/>
          </a:p>
          <a:p>
            <a:pPr eaLnBrk="1" hangingPunct="1"/>
            <a:endParaRPr lang="en-US" altLang="en-US" sz="1400" baseline="0"/>
          </a:p>
        </p:txBody>
      </p:sp>
    </p:spTree>
    <p:extLst>
      <p:ext uri="{BB962C8B-B14F-4D97-AF65-F5344CB8AC3E}">
        <p14:creationId xmlns:p14="http://schemas.microsoft.com/office/powerpoint/2010/main" val="63134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9"/>
          <p:cNvSpPr>
            <a:spLocks noGrp="1" noChangeArrowheads="1"/>
          </p:cNvSpPr>
          <p:nvPr>
            <p:ph type="title" idx="4294967295"/>
          </p:nvPr>
        </p:nvSpPr>
        <p:spPr>
          <a:xfrm>
            <a:off x="0" y="152400"/>
            <a:ext cx="8229600" cy="838200"/>
          </a:xfrm>
        </p:spPr>
        <p:txBody>
          <a:bodyPr/>
          <a:lstStyle/>
          <a:p>
            <a:pPr algn="ctr" eaLnBrk="1" hangingPunct="1"/>
            <a:r>
              <a:rPr lang="en-US" altLang="en-US" b="1" dirty="0"/>
              <a:t>Humalog</a:t>
            </a:r>
            <a:r>
              <a:rPr lang="en-US" altLang="en-US" b="1" baseline="30000" dirty="0">
                <a:sym typeface="Symbol" panose="05050102010706020507" pitchFamily="18" charset="2"/>
              </a:rPr>
              <a:t></a:t>
            </a:r>
            <a:r>
              <a:rPr lang="en-US" altLang="en-US" b="1" dirty="0">
                <a:sym typeface="Symbol" panose="05050102010706020507" pitchFamily="18" charset="2"/>
              </a:rPr>
              <a:t> Mix50™TID</a:t>
            </a:r>
            <a:r>
              <a:rPr lang="en-US" altLang="en-US" b="1" dirty="0">
                <a:solidFill>
                  <a:schemeClr val="tx1"/>
                </a:solidFill>
                <a:sym typeface="Symbol" panose="05050102010706020507" pitchFamily="18" charset="2"/>
              </a:rPr>
              <a:t> </a:t>
            </a:r>
            <a:r>
              <a:rPr lang="en-US" altLang="en-US" b="1" dirty="0">
                <a:sym typeface="Symbol" panose="05050102010706020507" pitchFamily="18" charset="2"/>
              </a:rPr>
              <a:t/>
            </a:r>
            <a:br>
              <a:rPr lang="en-US" altLang="en-US" b="1" dirty="0">
                <a:sym typeface="Symbol" panose="05050102010706020507" pitchFamily="18" charset="2"/>
              </a:rPr>
            </a:br>
            <a:r>
              <a:rPr lang="en-US" altLang="en-US" dirty="0">
                <a:sym typeface="Symbol" panose="05050102010706020507" pitchFamily="18" charset="2"/>
              </a:rPr>
              <a:t>Recommended</a:t>
            </a:r>
            <a:r>
              <a:rPr lang="en-US" altLang="en-US" b="1" dirty="0">
                <a:sym typeface="Symbol" panose="05050102010706020507" pitchFamily="18" charset="2"/>
              </a:rPr>
              <a:t> Dose Adjustment</a:t>
            </a:r>
          </a:p>
        </p:txBody>
      </p:sp>
      <p:graphicFrame>
        <p:nvGraphicFramePr>
          <p:cNvPr id="37015" name="Group 151"/>
          <p:cNvGraphicFramePr>
            <a:graphicFrameLocks noGrp="1"/>
          </p:cNvGraphicFramePr>
          <p:nvPr>
            <p:ph idx="4294967295"/>
            <p:extLst>
              <p:ext uri="{D42A27DB-BD31-4B8C-83A1-F6EECF244321}">
                <p14:modId xmlns:p14="http://schemas.microsoft.com/office/powerpoint/2010/main" val="2186178927"/>
              </p:ext>
            </p:extLst>
          </p:nvPr>
        </p:nvGraphicFramePr>
        <p:xfrm>
          <a:off x="457200" y="1896217"/>
          <a:ext cx="8229600" cy="4340226"/>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914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Based on pre-lunch BG, adjust pre-breakfast insulin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Based on pre-supper BG, adjust pre-lunch insulin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Based on fasting BG, adjust pre-supper insulin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41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Following dose titration below:</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73977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charset="0"/>
                        </a:rPr>
                        <a:t>                   Blood  glucose                      Dose adjustment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charset="0"/>
                        </a:rPr>
                        <a:t>                 mmol/L       mg/dL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45878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chemeClr val="tx1"/>
                          </a:solidFill>
                          <a:effectLst/>
                          <a:latin typeface="Arial" charset="0"/>
                          <a:sym typeface="Symbol" pitchFamily="18" charset="2"/>
                        </a:rPr>
                        <a:t>                    2.7            </a:t>
                      </a:r>
                      <a:r>
                        <a:rPr kumimoji="0" lang="en-US" sz="1900" b="1" i="0" u="none" strike="noStrike" cap="none" normalizeH="0" baseline="0" dirty="0">
                          <a:ln>
                            <a:noFill/>
                          </a:ln>
                          <a:solidFill>
                            <a:schemeClr val="tx1"/>
                          </a:solidFill>
                          <a:effectLst/>
                          <a:latin typeface="Arial" charset="0"/>
                        </a:rPr>
                        <a:t>50                    decrease by -4 units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461963">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charset="0"/>
                        </a:rPr>
                        <a:t>                 2.8-4.3         51-79                   decrease by -2 units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46037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charset="0"/>
                        </a:rPr>
                        <a:t>                 4.4-6.0        80-109                        no change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r h="46037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charset="0"/>
                        </a:rPr>
                        <a:t>                 6.1-7.7       110-139                 increase by +2 units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46037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chemeClr val="tx1"/>
                          </a:solidFill>
                          <a:effectLst/>
                          <a:latin typeface="Arial" charset="0"/>
                        </a:rPr>
                        <a:t>                  ≥ 7.8            </a:t>
                      </a:r>
                      <a:r>
                        <a:rPr kumimoji="0" lang="en-US" sz="1900" b="1" i="0" u="none" strike="noStrike" cap="none" normalizeH="0" baseline="0" dirty="0">
                          <a:ln>
                            <a:noFill/>
                          </a:ln>
                          <a:solidFill>
                            <a:schemeClr val="tx1"/>
                          </a:solidFill>
                          <a:effectLst/>
                          <a:latin typeface="Arial" charset="0"/>
                          <a:sym typeface="Symbol" pitchFamily="18" charset="2"/>
                        </a:rPr>
                        <a:t>≥</a:t>
                      </a:r>
                      <a:r>
                        <a:rPr kumimoji="0" lang="en-US" sz="1900" b="1" i="0" u="none" strike="noStrike" cap="none" normalizeH="0" baseline="0" dirty="0">
                          <a:ln>
                            <a:noFill/>
                          </a:ln>
                          <a:solidFill>
                            <a:schemeClr val="tx1"/>
                          </a:solidFill>
                          <a:effectLst/>
                          <a:latin typeface="Arial" charset="0"/>
                        </a:rPr>
                        <a:t> 140                   increase by +4 units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bl>
          </a:graphicData>
        </a:graphic>
      </p:graphicFrame>
      <p:sp>
        <p:nvSpPr>
          <p:cNvPr id="5147" name="Text Box 99"/>
          <p:cNvSpPr txBox="1">
            <a:spLocks noChangeArrowheads="1"/>
          </p:cNvSpPr>
          <p:nvPr/>
        </p:nvSpPr>
        <p:spPr bwMode="auto">
          <a:xfrm>
            <a:off x="374075" y="1557754"/>
            <a:ext cx="8340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ctr" eaLnBrk="1" hangingPunct="1">
              <a:spcBef>
                <a:spcPct val="20000"/>
              </a:spcBef>
              <a:buFont typeface="Wingdings" panose="05000000000000000000" pitchFamily="2" charset="2"/>
              <a:buNone/>
            </a:pPr>
            <a:r>
              <a:rPr lang="en-US" altLang="en-US" sz="1600" b="1" baseline="0" dirty="0"/>
              <a:t>Adjust dose every 3-4 days (twice weekly) </a:t>
            </a:r>
            <a:r>
              <a:rPr lang="fa-IR" altLang="en-US" sz="1600" b="1" baseline="0" dirty="0" smtClean="0"/>
              <a:t> </a:t>
            </a:r>
            <a:r>
              <a:rPr lang="en-US" altLang="en-US" sz="1600" b="1" baseline="0" dirty="0" smtClean="0"/>
              <a:t>to </a:t>
            </a:r>
            <a:r>
              <a:rPr lang="en-US" altLang="en-US" sz="1600" b="1" baseline="0" dirty="0"/>
              <a:t>achieve and stabilize BG targets</a:t>
            </a:r>
            <a:endParaRPr lang="en-US" altLang="en-US" sz="1600" baseline="0" dirty="0"/>
          </a:p>
        </p:txBody>
      </p:sp>
      <p:sp>
        <p:nvSpPr>
          <p:cNvPr id="5148" name="Line 100"/>
          <p:cNvSpPr>
            <a:spLocks noChangeShapeType="1"/>
          </p:cNvSpPr>
          <p:nvPr/>
        </p:nvSpPr>
        <p:spPr bwMode="auto">
          <a:xfrm>
            <a:off x="609600" y="1219200"/>
            <a:ext cx="7924800" cy="0"/>
          </a:xfrm>
          <a:prstGeom prst="line">
            <a:avLst/>
          </a:prstGeom>
          <a:noFill/>
          <a:ln w="76200">
            <a:solidFill>
              <a:srgbClr val="FF505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9" name="Line 101"/>
          <p:cNvSpPr>
            <a:spLocks noChangeShapeType="1"/>
          </p:cNvSpPr>
          <p:nvPr/>
        </p:nvSpPr>
        <p:spPr bwMode="auto">
          <a:xfrm>
            <a:off x="0" y="6400800"/>
            <a:ext cx="9144000" cy="0"/>
          </a:xfrm>
          <a:prstGeom prst="line">
            <a:avLst/>
          </a:prstGeom>
          <a:noFill/>
          <a:ln w="38100">
            <a:solidFill>
              <a:srgbClr val="FF505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0" name="Line 150"/>
          <p:cNvSpPr>
            <a:spLocks noChangeShapeType="1"/>
          </p:cNvSpPr>
          <p:nvPr/>
        </p:nvSpPr>
        <p:spPr bwMode="auto">
          <a:xfrm>
            <a:off x="1676400" y="3581400"/>
            <a:ext cx="5410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4752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idx="4294967295"/>
          </p:nvPr>
        </p:nvSpPr>
        <p:spPr>
          <a:xfrm>
            <a:off x="0" y="2162175"/>
            <a:ext cx="7772400" cy="1470025"/>
          </a:xfrm>
        </p:spPr>
        <p:txBody>
          <a:bodyPr/>
          <a:lstStyle/>
          <a:p>
            <a:pPr eaLnBrk="1" hangingPunct="1"/>
            <a:r>
              <a:rPr lang="en-US" altLang="en-US" sz="2400" b="1" dirty="0">
                <a:solidFill>
                  <a:schemeClr val="tx1"/>
                </a:solidFill>
                <a:ea typeface="ヒラギノ角ゴ Pro W3"/>
                <a:cs typeface="DIN-Bold" panose="020B0500000000000000" pitchFamily="34" charset="0"/>
              </a:rPr>
              <a:t>Advancing Insulin Therapy With Insulin </a:t>
            </a:r>
            <a:r>
              <a:rPr lang="en-US" altLang="en-US" sz="2400" b="1" dirty="0" err="1">
                <a:solidFill>
                  <a:schemeClr val="tx1"/>
                </a:solidFill>
                <a:ea typeface="ヒラギノ角ゴ Pro W3"/>
                <a:cs typeface="DIN-Bold" panose="020B0500000000000000" pitchFamily="34" charset="0"/>
              </a:rPr>
              <a:t>Lispro</a:t>
            </a:r>
            <a:r>
              <a:rPr lang="en-US" altLang="en-US" sz="2400" b="1" dirty="0">
                <a:solidFill>
                  <a:schemeClr val="tx1"/>
                </a:solidFill>
                <a:ea typeface="ヒラギノ角ゴ Pro W3"/>
                <a:cs typeface="DIN-Bold" panose="020B0500000000000000" pitchFamily="34" charset="0"/>
              </a:rPr>
              <a:t> Mix 50 vs. Insulin Glargine + Insulin </a:t>
            </a:r>
            <a:r>
              <a:rPr lang="en-US" altLang="en-US" sz="2400" b="1" dirty="0" err="1">
                <a:solidFill>
                  <a:schemeClr val="tx1"/>
                </a:solidFill>
                <a:ea typeface="ヒラギノ角ゴ Pro W3"/>
                <a:cs typeface="DIN-Bold" panose="020B0500000000000000" pitchFamily="34" charset="0"/>
              </a:rPr>
              <a:t>Lispro</a:t>
            </a:r>
            <a:r>
              <a:rPr lang="en-US" altLang="en-US" sz="2400" b="1" dirty="0">
                <a:solidFill>
                  <a:schemeClr val="tx1"/>
                </a:solidFill>
                <a:ea typeface="ヒラギノ角ゴ Pro W3"/>
                <a:cs typeface="DIN-Bold" panose="020B0500000000000000" pitchFamily="34" charset="0"/>
              </a:rPr>
              <a:t> in Patients With T2D Previously Treated With Insulin Glargine Plus OADs</a:t>
            </a:r>
          </a:p>
        </p:txBody>
      </p:sp>
      <p:sp>
        <p:nvSpPr>
          <p:cNvPr id="24579" name="Text Placeholder 7"/>
          <p:cNvSpPr txBox="1">
            <a:spLocks/>
          </p:cNvSpPr>
          <p:nvPr/>
        </p:nvSpPr>
        <p:spPr bwMode="auto">
          <a:xfrm>
            <a:off x="457200" y="5875338"/>
            <a:ext cx="36115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0" fontAlgn="base" latinLnBrk="0" hangingPunct="0">
              <a:lnSpc>
                <a:spcPct val="100000"/>
              </a:lnSpc>
              <a:spcBef>
                <a:spcPct val="0"/>
              </a:spcBef>
              <a:spcAft>
                <a:spcPts val="600"/>
              </a:spcAft>
              <a:buClr>
                <a:srgbClr val="D52B1E"/>
              </a:buClr>
              <a:buSzTx/>
              <a:buFont typeface="Symbol" panose="05050102010706020507" pitchFamily="18" charset="2"/>
              <a:buNone/>
              <a:tabLst/>
              <a:defRPr/>
            </a:pPr>
            <a:r>
              <a:rPr kumimoji="0" lang="en-US" altLang="en-US" sz="1200" b="0" i="0" u="none" strike="noStrike" kern="1200" cap="none" spc="0" normalizeH="0" baseline="0" noProof="0">
                <a:ln>
                  <a:noFill/>
                </a:ln>
                <a:effectLst/>
                <a:uLnTx/>
                <a:uFillTx/>
                <a:latin typeface="Arial Narrow" panose="020B0606020202030204" pitchFamily="34" charset="0"/>
                <a:cs typeface="ヒラギノ角ゴ Pro W3"/>
              </a:rPr>
              <a:t>Rosenstock J et al. </a:t>
            </a:r>
            <a:r>
              <a:rPr kumimoji="0" lang="en-US" altLang="en-US" sz="1200" b="0" i="1" u="none" strike="noStrike" kern="1200" cap="none" spc="0" normalizeH="0" baseline="0" noProof="0">
                <a:ln>
                  <a:noFill/>
                </a:ln>
                <a:effectLst/>
                <a:uLnTx/>
                <a:uFillTx/>
                <a:latin typeface="Arial Narrow" panose="020B0606020202030204" pitchFamily="34" charset="0"/>
                <a:cs typeface="ヒラギノ角ゴ Pro W3"/>
              </a:rPr>
              <a:t>Diabetes Car</a:t>
            </a:r>
            <a:r>
              <a:rPr kumimoji="0" lang="en-US" altLang="en-US" sz="1200" b="0" i="0" u="none" strike="noStrike" kern="1200" cap="none" spc="0" normalizeH="0" baseline="0" noProof="0">
                <a:ln>
                  <a:noFill/>
                </a:ln>
                <a:effectLst/>
                <a:uLnTx/>
                <a:uFillTx/>
                <a:latin typeface="Arial Narrow" panose="020B0606020202030204" pitchFamily="34" charset="0"/>
                <a:cs typeface="ヒラギノ角ゴ Pro W3"/>
              </a:rPr>
              <a:t>e 2008;31:20-5</a:t>
            </a:r>
            <a:endParaRPr kumimoji="0" lang="nb-NO" altLang="en-US" sz="1200" b="0" i="0" u="none" strike="noStrike" kern="1200" cap="none" spc="0" normalizeH="0" baseline="0" noProof="0">
              <a:ln>
                <a:noFill/>
              </a:ln>
              <a:effectLst/>
              <a:uLnTx/>
              <a:uFillTx/>
              <a:latin typeface="Arial Narrow" panose="020B0606020202030204" pitchFamily="34" charset="0"/>
              <a:cs typeface="ヒラギノ角ゴ Pro W3"/>
            </a:endParaRPr>
          </a:p>
        </p:txBody>
      </p:sp>
      <p:sp>
        <p:nvSpPr>
          <p:cNvPr id="24580" name="Text Placeholder 8"/>
          <p:cNvSpPr txBox="1">
            <a:spLocks/>
          </p:cNvSpPr>
          <p:nvPr/>
        </p:nvSpPr>
        <p:spPr bwMode="auto">
          <a:xfrm>
            <a:off x="457200" y="6562725"/>
            <a:ext cx="82010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0" fontAlgn="base" latinLnBrk="0" hangingPunct="0">
              <a:lnSpc>
                <a:spcPct val="100000"/>
              </a:lnSpc>
              <a:spcBef>
                <a:spcPct val="0"/>
              </a:spcBef>
              <a:spcAft>
                <a:spcPts val="600"/>
              </a:spcAft>
              <a:buClr>
                <a:srgbClr val="D52B1E"/>
              </a:buClr>
              <a:buSzTx/>
              <a:buFont typeface="Symbol" panose="05050102010706020507" pitchFamily="18" charset="2"/>
              <a:buNone/>
              <a:tabLst/>
              <a:defRPr/>
            </a:pPr>
            <a:endParaRPr kumimoji="0" lang="en-US" altLang="en-US" sz="1200" b="0" i="0" u="none" strike="noStrike" kern="1200" cap="none" spc="0" normalizeH="0" baseline="0" noProof="0">
              <a:ln>
                <a:noFill/>
              </a:ln>
              <a:effectLst/>
              <a:uLnTx/>
              <a:uFillTx/>
              <a:latin typeface="Arial Narrow" panose="020B0606020202030204" pitchFamily="34" charset="0"/>
              <a:cs typeface="ヒラギノ角ゴ Pro W3"/>
            </a:endParaRPr>
          </a:p>
        </p:txBody>
      </p:sp>
    </p:spTree>
    <p:extLst>
      <p:ext uri="{BB962C8B-B14F-4D97-AF65-F5344CB8AC3E}">
        <p14:creationId xmlns:p14="http://schemas.microsoft.com/office/powerpoint/2010/main" val="3611173336"/>
      </p:ext>
    </p:extLst>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0" y="-25400"/>
            <a:ext cx="8229600" cy="1143000"/>
          </a:xfrm>
        </p:spPr>
        <p:txBody>
          <a:bodyPr/>
          <a:lstStyle/>
          <a:p>
            <a:pPr eaLnBrk="1" hangingPunct="1"/>
            <a:r>
              <a:rPr lang="en-US" altLang="en-US">
                <a:ea typeface="ヒラギノ角ゴ Pro W3"/>
                <a:cs typeface="DIN-Bold" panose="020B0500000000000000" pitchFamily="34" charset="0"/>
              </a:rPr>
              <a:t>Insulin Lispro Mix 50 vs. Glargine + Lispro: Study Overview</a:t>
            </a:r>
          </a:p>
        </p:txBody>
      </p:sp>
      <p:sp>
        <p:nvSpPr>
          <p:cNvPr id="25603" name="Content Placeholder 2"/>
          <p:cNvSpPr>
            <a:spLocks noGrp="1"/>
          </p:cNvSpPr>
          <p:nvPr>
            <p:ph idx="4294967295"/>
          </p:nvPr>
        </p:nvSpPr>
        <p:spPr>
          <a:xfrm>
            <a:off x="0" y="1320800"/>
            <a:ext cx="8229600" cy="5041900"/>
          </a:xfrm>
        </p:spPr>
        <p:txBody>
          <a:bodyPr/>
          <a:lstStyle/>
          <a:p>
            <a:pPr eaLnBrk="1" hangingPunct="1">
              <a:tabLst>
                <a:tab pos="628650" algn="l"/>
              </a:tabLst>
            </a:pPr>
            <a:r>
              <a:rPr lang="en-US" altLang="en-US" sz="2400">
                <a:ea typeface="ヒラギノ角ゴ Pro W3"/>
                <a:cs typeface="DIN-Regular" panose="020B0500000000000000" pitchFamily="34" charset="0"/>
              </a:rPr>
              <a:t>Study objective</a:t>
            </a:r>
          </a:p>
          <a:p>
            <a:pPr marL="685800" lvl="1" eaLnBrk="1" hangingPunct="1">
              <a:tabLst>
                <a:tab pos="628650" algn="l"/>
              </a:tabLst>
            </a:pPr>
            <a:r>
              <a:rPr lang="en-US" altLang="en-US" sz="2000">
                <a:ea typeface="ヒラギノ角ゴ Pro W3"/>
                <a:cs typeface="DIN-Regular" panose="020B0500000000000000" pitchFamily="34" charset="0"/>
              </a:rPr>
              <a:t>Demonstrate noninferiority of insulin lispro mix 50 compared to insulin glargine + insulin lispro, both arms TID</a:t>
            </a:r>
          </a:p>
          <a:p>
            <a:pPr eaLnBrk="1" hangingPunct="1">
              <a:tabLst>
                <a:tab pos="628650" algn="l"/>
              </a:tabLst>
            </a:pPr>
            <a:r>
              <a:rPr lang="en-US" altLang="en-US" sz="2400">
                <a:ea typeface="ヒラギノ角ゴ Pro W3"/>
                <a:cs typeface="DIN-Regular" panose="020B0500000000000000" pitchFamily="34" charset="0"/>
              </a:rPr>
              <a:t>Primary efficacy measure</a:t>
            </a:r>
            <a:endParaRPr lang="en-US" altLang="en-US">
              <a:ea typeface="ヒラギノ角ゴ Pro W3"/>
              <a:cs typeface="DIN-Regular" panose="020B0500000000000000" pitchFamily="34" charset="0"/>
            </a:endParaRPr>
          </a:p>
          <a:p>
            <a:pPr marL="685800" lvl="1" eaLnBrk="1" hangingPunct="1">
              <a:tabLst>
                <a:tab pos="628650" algn="l"/>
              </a:tabLst>
            </a:pPr>
            <a:r>
              <a:rPr lang="en-US" altLang="en-US" sz="2000">
                <a:ea typeface="ヒラギノ角ゴ Pro W3"/>
                <a:cs typeface="DIN-Regular" panose="020B0500000000000000" pitchFamily="34" charset="0"/>
              </a:rPr>
              <a:t>Change in HbA1c at endpoint</a:t>
            </a:r>
          </a:p>
          <a:p>
            <a:pPr eaLnBrk="1" hangingPunct="1">
              <a:tabLst>
                <a:tab pos="628650" algn="l"/>
              </a:tabLst>
            </a:pPr>
            <a:r>
              <a:rPr lang="en-US" altLang="en-US" sz="2400">
                <a:ea typeface="ヒラギノ角ゴ Pro W3"/>
                <a:cs typeface="DIN-Regular" panose="020B0500000000000000" pitchFamily="34" charset="0"/>
              </a:rPr>
              <a:t>Secondary measures</a:t>
            </a:r>
          </a:p>
          <a:p>
            <a:pPr marL="685800" lvl="1" eaLnBrk="1" hangingPunct="1">
              <a:tabLst>
                <a:tab pos="628650" algn="l"/>
              </a:tabLst>
            </a:pPr>
            <a:r>
              <a:rPr lang="en-US" altLang="en-US" sz="2000">
                <a:ea typeface="ヒラギノ角ゴ Pro W3"/>
                <a:cs typeface="DIN-Regular" panose="020B0500000000000000" pitchFamily="34" charset="0"/>
              </a:rPr>
              <a:t>% of patients achieving HbA1c targets at endpoint (post hoc analysis)</a:t>
            </a:r>
          </a:p>
          <a:p>
            <a:pPr marL="685800" lvl="1" eaLnBrk="1" hangingPunct="1">
              <a:tabLst>
                <a:tab pos="628650" algn="l"/>
              </a:tabLst>
            </a:pPr>
            <a:r>
              <a:rPr lang="en-US" altLang="en-US" sz="2000">
                <a:ea typeface="ヒラギノ角ゴ Pro W3"/>
                <a:cs typeface="DIN-Regular" panose="020B0500000000000000" pitchFamily="34" charset="0"/>
              </a:rPr>
              <a:t>8-point plasma glucose profiles</a:t>
            </a:r>
          </a:p>
          <a:p>
            <a:pPr marL="685800" lvl="1" eaLnBrk="1" hangingPunct="1">
              <a:tabLst>
                <a:tab pos="628650" algn="l"/>
              </a:tabLst>
            </a:pPr>
            <a:r>
              <a:rPr lang="en-US" altLang="en-US" sz="2000">
                <a:ea typeface="ヒラギノ角ゴ Pro W3"/>
                <a:cs typeface="DIN-Regular" panose="020B0500000000000000" pitchFamily="34" charset="0"/>
              </a:rPr>
              <a:t>Total daily dose of insulin</a:t>
            </a:r>
          </a:p>
          <a:p>
            <a:pPr marL="685800" lvl="1" eaLnBrk="1" hangingPunct="1">
              <a:tabLst>
                <a:tab pos="628650" algn="l"/>
              </a:tabLst>
            </a:pPr>
            <a:r>
              <a:rPr lang="en-US" altLang="en-US" sz="2000">
                <a:ea typeface="ヒラギノ角ゴ Pro W3"/>
                <a:cs typeface="DIN-Regular" panose="020B0500000000000000" pitchFamily="34" charset="0"/>
              </a:rPr>
              <a:t>Body weight</a:t>
            </a:r>
          </a:p>
          <a:p>
            <a:pPr marL="685800" lvl="1" eaLnBrk="1" hangingPunct="1">
              <a:tabLst>
                <a:tab pos="628650" algn="l"/>
              </a:tabLst>
            </a:pPr>
            <a:r>
              <a:rPr lang="en-US" altLang="en-US" sz="2000">
                <a:ea typeface="ヒラギノ角ゴ Pro W3"/>
                <a:cs typeface="DIN-Regular" panose="020B0500000000000000" pitchFamily="34" charset="0"/>
              </a:rPr>
              <a:t>Hypoglycemic event rate</a:t>
            </a:r>
          </a:p>
          <a:p>
            <a:pPr eaLnBrk="1" hangingPunct="1">
              <a:buFont typeface="Symbol" panose="05050102010706020507" pitchFamily="18" charset="2"/>
              <a:buNone/>
              <a:tabLst>
                <a:tab pos="628650" algn="l"/>
              </a:tabLst>
            </a:pPr>
            <a:endParaRPr lang="en-US" altLang="en-US" sz="2400">
              <a:ea typeface="ヒラギノ角ゴ Pro W3"/>
              <a:cs typeface="DIN-Regular" panose="020B0500000000000000" pitchFamily="34" charset="0"/>
            </a:endParaRPr>
          </a:p>
        </p:txBody>
      </p:sp>
      <p:sp>
        <p:nvSpPr>
          <p:cNvPr id="25604" name="Text Placeholder 8"/>
          <p:cNvSpPr>
            <a:spLocks noGrp="1"/>
          </p:cNvSpPr>
          <p:nvPr>
            <p:ph type="body" sz="quarter" idx="4294967295"/>
          </p:nvPr>
        </p:nvSpPr>
        <p:spPr>
          <a:xfrm>
            <a:off x="0" y="5991225"/>
            <a:ext cx="8183563" cy="309563"/>
          </a:xfrm>
        </p:spPr>
        <p:txBody>
          <a:bodyPr/>
          <a:lstStyle/>
          <a:p>
            <a:pPr marL="0" indent="0" eaLnBrk="1" hangingPunct="1">
              <a:spcAft>
                <a:spcPct val="0"/>
              </a:spcAft>
              <a:buFont typeface="+mj-lt"/>
              <a:buNone/>
            </a:pPr>
            <a:r>
              <a:rPr lang="en-US" altLang="en-US" sz="1400" dirty="0" err="1">
                <a:ea typeface="ヒラギノ角ゴ Pro W3"/>
                <a:cs typeface="DIN-Regular" panose="020B0500000000000000" pitchFamily="34" charset="0"/>
              </a:rPr>
              <a:t>Rosenstock</a:t>
            </a:r>
            <a:r>
              <a:rPr lang="en-US" altLang="en-US" sz="1400" dirty="0">
                <a:ea typeface="ヒラギノ角ゴ Pro W3"/>
                <a:cs typeface="DIN-Regular" panose="020B0500000000000000" pitchFamily="34" charset="0"/>
              </a:rPr>
              <a:t> J et al. </a:t>
            </a:r>
            <a:r>
              <a:rPr lang="en-US" altLang="en-US" sz="1400" i="1" dirty="0">
                <a:ea typeface="ヒラギノ角ゴ Pro W3"/>
                <a:cs typeface="DIN-Regular" panose="020B0500000000000000" pitchFamily="34" charset="0"/>
              </a:rPr>
              <a:t>Diabetes Care </a:t>
            </a:r>
            <a:r>
              <a:rPr lang="en-US" altLang="en-US" sz="1400" dirty="0">
                <a:ea typeface="ヒラギノ角ゴ Pro W3"/>
                <a:cs typeface="DIN-Regular" panose="020B0500000000000000" pitchFamily="34" charset="0"/>
              </a:rPr>
              <a:t>2008;31:20-5</a:t>
            </a:r>
            <a:endParaRPr lang="nb-NO" altLang="en-US" sz="1400" dirty="0">
              <a:solidFill>
                <a:srgbClr val="000000"/>
              </a:solidFill>
              <a:ea typeface="ヒラギノ角ゴ Pro W3"/>
              <a:cs typeface="DIN-Regular" panose="020B0500000000000000" pitchFamily="34" charset="0"/>
            </a:endParaRPr>
          </a:p>
          <a:p>
            <a:pPr marL="0" indent="0" eaLnBrk="1" hangingPunct="1">
              <a:spcAft>
                <a:spcPct val="0"/>
              </a:spcAft>
              <a:buFont typeface="+mj-lt"/>
              <a:buNone/>
            </a:pPr>
            <a:endParaRPr lang="en-US" altLang="en-US" sz="1400" dirty="0">
              <a:ea typeface="ヒラギノ角ゴ Pro W3"/>
              <a:cs typeface="DIN-Regular" panose="020B0500000000000000" pitchFamily="34" charset="0"/>
            </a:endParaRPr>
          </a:p>
        </p:txBody>
      </p:sp>
    </p:spTree>
    <p:extLst>
      <p:ext uri="{BB962C8B-B14F-4D97-AF65-F5344CB8AC3E}">
        <p14:creationId xmlns:p14="http://schemas.microsoft.com/office/powerpoint/2010/main" val="1857617726"/>
      </p:ext>
    </p:extLst>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25400"/>
            <a:ext cx="8229600" cy="1143000"/>
          </a:xfrm>
        </p:spPr>
        <p:txBody>
          <a:bodyPr/>
          <a:lstStyle/>
          <a:p>
            <a:pPr eaLnBrk="1" hangingPunct="1"/>
            <a:r>
              <a:rPr lang="en-US" altLang="en-US">
                <a:ea typeface="ヒラギノ角ゴ Pro W3"/>
                <a:cs typeface="DIN-Bold" panose="020B0500000000000000" pitchFamily="34" charset="0"/>
              </a:rPr>
              <a:t>Insulin Lispro Mix 50 vs. Glargine + Lispro: Study Design</a:t>
            </a:r>
          </a:p>
        </p:txBody>
      </p:sp>
      <p:sp>
        <p:nvSpPr>
          <p:cNvPr id="26627" name="Text Placeholder 9"/>
          <p:cNvSpPr>
            <a:spLocks noGrp="1"/>
          </p:cNvSpPr>
          <p:nvPr>
            <p:ph type="body" sz="quarter" idx="4294967295"/>
          </p:nvPr>
        </p:nvSpPr>
        <p:spPr>
          <a:xfrm>
            <a:off x="0" y="5991225"/>
            <a:ext cx="8183563" cy="309563"/>
          </a:xfrm>
        </p:spPr>
        <p:txBody>
          <a:bodyPr/>
          <a:lstStyle/>
          <a:p>
            <a:pPr marL="0" indent="0" eaLnBrk="1" hangingPunct="1">
              <a:spcAft>
                <a:spcPct val="0"/>
              </a:spcAft>
              <a:buFont typeface="+mj-lt"/>
              <a:buNone/>
            </a:pPr>
            <a:r>
              <a:rPr lang="en-US" altLang="en-US">
                <a:ea typeface="ヒラギノ角ゴ Pro W3"/>
                <a:cs typeface="DIN-Regular" panose="020B0500000000000000" pitchFamily="34" charset="0"/>
              </a:rPr>
              <a:t>Rosenstock J et al. </a:t>
            </a:r>
            <a:r>
              <a:rPr lang="en-US" altLang="en-US" i="1">
                <a:ea typeface="ヒラギノ角ゴ Pro W3"/>
                <a:cs typeface="DIN-Regular" panose="020B0500000000000000" pitchFamily="34" charset="0"/>
              </a:rPr>
              <a:t>Diabetes Care </a:t>
            </a:r>
            <a:r>
              <a:rPr lang="en-US" altLang="en-US">
                <a:ea typeface="ヒラギノ角ゴ Pro W3"/>
                <a:cs typeface="DIN-Regular" panose="020B0500000000000000" pitchFamily="34" charset="0"/>
              </a:rPr>
              <a:t>2008;31:20-5</a:t>
            </a:r>
          </a:p>
          <a:p>
            <a:pPr marL="0" indent="0" eaLnBrk="1" hangingPunct="1">
              <a:spcAft>
                <a:spcPct val="0"/>
              </a:spcAft>
              <a:buFont typeface="+mj-lt"/>
              <a:buNone/>
            </a:pPr>
            <a:endParaRPr lang="en-US" altLang="en-US">
              <a:ea typeface="ヒラギノ角ゴ Pro W3"/>
              <a:cs typeface="DIN-Regular" panose="020B0500000000000000" pitchFamily="34" charset="0"/>
            </a:endParaRPr>
          </a:p>
        </p:txBody>
      </p:sp>
      <p:sp>
        <p:nvSpPr>
          <p:cNvPr id="26628" name="AutoShape 5"/>
          <p:cNvSpPr>
            <a:spLocks noChangeAspect="1" noChangeArrowheads="1" noTextEdit="1"/>
          </p:cNvSpPr>
          <p:nvPr/>
        </p:nvSpPr>
        <p:spPr bwMode="auto">
          <a:xfrm>
            <a:off x="2514600" y="2743200"/>
            <a:ext cx="67437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29" name="Line 6"/>
          <p:cNvSpPr>
            <a:spLocks noChangeShapeType="1"/>
          </p:cNvSpPr>
          <p:nvPr/>
        </p:nvSpPr>
        <p:spPr bwMode="auto">
          <a:xfrm flipV="1">
            <a:off x="4419600" y="3022600"/>
            <a:ext cx="550863" cy="67151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0" name="Line 7"/>
          <p:cNvSpPr>
            <a:spLocks noChangeShapeType="1"/>
          </p:cNvSpPr>
          <p:nvPr/>
        </p:nvSpPr>
        <p:spPr bwMode="auto">
          <a:xfrm>
            <a:off x="4419600" y="3694113"/>
            <a:ext cx="550863" cy="72231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1" name="Rectangle 8"/>
          <p:cNvSpPr>
            <a:spLocks noChangeArrowheads="1"/>
          </p:cNvSpPr>
          <p:nvPr/>
        </p:nvSpPr>
        <p:spPr bwMode="auto">
          <a:xfrm>
            <a:off x="5732463" y="4168775"/>
            <a:ext cx="28559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Insulin Lispro Mix 50 TID (N=187)</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2" name="Rectangle 9"/>
          <p:cNvSpPr>
            <a:spLocks noChangeArrowheads="1"/>
          </p:cNvSpPr>
          <p:nvPr/>
        </p:nvSpPr>
        <p:spPr bwMode="auto">
          <a:xfrm>
            <a:off x="2668588" y="2960688"/>
            <a:ext cx="1282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Randomization</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3" name="Line 11"/>
          <p:cNvSpPr>
            <a:spLocks noChangeShapeType="1"/>
          </p:cNvSpPr>
          <p:nvPr/>
        </p:nvSpPr>
        <p:spPr bwMode="auto">
          <a:xfrm flipV="1">
            <a:off x="3935413" y="4981575"/>
            <a:ext cx="0" cy="18891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4" name="Line 12"/>
          <p:cNvSpPr>
            <a:spLocks noChangeShapeType="1"/>
          </p:cNvSpPr>
          <p:nvPr/>
        </p:nvSpPr>
        <p:spPr bwMode="auto">
          <a:xfrm flipV="1">
            <a:off x="8970963" y="4981575"/>
            <a:ext cx="0" cy="18891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5" name="Rectangle 13"/>
          <p:cNvSpPr>
            <a:spLocks noChangeArrowheads="1"/>
          </p:cNvSpPr>
          <p:nvPr/>
        </p:nvSpPr>
        <p:spPr bwMode="auto">
          <a:xfrm>
            <a:off x="4360863" y="5218113"/>
            <a:ext cx="984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0</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6" name="Rectangle 14"/>
          <p:cNvSpPr>
            <a:spLocks noChangeArrowheads="1"/>
          </p:cNvSpPr>
          <p:nvPr/>
        </p:nvSpPr>
        <p:spPr bwMode="auto">
          <a:xfrm>
            <a:off x="8885238" y="5218113"/>
            <a:ext cx="1984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24</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7" name="Rectangle 15"/>
          <p:cNvSpPr>
            <a:spLocks noChangeArrowheads="1"/>
          </p:cNvSpPr>
          <p:nvPr/>
        </p:nvSpPr>
        <p:spPr bwMode="auto">
          <a:xfrm>
            <a:off x="6326188" y="5434013"/>
            <a:ext cx="5635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Weeks</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8" name="Line 16"/>
          <p:cNvSpPr>
            <a:spLocks noChangeShapeType="1"/>
          </p:cNvSpPr>
          <p:nvPr/>
        </p:nvSpPr>
        <p:spPr bwMode="auto">
          <a:xfrm>
            <a:off x="3935413" y="5084763"/>
            <a:ext cx="5035550" cy="158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39" name="Line 17"/>
          <p:cNvSpPr>
            <a:spLocks noChangeShapeType="1"/>
          </p:cNvSpPr>
          <p:nvPr/>
        </p:nvSpPr>
        <p:spPr bwMode="auto">
          <a:xfrm flipV="1">
            <a:off x="4419600" y="4983163"/>
            <a:ext cx="0" cy="1905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0" name="Line 18"/>
          <p:cNvSpPr>
            <a:spLocks noChangeShapeType="1"/>
          </p:cNvSpPr>
          <p:nvPr/>
        </p:nvSpPr>
        <p:spPr bwMode="auto">
          <a:xfrm flipV="1">
            <a:off x="5522913" y="4983163"/>
            <a:ext cx="0" cy="1905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1" name="Line 19"/>
          <p:cNvSpPr>
            <a:spLocks noChangeShapeType="1"/>
          </p:cNvSpPr>
          <p:nvPr/>
        </p:nvSpPr>
        <p:spPr bwMode="auto">
          <a:xfrm flipV="1">
            <a:off x="6694488" y="4983163"/>
            <a:ext cx="0" cy="1905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2" name="Line 20"/>
          <p:cNvSpPr>
            <a:spLocks noChangeShapeType="1"/>
          </p:cNvSpPr>
          <p:nvPr/>
        </p:nvSpPr>
        <p:spPr bwMode="auto">
          <a:xfrm flipV="1">
            <a:off x="7867650" y="4983163"/>
            <a:ext cx="0" cy="1905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3" name="Line 21"/>
          <p:cNvSpPr>
            <a:spLocks noChangeShapeType="1"/>
          </p:cNvSpPr>
          <p:nvPr/>
        </p:nvSpPr>
        <p:spPr bwMode="auto">
          <a:xfrm>
            <a:off x="4970463" y="3022600"/>
            <a:ext cx="3862387" cy="317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4" name="Line 22"/>
          <p:cNvSpPr>
            <a:spLocks noChangeShapeType="1"/>
          </p:cNvSpPr>
          <p:nvPr/>
        </p:nvSpPr>
        <p:spPr bwMode="auto">
          <a:xfrm>
            <a:off x="4970463" y="4416425"/>
            <a:ext cx="3862387" cy="317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5" name="Rectangle 23"/>
          <p:cNvSpPr>
            <a:spLocks noChangeArrowheads="1"/>
          </p:cNvSpPr>
          <p:nvPr/>
        </p:nvSpPr>
        <p:spPr bwMode="auto">
          <a:xfrm>
            <a:off x="5464175" y="5222875"/>
            <a:ext cx="1000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6</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6" name="Rectangle 24"/>
          <p:cNvSpPr>
            <a:spLocks noChangeArrowheads="1"/>
          </p:cNvSpPr>
          <p:nvPr/>
        </p:nvSpPr>
        <p:spPr bwMode="auto">
          <a:xfrm>
            <a:off x="6580188" y="5222875"/>
            <a:ext cx="1984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12</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7" name="Rectangle 25"/>
          <p:cNvSpPr>
            <a:spLocks noChangeArrowheads="1"/>
          </p:cNvSpPr>
          <p:nvPr/>
        </p:nvSpPr>
        <p:spPr bwMode="auto">
          <a:xfrm>
            <a:off x="7753350" y="5222875"/>
            <a:ext cx="1984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18</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8" name="Rectangle 26"/>
          <p:cNvSpPr>
            <a:spLocks noChangeArrowheads="1"/>
          </p:cNvSpPr>
          <p:nvPr/>
        </p:nvSpPr>
        <p:spPr bwMode="auto">
          <a:xfrm>
            <a:off x="3775075" y="5218113"/>
            <a:ext cx="603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49" name="Rectangle 27"/>
          <p:cNvSpPr>
            <a:spLocks noChangeArrowheads="1"/>
          </p:cNvSpPr>
          <p:nvPr/>
        </p:nvSpPr>
        <p:spPr bwMode="auto">
          <a:xfrm>
            <a:off x="3843338" y="5218113"/>
            <a:ext cx="1000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2</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0" name="Line 28"/>
          <p:cNvSpPr>
            <a:spLocks noChangeShapeType="1"/>
          </p:cNvSpPr>
          <p:nvPr/>
        </p:nvSpPr>
        <p:spPr bwMode="auto">
          <a:xfrm flipH="1">
            <a:off x="3235325" y="3689350"/>
            <a:ext cx="1177925"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1" name="Line 35"/>
          <p:cNvSpPr>
            <a:spLocks noChangeShapeType="1"/>
          </p:cNvSpPr>
          <p:nvPr/>
        </p:nvSpPr>
        <p:spPr bwMode="auto">
          <a:xfrm flipV="1">
            <a:off x="4419600" y="3022600"/>
            <a:ext cx="550863" cy="67151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2" name="Line 36"/>
          <p:cNvSpPr>
            <a:spLocks noChangeShapeType="1"/>
          </p:cNvSpPr>
          <p:nvPr/>
        </p:nvSpPr>
        <p:spPr bwMode="auto">
          <a:xfrm>
            <a:off x="4419600" y="3694113"/>
            <a:ext cx="550863" cy="72231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3" name="Line 40"/>
          <p:cNvSpPr>
            <a:spLocks noChangeShapeType="1"/>
          </p:cNvSpPr>
          <p:nvPr/>
        </p:nvSpPr>
        <p:spPr bwMode="auto">
          <a:xfrm flipV="1">
            <a:off x="3935413" y="4981575"/>
            <a:ext cx="0" cy="18891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4" name="Line 41"/>
          <p:cNvSpPr>
            <a:spLocks noChangeShapeType="1"/>
          </p:cNvSpPr>
          <p:nvPr/>
        </p:nvSpPr>
        <p:spPr bwMode="auto">
          <a:xfrm flipV="1">
            <a:off x="8970963" y="4981575"/>
            <a:ext cx="0" cy="18891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5" name="Rectangle 42"/>
          <p:cNvSpPr>
            <a:spLocks noChangeArrowheads="1"/>
          </p:cNvSpPr>
          <p:nvPr/>
        </p:nvSpPr>
        <p:spPr bwMode="auto">
          <a:xfrm>
            <a:off x="4360863" y="5222875"/>
            <a:ext cx="984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0</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6" name="Rectangle 43"/>
          <p:cNvSpPr>
            <a:spLocks noChangeArrowheads="1"/>
          </p:cNvSpPr>
          <p:nvPr/>
        </p:nvSpPr>
        <p:spPr bwMode="auto">
          <a:xfrm>
            <a:off x="8885238" y="5222875"/>
            <a:ext cx="1984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24</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7" name="Rectangle 44"/>
          <p:cNvSpPr>
            <a:spLocks noChangeArrowheads="1"/>
          </p:cNvSpPr>
          <p:nvPr/>
        </p:nvSpPr>
        <p:spPr bwMode="auto">
          <a:xfrm>
            <a:off x="6326188" y="5434013"/>
            <a:ext cx="5635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Weeks</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8" name="Line 45"/>
          <p:cNvSpPr>
            <a:spLocks noChangeShapeType="1"/>
          </p:cNvSpPr>
          <p:nvPr/>
        </p:nvSpPr>
        <p:spPr bwMode="auto">
          <a:xfrm>
            <a:off x="3935413" y="5084763"/>
            <a:ext cx="5035550" cy="158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59" name="Line 46"/>
          <p:cNvSpPr>
            <a:spLocks noChangeShapeType="1"/>
          </p:cNvSpPr>
          <p:nvPr/>
        </p:nvSpPr>
        <p:spPr bwMode="auto">
          <a:xfrm flipV="1">
            <a:off x="4419600" y="4983163"/>
            <a:ext cx="0" cy="1905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0" name="Line 47"/>
          <p:cNvSpPr>
            <a:spLocks noChangeShapeType="1"/>
          </p:cNvSpPr>
          <p:nvPr/>
        </p:nvSpPr>
        <p:spPr bwMode="auto">
          <a:xfrm flipV="1">
            <a:off x="5522913" y="4983163"/>
            <a:ext cx="0" cy="1905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1" name="Line 48"/>
          <p:cNvSpPr>
            <a:spLocks noChangeShapeType="1"/>
          </p:cNvSpPr>
          <p:nvPr/>
        </p:nvSpPr>
        <p:spPr bwMode="auto">
          <a:xfrm flipV="1">
            <a:off x="6694488" y="4983163"/>
            <a:ext cx="0" cy="1905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2" name="Line 49"/>
          <p:cNvSpPr>
            <a:spLocks noChangeShapeType="1"/>
          </p:cNvSpPr>
          <p:nvPr/>
        </p:nvSpPr>
        <p:spPr bwMode="auto">
          <a:xfrm flipV="1">
            <a:off x="7867650" y="4983163"/>
            <a:ext cx="0" cy="1905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3" name="Line 50"/>
          <p:cNvSpPr>
            <a:spLocks noChangeShapeType="1"/>
          </p:cNvSpPr>
          <p:nvPr/>
        </p:nvSpPr>
        <p:spPr bwMode="auto">
          <a:xfrm>
            <a:off x="4970463" y="3022600"/>
            <a:ext cx="3862387" cy="317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4" name="Line 51"/>
          <p:cNvSpPr>
            <a:spLocks noChangeShapeType="1"/>
          </p:cNvSpPr>
          <p:nvPr/>
        </p:nvSpPr>
        <p:spPr bwMode="auto">
          <a:xfrm>
            <a:off x="4970463" y="4416425"/>
            <a:ext cx="3862387" cy="317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5" name="Rectangle 52"/>
          <p:cNvSpPr>
            <a:spLocks noChangeArrowheads="1"/>
          </p:cNvSpPr>
          <p:nvPr/>
        </p:nvSpPr>
        <p:spPr bwMode="auto">
          <a:xfrm>
            <a:off x="5464175" y="5218113"/>
            <a:ext cx="1000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6</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6" name="Rectangle 53"/>
          <p:cNvSpPr>
            <a:spLocks noChangeArrowheads="1"/>
          </p:cNvSpPr>
          <p:nvPr/>
        </p:nvSpPr>
        <p:spPr bwMode="auto">
          <a:xfrm>
            <a:off x="6580188" y="5227638"/>
            <a:ext cx="198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12</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7" name="Rectangle 55"/>
          <p:cNvSpPr>
            <a:spLocks noChangeArrowheads="1"/>
          </p:cNvSpPr>
          <p:nvPr/>
        </p:nvSpPr>
        <p:spPr bwMode="auto">
          <a:xfrm>
            <a:off x="3775075" y="5218113"/>
            <a:ext cx="603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8" name="Rectangle 56"/>
          <p:cNvSpPr>
            <a:spLocks noChangeArrowheads="1"/>
          </p:cNvSpPr>
          <p:nvPr/>
        </p:nvSpPr>
        <p:spPr bwMode="auto">
          <a:xfrm>
            <a:off x="3843338" y="5222875"/>
            <a:ext cx="1000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2</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69" name="Line 57"/>
          <p:cNvSpPr>
            <a:spLocks noChangeShapeType="1"/>
          </p:cNvSpPr>
          <p:nvPr/>
        </p:nvSpPr>
        <p:spPr bwMode="auto">
          <a:xfrm flipH="1">
            <a:off x="3235325" y="3689350"/>
            <a:ext cx="1177925"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70" name="Rectangle 58"/>
          <p:cNvSpPr>
            <a:spLocks noChangeArrowheads="1"/>
          </p:cNvSpPr>
          <p:nvPr/>
        </p:nvSpPr>
        <p:spPr bwMode="auto">
          <a:xfrm>
            <a:off x="2549525" y="4030663"/>
            <a:ext cx="2144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T2D with inadequate glycemic control on insulin glargine + OADs</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6671" name="Rectangle 37"/>
          <p:cNvSpPr>
            <a:spLocks noChangeArrowheads="1"/>
          </p:cNvSpPr>
          <p:nvPr/>
        </p:nvSpPr>
        <p:spPr bwMode="auto">
          <a:xfrm>
            <a:off x="5732463" y="2774950"/>
            <a:ext cx="2565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Glargine + Lispro TID (N=187)</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53" name="TextBox 52"/>
          <p:cNvSpPr txBox="1"/>
          <p:nvPr/>
        </p:nvSpPr>
        <p:spPr>
          <a:xfrm>
            <a:off x="152400" y="3068638"/>
            <a:ext cx="2235200" cy="1614487"/>
          </a:xfrm>
          <a:prstGeom prst="rect">
            <a:avLst/>
          </a:prstGeom>
          <a:solidFill>
            <a:srgbClr val="D5D2CA"/>
          </a:solidFill>
        </p:spPr>
        <p:txBody>
          <a:bodyPr>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a:ea typeface="ヒラギノ角ゴ Pro W3" charset="0"/>
                <a:cs typeface="+mn-cs"/>
              </a:rPr>
              <a:t>Inclusion criteria:</a:t>
            </a:r>
          </a:p>
          <a:p>
            <a:pPr marL="285750" marR="0" lvl="0" indent="-285750" algn="l" defTabSz="914400" rtl="0" eaLnBrk="1" fontAlgn="base" latinLnBrk="0" hangingPunct="1">
              <a:lnSpc>
                <a:spcPct val="100000"/>
              </a:lnSpc>
              <a:spcBef>
                <a:spcPct val="0"/>
              </a:spcBef>
              <a:spcAft>
                <a:spcPts val="600"/>
              </a:spcAft>
              <a:buClr>
                <a:srgbClr val="D52B1E"/>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a:ea typeface="ヒラギノ角ゴ Pro W3" charset="0"/>
                <a:cs typeface="+mn-cs"/>
              </a:rPr>
              <a:t>Age 30-75 years with T2D</a:t>
            </a:r>
          </a:p>
          <a:p>
            <a:pPr marL="285750" marR="0" lvl="0" indent="-285750" algn="l" defTabSz="914400" rtl="0" eaLnBrk="1" fontAlgn="base" latinLnBrk="0" hangingPunct="1">
              <a:lnSpc>
                <a:spcPct val="100000"/>
              </a:lnSpc>
              <a:spcBef>
                <a:spcPct val="0"/>
              </a:spcBef>
              <a:spcAft>
                <a:spcPts val="600"/>
              </a:spcAft>
              <a:buClr>
                <a:srgbClr val="D52B1E"/>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a:ea typeface="ヒラギノ角ゴ Pro W3" charset="0"/>
                <a:cs typeface="+mn-cs"/>
              </a:rPr>
              <a:t>HbA1c levels 7.5-12.0% </a:t>
            </a:r>
          </a:p>
          <a:p>
            <a:pPr marL="285750" marR="0" lvl="0" indent="-285750" algn="l" defTabSz="914400" rtl="0" eaLnBrk="1" fontAlgn="base" latinLnBrk="0" hangingPunct="1">
              <a:lnSpc>
                <a:spcPct val="100000"/>
              </a:lnSpc>
              <a:spcBef>
                <a:spcPct val="0"/>
              </a:spcBef>
              <a:spcAft>
                <a:spcPts val="600"/>
              </a:spcAft>
              <a:buClr>
                <a:srgbClr val="D52B1E"/>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a:ea typeface="ヒラギノ角ゴ Pro W3" charset="0"/>
                <a:cs typeface="+mn-cs"/>
              </a:rPr>
              <a:t>On ≥30 IU of insulin glargine in combination with OADs for ≥90 days before the study </a:t>
            </a:r>
          </a:p>
        </p:txBody>
      </p:sp>
      <p:sp>
        <p:nvSpPr>
          <p:cNvPr id="26673" name="TextBox 53"/>
          <p:cNvSpPr txBox="1">
            <a:spLocks noChangeArrowheads="1"/>
          </p:cNvSpPr>
          <p:nvPr/>
        </p:nvSpPr>
        <p:spPr bwMode="auto">
          <a:xfrm>
            <a:off x="352425" y="1371600"/>
            <a:ext cx="8410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D52B1E"/>
              </a:buClr>
              <a:buFont typeface="Arial" panose="020B0604020202020204" pitchFamily="34" charset="0"/>
              <a:buChar char="♦"/>
              <a:tabLst>
                <a:tab pos="628650" algn="l"/>
              </a:tabLst>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tabLst>
                <a:tab pos="628650" algn="l"/>
              </a:tabLst>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tabLst>
                <a:tab pos="628650" algn="l"/>
              </a:tabLst>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tabLst>
                <a:tab pos="628650" algn="l"/>
              </a:tabLst>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tabLst>
                <a:tab pos="628650" algn="l"/>
              </a:tabLst>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tabLst>
                <a:tab pos="628650" algn="l"/>
              </a:tabLst>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tabLst>
                <a:tab pos="628650" algn="l"/>
              </a:tabLst>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tabLst>
                <a:tab pos="628650" algn="l"/>
              </a:tabLst>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tabLst>
                <a:tab pos="628650" algn="l"/>
              </a:tabLst>
              <a:defRPr>
                <a:solidFill>
                  <a:schemeClr val="tx1"/>
                </a:solidFill>
                <a:latin typeface="Arial" panose="020B0604020202020204" pitchFamily="34" charset="0"/>
                <a:ea typeface="ヒラギノ角ゴ Pro W3"/>
                <a:cs typeface="DIN-Regular" panose="020B0500000000000000" pitchFamily="34" charset="0"/>
              </a:defRPr>
            </a:lvl9pPr>
          </a:lstStyle>
          <a:p>
            <a:pPr marL="285750" marR="0" lvl="0" indent="-285750" algn="l" defTabSz="914400" rtl="0" eaLnBrk="1" fontAlgn="base" latinLnBrk="0" hangingPunct="1">
              <a:lnSpc>
                <a:spcPct val="150000"/>
              </a:lnSpc>
              <a:spcBef>
                <a:spcPct val="0"/>
              </a:spcBef>
              <a:spcAft>
                <a:spcPct val="0"/>
              </a:spcAft>
              <a:buClr>
                <a:srgbClr val="D52B1E"/>
              </a:buClr>
              <a:buSzTx/>
              <a:buFont typeface="Arial" panose="020B0604020202020204" pitchFamily="34" charset="0"/>
              <a:buChar char="♦"/>
              <a:tabLst>
                <a:tab pos="628650" algn="l"/>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rPr>
              <a:t>24-week, multicenter, randomized, open-label, active-controlled study</a:t>
            </a:r>
          </a:p>
          <a:p>
            <a:pPr marL="285750" marR="0" lvl="0" indent="-285750" algn="l" defTabSz="914400" rtl="0" eaLnBrk="1" fontAlgn="base" latinLnBrk="0" hangingPunct="1">
              <a:lnSpc>
                <a:spcPct val="150000"/>
              </a:lnSpc>
              <a:spcBef>
                <a:spcPct val="0"/>
              </a:spcBef>
              <a:spcAft>
                <a:spcPct val="0"/>
              </a:spcAft>
              <a:buClr>
                <a:srgbClr val="D52B1E"/>
              </a:buClr>
              <a:buSzTx/>
              <a:buFont typeface="Arial" panose="020B0604020202020204" pitchFamily="34" charset="0"/>
              <a:buChar char="♦"/>
              <a:tabLst>
                <a:tab pos="628650" algn="l"/>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rPr>
              <a:t>Doses adjusted to reach a preprandial plasma glucose &lt;6.1 mmol/L (&lt;110 mg/dL)</a:t>
            </a:r>
          </a:p>
        </p:txBody>
      </p:sp>
      <p:sp>
        <p:nvSpPr>
          <p:cNvPr id="26674" name="Rectangle 58"/>
          <p:cNvSpPr>
            <a:spLocks noChangeArrowheads="1"/>
          </p:cNvSpPr>
          <p:nvPr/>
        </p:nvSpPr>
        <p:spPr bwMode="auto">
          <a:xfrm>
            <a:off x="3205163" y="3746500"/>
            <a:ext cx="660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N=374</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52" name="Line 25"/>
          <p:cNvSpPr>
            <a:spLocks noChangeShapeType="1"/>
          </p:cNvSpPr>
          <p:nvPr/>
        </p:nvSpPr>
        <p:spPr bwMode="auto">
          <a:xfrm>
            <a:off x="4005263" y="3113088"/>
            <a:ext cx="387350" cy="504825"/>
          </a:xfrm>
          <a:prstGeom prst="line">
            <a:avLst/>
          </a:prstGeom>
          <a:noFill/>
          <a:ln w="25400">
            <a:solidFill>
              <a:schemeClr val="bg2"/>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cs typeface="Arial" pitchFamily="34" charset="0"/>
            </a:endParaRPr>
          </a:p>
        </p:txBody>
      </p:sp>
    </p:spTree>
    <p:extLst>
      <p:ext uri="{BB962C8B-B14F-4D97-AF65-F5344CB8AC3E}">
        <p14:creationId xmlns:p14="http://schemas.microsoft.com/office/powerpoint/2010/main" val="3505925408"/>
      </p:ext>
    </p:extLst>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25400"/>
            <a:ext cx="8229600" cy="1143000"/>
          </a:xfrm>
        </p:spPr>
        <p:txBody>
          <a:bodyPr/>
          <a:lstStyle/>
          <a:p>
            <a:pPr eaLnBrk="1" hangingPunct="1"/>
            <a:r>
              <a:rPr lang="en-US" altLang="en-US">
                <a:ea typeface="ヒラギノ角ゴ Pro W3"/>
                <a:cs typeface="DIN-Bold" panose="020B0500000000000000" pitchFamily="34" charset="0"/>
              </a:rPr>
              <a:t>Insulin Lispro Mix 50 vs. Glargine + Lispro: Starting Daily Dose</a:t>
            </a:r>
          </a:p>
        </p:txBody>
      </p:sp>
      <p:sp>
        <p:nvSpPr>
          <p:cNvPr id="27651" name="Text Placeholder 9"/>
          <p:cNvSpPr>
            <a:spLocks noGrp="1"/>
          </p:cNvSpPr>
          <p:nvPr>
            <p:ph type="body" sz="quarter" idx="4294967295"/>
          </p:nvPr>
        </p:nvSpPr>
        <p:spPr>
          <a:xfrm>
            <a:off x="0" y="5991225"/>
            <a:ext cx="8183563" cy="309563"/>
          </a:xfrm>
        </p:spPr>
        <p:txBody>
          <a:bodyPr/>
          <a:lstStyle/>
          <a:p>
            <a:pPr marL="0" indent="0" eaLnBrk="1" hangingPunct="1">
              <a:spcAft>
                <a:spcPct val="0"/>
              </a:spcAft>
              <a:buFont typeface="+mj-lt"/>
              <a:buNone/>
            </a:pPr>
            <a:r>
              <a:rPr lang="en-US" altLang="en-US" sz="1600" dirty="0" err="1">
                <a:ea typeface="ヒラギノ角ゴ Pro W3"/>
                <a:cs typeface="DIN-Regular" panose="020B0500000000000000" pitchFamily="34" charset="0"/>
              </a:rPr>
              <a:t>Rosenstock</a:t>
            </a:r>
            <a:r>
              <a:rPr lang="en-US" altLang="en-US" sz="1600" dirty="0">
                <a:ea typeface="ヒラギノ角ゴ Pro W3"/>
                <a:cs typeface="DIN-Regular" panose="020B0500000000000000" pitchFamily="34" charset="0"/>
              </a:rPr>
              <a:t> J et al. </a:t>
            </a:r>
            <a:r>
              <a:rPr lang="en-US" altLang="en-US" sz="1600" i="1" dirty="0">
                <a:ea typeface="ヒラギノ角ゴ Pro W3"/>
                <a:cs typeface="DIN-Regular" panose="020B0500000000000000" pitchFamily="34" charset="0"/>
              </a:rPr>
              <a:t>Diabetes Care </a:t>
            </a:r>
            <a:r>
              <a:rPr lang="en-US" altLang="en-US" sz="1600" dirty="0">
                <a:ea typeface="ヒラギノ角ゴ Pro W3"/>
                <a:cs typeface="DIN-Regular" panose="020B0500000000000000" pitchFamily="34" charset="0"/>
              </a:rPr>
              <a:t>2008;31:20-5</a:t>
            </a:r>
          </a:p>
          <a:p>
            <a:pPr marL="0" indent="0" eaLnBrk="1" hangingPunct="1">
              <a:spcAft>
                <a:spcPct val="0"/>
              </a:spcAft>
              <a:buFont typeface="+mj-lt"/>
              <a:buNone/>
            </a:pPr>
            <a:endParaRPr lang="en-US" altLang="en-US" sz="1600" dirty="0">
              <a:ea typeface="ヒラギノ角ゴ Pro W3"/>
              <a:cs typeface="DIN-Regular" panose="020B0500000000000000" pitchFamily="34" charset="0"/>
            </a:endParaRPr>
          </a:p>
        </p:txBody>
      </p:sp>
      <p:sp>
        <p:nvSpPr>
          <p:cNvPr id="27652" name="AutoShape 6"/>
          <p:cNvSpPr>
            <a:spLocks noChangeAspect="1" noChangeArrowheads="1" noTextEdit="1"/>
          </p:cNvSpPr>
          <p:nvPr/>
        </p:nvSpPr>
        <p:spPr bwMode="auto">
          <a:xfrm>
            <a:off x="131763" y="1743075"/>
            <a:ext cx="9012237"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53" name="Rectangle 12"/>
          <p:cNvSpPr>
            <a:spLocks noChangeArrowheads="1"/>
          </p:cNvSpPr>
          <p:nvPr/>
        </p:nvSpPr>
        <p:spPr bwMode="auto">
          <a:xfrm>
            <a:off x="3925888" y="4511675"/>
            <a:ext cx="385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1/3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54" name="Rectangle 19"/>
          <p:cNvSpPr>
            <a:spLocks noChangeArrowheads="1"/>
          </p:cNvSpPr>
          <p:nvPr/>
        </p:nvSpPr>
        <p:spPr bwMode="auto">
          <a:xfrm>
            <a:off x="3149600" y="2555875"/>
            <a:ext cx="1789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(insulin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lispro)</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55" name="Rectangle 20"/>
          <p:cNvSpPr>
            <a:spLocks noChangeArrowheads="1"/>
          </p:cNvSpPr>
          <p:nvPr/>
        </p:nvSpPr>
        <p:spPr bwMode="auto">
          <a:xfrm>
            <a:off x="139700" y="2581275"/>
            <a:ext cx="21336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rnd">
                <a:solidFill>
                  <a:srgbClr val="000000"/>
                </a:solidFill>
                <a:miter lim="800000"/>
                <a:headEnd/>
                <a:tailEnd/>
              </a14:hiddenLine>
            </a:ext>
          </a:extLst>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56" name="Rectangle 31"/>
          <p:cNvSpPr>
            <a:spLocks noChangeArrowheads="1"/>
          </p:cNvSpPr>
          <p:nvPr/>
        </p:nvSpPr>
        <p:spPr bwMode="auto">
          <a:xfrm>
            <a:off x="2027238" y="4494213"/>
            <a:ext cx="15763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Insulin Lispro </a:t>
            </a:r>
            <a:b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b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Mix 50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57" name="Rectangle 32"/>
          <p:cNvSpPr>
            <a:spLocks noChangeArrowheads="1"/>
          </p:cNvSpPr>
          <p:nvPr/>
        </p:nvSpPr>
        <p:spPr bwMode="auto">
          <a:xfrm>
            <a:off x="2133600" y="2112963"/>
            <a:ext cx="13636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Glargine + Lispro</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58" name="Rectangle 35"/>
          <p:cNvSpPr>
            <a:spLocks noChangeArrowheads="1"/>
          </p:cNvSpPr>
          <p:nvPr/>
        </p:nvSpPr>
        <p:spPr bwMode="auto">
          <a:xfrm>
            <a:off x="6486525" y="2322513"/>
            <a:ext cx="1012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1/6 Dose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59" name="Rectangle 36"/>
          <p:cNvSpPr>
            <a:spLocks noChangeArrowheads="1"/>
          </p:cNvSpPr>
          <p:nvPr/>
        </p:nvSpPr>
        <p:spPr bwMode="auto">
          <a:xfrm>
            <a:off x="6578600" y="2565400"/>
            <a:ext cx="8858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(insulin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lispro)</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0" name="Rectangle 37"/>
          <p:cNvSpPr>
            <a:spLocks noChangeArrowheads="1"/>
          </p:cNvSpPr>
          <p:nvPr/>
        </p:nvSpPr>
        <p:spPr bwMode="auto">
          <a:xfrm>
            <a:off x="8043863" y="2312988"/>
            <a:ext cx="1014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3/6 Dose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1" name="Rectangle 38"/>
          <p:cNvSpPr>
            <a:spLocks noChangeArrowheads="1"/>
          </p:cNvSpPr>
          <p:nvPr/>
        </p:nvSpPr>
        <p:spPr bwMode="auto">
          <a:xfrm>
            <a:off x="7999413" y="2555875"/>
            <a:ext cx="9747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(insulin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glargine)</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2" name="Freeform 45"/>
          <p:cNvSpPr>
            <a:spLocks noEditPoints="1"/>
          </p:cNvSpPr>
          <p:nvPr/>
        </p:nvSpPr>
        <p:spPr bwMode="auto">
          <a:xfrm>
            <a:off x="2268538" y="2722563"/>
            <a:ext cx="612775" cy="585787"/>
          </a:xfrm>
          <a:custGeom>
            <a:avLst/>
            <a:gdLst>
              <a:gd name="T0" fmla="*/ 2147483647 w 6439"/>
              <a:gd name="T1" fmla="*/ 2147483647 h 6150"/>
              <a:gd name="T2" fmla="*/ 2147483647 w 6439"/>
              <a:gd name="T3" fmla="*/ 2147483647 h 6150"/>
              <a:gd name="T4" fmla="*/ 2147483647 w 6439"/>
              <a:gd name="T5" fmla="*/ 2147483647 h 6150"/>
              <a:gd name="T6" fmla="*/ 2147483647 w 6439"/>
              <a:gd name="T7" fmla="*/ 2147483647 h 6150"/>
              <a:gd name="T8" fmla="*/ 2147483647 w 6439"/>
              <a:gd name="T9" fmla="*/ 2147483647 h 6150"/>
              <a:gd name="T10" fmla="*/ 2147483647 w 6439"/>
              <a:gd name="T11" fmla="*/ 2147483647 h 6150"/>
              <a:gd name="T12" fmla="*/ 2147483647 w 6439"/>
              <a:gd name="T13" fmla="*/ 2147483647 h 6150"/>
              <a:gd name="T14" fmla="*/ 2147483647 w 6439"/>
              <a:gd name="T15" fmla="*/ 2147483647 h 6150"/>
              <a:gd name="T16" fmla="*/ 2147483647 w 6439"/>
              <a:gd name="T17" fmla="*/ 0 h 6150"/>
              <a:gd name="T18" fmla="*/ 2147483647 w 6439"/>
              <a:gd name="T19" fmla="*/ 2147483647 h 6150"/>
              <a:gd name="T20" fmla="*/ 2147483647 w 6439"/>
              <a:gd name="T21" fmla="*/ 2147483647 h 6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39"/>
              <a:gd name="T34" fmla="*/ 0 h 6150"/>
              <a:gd name="T35" fmla="*/ 6439 w 6439"/>
              <a:gd name="T36" fmla="*/ 6150 h 61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39" h="6150">
                <a:moveTo>
                  <a:pt x="28" y="6028"/>
                </a:moveTo>
                <a:lnTo>
                  <a:pt x="5911" y="412"/>
                </a:lnTo>
                <a:cubicBezTo>
                  <a:pt x="5937" y="386"/>
                  <a:pt x="5980" y="387"/>
                  <a:pt x="6005" y="414"/>
                </a:cubicBezTo>
                <a:cubicBezTo>
                  <a:pt x="6030" y="440"/>
                  <a:pt x="6030" y="483"/>
                  <a:pt x="6003" y="508"/>
                </a:cubicBezTo>
                <a:lnTo>
                  <a:pt x="120" y="6124"/>
                </a:lnTo>
                <a:cubicBezTo>
                  <a:pt x="93" y="6150"/>
                  <a:pt x="51" y="6149"/>
                  <a:pt x="26" y="6122"/>
                </a:cubicBezTo>
                <a:cubicBezTo>
                  <a:pt x="0" y="6095"/>
                  <a:pt x="1" y="6053"/>
                  <a:pt x="28" y="6028"/>
                </a:cubicBezTo>
                <a:close/>
                <a:moveTo>
                  <a:pt x="5584" y="263"/>
                </a:moveTo>
                <a:lnTo>
                  <a:pt x="6439" y="0"/>
                </a:lnTo>
                <a:lnTo>
                  <a:pt x="6137" y="841"/>
                </a:lnTo>
                <a:lnTo>
                  <a:pt x="5584" y="263"/>
                </a:lnTo>
                <a:close/>
              </a:path>
            </a:pathLst>
          </a:custGeom>
          <a:solidFill>
            <a:schemeClr val="tx1"/>
          </a:solidFill>
          <a:ln w="1588" cap="flat">
            <a:solidFill>
              <a:schemeClr val="bg2"/>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3" name="Line 47"/>
          <p:cNvSpPr>
            <a:spLocks noChangeShapeType="1"/>
          </p:cNvSpPr>
          <p:nvPr/>
        </p:nvSpPr>
        <p:spPr bwMode="auto">
          <a:xfrm>
            <a:off x="3841750" y="5349875"/>
            <a:ext cx="3429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4" name="Rectangle 48"/>
          <p:cNvSpPr>
            <a:spLocks noChangeArrowheads="1"/>
          </p:cNvSpPr>
          <p:nvPr/>
        </p:nvSpPr>
        <p:spPr bwMode="auto">
          <a:xfrm>
            <a:off x="3544888" y="1647825"/>
            <a:ext cx="1041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Breakfast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5" name="Rectangle 49"/>
          <p:cNvSpPr>
            <a:spLocks noChangeArrowheads="1"/>
          </p:cNvSpPr>
          <p:nvPr/>
        </p:nvSpPr>
        <p:spPr bwMode="auto">
          <a:xfrm>
            <a:off x="7888288" y="1647825"/>
            <a:ext cx="901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Bedtime</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6" name="Rectangle 50"/>
          <p:cNvSpPr>
            <a:spLocks noChangeArrowheads="1"/>
          </p:cNvSpPr>
          <p:nvPr/>
        </p:nvSpPr>
        <p:spPr bwMode="auto">
          <a:xfrm>
            <a:off x="5230813" y="1647825"/>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Lunch</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7" name="Rectangle 51"/>
          <p:cNvSpPr>
            <a:spLocks noChangeArrowheads="1"/>
          </p:cNvSpPr>
          <p:nvPr/>
        </p:nvSpPr>
        <p:spPr bwMode="auto">
          <a:xfrm>
            <a:off x="6592888" y="1647825"/>
            <a:ext cx="72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Dinner</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8" name="Rectangle 53"/>
          <p:cNvSpPr>
            <a:spLocks noChangeArrowheads="1"/>
          </p:cNvSpPr>
          <p:nvPr/>
        </p:nvSpPr>
        <p:spPr bwMode="auto">
          <a:xfrm>
            <a:off x="3819525" y="4754563"/>
            <a:ext cx="565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Dose</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69" name="Rectangle 54"/>
          <p:cNvSpPr>
            <a:spLocks noChangeArrowheads="1"/>
          </p:cNvSpPr>
          <p:nvPr/>
        </p:nvSpPr>
        <p:spPr bwMode="auto">
          <a:xfrm>
            <a:off x="5373688" y="4511675"/>
            <a:ext cx="385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1/3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70" name="Rectangle 55"/>
          <p:cNvSpPr>
            <a:spLocks noChangeArrowheads="1"/>
          </p:cNvSpPr>
          <p:nvPr/>
        </p:nvSpPr>
        <p:spPr bwMode="auto">
          <a:xfrm>
            <a:off x="5267325" y="4754563"/>
            <a:ext cx="565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Dose</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71" name="Rectangle 56"/>
          <p:cNvSpPr>
            <a:spLocks noChangeArrowheads="1"/>
          </p:cNvSpPr>
          <p:nvPr/>
        </p:nvSpPr>
        <p:spPr bwMode="auto">
          <a:xfrm>
            <a:off x="6826250" y="4511675"/>
            <a:ext cx="385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1/3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72" name="Rectangle 57"/>
          <p:cNvSpPr>
            <a:spLocks noChangeArrowheads="1"/>
          </p:cNvSpPr>
          <p:nvPr/>
        </p:nvSpPr>
        <p:spPr bwMode="auto">
          <a:xfrm>
            <a:off x="6719888" y="4754563"/>
            <a:ext cx="649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Dose</a:t>
            </a:r>
            <a:r>
              <a:rPr kumimoji="0" lang="en-US" altLang="en-US" sz="1800" b="1" i="0" u="none" strike="noStrike" kern="1200" cap="none" spc="0" normalizeH="0" baseline="30000" noProof="0">
                <a:ln>
                  <a:noFill/>
                </a:ln>
                <a:solidFill>
                  <a:srgbClr val="000000"/>
                </a:solidFill>
                <a:effectLst/>
                <a:uLnTx/>
                <a:uFillTx/>
                <a:latin typeface="Arial" panose="020B0604020202020204" pitchFamily="34" charset="0"/>
              </a:rPr>
              <a:t>a</a:t>
            </a:r>
            <a:endParaRPr kumimoji="0" lang="en-US" altLang="en-US" sz="1800" b="0" i="0" u="none" strike="noStrike" kern="1200" cap="none" spc="0" normalizeH="0" baseline="30000" noProof="0">
              <a:ln>
                <a:noFill/>
              </a:ln>
              <a:solidFill>
                <a:srgbClr val="000000"/>
              </a:solidFill>
              <a:effectLst/>
              <a:uLnTx/>
              <a:uFillTx/>
              <a:latin typeface="Arial" panose="020B0604020202020204" pitchFamily="34" charset="0"/>
            </a:endParaRPr>
          </a:p>
        </p:txBody>
      </p:sp>
      <p:sp>
        <p:nvSpPr>
          <p:cNvPr id="27673" name="Rectangle 58"/>
          <p:cNvSpPr>
            <a:spLocks noChangeArrowheads="1"/>
          </p:cNvSpPr>
          <p:nvPr/>
        </p:nvSpPr>
        <p:spPr bwMode="auto">
          <a:xfrm>
            <a:off x="3511550" y="2322513"/>
            <a:ext cx="1012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1/6 Dose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74" name="Rectangle 61"/>
          <p:cNvSpPr>
            <a:spLocks noChangeArrowheads="1"/>
          </p:cNvSpPr>
          <p:nvPr/>
        </p:nvSpPr>
        <p:spPr bwMode="auto">
          <a:xfrm>
            <a:off x="142875" y="2667000"/>
            <a:ext cx="2076450" cy="1230313"/>
          </a:xfrm>
          <a:prstGeom prst="rect">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rPr>
              <a:t>Total daily insulin dose=prestudy insulin glargine dose </a:t>
            </a:r>
          </a:p>
        </p:txBody>
      </p:sp>
      <p:sp>
        <p:nvSpPr>
          <p:cNvPr id="27675" name="Line 68"/>
          <p:cNvSpPr>
            <a:spLocks noChangeShapeType="1"/>
          </p:cNvSpPr>
          <p:nvPr/>
        </p:nvSpPr>
        <p:spPr bwMode="auto">
          <a:xfrm flipV="1">
            <a:off x="4070350" y="5064125"/>
            <a:ext cx="0" cy="279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76" name="Line 69"/>
          <p:cNvSpPr>
            <a:spLocks noChangeShapeType="1"/>
          </p:cNvSpPr>
          <p:nvPr/>
        </p:nvSpPr>
        <p:spPr bwMode="auto">
          <a:xfrm flipV="1">
            <a:off x="5518150" y="5064125"/>
            <a:ext cx="0" cy="279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77" name="Line 70"/>
          <p:cNvSpPr>
            <a:spLocks noChangeShapeType="1"/>
          </p:cNvSpPr>
          <p:nvPr/>
        </p:nvSpPr>
        <p:spPr bwMode="auto">
          <a:xfrm flipV="1">
            <a:off x="6965950" y="5064125"/>
            <a:ext cx="0" cy="279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78" name="Rectangle 73"/>
          <p:cNvSpPr>
            <a:spLocks noChangeArrowheads="1"/>
          </p:cNvSpPr>
          <p:nvPr/>
        </p:nvSpPr>
        <p:spPr bwMode="auto">
          <a:xfrm>
            <a:off x="4975225" y="2322513"/>
            <a:ext cx="1012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1/6 Dose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79" name="Rectangle 74"/>
          <p:cNvSpPr>
            <a:spLocks noChangeArrowheads="1"/>
          </p:cNvSpPr>
          <p:nvPr/>
        </p:nvSpPr>
        <p:spPr bwMode="auto">
          <a:xfrm>
            <a:off x="5006975" y="2551113"/>
            <a:ext cx="8858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(insulin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lispro)</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80" name="Line 79"/>
          <p:cNvSpPr>
            <a:spLocks noChangeShapeType="1"/>
          </p:cNvSpPr>
          <p:nvPr/>
        </p:nvSpPr>
        <p:spPr bwMode="auto">
          <a:xfrm>
            <a:off x="3748088" y="3411538"/>
            <a:ext cx="4876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81" name="Line 80"/>
          <p:cNvSpPr>
            <a:spLocks noChangeShapeType="1"/>
          </p:cNvSpPr>
          <p:nvPr/>
        </p:nvSpPr>
        <p:spPr bwMode="auto">
          <a:xfrm flipV="1">
            <a:off x="3916363" y="3125788"/>
            <a:ext cx="0" cy="279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82" name="Line 81"/>
          <p:cNvSpPr>
            <a:spLocks noChangeShapeType="1"/>
          </p:cNvSpPr>
          <p:nvPr/>
        </p:nvSpPr>
        <p:spPr bwMode="auto">
          <a:xfrm flipV="1">
            <a:off x="5364163" y="3125788"/>
            <a:ext cx="0" cy="279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83" name="Line 82"/>
          <p:cNvSpPr>
            <a:spLocks noChangeShapeType="1"/>
          </p:cNvSpPr>
          <p:nvPr/>
        </p:nvSpPr>
        <p:spPr bwMode="auto">
          <a:xfrm flipV="1">
            <a:off x="6958013" y="3125788"/>
            <a:ext cx="0" cy="279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84" name="Line 83"/>
          <p:cNvSpPr>
            <a:spLocks noChangeShapeType="1"/>
          </p:cNvSpPr>
          <p:nvPr/>
        </p:nvSpPr>
        <p:spPr bwMode="auto">
          <a:xfrm flipV="1">
            <a:off x="8405813" y="3125788"/>
            <a:ext cx="0" cy="279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85" name="Freeform 85"/>
          <p:cNvSpPr>
            <a:spLocks noEditPoints="1"/>
          </p:cNvSpPr>
          <p:nvPr/>
        </p:nvSpPr>
        <p:spPr bwMode="auto">
          <a:xfrm>
            <a:off x="2266950" y="3725863"/>
            <a:ext cx="584200" cy="719137"/>
          </a:xfrm>
          <a:custGeom>
            <a:avLst/>
            <a:gdLst>
              <a:gd name="T0" fmla="*/ 2147483647 w 3069"/>
              <a:gd name="T1" fmla="*/ 2147483647 h 3780"/>
              <a:gd name="T2" fmla="*/ 2147483647 w 3069"/>
              <a:gd name="T3" fmla="*/ 2147483647 h 3780"/>
              <a:gd name="T4" fmla="*/ 2147483647 w 3069"/>
              <a:gd name="T5" fmla="*/ 2147483647 h 3780"/>
              <a:gd name="T6" fmla="*/ 2147483647 w 3069"/>
              <a:gd name="T7" fmla="*/ 2147483647 h 3780"/>
              <a:gd name="T8" fmla="*/ 2147483647 w 3069"/>
              <a:gd name="T9" fmla="*/ 2147483647 h 3780"/>
              <a:gd name="T10" fmla="*/ 2147483647 w 3069"/>
              <a:gd name="T11" fmla="*/ 2147483647 h 3780"/>
              <a:gd name="T12" fmla="*/ 2147483647 w 3069"/>
              <a:gd name="T13" fmla="*/ 2147483647 h 3780"/>
              <a:gd name="T14" fmla="*/ 2147483647 w 3069"/>
              <a:gd name="T15" fmla="*/ 2147483647 h 3780"/>
              <a:gd name="T16" fmla="*/ 2147483647 w 3069"/>
              <a:gd name="T17" fmla="*/ 2147483647 h 3780"/>
              <a:gd name="T18" fmla="*/ 2147483647 w 3069"/>
              <a:gd name="T19" fmla="*/ 2147483647 h 3780"/>
              <a:gd name="T20" fmla="*/ 2147483647 w 3069"/>
              <a:gd name="T21" fmla="*/ 2147483647 h 37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69"/>
              <a:gd name="T34" fmla="*/ 0 h 3780"/>
              <a:gd name="T35" fmla="*/ 3069 w 3069"/>
              <a:gd name="T36" fmla="*/ 3780 h 37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69" h="3780">
                <a:moveTo>
                  <a:pt x="63" y="16"/>
                </a:moveTo>
                <a:lnTo>
                  <a:pt x="2885" y="3500"/>
                </a:lnTo>
                <a:cubicBezTo>
                  <a:pt x="2897" y="3514"/>
                  <a:pt x="2895" y="3535"/>
                  <a:pt x="2880" y="3547"/>
                </a:cubicBezTo>
                <a:cubicBezTo>
                  <a:pt x="2866" y="3558"/>
                  <a:pt x="2845" y="3556"/>
                  <a:pt x="2834" y="3542"/>
                </a:cubicBezTo>
                <a:lnTo>
                  <a:pt x="11" y="58"/>
                </a:lnTo>
                <a:cubicBezTo>
                  <a:pt x="0" y="44"/>
                  <a:pt x="2" y="23"/>
                  <a:pt x="16" y="11"/>
                </a:cubicBezTo>
                <a:cubicBezTo>
                  <a:pt x="30" y="0"/>
                  <a:pt x="51" y="2"/>
                  <a:pt x="63" y="16"/>
                </a:cubicBezTo>
                <a:close/>
                <a:moveTo>
                  <a:pt x="2973" y="3343"/>
                </a:moveTo>
                <a:lnTo>
                  <a:pt x="3069" y="3780"/>
                </a:lnTo>
                <a:lnTo>
                  <a:pt x="2662" y="3595"/>
                </a:lnTo>
                <a:lnTo>
                  <a:pt x="2973" y="3343"/>
                </a:lnTo>
                <a:close/>
              </a:path>
            </a:pathLst>
          </a:custGeom>
          <a:solidFill>
            <a:schemeClr val="tx1"/>
          </a:solidFill>
          <a:ln w="1588" cap="flat">
            <a:solidFill>
              <a:schemeClr val="bg2"/>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7686" name="Text Box 86"/>
          <p:cNvSpPr txBox="1">
            <a:spLocks noChangeArrowheads="1"/>
          </p:cNvSpPr>
          <p:nvPr/>
        </p:nvSpPr>
        <p:spPr bwMode="auto">
          <a:xfrm>
            <a:off x="3544888" y="5386388"/>
            <a:ext cx="5211762"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rPr>
              <a:t>Preprandial PG target &lt;6.1 mmol/L (110 mg/dL)</a:t>
            </a:r>
          </a:p>
        </p:txBody>
      </p:sp>
      <p:sp>
        <p:nvSpPr>
          <p:cNvPr id="27687" name="Rectangle 38"/>
          <p:cNvSpPr>
            <a:spLocks noChangeArrowheads="1"/>
          </p:cNvSpPr>
          <p:nvPr/>
        </p:nvSpPr>
        <p:spPr bwMode="auto">
          <a:xfrm>
            <a:off x="7404100" y="4594225"/>
            <a:ext cx="1712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30000" noProof="0">
                <a:ln>
                  <a:noFill/>
                </a:ln>
                <a:solidFill>
                  <a:srgbClr val="000000"/>
                </a:solidFill>
                <a:effectLst/>
                <a:uLnTx/>
                <a:uFillTx/>
                <a:latin typeface="Arial" panose="020B0604020202020204" pitchFamily="34" charset="0"/>
              </a:rPr>
              <a:t>a</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If FPG &gt;110 mg/dL, </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could switch to insulin lispro mix 25</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764052378"/>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7950" y="1355725"/>
          <a:ext cx="8940799" cy="4481514"/>
        </p:xfrm>
        <a:graphic>
          <a:graphicData uri="http://schemas.openxmlformats.org/drawingml/2006/table">
            <a:tbl>
              <a:tblPr/>
              <a:tblGrid>
                <a:gridCol w="3508086">
                  <a:extLst>
                    <a:ext uri="{9D8B030D-6E8A-4147-A177-3AD203B41FA5}">
                      <a16:colId xmlns:a16="http://schemas.microsoft.com/office/drawing/2014/main" xmlns="" val="20000"/>
                    </a:ext>
                  </a:extLst>
                </a:gridCol>
                <a:gridCol w="2770909">
                  <a:extLst>
                    <a:ext uri="{9D8B030D-6E8A-4147-A177-3AD203B41FA5}">
                      <a16:colId xmlns:a16="http://schemas.microsoft.com/office/drawing/2014/main" xmlns="" val="20001"/>
                    </a:ext>
                  </a:extLst>
                </a:gridCol>
                <a:gridCol w="2661804">
                  <a:extLst>
                    <a:ext uri="{9D8B030D-6E8A-4147-A177-3AD203B41FA5}">
                      <a16:colId xmlns:a16="http://schemas.microsoft.com/office/drawing/2014/main" xmlns="" val="20002"/>
                    </a:ext>
                  </a:extLst>
                </a:gridCol>
              </a:tblGrid>
              <a:tr h="73168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Preprandial Blood Glucose </a:t>
                      </a:r>
                      <a:br>
                        <a:rPr kumimoji="0" lang="en-US" sz="1600" b="1" i="0" u="none" strike="noStrike" cap="none" normalizeH="0" baseline="0" dirty="0">
                          <a:ln>
                            <a:noFill/>
                          </a:ln>
                          <a:solidFill>
                            <a:schemeClr val="tx1"/>
                          </a:solidFill>
                          <a:effectLst/>
                          <a:latin typeface="Arial" pitchFamily="34" charset="0"/>
                          <a:cs typeface="Times New Roman" pitchFamily="18" charset="0"/>
                        </a:rPr>
                      </a:br>
                      <a:r>
                        <a:rPr kumimoji="0" lang="en-US" sz="1600" b="1" i="0" u="none" strike="noStrike" cap="none" normalizeH="0" baseline="0" dirty="0">
                          <a:ln>
                            <a:noFill/>
                          </a:ln>
                          <a:solidFill>
                            <a:schemeClr val="tx1"/>
                          </a:solidFill>
                          <a:effectLst/>
                          <a:latin typeface="Arial" pitchFamily="34" charset="0"/>
                          <a:cs typeface="Times New Roman" pitchFamily="18" charset="0"/>
                        </a:rPr>
                        <a:t>(mg/dL [mM])</a:t>
                      </a:r>
                    </a:p>
                  </a:txBody>
                  <a:tcPr marL="73152" marR="73152" marT="0" anchor="b"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Algorithm 1, TDD &lt;100 IU</a:t>
                      </a: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(IU Dose Increased)</a:t>
                      </a:r>
                    </a:p>
                  </a:txBody>
                  <a:tcPr marL="73152" marR="73152" marT="0" anchor="b"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Algorithm 1, TDD ≥100 IU</a:t>
                      </a: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(IU Dose Increased)</a:t>
                      </a:r>
                    </a:p>
                  </a:txBody>
                  <a:tcPr marL="73152" marR="73152" marT="0" anchor="b"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65841">
                <a:tc>
                  <a:txBody>
                    <a:bodyPr/>
                    <a:lstStyle/>
                    <a:p>
                      <a:pPr marL="0" marR="0" lvl="0" indent="0" algn="l" defTabSz="914400" rtl="0" eaLnBrk="1" fontAlgn="base" latinLnBrk="0" hangingPunct="1">
                        <a:lnSpc>
                          <a:spcPct val="15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	110-150 (6.1-8.3)</a:t>
                      </a:r>
                    </a:p>
                  </a:txBody>
                  <a:tcPr marL="68584" marR="68584" marT="0" marB="0" anchor="b" horzOverflow="overflow">
                    <a:lnL>
                      <a:noFill/>
                    </a:lnL>
                    <a:lnR>
                      <a:noFill/>
                    </a:lnR>
                    <a:lnT w="381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2</a:t>
                      </a:r>
                    </a:p>
                  </a:txBody>
                  <a:tcPr marL="68584" marR="68584" marT="0" marB="0" anchor="ctr" horzOverflow="overflow">
                    <a:lnL>
                      <a:noFill/>
                    </a:lnL>
                    <a:lnR>
                      <a:noFill/>
                    </a:lnR>
                    <a:lnT w="381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4</a:t>
                      </a:r>
                    </a:p>
                  </a:txBody>
                  <a:tcPr marL="68584" marR="68584" marT="0" marB="0" anchor="ctr" horzOverflow="overflow">
                    <a:lnL>
                      <a:noFill/>
                    </a:lnL>
                    <a:lnR>
                      <a:noFill/>
                    </a:lnR>
                    <a:lnT w="38100" cap="flat" cmpd="sng" algn="ctr">
                      <a:solidFill>
                        <a:schemeClr val="bg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1"/>
                  </a:ext>
                </a:extLst>
              </a:tr>
              <a:tr h="365841">
                <a:tc>
                  <a:txBody>
                    <a:bodyPr/>
                    <a:lstStyle/>
                    <a:p>
                      <a:pPr marL="0" marR="0" lvl="0" indent="0" algn="l" defTabSz="914400" rtl="0" eaLnBrk="1" fontAlgn="base" latinLnBrk="0" hangingPunct="1">
                        <a:lnSpc>
                          <a:spcPct val="15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	151-200 (8.4-11.1)</a:t>
                      </a:r>
                    </a:p>
                  </a:txBody>
                  <a:tcPr marL="68584" marR="68584" marT="0" marB="0" anchor="b" horzOverflow="overflow">
                    <a:lnL>
                      <a:noFill/>
                    </a:lnL>
                    <a:lnR>
                      <a:noFill/>
                    </a:lnR>
                    <a:lnT>
                      <a:noFill/>
                    </a:lnT>
                    <a:lnB>
                      <a:noFill/>
                    </a:lnB>
                    <a:lnTlToBr>
                      <a:noFill/>
                    </a:lnTlToBr>
                    <a:lnBlToTr>
                      <a:noFill/>
                    </a:lnBlToTr>
                    <a:solidFill>
                      <a:srgbClr val="D5D2CA"/>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4</a:t>
                      </a:r>
                    </a:p>
                  </a:txBody>
                  <a:tcPr marL="68584" marR="68584" marT="0" marB="0" anchor="ctr" horzOverflow="overflow">
                    <a:lnL>
                      <a:noFill/>
                    </a:lnL>
                    <a:lnR>
                      <a:noFill/>
                    </a:lnR>
                    <a:lnT>
                      <a:noFill/>
                    </a:lnT>
                    <a:lnB>
                      <a:noFill/>
                    </a:lnB>
                    <a:lnTlToBr>
                      <a:noFill/>
                    </a:lnTlToBr>
                    <a:lnBlToTr>
                      <a:noFill/>
                    </a:lnBlToTr>
                    <a:solidFill>
                      <a:srgbClr val="D5D2CA"/>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8</a:t>
                      </a:r>
                    </a:p>
                  </a:txBody>
                  <a:tcPr marL="68584" marR="68584" marT="0" marB="0" anchor="ctr" horzOverflow="overflow">
                    <a:lnL>
                      <a:noFill/>
                    </a:lnL>
                    <a:lnR>
                      <a:noFill/>
                    </a:lnR>
                    <a:lnT>
                      <a:noFill/>
                    </a:lnT>
                    <a:lnB>
                      <a:noFill/>
                    </a:lnB>
                    <a:lnTlToBr>
                      <a:noFill/>
                    </a:lnTlToBr>
                    <a:lnBlToTr>
                      <a:noFill/>
                    </a:lnBlToTr>
                    <a:solidFill>
                      <a:srgbClr val="D5D2CA"/>
                    </a:solidFill>
                  </a:tcPr>
                </a:tc>
                <a:extLst>
                  <a:ext uri="{0D108BD9-81ED-4DB2-BD59-A6C34878D82A}">
                    <a16:rowId xmlns:a16="http://schemas.microsoft.com/office/drawing/2014/main" xmlns="" val="10002"/>
                  </a:ext>
                </a:extLst>
              </a:tr>
              <a:tr h="457267">
                <a:tc>
                  <a:txBody>
                    <a:bodyPr/>
                    <a:lstStyle/>
                    <a:p>
                      <a:pPr marL="0" marR="0" lvl="0" indent="0" algn="l" defTabSz="914400" rtl="0" eaLnBrk="1" fontAlgn="base" latinLnBrk="0" hangingPunct="1">
                        <a:lnSpc>
                          <a:spcPct val="15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	201-250 (11.2-13.9)</a:t>
                      </a:r>
                    </a:p>
                  </a:txBody>
                  <a:tcPr marL="45721" marR="45721" marT="45727" marB="45727"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6</a:t>
                      </a:r>
                    </a:p>
                  </a:txBody>
                  <a:tcPr marL="68584" marR="68584"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12</a:t>
                      </a:r>
                    </a:p>
                  </a:txBody>
                  <a:tcPr marL="68584" marR="68584"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365841">
                <a:tc>
                  <a:txBody>
                    <a:bodyPr/>
                    <a:lstStyle/>
                    <a:p>
                      <a:pPr marL="0" marR="0" lvl="0" indent="0" algn="l" defTabSz="914400" rtl="0" eaLnBrk="1" fontAlgn="base" latinLnBrk="0" hangingPunct="1">
                        <a:lnSpc>
                          <a:spcPct val="15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	251-300 (13.9-16.7)</a:t>
                      </a:r>
                    </a:p>
                  </a:txBody>
                  <a:tcPr marL="68584" marR="68584" marT="0" marB="0" anchor="b" horzOverflow="overflow">
                    <a:lnL>
                      <a:noFill/>
                    </a:lnL>
                    <a:lnR>
                      <a:noFill/>
                    </a:lnR>
                    <a:lnT>
                      <a:noFill/>
                    </a:lnT>
                    <a:lnB>
                      <a:noFill/>
                    </a:lnB>
                    <a:lnTlToBr>
                      <a:noFill/>
                    </a:lnTlToBr>
                    <a:lnBlToTr>
                      <a:noFill/>
                    </a:lnBlToTr>
                    <a:solidFill>
                      <a:srgbClr val="D5D2CA"/>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8</a:t>
                      </a:r>
                    </a:p>
                  </a:txBody>
                  <a:tcPr marL="68584" marR="68584" marT="0" marB="0" anchor="ctr" horzOverflow="overflow">
                    <a:lnL>
                      <a:noFill/>
                    </a:lnL>
                    <a:lnR>
                      <a:noFill/>
                    </a:lnR>
                    <a:lnT>
                      <a:noFill/>
                    </a:lnT>
                    <a:lnB>
                      <a:noFill/>
                    </a:lnB>
                    <a:lnTlToBr>
                      <a:noFill/>
                    </a:lnTlToBr>
                    <a:lnBlToTr>
                      <a:noFill/>
                    </a:lnBlToTr>
                    <a:solidFill>
                      <a:srgbClr val="D5D2CA"/>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16</a:t>
                      </a:r>
                    </a:p>
                  </a:txBody>
                  <a:tcPr marL="68584" marR="68584" marT="0" marB="0" anchor="ctr" horzOverflow="overflow">
                    <a:lnL>
                      <a:noFill/>
                    </a:lnL>
                    <a:lnR>
                      <a:noFill/>
                    </a:lnR>
                    <a:lnT>
                      <a:noFill/>
                    </a:lnT>
                    <a:lnB>
                      <a:noFill/>
                    </a:lnB>
                    <a:lnTlToBr>
                      <a:noFill/>
                    </a:lnTlToBr>
                    <a:lnBlToTr>
                      <a:noFill/>
                    </a:lnBlToTr>
                    <a:solidFill>
                      <a:srgbClr val="D5D2CA"/>
                    </a:solidFill>
                  </a:tcPr>
                </a:tc>
                <a:extLst>
                  <a:ext uri="{0D108BD9-81ED-4DB2-BD59-A6C34878D82A}">
                    <a16:rowId xmlns:a16="http://schemas.microsoft.com/office/drawing/2014/main" xmlns="" val="10004"/>
                  </a:ext>
                </a:extLst>
              </a:tr>
              <a:tr h="365841">
                <a:tc>
                  <a:txBody>
                    <a:bodyPr/>
                    <a:lstStyle/>
                    <a:p>
                      <a:pPr marL="0" marR="0" lvl="0" indent="0" algn="l" defTabSz="914400" rtl="0" eaLnBrk="1" fontAlgn="base" latinLnBrk="0" hangingPunct="1">
                        <a:lnSpc>
                          <a:spcPct val="15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	&gt;300 (&gt;16.7)</a:t>
                      </a:r>
                    </a:p>
                  </a:txBody>
                  <a:tcPr marL="68584" marR="68584" marT="0" marB="0" anchor="b"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10</a:t>
                      </a:r>
                    </a:p>
                  </a:txBody>
                  <a:tcPr marL="68584" marR="68584" marT="0" marB="0" anchor="ctr"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20</a:t>
                      </a:r>
                    </a:p>
                  </a:txBody>
                  <a:tcPr marL="68584" marR="68584" marT="0" marB="0" anchor="ctr"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73168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Preprandial Blood Glucose </a:t>
                      </a:r>
                      <a:br>
                        <a:rPr kumimoji="0" lang="en-US" sz="1600" b="1" i="0" u="none" strike="noStrike" cap="none" normalizeH="0" baseline="0" dirty="0">
                          <a:ln>
                            <a:noFill/>
                          </a:ln>
                          <a:solidFill>
                            <a:schemeClr val="tx1"/>
                          </a:solidFill>
                          <a:effectLst/>
                          <a:latin typeface="Arial" pitchFamily="34" charset="0"/>
                          <a:cs typeface="Times New Roman" pitchFamily="18" charset="0"/>
                        </a:rPr>
                      </a:br>
                      <a:r>
                        <a:rPr kumimoji="0" lang="en-US" sz="1600" b="1" i="0" u="none" strike="noStrike" cap="none" normalizeH="0" baseline="0" dirty="0">
                          <a:ln>
                            <a:noFill/>
                          </a:ln>
                          <a:solidFill>
                            <a:schemeClr val="tx1"/>
                          </a:solidFill>
                          <a:effectLst/>
                          <a:latin typeface="Arial" pitchFamily="34" charset="0"/>
                          <a:cs typeface="Times New Roman" pitchFamily="18" charset="0"/>
                        </a:rPr>
                        <a:t>(mg/dL [mM])</a:t>
                      </a:r>
                    </a:p>
                  </a:txBody>
                  <a:tcPr marL="45721" marR="45721" marT="45727" marB="45727" anchor="b" horzOverflow="overflow">
                    <a:lnL>
                      <a:noFill/>
                    </a:lnL>
                    <a:lnR>
                      <a:noFill/>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Algorithm 2 </a:t>
                      </a:r>
                      <a:br>
                        <a:rPr kumimoji="0" lang="en-US" sz="1600" b="1" i="0" u="none" strike="noStrike" cap="none" normalizeH="0" baseline="0" dirty="0">
                          <a:ln>
                            <a:noFill/>
                          </a:ln>
                          <a:solidFill>
                            <a:schemeClr val="tx1"/>
                          </a:solidFill>
                          <a:effectLst/>
                          <a:latin typeface="Arial" pitchFamily="34" charset="0"/>
                          <a:cs typeface="Times New Roman" pitchFamily="18" charset="0"/>
                        </a:rPr>
                      </a:br>
                      <a:r>
                        <a:rPr kumimoji="0" lang="en-US" sz="1600" b="1" i="0" u="none" strike="noStrike" cap="none" normalizeH="0" baseline="0" dirty="0">
                          <a:ln>
                            <a:noFill/>
                          </a:ln>
                          <a:solidFill>
                            <a:schemeClr val="tx1"/>
                          </a:solidFill>
                          <a:effectLst/>
                          <a:latin typeface="Arial" pitchFamily="34" charset="0"/>
                          <a:cs typeface="Times New Roman" pitchFamily="18" charset="0"/>
                        </a:rPr>
                        <a:t>(IU Dose Increased)</a:t>
                      </a:r>
                    </a:p>
                  </a:txBody>
                  <a:tcPr marL="45721" marR="45721" marT="45727" marB="45727" anchor="b" horzOverflow="overflow">
                    <a:lnL>
                      <a:noFill/>
                    </a:lnL>
                    <a:lnR>
                      <a:noFill/>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6"/>
                  </a:ext>
                </a:extLst>
              </a:tr>
              <a:tr h="365841">
                <a:tc>
                  <a:txBody>
                    <a:bodyPr/>
                    <a:lstStyle/>
                    <a:p>
                      <a:pPr marL="0" marR="0" lvl="0" indent="0" algn="l" defTabSz="914400" rtl="0" eaLnBrk="1" fontAlgn="base" latinLnBrk="0" hangingPunct="1">
                        <a:lnSpc>
                          <a:spcPct val="15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	110-200 (6.1-11.1)</a:t>
                      </a:r>
                    </a:p>
                  </a:txBody>
                  <a:tcPr marL="68584" marR="68584" marT="0" marB="0" anchor="b" horzOverflow="overflow">
                    <a:lnL>
                      <a:noFill/>
                    </a:lnL>
                    <a:lnR>
                      <a:noFill/>
                    </a:lnR>
                    <a:lnT w="38100" cap="flat" cmpd="sng" algn="ctr">
                      <a:solidFill>
                        <a:schemeClr val="bg2"/>
                      </a:solidFill>
                      <a:prstDash val="solid"/>
                      <a:round/>
                      <a:headEnd type="none" w="med" len="med"/>
                      <a:tailEnd type="none" w="med" len="med"/>
                    </a:lnT>
                    <a:lnB>
                      <a:noFill/>
                    </a:lnB>
                    <a:lnTlToBr>
                      <a:noFill/>
                    </a:lnTlToBr>
                    <a:lnBlToTr>
                      <a:noFill/>
                    </a:lnBlToTr>
                    <a:noFill/>
                  </a:tcPr>
                </a:tc>
                <a:tc gridSpan="2">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2</a:t>
                      </a:r>
                    </a:p>
                  </a:txBody>
                  <a:tcPr marL="68584" marR="68584" marT="0" marB="0" anchor="ctr" horzOverflow="overflow">
                    <a:lnL>
                      <a:noFill/>
                    </a:lnL>
                    <a:lnR>
                      <a:noFill/>
                    </a:lnR>
                    <a:lnT w="38100" cap="flat" cmpd="sng" algn="ctr">
                      <a:solidFill>
                        <a:schemeClr val="bg2"/>
                      </a:solidFill>
                      <a:prstDash val="solid"/>
                      <a:round/>
                      <a:headEnd type="none" w="med" len="med"/>
                      <a:tailEnd type="none" w="med" len="med"/>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7"/>
                  </a:ext>
                </a:extLst>
              </a:tr>
              <a:tr h="365841">
                <a:tc>
                  <a:txBody>
                    <a:bodyPr/>
                    <a:lstStyle/>
                    <a:p>
                      <a:pPr marL="0" marR="0" lvl="0" indent="0" algn="l" defTabSz="914400" rtl="0" eaLnBrk="1" fontAlgn="base" latinLnBrk="0" hangingPunct="1">
                        <a:lnSpc>
                          <a:spcPct val="15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	201-300 (11.2-16.7)</a:t>
                      </a:r>
                    </a:p>
                  </a:txBody>
                  <a:tcPr marL="68584" marR="68584" marT="0" marB="0" anchor="b" horzOverflow="overflow">
                    <a:lnL>
                      <a:noFill/>
                    </a:lnL>
                    <a:lnR>
                      <a:noFill/>
                    </a:lnR>
                    <a:lnT>
                      <a:noFill/>
                    </a:lnT>
                    <a:lnB>
                      <a:noFill/>
                    </a:lnB>
                    <a:lnTlToBr>
                      <a:noFill/>
                    </a:lnTlToBr>
                    <a:lnBlToTr>
                      <a:noFill/>
                    </a:lnBlToTr>
                    <a:solidFill>
                      <a:srgbClr val="D5D2CA"/>
                    </a:solidFill>
                  </a:tcPr>
                </a:tc>
                <a:tc gridSpan="2">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3</a:t>
                      </a:r>
                    </a:p>
                  </a:txBody>
                  <a:tcPr marL="68584" marR="68584" marT="0" marB="0" anchor="ctr" horzOverflow="overflow">
                    <a:lnL>
                      <a:noFill/>
                    </a:lnL>
                    <a:lnR>
                      <a:noFill/>
                    </a:lnR>
                    <a:lnT>
                      <a:noFill/>
                    </a:lnT>
                    <a:lnB>
                      <a:noFill/>
                    </a:lnB>
                    <a:lnTlToBr>
                      <a:noFill/>
                    </a:lnTlToBr>
                    <a:lnBlToTr>
                      <a:noFill/>
                    </a:lnBlToTr>
                    <a:solidFill>
                      <a:srgbClr val="D5D2CA"/>
                    </a:solidFill>
                  </a:tcPr>
                </a:tc>
                <a:tc hMerge="1">
                  <a:txBody>
                    <a:bodyPr/>
                    <a:lstStyle/>
                    <a:p>
                      <a:endParaRPr lang="en-US"/>
                    </a:p>
                  </a:txBody>
                  <a:tcPr/>
                </a:tc>
                <a:extLst>
                  <a:ext uri="{0D108BD9-81ED-4DB2-BD59-A6C34878D82A}">
                    <a16:rowId xmlns:a16="http://schemas.microsoft.com/office/drawing/2014/main" xmlns="" val="10008"/>
                  </a:ext>
                </a:extLst>
              </a:tr>
              <a:tr h="365841">
                <a:tc>
                  <a:txBody>
                    <a:bodyPr/>
                    <a:lstStyle/>
                    <a:p>
                      <a:pPr marL="0" marR="0" lvl="0" indent="0" algn="l" defTabSz="914400" rtl="0" eaLnBrk="1" fontAlgn="base" latinLnBrk="0" hangingPunct="1">
                        <a:lnSpc>
                          <a:spcPct val="15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Arial" pitchFamily="34" charset="0"/>
                          <a:cs typeface="Times New Roman" pitchFamily="18" charset="0"/>
                        </a:rPr>
                        <a:t>	&gt;300 (&gt;16.7)</a:t>
                      </a:r>
                    </a:p>
                  </a:txBody>
                  <a:tcPr marL="68584" marR="68584" marT="0" marB="0" anchor="b"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n-US" sz="1600" b="0" i="0" u="none" strike="noStrike" cap="none" normalizeH="0" baseline="0" dirty="0">
                          <a:ln>
                            <a:noFill/>
                          </a:ln>
                          <a:solidFill>
                            <a:schemeClr val="tx1"/>
                          </a:solidFill>
                          <a:effectLst/>
                          <a:latin typeface="Arial" pitchFamily="34" charset="0"/>
                          <a:cs typeface="Times New Roman" pitchFamily="18" charset="0"/>
                        </a:rPr>
                        <a:t>4</a:t>
                      </a:r>
                    </a:p>
                  </a:txBody>
                  <a:tcPr marL="68584" marR="68584" marT="0" marB="0" anchor="ctr"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9"/>
                  </a:ext>
                </a:extLst>
              </a:tr>
            </a:tbl>
          </a:graphicData>
        </a:graphic>
      </p:graphicFrame>
      <p:sp>
        <p:nvSpPr>
          <p:cNvPr id="28705" name="Rectangle 2"/>
          <p:cNvSpPr>
            <a:spLocks noGrp="1" noChangeArrowheads="1"/>
          </p:cNvSpPr>
          <p:nvPr>
            <p:ph type="title" idx="4294967295"/>
          </p:nvPr>
        </p:nvSpPr>
        <p:spPr>
          <a:xfrm>
            <a:off x="0" y="-25400"/>
            <a:ext cx="8229600" cy="1143000"/>
          </a:xfrm>
        </p:spPr>
        <p:txBody>
          <a:bodyPr/>
          <a:lstStyle/>
          <a:p>
            <a:pPr eaLnBrk="1" hangingPunct="1"/>
            <a:r>
              <a:rPr lang="en-US" altLang="en-US">
                <a:ea typeface="ヒラギノ角ゴ Pro W3"/>
                <a:cs typeface="DIN-Bold" panose="020B0500000000000000" pitchFamily="34" charset="0"/>
              </a:rPr>
              <a:t>Insulin Lispro Mix 50 vs. Glargine + Lispro: Insulin Dosing Algorithm</a:t>
            </a:r>
          </a:p>
        </p:txBody>
      </p:sp>
      <p:sp>
        <p:nvSpPr>
          <p:cNvPr id="28706" name="Text Placeholder 11"/>
          <p:cNvSpPr>
            <a:spLocks noGrp="1"/>
          </p:cNvSpPr>
          <p:nvPr>
            <p:ph type="body" sz="quarter" idx="4294967295"/>
          </p:nvPr>
        </p:nvSpPr>
        <p:spPr>
          <a:xfrm>
            <a:off x="0" y="5991225"/>
            <a:ext cx="8183563" cy="309563"/>
          </a:xfrm>
        </p:spPr>
        <p:txBody>
          <a:bodyPr/>
          <a:lstStyle/>
          <a:p>
            <a:pPr marL="0" indent="0" eaLnBrk="1" hangingPunct="1">
              <a:spcAft>
                <a:spcPct val="0"/>
              </a:spcAft>
              <a:buFont typeface="+mj-lt"/>
              <a:buNone/>
            </a:pPr>
            <a:r>
              <a:rPr lang="en-US" altLang="en-US">
                <a:ea typeface="ヒラギノ角ゴ Pro W3"/>
                <a:cs typeface="DIN-Regular" panose="020B0500000000000000" pitchFamily="34" charset="0"/>
              </a:rPr>
              <a:t>Rosenstock J et al</a:t>
            </a:r>
            <a:r>
              <a:rPr lang="en-US" altLang="en-US" i="1">
                <a:ea typeface="ヒラギノ角ゴ Pro W3"/>
                <a:cs typeface="DIN-Regular" panose="020B0500000000000000" pitchFamily="34" charset="0"/>
              </a:rPr>
              <a:t>. Diabetes Care </a:t>
            </a:r>
            <a:r>
              <a:rPr lang="en-US" altLang="en-US">
                <a:ea typeface="ヒラギノ角ゴ Pro W3"/>
                <a:cs typeface="DIN-Regular" panose="020B0500000000000000" pitchFamily="34" charset="0"/>
              </a:rPr>
              <a:t>2008;31:20-5</a:t>
            </a:r>
          </a:p>
          <a:p>
            <a:pPr marL="0" indent="0" eaLnBrk="1" hangingPunct="1">
              <a:spcAft>
                <a:spcPct val="0"/>
              </a:spcAft>
              <a:buFont typeface="+mj-lt"/>
              <a:buNone/>
            </a:pPr>
            <a:endParaRPr lang="en-US" altLang="en-US">
              <a:ea typeface="ヒラギノ角ゴ Pro W3"/>
              <a:cs typeface="DIN-Regular" panose="020B0500000000000000" pitchFamily="34" charset="0"/>
            </a:endParaRPr>
          </a:p>
        </p:txBody>
      </p:sp>
    </p:spTree>
    <p:extLst>
      <p:ext uri="{BB962C8B-B14F-4D97-AF65-F5344CB8AC3E}">
        <p14:creationId xmlns:p14="http://schemas.microsoft.com/office/powerpoint/2010/main" val="447948132"/>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25400"/>
            <a:ext cx="8229600" cy="1143000"/>
          </a:xfrm>
        </p:spPr>
        <p:txBody>
          <a:bodyPr/>
          <a:lstStyle/>
          <a:p>
            <a:pPr eaLnBrk="1" hangingPunct="1"/>
            <a:r>
              <a:rPr lang="en-US" altLang="en-US">
                <a:ea typeface="ヒラギノ角ゴ Pro W3"/>
                <a:cs typeface="DIN-Bold" panose="020B0500000000000000" pitchFamily="34" charset="0"/>
              </a:rPr>
              <a:t>Insulin Lispro Mix 50 vs. Glargine + Lispro: Baseline Characteristics</a:t>
            </a:r>
          </a:p>
        </p:txBody>
      </p:sp>
      <p:sp>
        <p:nvSpPr>
          <p:cNvPr id="29699" name="Text Placeholder 2"/>
          <p:cNvSpPr>
            <a:spLocks noGrp="1"/>
          </p:cNvSpPr>
          <p:nvPr>
            <p:ph type="body" sz="quarter" idx="4294967295"/>
          </p:nvPr>
        </p:nvSpPr>
        <p:spPr>
          <a:xfrm>
            <a:off x="0" y="5991225"/>
            <a:ext cx="8183563" cy="309563"/>
          </a:xfrm>
        </p:spPr>
        <p:txBody>
          <a:bodyPr/>
          <a:lstStyle/>
          <a:p>
            <a:pPr eaLnBrk="1" hangingPunct="1">
              <a:lnSpc>
                <a:spcPct val="100000"/>
              </a:lnSpc>
              <a:spcAft>
                <a:spcPct val="0"/>
              </a:spcAft>
            </a:pPr>
            <a:r>
              <a:rPr lang="en-US" altLang="en-US" sz="1600" dirty="0">
                <a:ea typeface="ヒラギノ角ゴ Pro W3"/>
                <a:cs typeface="DIN-Regular" panose="020B0500000000000000" pitchFamily="34" charset="0"/>
              </a:rPr>
              <a:t>Data are mean ± SD or % ; No statistically significant differences between groups</a:t>
            </a:r>
          </a:p>
        </p:txBody>
      </p:sp>
      <p:sp>
        <p:nvSpPr>
          <p:cNvPr id="29700" name="Text Placeholder 2"/>
          <p:cNvSpPr>
            <a:spLocks noGrp="1"/>
          </p:cNvSpPr>
          <p:nvPr>
            <p:ph type="body" sz="quarter" idx="4294967295"/>
          </p:nvPr>
        </p:nvSpPr>
        <p:spPr>
          <a:xfrm>
            <a:off x="0" y="6400800"/>
            <a:ext cx="3611563" cy="457200"/>
          </a:xfrm>
        </p:spPr>
        <p:txBody>
          <a:bodyPr/>
          <a:lstStyle/>
          <a:p>
            <a:pPr marL="0" indent="0" eaLnBrk="1" hangingPunct="1">
              <a:spcAft>
                <a:spcPct val="0"/>
              </a:spcAft>
              <a:buFont typeface="+mj-lt"/>
              <a:buNone/>
            </a:pPr>
            <a:r>
              <a:rPr lang="en-US" altLang="en-US" sz="1200" dirty="0">
                <a:ea typeface="ヒラギノ角ゴ Pro W3"/>
                <a:cs typeface="DIN-Regular" panose="020B0500000000000000" pitchFamily="34" charset="0"/>
              </a:rPr>
              <a:t>Rosenstock J et al. </a:t>
            </a:r>
            <a:r>
              <a:rPr lang="en-US" altLang="en-US" sz="1200" i="1" dirty="0">
                <a:ea typeface="ヒラギノ角ゴ Pro W3"/>
                <a:cs typeface="DIN-Regular" panose="020B0500000000000000" pitchFamily="34" charset="0"/>
              </a:rPr>
              <a:t>Diabetes Care </a:t>
            </a:r>
            <a:r>
              <a:rPr lang="en-US" altLang="en-US" sz="1200" dirty="0">
                <a:ea typeface="ヒラギノ角ゴ Pro W3"/>
                <a:cs typeface="DIN-Regular" panose="020B0500000000000000" pitchFamily="34" charset="0"/>
              </a:rPr>
              <a:t>2008;31:20-5</a:t>
            </a:r>
          </a:p>
        </p:txBody>
      </p:sp>
      <p:graphicFrame>
        <p:nvGraphicFramePr>
          <p:cNvPr id="58" name="Table 57"/>
          <p:cNvGraphicFramePr>
            <a:graphicFrameLocks noGrp="1"/>
          </p:cNvGraphicFramePr>
          <p:nvPr/>
        </p:nvGraphicFramePr>
        <p:xfrm>
          <a:off x="231775" y="1493838"/>
          <a:ext cx="8680450" cy="4389440"/>
        </p:xfrm>
        <a:graphic>
          <a:graphicData uri="http://schemas.openxmlformats.org/drawingml/2006/table">
            <a:tbl>
              <a:tblPr/>
              <a:tblGrid>
                <a:gridCol w="3994150">
                  <a:extLst>
                    <a:ext uri="{9D8B030D-6E8A-4147-A177-3AD203B41FA5}">
                      <a16:colId xmlns:a16="http://schemas.microsoft.com/office/drawing/2014/main" xmlns="" val="20000"/>
                    </a:ext>
                  </a:extLst>
                </a:gridCol>
                <a:gridCol w="2427288">
                  <a:extLst>
                    <a:ext uri="{9D8B030D-6E8A-4147-A177-3AD203B41FA5}">
                      <a16:colId xmlns:a16="http://schemas.microsoft.com/office/drawing/2014/main" xmlns="" val="20001"/>
                    </a:ext>
                  </a:extLst>
                </a:gridCol>
                <a:gridCol w="2259012">
                  <a:extLst>
                    <a:ext uri="{9D8B030D-6E8A-4147-A177-3AD203B41FA5}">
                      <a16:colId xmlns:a16="http://schemas.microsoft.com/office/drawing/2014/main" xmlns="" val="20002"/>
                    </a:ext>
                  </a:extLst>
                </a:gridCol>
              </a:tblGrid>
              <a:tr h="518133">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endParaRPr>
                    </a:p>
                  </a:txBody>
                  <a:tcPr marL="91424" marR="91424" marT="45683" marB="45683" anchor="b"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Glargine + Lispro </a:t>
                      </a:r>
                      <a:b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b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(N=187)</a:t>
                      </a:r>
                    </a:p>
                  </a:txBody>
                  <a:tcPr marL="91424" marR="91424" marT="45683" marB="45683" anchor="b"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Insulin Lispro Mix 50 </a:t>
                      </a:r>
                      <a:b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b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(N=187)</a:t>
                      </a:r>
                    </a:p>
                  </a:txBody>
                  <a:tcPr marL="91424" marR="91424" marT="45683" marB="45683" anchor="b"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4834">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Age, years</a:t>
                      </a:r>
                    </a:p>
                  </a:txBody>
                  <a:tcPr marL="91424" marR="91424" marT="45683" marB="45683" anchor="b" horzOverflow="overflow">
                    <a:lnL>
                      <a:noFill/>
                    </a:lnL>
                    <a:lnR>
                      <a:noFill/>
                    </a:lnR>
                    <a:lnT w="38100" cap="flat" cmpd="sng" algn="ctr">
                      <a:solidFill>
                        <a:schemeClr val="bg2"/>
                      </a:solidFill>
                      <a:prstDash val="solid"/>
                      <a:round/>
                      <a:headEnd type="none" w="med" len="med"/>
                      <a:tailEnd type="none" w="med" len="med"/>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54.0 ± 9.2</a:t>
                      </a:r>
                    </a:p>
                  </a:txBody>
                  <a:tcPr marL="91424" marR="91424" marT="45683" marB="45683" anchor="ctr" horzOverflow="overflow">
                    <a:lnL>
                      <a:noFill/>
                    </a:lnL>
                    <a:lnR>
                      <a:noFill/>
                    </a:lnR>
                    <a:lnT w="38100" cap="flat" cmpd="sng" algn="ctr">
                      <a:solidFill>
                        <a:schemeClr val="bg2"/>
                      </a:solidFill>
                      <a:prstDash val="solid"/>
                      <a:round/>
                      <a:headEnd type="none" w="med" len="med"/>
                      <a:tailEnd type="none" w="med" len="med"/>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55.4 ± 9.8</a:t>
                      </a:r>
                    </a:p>
                  </a:txBody>
                  <a:tcPr marL="91424" marR="91424" marT="45683" marB="45683" anchor="ctr" horzOverflow="overflow">
                    <a:lnL>
                      <a:noFill/>
                    </a:lnL>
                    <a:lnR>
                      <a:noFill/>
                    </a:lnR>
                    <a:lnT w="38100" cap="flat" cmpd="sng" algn="ctr">
                      <a:solidFill>
                        <a:schemeClr val="bg2"/>
                      </a:solidFill>
                      <a:prstDash val="solid"/>
                      <a:round/>
                      <a:headEnd type="none" w="med" len="med"/>
                      <a:tailEnd type="none" w="med" len="med"/>
                    </a:lnT>
                    <a:lnB>
                      <a:noFill/>
                    </a:lnB>
                    <a:lnTlToBr>
                      <a:noFill/>
                    </a:lnTlToBr>
                    <a:lnBlToTr>
                      <a:noFill/>
                    </a:lnBlToTr>
                    <a:solidFill>
                      <a:srgbClr val="D5D2CA"/>
                    </a:solidFill>
                  </a:tcPr>
                </a:tc>
                <a:extLst>
                  <a:ext uri="{0D108BD9-81ED-4DB2-BD59-A6C34878D82A}">
                    <a16:rowId xmlns:a16="http://schemas.microsoft.com/office/drawing/2014/main" xmlns="" val="10001"/>
                  </a:ext>
                </a:extLst>
              </a:tr>
              <a:tr h="304834">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Sex (male:female), %</a:t>
                      </a:r>
                    </a:p>
                  </a:txBody>
                  <a:tcPr marL="91424" marR="91424" marT="45683" marB="45683" anchor="b"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52:48</a:t>
                      </a:r>
                    </a:p>
                  </a:txBody>
                  <a:tcPr marL="91424" marR="91424" marT="45683" marB="4568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53:47</a:t>
                      </a:r>
                    </a:p>
                  </a:txBody>
                  <a:tcPr marL="91424" marR="91424" marT="45683" marB="4568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04834">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Race, %</a:t>
                      </a:r>
                    </a:p>
                  </a:txBody>
                  <a:tcPr marL="91424" marR="91424" marT="45683" marB="45683" anchor="b"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endParaRPr>
                    </a:p>
                  </a:txBody>
                  <a:tcPr marL="91424" marR="91424" marT="45683" marB="45683" anchor="ctr"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endParaRPr>
                    </a:p>
                  </a:txBody>
                  <a:tcPr marL="91424" marR="91424" marT="45683" marB="45683" anchor="ctr" horzOverflow="overflow">
                    <a:lnL>
                      <a:noFill/>
                    </a:lnL>
                    <a:lnR>
                      <a:noFill/>
                    </a:lnR>
                    <a:lnT>
                      <a:noFill/>
                    </a:lnT>
                    <a:lnB>
                      <a:noFill/>
                    </a:lnB>
                    <a:lnTlToBr>
                      <a:noFill/>
                    </a:lnTlToBr>
                    <a:lnBlToTr>
                      <a:noFill/>
                    </a:lnBlToTr>
                    <a:solidFill>
                      <a:srgbClr val="D5D2CA"/>
                    </a:solidFill>
                  </a:tcPr>
                </a:tc>
                <a:extLst>
                  <a:ext uri="{0D108BD9-81ED-4DB2-BD59-A6C34878D82A}">
                    <a16:rowId xmlns:a16="http://schemas.microsoft.com/office/drawing/2014/main" xmlns="" val="10003"/>
                  </a:ext>
                </a:extLst>
              </a:tr>
              <a:tr h="304834">
                <a:tc>
                  <a:txBody>
                    <a:bodyPr/>
                    <a:lstStyle>
                      <a:lvl1pPr marL="234950"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23495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Caucasian</a:t>
                      </a:r>
                    </a:p>
                  </a:txBody>
                  <a:tcPr marL="91424" marR="91424" marT="45683" marB="45683" anchor="b"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54.6</a:t>
                      </a:r>
                    </a:p>
                  </a:txBody>
                  <a:tcPr marL="91424" marR="91424" marT="45683" marB="4568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55.1</a:t>
                      </a:r>
                    </a:p>
                  </a:txBody>
                  <a:tcPr marL="91424" marR="91424" marT="45683" marB="4568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304834">
                <a:tc>
                  <a:txBody>
                    <a:bodyPr/>
                    <a:lstStyle>
                      <a:lvl1pPr marL="234950"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23495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Black or African descent</a:t>
                      </a:r>
                    </a:p>
                  </a:txBody>
                  <a:tcPr marL="91424" marR="91424" marT="45683" marB="45683" anchor="b"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9.6</a:t>
                      </a:r>
                    </a:p>
                  </a:txBody>
                  <a:tcPr marL="91424" marR="91424" marT="45683" marB="45683" anchor="ctr"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13.4</a:t>
                      </a:r>
                    </a:p>
                  </a:txBody>
                  <a:tcPr marL="91424" marR="91424" marT="45683" marB="45683" anchor="ctr" horzOverflow="overflow">
                    <a:lnL>
                      <a:noFill/>
                    </a:lnL>
                    <a:lnR>
                      <a:noFill/>
                    </a:lnR>
                    <a:lnT>
                      <a:noFill/>
                    </a:lnT>
                    <a:lnB>
                      <a:noFill/>
                    </a:lnB>
                    <a:lnTlToBr>
                      <a:noFill/>
                    </a:lnTlToBr>
                    <a:lnBlToTr>
                      <a:noFill/>
                    </a:lnBlToTr>
                    <a:solidFill>
                      <a:srgbClr val="D5D2CA"/>
                    </a:solidFill>
                  </a:tcPr>
                </a:tc>
                <a:extLst>
                  <a:ext uri="{0D108BD9-81ED-4DB2-BD59-A6C34878D82A}">
                    <a16:rowId xmlns:a16="http://schemas.microsoft.com/office/drawing/2014/main" xmlns="" val="10005"/>
                  </a:ext>
                </a:extLst>
              </a:tr>
              <a:tr h="304834">
                <a:tc>
                  <a:txBody>
                    <a:bodyPr/>
                    <a:lstStyle>
                      <a:lvl1pPr marL="234950"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23495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Hispanic</a:t>
                      </a:r>
                    </a:p>
                  </a:txBody>
                  <a:tcPr marL="91424" marR="91424" marT="45683" marB="45683" anchor="b"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28.3</a:t>
                      </a:r>
                    </a:p>
                  </a:txBody>
                  <a:tcPr marL="91424" marR="91424" marT="45683" marB="4568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26.2</a:t>
                      </a:r>
                    </a:p>
                  </a:txBody>
                  <a:tcPr marL="91424" marR="91424" marT="45683" marB="4568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304834">
                <a:tc>
                  <a:txBody>
                    <a:bodyPr/>
                    <a:lstStyle>
                      <a:lvl1pPr marL="234950"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23495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Other</a:t>
                      </a:r>
                    </a:p>
                  </a:txBody>
                  <a:tcPr marL="91424" marR="91424" marT="45683" marB="45683" anchor="b"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7.5</a:t>
                      </a:r>
                    </a:p>
                  </a:txBody>
                  <a:tcPr marL="91424" marR="91424" marT="45683" marB="45683" anchor="ctr"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5.3</a:t>
                      </a:r>
                    </a:p>
                  </a:txBody>
                  <a:tcPr marL="91424" marR="91424" marT="45683" marB="45683" anchor="ctr" horzOverflow="overflow">
                    <a:lnL>
                      <a:noFill/>
                    </a:lnL>
                    <a:lnR>
                      <a:noFill/>
                    </a:lnR>
                    <a:lnT>
                      <a:noFill/>
                    </a:lnT>
                    <a:lnB>
                      <a:noFill/>
                    </a:lnB>
                    <a:lnTlToBr>
                      <a:noFill/>
                    </a:lnTlToBr>
                    <a:lnBlToTr>
                      <a:noFill/>
                    </a:lnBlToTr>
                    <a:solidFill>
                      <a:srgbClr val="D5D2CA"/>
                    </a:solidFill>
                  </a:tcPr>
                </a:tc>
                <a:extLst>
                  <a:ext uri="{0D108BD9-81ED-4DB2-BD59-A6C34878D82A}">
                    <a16:rowId xmlns:a16="http://schemas.microsoft.com/office/drawing/2014/main" xmlns="" val="10007"/>
                  </a:ext>
                </a:extLst>
              </a:tr>
              <a:tr h="304834">
                <a:tc>
                  <a:txBody>
                    <a:bodyPr/>
                    <a:lstStyle>
                      <a:lvl1pPr marL="114300"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11430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Weight, kg</a:t>
                      </a:r>
                    </a:p>
                  </a:txBody>
                  <a:tcPr marL="0" marR="91424" marT="45683" marB="45683" anchor="b"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99.8 ± 21.3</a:t>
                      </a:r>
                    </a:p>
                  </a:txBody>
                  <a:tcPr marL="91424" marR="91424" marT="45683" marB="4568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99.1 ± 19.8</a:t>
                      </a:r>
                    </a:p>
                  </a:txBody>
                  <a:tcPr marL="91424" marR="91424" marT="45683" marB="4568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8"/>
                  </a:ext>
                </a:extLst>
              </a:tr>
              <a:tr h="304834">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BMI, kg/m</a:t>
                      </a:r>
                      <a:r>
                        <a:rPr kumimoji="0" lang="en-US" altLang="en-US" sz="1400" b="1" i="0" u="none" strike="noStrike" cap="none" normalizeH="0" baseline="30000" dirty="0">
                          <a:ln>
                            <a:noFill/>
                          </a:ln>
                          <a:solidFill>
                            <a:schemeClr val="tx1"/>
                          </a:solidFill>
                          <a:effectLst/>
                          <a:latin typeface="Arial" pitchFamily="34" charset="0"/>
                          <a:ea typeface="ヒラギノ角ゴ Pro W3"/>
                          <a:cs typeface="ヒラギノ角ゴ Pro W3"/>
                        </a:rPr>
                        <a:t>2</a:t>
                      </a:r>
                      <a:endPar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endParaRPr>
                    </a:p>
                  </a:txBody>
                  <a:tcPr marL="91424" marR="91424" marT="45683" marB="45683" anchor="b"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34.8 ± 5.5</a:t>
                      </a:r>
                    </a:p>
                  </a:txBody>
                  <a:tcPr marL="91424" marR="91424" marT="45683" marB="45683" anchor="ctr"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34.1 ± 5.3</a:t>
                      </a:r>
                    </a:p>
                  </a:txBody>
                  <a:tcPr marL="91424" marR="91424" marT="45683" marB="45683" anchor="ctr" horzOverflow="overflow">
                    <a:lnL>
                      <a:noFill/>
                    </a:lnL>
                    <a:lnR>
                      <a:noFill/>
                    </a:lnR>
                    <a:lnT>
                      <a:noFill/>
                    </a:lnT>
                    <a:lnB>
                      <a:noFill/>
                    </a:lnB>
                    <a:lnTlToBr>
                      <a:noFill/>
                    </a:lnTlToBr>
                    <a:lnBlToTr>
                      <a:noFill/>
                    </a:lnBlToTr>
                    <a:solidFill>
                      <a:srgbClr val="D5D2CA"/>
                    </a:solidFill>
                  </a:tcPr>
                </a:tc>
                <a:extLst>
                  <a:ext uri="{0D108BD9-81ED-4DB2-BD59-A6C34878D82A}">
                    <a16:rowId xmlns:a16="http://schemas.microsoft.com/office/drawing/2014/main" xmlns="" val="10009"/>
                  </a:ext>
                </a:extLst>
              </a:tr>
              <a:tr h="304834">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Duration of diabetes, years</a:t>
                      </a:r>
                    </a:p>
                  </a:txBody>
                  <a:tcPr marL="91424" marR="91424" marT="45683" marB="45683"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11.2 ± 6.2</a:t>
                      </a:r>
                    </a:p>
                  </a:txBody>
                  <a:tcPr marL="91424" marR="91424" marT="45683" marB="4568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10.9 ± 6.3</a:t>
                      </a:r>
                    </a:p>
                  </a:txBody>
                  <a:tcPr marL="91424" marR="91424" marT="45683" marB="4568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10"/>
                  </a:ext>
                </a:extLst>
              </a:tr>
              <a:tr h="304834">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HbA1c, %</a:t>
                      </a:r>
                    </a:p>
                  </a:txBody>
                  <a:tcPr marL="91424" marR="91424" marT="45683" marB="45683"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8.89 ± 1.09</a:t>
                      </a:r>
                    </a:p>
                  </a:txBody>
                  <a:tcPr marL="91424" marR="91424" marT="45683" marB="45683" anchor="ctr" horzOverflow="overflow">
                    <a:lnL>
                      <a:noFill/>
                    </a:lnL>
                    <a:lnR>
                      <a:noFill/>
                    </a:lnR>
                    <a:lnT>
                      <a:noFill/>
                    </a:lnT>
                    <a:lnB>
                      <a:noFill/>
                    </a:lnB>
                    <a:lnTlToBr>
                      <a:noFill/>
                    </a:lnTlToBr>
                    <a:lnBlToTr>
                      <a:noFill/>
                    </a:lnBlToTr>
                    <a:solidFill>
                      <a:srgbClr val="D5D2CA"/>
                    </a:solid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8.83 ± 1.04</a:t>
                      </a:r>
                    </a:p>
                  </a:txBody>
                  <a:tcPr marL="91424" marR="91424" marT="45683" marB="45683" anchor="ctr" horzOverflow="overflow">
                    <a:lnL>
                      <a:noFill/>
                    </a:lnL>
                    <a:lnR>
                      <a:noFill/>
                    </a:lnR>
                    <a:lnT>
                      <a:noFill/>
                    </a:lnT>
                    <a:lnB>
                      <a:noFill/>
                    </a:lnB>
                    <a:lnTlToBr>
                      <a:noFill/>
                    </a:lnTlToBr>
                    <a:lnBlToTr>
                      <a:noFill/>
                    </a:lnBlToTr>
                    <a:solidFill>
                      <a:srgbClr val="D5D2CA"/>
                    </a:solidFill>
                  </a:tcPr>
                </a:tc>
                <a:extLst>
                  <a:ext uri="{0D108BD9-81ED-4DB2-BD59-A6C34878D82A}">
                    <a16:rowId xmlns:a16="http://schemas.microsoft.com/office/drawing/2014/main" xmlns="" val="10011"/>
                  </a:ext>
                </a:extLst>
              </a:tr>
              <a:tr h="518133">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itchFamily="34" charset="0"/>
                          <a:ea typeface="ヒラギノ角ゴ Pro W3"/>
                          <a:cs typeface="ヒラギノ角ゴ Pro W3"/>
                        </a:rPr>
                        <a:t>Total daily glargine dose at study entry, IU (IU/kg)</a:t>
                      </a:r>
                    </a:p>
                  </a:txBody>
                  <a:tcPr marL="91424" marR="91424" marT="45683" marB="45683"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54.9 ± 27.8 </a:t>
                      </a:r>
                      <a:b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b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(0.56 ± 0.27)</a:t>
                      </a:r>
                    </a:p>
                  </a:txBody>
                  <a:tcPr marL="91424" marR="91424" marT="45683" marB="45683" anchor="ctr"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D52B1E"/>
                        </a:buClr>
                        <a:buFont typeface="Arial" pitchFamily="34" charset="0"/>
                        <a:defRPr sz="2400">
                          <a:solidFill>
                            <a:schemeClr val="tx1"/>
                          </a:solidFill>
                          <a:latin typeface="Arial" pitchFamily="34" charset="0"/>
                          <a:ea typeface="ヒラギノ角ゴ Pro W3"/>
                          <a:cs typeface="DIN-Regular" pitchFamily="34" charset="0"/>
                        </a:defRPr>
                      </a:lvl1pPr>
                      <a:lvl2pPr marL="742950" indent="-285750" eaLnBrk="0" hangingPunct="0">
                        <a:spcBef>
                          <a:spcPct val="20000"/>
                        </a:spcBef>
                        <a:buClr>
                          <a:srgbClr val="D52B1E"/>
                        </a:buClr>
                        <a:defRPr sz="2200">
                          <a:solidFill>
                            <a:schemeClr val="tx1"/>
                          </a:solidFill>
                          <a:latin typeface="Arial" pitchFamily="34" charset="0"/>
                          <a:ea typeface="ヒラギノ角ゴ Pro W3"/>
                          <a:cs typeface="DIN-Regular" pitchFamily="34" charset="0"/>
                        </a:defRPr>
                      </a:lvl2pPr>
                      <a:lvl3pPr marL="1143000" indent="-228600" eaLnBrk="0" hangingPunct="0">
                        <a:spcBef>
                          <a:spcPct val="20000"/>
                        </a:spcBef>
                        <a:buClr>
                          <a:srgbClr val="D52B1E"/>
                        </a:buClr>
                        <a:buFont typeface="Arial" pitchFamily="34" charset="0"/>
                        <a:defRPr sz="2000">
                          <a:solidFill>
                            <a:schemeClr val="tx1"/>
                          </a:solidFill>
                          <a:latin typeface="Arial" pitchFamily="34" charset="0"/>
                          <a:ea typeface="ヒラギノ角ゴ Pro W3"/>
                          <a:cs typeface="DIN-Regular" pitchFamily="34" charset="0"/>
                        </a:defRPr>
                      </a:lvl3pPr>
                      <a:lvl4pPr marL="1600200" indent="-228600" eaLnBrk="0" hangingPunct="0">
                        <a:spcBef>
                          <a:spcPct val="20000"/>
                        </a:spcBef>
                        <a:buClr>
                          <a:srgbClr val="D52B1E"/>
                        </a:buClr>
                        <a:defRPr>
                          <a:solidFill>
                            <a:schemeClr val="tx1"/>
                          </a:solidFill>
                          <a:latin typeface="Arial" pitchFamily="34" charset="0"/>
                          <a:ea typeface="ヒラギノ角ゴ Pro W3"/>
                          <a:cs typeface="DIN-Regular" pitchFamily="34" charset="0"/>
                        </a:defRPr>
                      </a:lvl4pPr>
                      <a:lvl5pPr marL="2057400" indent="-228600" eaLnBrk="0" hangingPunct="0">
                        <a:spcBef>
                          <a:spcPct val="20000"/>
                        </a:spcBef>
                        <a:buClr>
                          <a:srgbClr val="D52B1E"/>
                        </a:buClr>
                        <a:defRPr sz="1600">
                          <a:solidFill>
                            <a:schemeClr val="tx1"/>
                          </a:solidFill>
                          <a:latin typeface="Arial" pitchFamily="34" charset="0"/>
                          <a:ea typeface="ヒラギノ角ゴ Pro W3"/>
                          <a:cs typeface="DIN-Regular" pitchFamily="34" charset="0"/>
                        </a:defRPr>
                      </a:lvl5pPr>
                      <a:lvl6pPr marL="25146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6pPr>
                      <a:lvl7pPr marL="29718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7pPr>
                      <a:lvl8pPr marL="34290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8pPr>
                      <a:lvl9pPr marL="3886200" indent="-228600" eaLnBrk="0" fontAlgn="base" hangingPunct="0">
                        <a:spcBef>
                          <a:spcPct val="20000"/>
                        </a:spcBef>
                        <a:spcAft>
                          <a:spcPct val="0"/>
                        </a:spcAft>
                        <a:buClr>
                          <a:srgbClr val="D52B1E"/>
                        </a:buClr>
                        <a:defRPr sz="1600">
                          <a:solidFill>
                            <a:schemeClr val="tx1"/>
                          </a:solidFill>
                          <a:latin typeface="Arial" pitchFamily="34" charset="0"/>
                          <a:ea typeface="ヒラギノ角ゴ Pro W3"/>
                          <a:cs typeface="DIN-Regular"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52.5 ± 24.1 </a:t>
                      </a:r>
                      <a:b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br>
                      <a:r>
                        <a:rPr kumimoji="0" lang="en-US" altLang="en-US" sz="1400" b="0" i="0" u="none" strike="noStrike" cap="none" normalizeH="0" baseline="0" dirty="0">
                          <a:ln>
                            <a:noFill/>
                          </a:ln>
                          <a:solidFill>
                            <a:schemeClr val="tx1"/>
                          </a:solidFill>
                          <a:effectLst/>
                          <a:latin typeface="Arial" pitchFamily="34" charset="0"/>
                          <a:ea typeface="ヒラギノ角ゴ Pro W3"/>
                          <a:cs typeface="ヒラギノ角ゴ Pro W3"/>
                        </a:rPr>
                        <a:t>(0.53 ± 0.21)</a:t>
                      </a:r>
                    </a:p>
                  </a:txBody>
                  <a:tcPr marL="91424" marR="91424" marT="45683" marB="45683" anchor="ctr" horzOverflow="overflow">
                    <a:lnL>
                      <a:noFill/>
                    </a:lnL>
                    <a:lnR>
                      <a:noFill/>
                    </a:lnR>
                    <a:lnT>
                      <a:noFill/>
                    </a:lnT>
                    <a:lnB w="381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3326995647"/>
      </p:ext>
    </p:extLst>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Chart 8"/>
          <p:cNvGraphicFramePr>
            <a:graphicFrameLocks/>
          </p:cNvGraphicFramePr>
          <p:nvPr/>
        </p:nvGraphicFramePr>
        <p:xfrm>
          <a:off x="1446213" y="1366838"/>
          <a:ext cx="6299200" cy="4021137"/>
        </p:xfrm>
        <a:graphic>
          <a:graphicData uri="http://schemas.openxmlformats.org/presentationml/2006/ole">
            <mc:AlternateContent xmlns:mc="http://schemas.openxmlformats.org/markup-compatibility/2006">
              <mc:Choice xmlns:v="urn:schemas-microsoft-com:vml" Requires="v">
                <p:oleObj spid="_x0000_s9239" name="Worksheet" r:id="rId4" imgW="6294097" imgH="4008096" progId="Excel.Sheet.8">
                  <p:embed/>
                </p:oleObj>
              </mc:Choice>
              <mc:Fallback>
                <p:oleObj name="Worksheet" r:id="rId4" imgW="6294097" imgH="4008096" progId="Excel.Sheet.8">
                  <p:embed/>
                  <p:pic>
                    <p:nvPicPr>
                      <p:cNvPr id="30722" name="Char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213" y="1366838"/>
                        <a:ext cx="6299200"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AutoShape 2"/>
          <p:cNvSpPr>
            <a:spLocks noChangeAspect="1" noChangeArrowheads="1" noTextEdit="1"/>
          </p:cNvSpPr>
          <p:nvPr/>
        </p:nvSpPr>
        <p:spPr bwMode="auto">
          <a:xfrm>
            <a:off x="417513" y="1343025"/>
            <a:ext cx="8726487"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ヒラギノ角ゴ Pro W3" charset="0"/>
              <a:cs typeface="+mn-cs"/>
            </a:endParaRPr>
          </a:p>
        </p:txBody>
      </p:sp>
      <p:sp>
        <p:nvSpPr>
          <p:cNvPr id="30724" name="Rectangle 45"/>
          <p:cNvSpPr>
            <a:spLocks noChangeArrowheads="1"/>
          </p:cNvSpPr>
          <p:nvPr/>
        </p:nvSpPr>
        <p:spPr bwMode="auto">
          <a:xfrm rot="-5400000">
            <a:off x="-189706" y="3178969"/>
            <a:ext cx="2997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cs typeface="ヒラギノ角ゴ Pro W3"/>
              </a:rPr>
              <a:t>Change in Mean HbA1c (%)</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sp>
        <p:nvSpPr>
          <p:cNvPr id="30725" name="Rectangle 174"/>
          <p:cNvSpPr>
            <a:spLocks noChangeArrowheads="1"/>
          </p:cNvSpPr>
          <p:nvPr/>
        </p:nvSpPr>
        <p:spPr bwMode="auto">
          <a:xfrm>
            <a:off x="3232150" y="5481638"/>
            <a:ext cx="2927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cs typeface="ヒラギノ角ゴ Pro W3"/>
              </a:rPr>
              <a:t>Limit for noninferiority: -0.3% </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sp>
        <p:nvSpPr>
          <p:cNvPr id="30726" name="Title 6"/>
          <p:cNvSpPr>
            <a:spLocks noGrp="1"/>
          </p:cNvSpPr>
          <p:nvPr>
            <p:ph type="title" idx="4294967295"/>
          </p:nvPr>
        </p:nvSpPr>
        <p:spPr>
          <a:xfrm>
            <a:off x="234950" y="-25400"/>
            <a:ext cx="8909050" cy="1143000"/>
          </a:xfrm>
        </p:spPr>
        <p:txBody>
          <a:bodyPr/>
          <a:lstStyle/>
          <a:p>
            <a:pPr eaLnBrk="1" hangingPunct="1"/>
            <a:r>
              <a:rPr lang="en-US" altLang="en-US" sz="2800">
                <a:ea typeface="ヒラギノ角ゴ Pro W3"/>
                <a:cs typeface="DIN-Bold" panose="020B0500000000000000" pitchFamily="34" charset="0"/>
              </a:rPr>
              <a:t>Insulin Lispro Mix 50 vs. Glargine + Lispro: HbA1c</a:t>
            </a:r>
            <a:r>
              <a:rPr lang="en-US" altLang="en-US" sz="2800" baseline="-25000">
                <a:ea typeface="ヒラギノ角ゴ Pro W3"/>
                <a:cs typeface="DIN-Bold" panose="020B0500000000000000" pitchFamily="34" charset="0"/>
              </a:rPr>
              <a:t> </a:t>
            </a:r>
            <a:r>
              <a:rPr lang="en-US" altLang="en-US" sz="2800">
                <a:ea typeface="ヒラギノ角ゴ Pro W3"/>
                <a:cs typeface="DIN-Bold" panose="020B0500000000000000" pitchFamily="34" charset="0"/>
              </a:rPr>
              <a:t>Change From Baseline (Completer Population)</a:t>
            </a:r>
          </a:p>
        </p:txBody>
      </p:sp>
      <p:sp>
        <p:nvSpPr>
          <p:cNvPr id="30727" name="Text Placeholder 7"/>
          <p:cNvSpPr>
            <a:spLocks noGrp="1"/>
          </p:cNvSpPr>
          <p:nvPr>
            <p:ph type="body" sz="quarter" idx="4294967295"/>
          </p:nvPr>
        </p:nvSpPr>
        <p:spPr>
          <a:xfrm>
            <a:off x="0" y="5991225"/>
            <a:ext cx="8183563" cy="309563"/>
          </a:xfrm>
        </p:spPr>
        <p:txBody>
          <a:bodyPr/>
          <a:lstStyle/>
          <a:p>
            <a:pPr eaLnBrk="1" hangingPunct="1">
              <a:spcAft>
                <a:spcPct val="0"/>
              </a:spcAft>
            </a:pPr>
            <a:r>
              <a:rPr lang="en-US" altLang="en-US" sz="1800" dirty="0">
                <a:latin typeface="Arial" panose="020B0604020202020204" pitchFamily="34" charset="0"/>
                <a:ea typeface="ヒラギノ角ゴ Pro W3"/>
                <a:cs typeface="DIN-Regular" panose="020B0500000000000000" pitchFamily="34" charset="0"/>
              </a:rPr>
              <a:t>*p=</a:t>
            </a:r>
            <a:r>
              <a:rPr lang="en-US" altLang="en-US" sz="1800" dirty="0">
                <a:ea typeface="ヒラギノ角ゴ Pro W3"/>
                <a:cs typeface="DIN-Regular" panose="020B0500000000000000" pitchFamily="34" charset="0"/>
              </a:rPr>
              <a:t>.021 for comparison of endpoint HbA1c values</a:t>
            </a:r>
            <a:endParaRPr lang="en-US" altLang="en-US" sz="1800" dirty="0">
              <a:latin typeface="Arial" panose="020B0604020202020204" pitchFamily="34" charset="0"/>
              <a:ea typeface="ヒラギノ角ゴ Pro W3"/>
              <a:cs typeface="DIN-Regular" panose="020B0500000000000000" pitchFamily="34" charset="0"/>
            </a:endParaRPr>
          </a:p>
        </p:txBody>
      </p:sp>
      <p:sp>
        <p:nvSpPr>
          <p:cNvPr id="30728" name="Text Placeholder 1"/>
          <p:cNvSpPr>
            <a:spLocks noGrp="1"/>
          </p:cNvSpPr>
          <p:nvPr>
            <p:ph type="body" sz="quarter" idx="4294967295"/>
          </p:nvPr>
        </p:nvSpPr>
        <p:spPr>
          <a:xfrm>
            <a:off x="0" y="6264275"/>
            <a:ext cx="3611563" cy="457200"/>
          </a:xfrm>
        </p:spPr>
        <p:txBody>
          <a:bodyPr/>
          <a:lstStyle/>
          <a:p>
            <a:pPr marL="0" indent="0" eaLnBrk="1" hangingPunct="1">
              <a:spcAft>
                <a:spcPct val="0"/>
              </a:spcAft>
              <a:buFont typeface="+mj-lt"/>
              <a:buNone/>
            </a:pPr>
            <a:r>
              <a:rPr lang="en-US" altLang="en-US" sz="1200" dirty="0">
                <a:ea typeface="ヒラギノ角ゴ Pro W3"/>
                <a:cs typeface="DIN-Regular" panose="020B0500000000000000" pitchFamily="34" charset="0"/>
              </a:rPr>
              <a:t>Rosenstock J et al. </a:t>
            </a:r>
            <a:r>
              <a:rPr lang="en-US" altLang="en-US" sz="1200" i="1" dirty="0">
                <a:ea typeface="ヒラギノ角ゴ Pro W3"/>
                <a:cs typeface="DIN-Regular" panose="020B0500000000000000" pitchFamily="34" charset="0"/>
              </a:rPr>
              <a:t>Diabetes Care </a:t>
            </a:r>
            <a:r>
              <a:rPr lang="en-US" altLang="en-US" sz="1200" dirty="0">
                <a:ea typeface="ヒラギノ角ゴ Pro W3"/>
                <a:cs typeface="DIN-Regular" panose="020B0500000000000000" pitchFamily="34" charset="0"/>
              </a:rPr>
              <a:t>2008;31:20-5</a:t>
            </a:r>
          </a:p>
          <a:p>
            <a:pPr marL="0" indent="0" eaLnBrk="1" hangingPunct="1">
              <a:spcAft>
                <a:spcPct val="0"/>
              </a:spcAft>
              <a:buFont typeface="+mj-lt"/>
              <a:buNone/>
            </a:pPr>
            <a:endParaRPr lang="en-US" altLang="en-US" sz="1200" dirty="0">
              <a:ea typeface="ヒラギノ角ゴ Pro W3"/>
              <a:cs typeface="DIN-Regular" panose="020B0500000000000000" pitchFamily="34" charset="0"/>
            </a:endParaRPr>
          </a:p>
        </p:txBody>
      </p:sp>
      <p:sp>
        <p:nvSpPr>
          <p:cNvPr id="22541" name="TextBox 4"/>
          <p:cNvSpPr txBox="1">
            <a:spLocks noChangeArrowheads="1"/>
          </p:cNvSpPr>
          <p:nvPr/>
        </p:nvSpPr>
        <p:spPr bwMode="auto">
          <a:xfrm>
            <a:off x="2668588" y="5100638"/>
            <a:ext cx="4373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Δ</a:t>
            </a:r>
            <a:r>
              <a:rPr kumimoji="0" lang="en-US" altLang="en-US" sz="1600" b="1" i="0" u="none" strike="noStrike" kern="1200" cap="none" spc="0" normalizeH="0" baseline="30000" noProof="0" dirty="0">
                <a:ln>
                  <a:noFill/>
                </a:ln>
                <a:solidFill>
                  <a:srgbClr val="000000"/>
                </a:solidFill>
                <a:effectLst/>
                <a:uLnTx/>
                <a:uFillTx/>
                <a:latin typeface="Arial"/>
                <a:ea typeface="ヒラギノ角ゴ Pro W3" charset="0"/>
                <a:cs typeface="+mn-cs"/>
              </a:rPr>
              <a:t>*</a:t>
            </a: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=-0.22% (90% CI: -0.38% to -0.07%)</a:t>
            </a:r>
          </a:p>
        </p:txBody>
      </p:sp>
      <p:grpSp>
        <p:nvGrpSpPr>
          <p:cNvPr id="30730" name="Group 1"/>
          <p:cNvGrpSpPr>
            <a:grpSpLocks/>
          </p:cNvGrpSpPr>
          <p:nvPr/>
        </p:nvGrpSpPr>
        <p:grpSpPr bwMode="auto">
          <a:xfrm>
            <a:off x="6496050" y="1803400"/>
            <a:ext cx="2405063" cy="1130300"/>
            <a:chOff x="6496050" y="1803400"/>
            <a:chExt cx="2405157" cy="1130875"/>
          </a:xfrm>
        </p:grpSpPr>
        <p:sp>
          <p:nvSpPr>
            <p:cNvPr id="30731" name="Rectangle 187"/>
            <p:cNvSpPr>
              <a:spLocks noChangeArrowheads="1"/>
            </p:cNvSpPr>
            <p:nvPr/>
          </p:nvSpPr>
          <p:spPr bwMode="auto">
            <a:xfrm>
              <a:off x="6496050" y="2437135"/>
              <a:ext cx="136530" cy="136594"/>
            </a:xfrm>
            <a:prstGeom prst="rect">
              <a:avLst/>
            </a:prstGeom>
            <a:solidFill>
              <a:srgbClr val="D52B1E"/>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sp>
          <p:nvSpPr>
            <p:cNvPr id="22544" name="TextBox 9"/>
            <p:cNvSpPr txBox="1">
              <a:spLocks noChangeArrowheads="1"/>
            </p:cNvSpPr>
            <p:nvPr/>
          </p:nvSpPr>
          <p:spPr bwMode="auto">
            <a:xfrm>
              <a:off x="6626230" y="2349778"/>
              <a:ext cx="2274977" cy="58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Insulin Lispro Mix 50 </a:t>
              </a:r>
              <a:b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b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(n=158)</a:t>
              </a:r>
            </a:p>
          </p:txBody>
        </p:sp>
        <p:sp>
          <p:nvSpPr>
            <p:cNvPr id="22545" name="TextBox 174"/>
            <p:cNvSpPr txBox="1">
              <a:spLocks noChangeArrowheads="1"/>
            </p:cNvSpPr>
            <p:nvPr/>
          </p:nvSpPr>
          <p:spPr bwMode="auto">
            <a:xfrm>
              <a:off x="6626230" y="1803400"/>
              <a:ext cx="1938414" cy="58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Glargine + Lispro </a:t>
              </a:r>
              <a:b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b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(n=158)</a:t>
              </a:r>
            </a:p>
          </p:txBody>
        </p:sp>
        <p:sp>
          <p:nvSpPr>
            <p:cNvPr id="30734" name="Rectangle 187"/>
            <p:cNvSpPr>
              <a:spLocks noChangeArrowheads="1"/>
            </p:cNvSpPr>
            <p:nvPr/>
          </p:nvSpPr>
          <p:spPr bwMode="auto">
            <a:xfrm>
              <a:off x="6496050" y="1881228"/>
              <a:ext cx="136530" cy="138182"/>
            </a:xfrm>
            <a:prstGeom prst="rect">
              <a:avLst/>
            </a:prstGeom>
            <a:solidFill>
              <a:srgbClr val="A59D95"/>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grpSp>
    </p:spTree>
    <p:extLst>
      <p:ext uri="{BB962C8B-B14F-4D97-AF65-F5344CB8AC3E}">
        <p14:creationId xmlns:p14="http://schemas.microsoft.com/office/powerpoint/2010/main" val="3875806547"/>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82707456"/>
              </p:ext>
            </p:extLst>
          </p:nvPr>
        </p:nvGraphicFramePr>
        <p:xfrm>
          <a:off x="207818" y="96983"/>
          <a:ext cx="8655054" cy="6594760"/>
        </p:xfrm>
        <a:graphic>
          <a:graphicData uri="http://schemas.openxmlformats.org/drawingml/2006/table">
            <a:tbl>
              <a:tblPr firstRow="1" firstCol="1" bandRow="1"/>
              <a:tblGrid>
                <a:gridCol w="4104000">
                  <a:extLst>
                    <a:ext uri="{9D8B030D-6E8A-4147-A177-3AD203B41FA5}">
                      <a16:colId xmlns:a16="http://schemas.microsoft.com/office/drawing/2014/main" xmlns="" val="20000"/>
                    </a:ext>
                  </a:extLst>
                </a:gridCol>
                <a:gridCol w="1512000">
                  <a:extLst>
                    <a:ext uri="{9D8B030D-6E8A-4147-A177-3AD203B41FA5}">
                      <a16:colId xmlns:a16="http://schemas.microsoft.com/office/drawing/2014/main" xmlns="" val="20001"/>
                    </a:ext>
                  </a:extLst>
                </a:gridCol>
                <a:gridCol w="1527054">
                  <a:extLst>
                    <a:ext uri="{9D8B030D-6E8A-4147-A177-3AD203B41FA5}">
                      <a16:colId xmlns:a16="http://schemas.microsoft.com/office/drawing/2014/main" xmlns="" val="20002"/>
                    </a:ext>
                  </a:extLst>
                </a:gridCol>
                <a:gridCol w="1512000">
                  <a:extLst>
                    <a:ext uri="{9D8B030D-6E8A-4147-A177-3AD203B41FA5}">
                      <a16:colId xmlns:a16="http://schemas.microsoft.com/office/drawing/2014/main" xmlns="" val="20003"/>
                    </a:ext>
                  </a:extLst>
                </a:gridCol>
              </a:tblGrid>
              <a:tr h="358917">
                <a:tc gridSpan="4">
                  <a:txBody>
                    <a:bodyPr/>
                    <a:lstStyle/>
                    <a:p>
                      <a:pPr algn="ctr">
                        <a:lnSpc>
                          <a:spcPct val="115000"/>
                        </a:lnSpc>
                        <a:spcAft>
                          <a:spcPts val="0"/>
                        </a:spcAft>
                      </a:pPr>
                      <a:r>
                        <a:rPr lang="en-US" sz="1600" b="1" dirty="0">
                          <a:solidFill>
                            <a:schemeClr val="bg1"/>
                          </a:solidFill>
                          <a:effectLst/>
                          <a:latin typeface="+mn-lt"/>
                          <a:ea typeface="AcuminPro-Regular"/>
                          <a:cs typeface="+mn-cs"/>
                        </a:rPr>
                        <a:t>Global diabetes estimates and projections        IDF</a:t>
                      </a:r>
                      <a:endParaRPr lang="en-US" sz="20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58917">
                <a:tc>
                  <a:txBody>
                    <a:bodyPr/>
                    <a:lstStyle/>
                    <a:p>
                      <a:pPr>
                        <a:lnSpc>
                          <a:spcPct val="115000"/>
                        </a:lnSpc>
                        <a:spcAft>
                          <a:spcPts val="0"/>
                        </a:spcAft>
                      </a:pPr>
                      <a:r>
                        <a:rPr lang="en-US" sz="1400" b="1" dirty="0">
                          <a:solidFill>
                            <a:schemeClr val="bg1"/>
                          </a:solidFill>
                          <a:effectLst/>
                          <a:latin typeface="Arial"/>
                          <a:ea typeface="AcuminPro-Regular"/>
                          <a:cs typeface="+mn-cs"/>
                        </a:rPr>
                        <a:t>At a glance </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bg1"/>
                          </a:solidFill>
                          <a:effectLst/>
                          <a:latin typeface="Arial"/>
                          <a:ea typeface="AcuminPro-Regular"/>
                          <a:cs typeface="+mn-cs"/>
                        </a:rPr>
                        <a:t>2019</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bg1"/>
                          </a:solidFill>
                          <a:effectLst/>
                          <a:latin typeface="Arial"/>
                          <a:ea typeface="AcuminPro-Regular"/>
                          <a:cs typeface="+mn-cs"/>
                        </a:rPr>
                        <a:t>2030</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400" b="1" dirty="0">
                          <a:solidFill>
                            <a:schemeClr val="bg1"/>
                          </a:solidFill>
                          <a:effectLst/>
                          <a:latin typeface="Arial"/>
                          <a:ea typeface="AcuminPro-Regular"/>
                          <a:cs typeface="+mn-cs"/>
                        </a:rPr>
                        <a:t>2045</a:t>
                      </a:r>
                      <a:endParaRPr lang="en-US" sz="1800" b="1" dirty="0">
                        <a:solidFill>
                          <a:schemeClr val="bg1"/>
                        </a:solidFill>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Total world population</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7.7 billion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8.6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9.5 billion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Adult population (20–79 years)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5.0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5.7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6.4 billion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58917">
                <a:tc gridSpan="4">
                  <a:txBody>
                    <a:bodyPr/>
                    <a:lstStyle/>
                    <a:p>
                      <a:pPr algn="l">
                        <a:lnSpc>
                          <a:spcPct val="115000"/>
                        </a:lnSpc>
                        <a:spcAft>
                          <a:spcPts val="0"/>
                        </a:spcAft>
                      </a:pPr>
                      <a:r>
                        <a:rPr lang="en-US" sz="1400" b="1" dirty="0">
                          <a:solidFill>
                            <a:srgbClr val="000000"/>
                          </a:solidFill>
                          <a:effectLst/>
                          <a:latin typeface="Arial"/>
                          <a:ea typeface="AcuminPro-Bold"/>
                          <a:cs typeface="+mn-cs"/>
                        </a:rPr>
                        <a:t>Diabetes (20–79 years)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Global Prevalence</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9.3%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10.2%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10.9%</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58917">
                <a:tc>
                  <a:txBody>
                    <a:bodyPr/>
                    <a:lstStyle/>
                    <a:p>
                      <a:pPr>
                        <a:lnSpc>
                          <a:spcPct val="115000"/>
                        </a:lnSpc>
                        <a:spcAft>
                          <a:spcPts val="0"/>
                        </a:spcAft>
                      </a:pPr>
                      <a:r>
                        <a:rPr lang="en-US" sz="1400" dirty="0">
                          <a:solidFill>
                            <a:srgbClr val="000000"/>
                          </a:solidFill>
                          <a:effectLst/>
                          <a:latin typeface="Arial"/>
                          <a:ea typeface="AcuminPro-Regular"/>
                          <a:cs typeface="+mn-cs"/>
                        </a:rPr>
                        <a:t>Number of people with diabetes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463.0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578.4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700.2 million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deaths due to diabetes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4.2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58917">
                <a:tc>
                  <a:txBody>
                    <a:bodyPr/>
                    <a:lstStyle/>
                    <a:p>
                      <a:pPr>
                        <a:lnSpc>
                          <a:spcPct val="115000"/>
                        </a:lnSpc>
                        <a:spcAft>
                          <a:spcPts val="0"/>
                        </a:spcAft>
                      </a:pPr>
                      <a:r>
                        <a:rPr lang="en-US" sz="1400" dirty="0">
                          <a:solidFill>
                            <a:srgbClr val="000000"/>
                          </a:solidFill>
                          <a:effectLst/>
                          <a:latin typeface="Arial"/>
                          <a:ea typeface="AcuminPro-Regular"/>
                          <a:cs typeface="+mn-cs"/>
                        </a:rPr>
                        <a:t>Total health expenditures for diabetes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a:solidFill>
                            <a:srgbClr val="000000"/>
                          </a:solidFill>
                          <a:effectLst/>
                          <a:latin typeface="Arial"/>
                          <a:ea typeface="AcuminPro-Regular"/>
                          <a:cs typeface="+mn-cs"/>
                        </a:rPr>
                        <a:t>USD 760.3 billion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USD 824.7 Billion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a:solidFill>
                            <a:srgbClr val="000000"/>
                          </a:solidFill>
                          <a:effectLst/>
                          <a:latin typeface="Arial"/>
                          <a:ea typeface="AcuminPro-Regular"/>
                          <a:cs typeface="+mn-cs"/>
                        </a:rPr>
                        <a:t>USD 845.0 billion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58917">
                <a:tc gridSpan="4">
                  <a:txBody>
                    <a:bodyPr/>
                    <a:lstStyle/>
                    <a:p>
                      <a:pPr algn="l">
                        <a:lnSpc>
                          <a:spcPct val="115000"/>
                        </a:lnSpc>
                        <a:spcAft>
                          <a:spcPts val="0"/>
                        </a:spcAft>
                      </a:pPr>
                      <a:r>
                        <a:rPr lang="en-US" sz="1400" b="1" dirty="0">
                          <a:solidFill>
                            <a:srgbClr val="000000"/>
                          </a:solidFill>
                          <a:effectLst/>
                          <a:latin typeface="Arial"/>
                          <a:ea typeface="AcuminPro-Bold"/>
                          <a:cs typeface="+mn-cs"/>
                        </a:rPr>
                        <a:t>Hyperglycemia in pregnancy (20–49 years)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Proportion of live births affected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15.8%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14.0%</a:t>
                      </a:r>
                      <a:r>
                        <a:rPr lang="en-US" sz="1050">
                          <a:solidFill>
                            <a:srgbClr val="000000"/>
                          </a:solidFill>
                          <a:effectLst/>
                          <a:latin typeface="Arial"/>
                          <a:ea typeface="AcuminPro-Regular"/>
                          <a:cs typeface="+mn-cs"/>
                        </a:rPr>
                        <a:t>ii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13.3%</a:t>
                      </a:r>
                      <a:r>
                        <a:rPr lang="en-US" sz="1050" dirty="0">
                          <a:solidFill>
                            <a:srgbClr val="000000"/>
                          </a:solidFill>
                          <a:effectLst/>
                          <a:latin typeface="Arial"/>
                          <a:ea typeface="AcuminPro-Regular"/>
                          <a:cs typeface="+mn-cs"/>
                        </a:rPr>
                        <a:t>ii</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live births affected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20.4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18.3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18.0 million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58917">
                <a:tc gridSpan="4">
                  <a:txBody>
                    <a:bodyPr/>
                    <a:lstStyle/>
                    <a:p>
                      <a:pPr>
                        <a:lnSpc>
                          <a:spcPct val="115000"/>
                        </a:lnSpc>
                        <a:spcAft>
                          <a:spcPts val="0"/>
                        </a:spcAft>
                      </a:pPr>
                      <a:r>
                        <a:rPr lang="en-US" sz="1400" b="1" dirty="0">
                          <a:solidFill>
                            <a:srgbClr val="000000"/>
                          </a:solidFill>
                          <a:effectLst/>
                          <a:latin typeface="Arial"/>
                          <a:ea typeface="AcuminPro-Bold"/>
                          <a:cs typeface="+mn-cs"/>
                        </a:rPr>
                        <a:t>Impaired glucose tolerance (20–79 years)</a:t>
                      </a:r>
                      <a:r>
                        <a:rPr lang="en-US" sz="1400" b="1" dirty="0">
                          <a:solidFill>
                            <a:srgbClr val="000000"/>
                          </a:solidFill>
                          <a:effectLst/>
                          <a:latin typeface="Arial"/>
                          <a:cs typeface="+mn-cs"/>
                        </a:rPr>
                        <a:t> </a:t>
                      </a:r>
                      <a:endParaRPr lang="en-US" sz="1800" dirty="0">
                        <a:effectLst/>
                        <a:latin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gn="ctr">
                        <a:lnSpc>
                          <a:spcPct val="115000"/>
                        </a:lnSpc>
                        <a:spcAft>
                          <a:spcPts val="0"/>
                        </a:spcAft>
                      </a:pPr>
                      <a:r>
                        <a:rPr lang="x-none" sz="1400" b="1" dirty="0">
                          <a:solidFill>
                            <a:srgbClr val="000000"/>
                          </a:solidFill>
                          <a:effectLst/>
                          <a:latin typeface="Calibri"/>
                          <a:ea typeface="AcuminPro-Bold"/>
                          <a:cs typeface="+mn-cs"/>
                        </a:rPr>
                        <a:t>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gn="ctr">
                        <a:lnSpc>
                          <a:spcPct val="115000"/>
                        </a:lnSpc>
                        <a:spcAft>
                          <a:spcPts val="0"/>
                        </a:spcAft>
                      </a:pPr>
                      <a:r>
                        <a:rPr lang="x-none" sz="1400" b="1" dirty="0">
                          <a:solidFill>
                            <a:srgbClr val="000000"/>
                          </a:solidFill>
                          <a:effectLst/>
                          <a:latin typeface="Calibri"/>
                          <a:ea typeface="AcuminPro-Bold"/>
                          <a:cs typeface="+mn-cs"/>
                        </a:rPr>
                        <a:t>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gn="ctr">
                        <a:lnSpc>
                          <a:spcPct val="115000"/>
                        </a:lnSpc>
                        <a:spcAft>
                          <a:spcPts val="0"/>
                        </a:spcAft>
                      </a:pPr>
                      <a:r>
                        <a:rPr lang="en-US" sz="1400" b="1" dirty="0">
                          <a:solidFill>
                            <a:srgbClr val="000000"/>
                          </a:solidFill>
                          <a:effectLst/>
                          <a:latin typeface="Arial"/>
                          <a:ea typeface="AcuminPro-Bold"/>
                          <a:cs typeface="+mn-cs"/>
                        </a:rPr>
                        <a:t>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xmlns="" val="10012"/>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Global prevalence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7.5%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8.0% </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8.6%</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people with impaired glucose tolerance</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373.9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453.8 million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548.4 million</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58917">
                <a:tc gridSpan="4">
                  <a:txBody>
                    <a:bodyPr/>
                    <a:lstStyle/>
                    <a:p>
                      <a:pPr algn="l">
                        <a:lnSpc>
                          <a:spcPct val="115000"/>
                        </a:lnSpc>
                        <a:spcAft>
                          <a:spcPts val="0"/>
                        </a:spcAft>
                      </a:pPr>
                      <a:r>
                        <a:rPr lang="en-US" sz="1400" b="1" dirty="0">
                          <a:solidFill>
                            <a:srgbClr val="000000"/>
                          </a:solidFill>
                          <a:effectLst/>
                          <a:latin typeface="Arial"/>
                          <a:ea typeface="AcuminPro-Bold"/>
                          <a:cs typeface="+mn-cs"/>
                        </a:rPr>
                        <a:t>Type 1 diabetes (0–19 years)</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1800" dirty="0">
                        <a:effectLst/>
                        <a:latin typeface="Calibri"/>
                        <a:ea typeface="Calibri"/>
                        <a:cs typeface="+mn-cs"/>
                      </a:endParaRPr>
                    </a:p>
                  </a:txBody>
                  <a:tcPr marL="63960" marR="63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493171">
                <a:tc>
                  <a:txBody>
                    <a:bodyPr/>
                    <a:lstStyle/>
                    <a:p>
                      <a:pPr>
                        <a:lnSpc>
                          <a:spcPct val="115000"/>
                        </a:lnSpc>
                        <a:spcAft>
                          <a:spcPts val="0"/>
                        </a:spcAft>
                      </a:pPr>
                      <a:r>
                        <a:rPr lang="en-US" sz="1400">
                          <a:solidFill>
                            <a:srgbClr val="000000"/>
                          </a:solidFill>
                          <a:effectLst/>
                          <a:latin typeface="Arial"/>
                          <a:ea typeface="AcuminPro-Regular"/>
                          <a:cs typeface="+mn-cs"/>
                        </a:rPr>
                        <a:t>Number of children and adolescents with type 1 diabetes</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1,110,100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58917">
                <a:tc>
                  <a:txBody>
                    <a:bodyPr/>
                    <a:lstStyle/>
                    <a:p>
                      <a:pPr>
                        <a:lnSpc>
                          <a:spcPct val="115000"/>
                        </a:lnSpc>
                        <a:spcAft>
                          <a:spcPts val="0"/>
                        </a:spcAft>
                      </a:pPr>
                      <a:r>
                        <a:rPr lang="en-US" sz="1400">
                          <a:solidFill>
                            <a:srgbClr val="000000"/>
                          </a:solidFill>
                          <a:effectLst/>
                          <a:latin typeface="Arial"/>
                          <a:ea typeface="AcuminPro-Regular"/>
                          <a:cs typeface="+mn-cs"/>
                        </a:rPr>
                        <a:t>Number of newly diagnosed cases each year</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effectLst/>
                          <a:latin typeface="Arial"/>
                          <a:ea typeface="AcuminPro-Regular"/>
                          <a:cs typeface="+mn-cs"/>
                        </a:rPr>
                        <a:t>128,900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a:solidFill>
                            <a:srgbClr val="000000"/>
                          </a:solidFill>
                          <a:effectLst/>
                          <a:latin typeface="Arial"/>
                          <a:ea typeface="AcuminPro-Regular"/>
                          <a:cs typeface="+mn-cs"/>
                        </a:rPr>
                        <a:t>- </a:t>
                      </a:r>
                      <a:endParaRPr lang="en-US" sz="180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400" dirty="0">
                          <a:solidFill>
                            <a:srgbClr val="000000"/>
                          </a:solidFill>
                          <a:effectLst/>
                          <a:latin typeface="Arial"/>
                          <a:ea typeface="AcuminPro-Regular"/>
                          <a:cs typeface="+mn-cs"/>
                        </a:rPr>
                        <a:t>-</a:t>
                      </a:r>
                      <a:endParaRPr lang="en-US" sz="1800" dirty="0">
                        <a:effectLst/>
                        <a:latin typeface="Calibri"/>
                        <a:ea typeface="Calibri"/>
                        <a:cs typeface="+mn-cs"/>
                      </a:endParaRPr>
                    </a:p>
                  </a:txBody>
                  <a:tcPr marL="63960" marR="63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graphicFrame>
        <p:nvGraphicFramePr>
          <p:cNvPr id="5" name="Diagram 4"/>
          <p:cNvGraphicFramePr/>
          <p:nvPr/>
        </p:nvGraphicFramePr>
        <p:xfrm>
          <a:off x="228598" y="455323"/>
          <a:ext cx="8743952" cy="387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xmlns="" id="{5A5EFA69-4FE6-40BF-9FB7-859B7E2F6D86}"/>
              </a:ext>
            </a:extLst>
          </p:cNvPr>
          <p:cNvSpPr/>
          <p:nvPr/>
        </p:nvSpPr>
        <p:spPr>
          <a:xfrm>
            <a:off x="7444405" y="796563"/>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A089E6C6-D934-403B-BA3C-A4AF0FA6FC6E}"/>
              </a:ext>
            </a:extLst>
          </p:cNvPr>
          <p:cNvSpPr/>
          <p:nvPr/>
        </p:nvSpPr>
        <p:spPr>
          <a:xfrm>
            <a:off x="7444404" y="1178294"/>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051443F8-8F8F-4C47-9EB2-B27F77D6E942}"/>
              </a:ext>
            </a:extLst>
          </p:cNvPr>
          <p:cNvSpPr/>
          <p:nvPr/>
        </p:nvSpPr>
        <p:spPr>
          <a:xfrm>
            <a:off x="7444404" y="1846079"/>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F7F22187-E962-42B7-88D7-A8C186A1B95F}"/>
              </a:ext>
            </a:extLst>
          </p:cNvPr>
          <p:cNvSpPr/>
          <p:nvPr/>
        </p:nvSpPr>
        <p:spPr>
          <a:xfrm>
            <a:off x="7447716" y="2227076"/>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CAD89357-449A-46E5-9F7F-BAF3031043C0}"/>
              </a:ext>
            </a:extLst>
          </p:cNvPr>
          <p:cNvSpPr/>
          <p:nvPr/>
        </p:nvSpPr>
        <p:spPr>
          <a:xfrm>
            <a:off x="7451028" y="2608073"/>
            <a:ext cx="1222513" cy="387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89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Chart 66"/>
          <p:cNvGraphicFramePr>
            <a:graphicFrameLocks/>
          </p:cNvGraphicFramePr>
          <p:nvPr/>
        </p:nvGraphicFramePr>
        <p:xfrm>
          <a:off x="927100" y="1400175"/>
          <a:ext cx="7685088" cy="4184650"/>
        </p:xfrm>
        <a:graphic>
          <a:graphicData uri="http://schemas.openxmlformats.org/presentationml/2006/ole">
            <mc:AlternateContent xmlns:mc="http://schemas.openxmlformats.org/markup-compatibility/2006">
              <mc:Choice xmlns:v="urn:schemas-microsoft-com:vml" Requires="v">
                <p:oleObj spid="_x0000_s10263" name="Worksheet" r:id="rId4" imgW="7658161" imgH="4168152" progId="Excel.Sheet.8">
                  <p:embed/>
                </p:oleObj>
              </mc:Choice>
              <mc:Fallback>
                <p:oleObj name="Worksheet" r:id="rId4" imgW="7658161" imgH="4168152" progId="Excel.Sheet.8">
                  <p:embed/>
                  <p:pic>
                    <p:nvPicPr>
                      <p:cNvPr id="31746" name="Chart 6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1400175"/>
                        <a:ext cx="7685088"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7" name="Title 1"/>
          <p:cNvSpPr>
            <a:spLocks noGrp="1"/>
          </p:cNvSpPr>
          <p:nvPr>
            <p:ph type="title" idx="4294967295"/>
          </p:nvPr>
        </p:nvSpPr>
        <p:spPr>
          <a:xfrm>
            <a:off x="179387" y="99291"/>
            <a:ext cx="8686800" cy="1143000"/>
          </a:xfrm>
        </p:spPr>
        <p:txBody>
          <a:bodyPr/>
          <a:lstStyle/>
          <a:p>
            <a:pPr eaLnBrk="1" hangingPunct="1"/>
            <a:r>
              <a:rPr lang="en-US" altLang="en-US" sz="2600" dirty="0">
                <a:ea typeface="ヒラギノ角ゴ Pro W3"/>
                <a:cs typeface="DIN-Bold" panose="020B0500000000000000" pitchFamily="34" charset="0"/>
              </a:rPr>
              <a:t>Insulin </a:t>
            </a:r>
            <a:r>
              <a:rPr lang="en-US" altLang="en-US" sz="2600" dirty="0" err="1">
                <a:ea typeface="ヒラギノ角ゴ Pro W3"/>
                <a:cs typeface="DIN-Bold" panose="020B0500000000000000" pitchFamily="34" charset="0"/>
              </a:rPr>
              <a:t>Lispro</a:t>
            </a:r>
            <a:r>
              <a:rPr lang="en-US" altLang="en-US" sz="2600" dirty="0">
                <a:ea typeface="ヒラギノ角ゴ Pro W3"/>
                <a:cs typeface="DIN-Bold" panose="020B0500000000000000" pitchFamily="34" charset="0"/>
              </a:rPr>
              <a:t> Mix 50 vs. Glargine + </a:t>
            </a:r>
            <a:r>
              <a:rPr lang="en-US" altLang="en-US" sz="2600" dirty="0" err="1">
                <a:ea typeface="ヒラギノ角ゴ Pro W3"/>
                <a:cs typeface="DIN-Bold" panose="020B0500000000000000" pitchFamily="34" charset="0"/>
              </a:rPr>
              <a:t>Lispro</a:t>
            </a:r>
            <a:r>
              <a:rPr lang="en-US" altLang="en-US" sz="2600" dirty="0">
                <a:ea typeface="ヒラギノ角ゴ Pro W3"/>
                <a:cs typeface="DIN-Bold" panose="020B0500000000000000" pitchFamily="34" charset="0"/>
              </a:rPr>
              <a:t>: Percentage of Patients at HbA1c Targets at 24 Weeks (Completer Population)</a:t>
            </a:r>
          </a:p>
        </p:txBody>
      </p:sp>
      <p:sp>
        <p:nvSpPr>
          <p:cNvPr id="31748" name="Text Placeholder 2"/>
          <p:cNvSpPr>
            <a:spLocks noGrp="1"/>
          </p:cNvSpPr>
          <p:nvPr>
            <p:ph type="body" sz="quarter" idx="4294967295"/>
          </p:nvPr>
        </p:nvSpPr>
        <p:spPr>
          <a:xfrm>
            <a:off x="0" y="5991225"/>
            <a:ext cx="8183563" cy="309563"/>
          </a:xfrm>
        </p:spPr>
        <p:txBody>
          <a:bodyPr/>
          <a:lstStyle/>
          <a:p>
            <a:pPr eaLnBrk="1" hangingPunct="1">
              <a:spcBef>
                <a:spcPct val="50000"/>
              </a:spcBef>
              <a:spcAft>
                <a:spcPct val="0"/>
              </a:spcAft>
            </a:pPr>
            <a:r>
              <a:rPr lang="en-US" altLang="en-US" sz="1800">
                <a:ea typeface="ヒラギノ角ゴ Pro W3"/>
                <a:cs typeface="DIN-Regular" panose="020B0500000000000000" pitchFamily="34" charset="0"/>
              </a:rPr>
              <a:t>*p&lt;.05</a:t>
            </a:r>
          </a:p>
        </p:txBody>
      </p:sp>
      <p:sp>
        <p:nvSpPr>
          <p:cNvPr id="31749" name="Text Placeholder 3"/>
          <p:cNvSpPr>
            <a:spLocks noGrp="1"/>
          </p:cNvSpPr>
          <p:nvPr>
            <p:ph type="body" sz="quarter" idx="4294967295"/>
          </p:nvPr>
        </p:nvSpPr>
        <p:spPr>
          <a:xfrm>
            <a:off x="4693" y="6394449"/>
            <a:ext cx="3611563" cy="457200"/>
          </a:xfrm>
        </p:spPr>
        <p:txBody>
          <a:bodyPr/>
          <a:lstStyle/>
          <a:p>
            <a:pPr marL="0" indent="0" eaLnBrk="1" hangingPunct="1">
              <a:spcAft>
                <a:spcPct val="0"/>
              </a:spcAft>
              <a:buFont typeface="+mj-lt"/>
              <a:buNone/>
            </a:pPr>
            <a:r>
              <a:rPr lang="en-US" altLang="en-US" sz="1200" dirty="0">
                <a:ea typeface="ヒラギノ角ゴ Pro W3"/>
                <a:cs typeface="DIN-Regular" panose="020B0500000000000000" pitchFamily="34" charset="0"/>
              </a:rPr>
              <a:t>Rosenstock J et al. </a:t>
            </a:r>
            <a:r>
              <a:rPr lang="en-US" altLang="en-US" sz="1200" i="1" dirty="0">
                <a:ea typeface="ヒラギノ角ゴ Pro W3"/>
                <a:cs typeface="DIN-Regular" panose="020B0500000000000000" pitchFamily="34" charset="0"/>
              </a:rPr>
              <a:t>Diabetes Care </a:t>
            </a:r>
            <a:r>
              <a:rPr lang="en-US" altLang="en-US" sz="1200" dirty="0">
                <a:ea typeface="ヒラギノ角ゴ Pro W3"/>
                <a:cs typeface="DIN-Regular" panose="020B0500000000000000" pitchFamily="34" charset="0"/>
              </a:rPr>
              <a:t>2008;31:20-5</a:t>
            </a:r>
          </a:p>
          <a:p>
            <a:pPr marL="0" indent="0" eaLnBrk="1" hangingPunct="1">
              <a:spcAft>
                <a:spcPct val="0"/>
              </a:spcAft>
              <a:buFont typeface="+mj-lt"/>
              <a:buNone/>
            </a:pPr>
            <a:endParaRPr lang="en-US" altLang="en-US" sz="1200" dirty="0">
              <a:ea typeface="ヒラギノ角ゴ Pro W3"/>
              <a:cs typeface="DIN-Regular" panose="020B0500000000000000" pitchFamily="34" charset="0"/>
            </a:endParaRPr>
          </a:p>
        </p:txBody>
      </p:sp>
      <p:sp>
        <p:nvSpPr>
          <p:cNvPr id="31750" name="Text Box 11"/>
          <p:cNvSpPr txBox="1">
            <a:spLocks noChangeArrowheads="1"/>
          </p:cNvSpPr>
          <p:nvPr/>
        </p:nvSpPr>
        <p:spPr bwMode="auto">
          <a:xfrm rot="-5400000">
            <a:off x="-1035844" y="3163094"/>
            <a:ext cx="3698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Cumulative Percent of Patients</a:t>
            </a:r>
          </a:p>
        </p:txBody>
      </p:sp>
      <p:sp>
        <p:nvSpPr>
          <p:cNvPr id="31751" name="Text Box 12"/>
          <p:cNvSpPr txBox="1">
            <a:spLocks noChangeArrowheads="1"/>
          </p:cNvSpPr>
          <p:nvPr/>
        </p:nvSpPr>
        <p:spPr bwMode="auto">
          <a:xfrm>
            <a:off x="3838575" y="5510213"/>
            <a:ext cx="2378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HbA1c Target Value</a:t>
            </a:r>
          </a:p>
        </p:txBody>
      </p:sp>
      <p:sp>
        <p:nvSpPr>
          <p:cNvPr id="31752" name="Line 26"/>
          <p:cNvSpPr>
            <a:spLocks noChangeShapeType="1"/>
          </p:cNvSpPr>
          <p:nvPr/>
        </p:nvSpPr>
        <p:spPr bwMode="auto">
          <a:xfrm>
            <a:off x="1541463" y="4119563"/>
            <a:ext cx="58451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1113">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1753" name="Line 27"/>
          <p:cNvSpPr>
            <a:spLocks noChangeShapeType="1"/>
          </p:cNvSpPr>
          <p:nvPr/>
        </p:nvSpPr>
        <p:spPr bwMode="auto">
          <a:xfrm>
            <a:off x="1541463" y="3492500"/>
            <a:ext cx="58451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1113">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1754" name="Line 28"/>
          <p:cNvSpPr>
            <a:spLocks noChangeShapeType="1"/>
          </p:cNvSpPr>
          <p:nvPr/>
        </p:nvSpPr>
        <p:spPr bwMode="auto">
          <a:xfrm>
            <a:off x="1600200" y="2135188"/>
            <a:ext cx="58451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1113">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1755" name="Text Box 14"/>
          <p:cNvSpPr txBox="1">
            <a:spLocks noChangeArrowheads="1"/>
          </p:cNvSpPr>
          <p:nvPr/>
        </p:nvSpPr>
        <p:spPr bwMode="auto">
          <a:xfrm>
            <a:off x="3781425" y="3011488"/>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a:t>
            </a:r>
          </a:p>
        </p:txBody>
      </p:sp>
      <p:sp>
        <p:nvSpPr>
          <p:cNvPr id="31756" name="Text Box 15"/>
          <p:cNvSpPr txBox="1">
            <a:spLocks noChangeArrowheads="1"/>
          </p:cNvSpPr>
          <p:nvPr/>
        </p:nvSpPr>
        <p:spPr bwMode="auto">
          <a:xfrm>
            <a:off x="5494338" y="2390775"/>
            <a:ext cx="304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a:t>
            </a:r>
          </a:p>
        </p:txBody>
      </p:sp>
      <p:grpSp>
        <p:nvGrpSpPr>
          <p:cNvPr id="31757" name="Group 1"/>
          <p:cNvGrpSpPr>
            <a:grpSpLocks/>
          </p:cNvGrpSpPr>
          <p:nvPr/>
        </p:nvGrpSpPr>
        <p:grpSpPr bwMode="auto">
          <a:xfrm>
            <a:off x="1971675" y="1598613"/>
            <a:ext cx="2405063" cy="1130300"/>
            <a:chOff x="1971208" y="1598442"/>
            <a:chExt cx="2405157" cy="1130875"/>
          </a:xfrm>
        </p:grpSpPr>
        <p:sp>
          <p:nvSpPr>
            <p:cNvPr id="31758" name="Rectangle 187"/>
            <p:cNvSpPr>
              <a:spLocks noChangeArrowheads="1"/>
            </p:cNvSpPr>
            <p:nvPr/>
          </p:nvSpPr>
          <p:spPr bwMode="auto">
            <a:xfrm>
              <a:off x="1971208" y="2232176"/>
              <a:ext cx="136530" cy="136594"/>
            </a:xfrm>
            <a:prstGeom prst="rect">
              <a:avLst/>
            </a:prstGeom>
            <a:solidFill>
              <a:srgbClr val="D52B1E"/>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sp>
          <p:nvSpPr>
            <p:cNvPr id="19" name="TextBox 9"/>
            <p:cNvSpPr txBox="1">
              <a:spLocks noChangeArrowheads="1"/>
            </p:cNvSpPr>
            <p:nvPr/>
          </p:nvSpPr>
          <p:spPr bwMode="auto">
            <a:xfrm>
              <a:off x="2101388" y="2144820"/>
              <a:ext cx="2274977" cy="58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Insulin Lispro Mix 50 </a:t>
              </a:r>
              <a:b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b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(n=158)</a:t>
              </a:r>
            </a:p>
          </p:txBody>
        </p:sp>
        <p:sp>
          <p:nvSpPr>
            <p:cNvPr id="20" name="TextBox 174"/>
            <p:cNvSpPr txBox="1">
              <a:spLocks noChangeArrowheads="1"/>
            </p:cNvSpPr>
            <p:nvPr/>
          </p:nvSpPr>
          <p:spPr bwMode="auto">
            <a:xfrm>
              <a:off x="2101388" y="1598442"/>
              <a:ext cx="1938414" cy="58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Glargine + Lispro </a:t>
              </a:r>
              <a:b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b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(n=158)</a:t>
              </a:r>
            </a:p>
          </p:txBody>
        </p:sp>
        <p:sp>
          <p:nvSpPr>
            <p:cNvPr id="31761" name="Rectangle 187"/>
            <p:cNvSpPr>
              <a:spLocks noChangeArrowheads="1"/>
            </p:cNvSpPr>
            <p:nvPr/>
          </p:nvSpPr>
          <p:spPr bwMode="auto">
            <a:xfrm>
              <a:off x="1971208" y="1676269"/>
              <a:ext cx="136530" cy="138183"/>
            </a:xfrm>
            <a:prstGeom prst="rect">
              <a:avLst/>
            </a:prstGeom>
            <a:solidFill>
              <a:srgbClr val="A59D95"/>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grpSp>
    </p:spTree>
    <p:extLst>
      <p:ext uri="{BB962C8B-B14F-4D97-AF65-F5344CB8AC3E}">
        <p14:creationId xmlns:p14="http://schemas.microsoft.com/office/powerpoint/2010/main" val="1092795939"/>
      </p:ext>
    </p:extLst>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3"/>
          <p:cNvGraphicFramePr>
            <a:graphicFrameLocks/>
          </p:cNvGraphicFramePr>
          <p:nvPr/>
        </p:nvGraphicFramePr>
        <p:xfrm>
          <a:off x="1431925" y="2206625"/>
          <a:ext cx="6851650" cy="2784475"/>
        </p:xfrm>
        <a:graphic>
          <a:graphicData uri="http://schemas.openxmlformats.org/presentationml/2006/ole">
            <mc:AlternateContent xmlns:mc="http://schemas.openxmlformats.org/markup-compatibility/2006">
              <mc:Choice xmlns:v="urn:schemas-microsoft-com:vml" Requires="v">
                <p:oleObj spid="_x0000_s11309" name="Chart" r:id="rId4" imgW="6829357" imgH="2771775" progId="Excel.Chart.8">
                  <p:embed/>
                </p:oleObj>
              </mc:Choice>
              <mc:Fallback>
                <p:oleObj name="Chart" r:id="rId4" imgW="6829357" imgH="2771775" progId="Excel.Chart.8">
                  <p:embed/>
                  <p:pic>
                    <p:nvPicPr>
                      <p:cNvPr id="3277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925" y="2206625"/>
                        <a:ext cx="68516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771" name="Object 2"/>
          <p:cNvGraphicFramePr>
            <a:graphicFrameLocks noGrp="1" noChangeAspect="1"/>
          </p:cNvGraphicFramePr>
          <p:nvPr/>
        </p:nvGraphicFramePr>
        <p:xfrm>
          <a:off x="533400" y="1938338"/>
          <a:ext cx="6896100" cy="2962275"/>
        </p:xfrm>
        <a:graphic>
          <a:graphicData uri="http://schemas.openxmlformats.org/presentationml/2006/ole">
            <mc:AlternateContent xmlns:mc="http://schemas.openxmlformats.org/markup-compatibility/2006">
              <mc:Choice xmlns:v="urn:schemas-microsoft-com:vml" Requires="v">
                <p:oleObj spid="_x0000_s11310" name="Worksheet" r:id="rId6" imgW="6896100" imgH="2962365" progId="Excel.Sheet.8">
                  <p:embed/>
                </p:oleObj>
              </mc:Choice>
              <mc:Fallback>
                <p:oleObj name="Worksheet" r:id="rId6" imgW="6896100" imgH="2962365" progId="Excel.Sheet.8">
                  <p:embed/>
                  <p:pic>
                    <p:nvPicPr>
                      <p:cNvPr id="32771" name="Objec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938338"/>
                        <a:ext cx="68961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2" name="Rectangle 2"/>
          <p:cNvSpPr>
            <a:spLocks noGrp="1" noChangeArrowheads="1"/>
          </p:cNvSpPr>
          <p:nvPr>
            <p:ph type="title" idx="4294967295"/>
          </p:nvPr>
        </p:nvSpPr>
        <p:spPr>
          <a:xfrm>
            <a:off x="457200" y="-25400"/>
            <a:ext cx="8686800" cy="1143000"/>
          </a:xfrm>
        </p:spPr>
        <p:txBody>
          <a:bodyPr/>
          <a:lstStyle/>
          <a:p>
            <a:pPr eaLnBrk="1" hangingPunct="1"/>
            <a:r>
              <a:rPr lang="en-US" altLang="en-US" sz="3200" dirty="0">
                <a:ea typeface="ヒラギノ角ゴ Pro W3"/>
                <a:cs typeface="DIN-Bold" panose="020B0500000000000000" pitchFamily="34" charset="0"/>
              </a:rPr>
              <a:t>Insulin Lispro Mix 50 vs. Glargine + Lispro: SMBG Profile (Completer Population)</a:t>
            </a:r>
          </a:p>
        </p:txBody>
      </p:sp>
      <p:sp>
        <p:nvSpPr>
          <p:cNvPr id="32773" name="Text Placeholder 1"/>
          <p:cNvSpPr>
            <a:spLocks noGrp="1"/>
          </p:cNvSpPr>
          <p:nvPr>
            <p:ph type="body" sz="quarter" idx="4294967295"/>
          </p:nvPr>
        </p:nvSpPr>
        <p:spPr>
          <a:xfrm>
            <a:off x="-19051" y="5754624"/>
            <a:ext cx="8183563" cy="309563"/>
          </a:xfrm>
        </p:spPr>
        <p:txBody>
          <a:bodyPr/>
          <a:lstStyle/>
          <a:p>
            <a:pPr eaLnBrk="1" hangingPunct="1">
              <a:spcAft>
                <a:spcPct val="0"/>
              </a:spcAft>
            </a:pPr>
            <a:r>
              <a:rPr lang="en-US" altLang="en-US" sz="900" dirty="0">
                <a:ea typeface="ヒラギノ角ゴ Pro W3"/>
                <a:cs typeface="DIN-Regular" panose="020B0500000000000000" pitchFamily="34" charset="0"/>
              </a:rPr>
              <a:t>*p&lt;.05 (between treatments at endpoint)</a:t>
            </a:r>
          </a:p>
        </p:txBody>
      </p:sp>
      <p:sp>
        <p:nvSpPr>
          <p:cNvPr id="32774" name="Text Placeholder 2"/>
          <p:cNvSpPr>
            <a:spLocks noGrp="1"/>
          </p:cNvSpPr>
          <p:nvPr>
            <p:ph type="body" sz="quarter" idx="4294967295"/>
          </p:nvPr>
        </p:nvSpPr>
        <p:spPr>
          <a:xfrm>
            <a:off x="0" y="6366767"/>
            <a:ext cx="3611563" cy="457200"/>
          </a:xfrm>
        </p:spPr>
        <p:txBody>
          <a:bodyPr/>
          <a:lstStyle/>
          <a:p>
            <a:pPr marL="0" indent="0" eaLnBrk="1" hangingPunct="1">
              <a:spcAft>
                <a:spcPct val="0"/>
              </a:spcAft>
              <a:buFont typeface="+mj-lt"/>
              <a:buNone/>
            </a:pPr>
            <a:r>
              <a:rPr lang="en-US" altLang="en-US" sz="1200" dirty="0">
                <a:ea typeface="ヒラギノ角ゴ Pro W3"/>
                <a:cs typeface="DIN-Regular" panose="020B0500000000000000" pitchFamily="34" charset="0"/>
              </a:rPr>
              <a:t>Rosenstock J et al. </a:t>
            </a:r>
            <a:r>
              <a:rPr lang="en-US" altLang="en-US" sz="1200" i="1" dirty="0">
                <a:ea typeface="ヒラギノ角ゴ Pro W3"/>
                <a:cs typeface="DIN-Regular" panose="020B0500000000000000" pitchFamily="34" charset="0"/>
              </a:rPr>
              <a:t>Diabetes Care </a:t>
            </a:r>
            <a:r>
              <a:rPr lang="en-US" altLang="en-US" sz="1200" dirty="0">
                <a:ea typeface="ヒラギノ角ゴ Pro W3"/>
                <a:cs typeface="DIN-Regular" panose="020B0500000000000000" pitchFamily="34" charset="0"/>
              </a:rPr>
              <a:t>2008;31:20-5 </a:t>
            </a:r>
          </a:p>
          <a:p>
            <a:pPr marL="0" indent="0" eaLnBrk="1" hangingPunct="1">
              <a:spcAft>
                <a:spcPct val="0"/>
              </a:spcAft>
              <a:buFont typeface="+mj-lt"/>
              <a:buNone/>
            </a:pPr>
            <a:endParaRPr lang="en-US" altLang="en-US" sz="1200" dirty="0">
              <a:ea typeface="ヒラギノ角ゴ Pro W3"/>
              <a:cs typeface="DIN-Regular" panose="020B0500000000000000" pitchFamily="34" charset="0"/>
            </a:endParaRPr>
          </a:p>
        </p:txBody>
      </p:sp>
      <p:sp>
        <p:nvSpPr>
          <p:cNvPr id="32775" name="Text Box 6"/>
          <p:cNvSpPr txBox="1">
            <a:spLocks noChangeArrowheads="1"/>
          </p:cNvSpPr>
          <p:nvPr/>
        </p:nvSpPr>
        <p:spPr bwMode="auto">
          <a:xfrm rot="-2924257">
            <a:off x="2083594" y="4922044"/>
            <a:ext cx="24003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Prelunch</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 Meal</a:t>
            </a:r>
          </a:p>
        </p:txBody>
      </p:sp>
      <p:sp>
        <p:nvSpPr>
          <p:cNvPr id="32776" name="Text Box 7"/>
          <p:cNvSpPr txBox="1">
            <a:spLocks noChangeArrowheads="1"/>
          </p:cNvSpPr>
          <p:nvPr/>
        </p:nvSpPr>
        <p:spPr bwMode="auto">
          <a:xfrm>
            <a:off x="2676525" y="39751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a:t>
            </a:r>
          </a:p>
        </p:txBody>
      </p:sp>
      <p:sp>
        <p:nvSpPr>
          <p:cNvPr id="32777" name="Text Box 8"/>
          <p:cNvSpPr txBox="1">
            <a:spLocks noChangeArrowheads="1"/>
          </p:cNvSpPr>
          <p:nvPr/>
        </p:nvSpPr>
        <p:spPr bwMode="auto">
          <a:xfrm>
            <a:off x="2017713" y="40513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a:t>
            </a:r>
          </a:p>
        </p:txBody>
      </p:sp>
      <p:sp>
        <p:nvSpPr>
          <p:cNvPr id="32778" name="Text Box 9"/>
          <p:cNvSpPr txBox="1">
            <a:spLocks noChangeArrowheads="1"/>
          </p:cNvSpPr>
          <p:nvPr/>
        </p:nvSpPr>
        <p:spPr bwMode="auto">
          <a:xfrm>
            <a:off x="1598613" y="2463800"/>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Baseline</a:t>
            </a:r>
          </a:p>
        </p:txBody>
      </p:sp>
      <p:sp>
        <p:nvSpPr>
          <p:cNvPr id="32779" name="Text Box 10"/>
          <p:cNvSpPr txBox="1">
            <a:spLocks noChangeArrowheads="1"/>
          </p:cNvSpPr>
          <p:nvPr/>
        </p:nvSpPr>
        <p:spPr bwMode="auto">
          <a:xfrm>
            <a:off x="1574800" y="4181475"/>
            <a:ext cx="184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Endpoint</a:t>
            </a:r>
          </a:p>
        </p:txBody>
      </p:sp>
      <p:sp>
        <p:nvSpPr>
          <p:cNvPr id="32780" name="Text Box 11"/>
          <p:cNvSpPr txBox="1">
            <a:spLocks noChangeArrowheads="1"/>
          </p:cNvSpPr>
          <p:nvPr/>
        </p:nvSpPr>
        <p:spPr bwMode="auto">
          <a:xfrm rot="-2924257">
            <a:off x="1486694" y="4704557"/>
            <a:ext cx="1292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Fasting</a:t>
            </a:r>
          </a:p>
        </p:txBody>
      </p:sp>
      <p:sp>
        <p:nvSpPr>
          <p:cNvPr id="32781" name="Text Box 12"/>
          <p:cNvSpPr txBox="1">
            <a:spLocks noChangeArrowheads="1"/>
          </p:cNvSpPr>
          <p:nvPr/>
        </p:nvSpPr>
        <p:spPr bwMode="auto">
          <a:xfrm rot="-2924257">
            <a:off x="2151063" y="4756150"/>
            <a:ext cx="12922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2-hr PP</a:t>
            </a:r>
          </a:p>
        </p:txBody>
      </p:sp>
      <p:sp>
        <p:nvSpPr>
          <p:cNvPr id="32782" name="Text Box 13"/>
          <p:cNvSpPr txBox="1">
            <a:spLocks noChangeArrowheads="1"/>
          </p:cNvSpPr>
          <p:nvPr/>
        </p:nvSpPr>
        <p:spPr bwMode="auto">
          <a:xfrm rot="-2924257">
            <a:off x="3425825" y="4706938"/>
            <a:ext cx="1293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2-hr PP</a:t>
            </a:r>
          </a:p>
        </p:txBody>
      </p:sp>
      <p:sp>
        <p:nvSpPr>
          <p:cNvPr id="32783" name="Text Box 14"/>
          <p:cNvSpPr txBox="1">
            <a:spLocks noChangeArrowheads="1"/>
          </p:cNvSpPr>
          <p:nvPr/>
        </p:nvSpPr>
        <p:spPr bwMode="auto">
          <a:xfrm rot="-2924257">
            <a:off x="3165475" y="4987925"/>
            <a:ext cx="267811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Pre-evening</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 Meal</a:t>
            </a:r>
          </a:p>
        </p:txBody>
      </p:sp>
      <p:sp>
        <p:nvSpPr>
          <p:cNvPr id="32784" name="Text Box 15"/>
          <p:cNvSpPr txBox="1">
            <a:spLocks noChangeArrowheads="1"/>
          </p:cNvSpPr>
          <p:nvPr/>
        </p:nvSpPr>
        <p:spPr bwMode="auto">
          <a:xfrm rot="-2924257">
            <a:off x="4775200" y="4716463"/>
            <a:ext cx="1292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2-hr PP</a:t>
            </a:r>
          </a:p>
        </p:txBody>
      </p:sp>
      <p:sp>
        <p:nvSpPr>
          <p:cNvPr id="32785" name="Text Box 16"/>
          <p:cNvSpPr txBox="1">
            <a:spLocks noChangeArrowheads="1"/>
          </p:cNvSpPr>
          <p:nvPr/>
        </p:nvSpPr>
        <p:spPr bwMode="auto">
          <a:xfrm rot="-3205338">
            <a:off x="5246688" y="4641850"/>
            <a:ext cx="1570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Bedtime</a:t>
            </a:r>
          </a:p>
        </p:txBody>
      </p:sp>
      <p:sp>
        <p:nvSpPr>
          <p:cNvPr id="32786" name="Text Box 16"/>
          <p:cNvSpPr txBox="1">
            <a:spLocks noChangeArrowheads="1"/>
          </p:cNvSpPr>
          <p:nvPr/>
        </p:nvSpPr>
        <p:spPr bwMode="auto">
          <a:xfrm rot="-3205338">
            <a:off x="6075363" y="4438650"/>
            <a:ext cx="1570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Night</a:t>
            </a:r>
          </a:p>
        </p:txBody>
      </p:sp>
      <p:sp>
        <p:nvSpPr>
          <p:cNvPr id="32787" name="Text Box 82"/>
          <p:cNvSpPr txBox="1">
            <a:spLocks noChangeArrowheads="1"/>
          </p:cNvSpPr>
          <p:nvPr/>
        </p:nvSpPr>
        <p:spPr bwMode="auto">
          <a:xfrm rot="-5400000">
            <a:off x="6886575" y="3175000"/>
            <a:ext cx="2679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Mean Plasma Glucose (mg/dL)</a:t>
            </a:r>
          </a:p>
        </p:txBody>
      </p:sp>
      <p:sp>
        <p:nvSpPr>
          <p:cNvPr id="32788" name="Text Box 82"/>
          <p:cNvSpPr txBox="1">
            <a:spLocks noChangeArrowheads="1"/>
          </p:cNvSpPr>
          <p:nvPr/>
        </p:nvSpPr>
        <p:spPr bwMode="auto">
          <a:xfrm rot="-5400000">
            <a:off x="-635000" y="3048000"/>
            <a:ext cx="2679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Mean Plasma Glucose (mM)</a:t>
            </a:r>
          </a:p>
        </p:txBody>
      </p:sp>
      <p:grpSp>
        <p:nvGrpSpPr>
          <p:cNvPr id="32789" name="Group 25"/>
          <p:cNvGrpSpPr>
            <a:grpSpLocks/>
          </p:cNvGrpSpPr>
          <p:nvPr/>
        </p:nvGrpSpPr>
        <p:grpSpPr bwMode="auto">
          <a:xfrm>
            <a:off x="2360613" y="1316038"/>
            <a:ext cx="3243262" cy="695325"/>
            <a:chOff x="6496050" y="1803400"/>
            <a:chExt cx="1733690" cy="695462"/>
          </a:xfrm>
        </p:grpSpPr>
        <p:sp>
          <p:nvSpPr>
            <p:cNvPr id="32790" name="Rectangle 187"/>
            <p:cNvSpPr>
              <a:spLocks noChangeArrowheads="1"/>
            </p:cNvSpPr>
            <p:nvPr/>
          </p:nvSpPr>
          <p:spPr bwMode="auto">
            <a:xfrm>
              <a:off x="6496050" y="2247988"/>
              <a:ext cx="72980" cy="136552"/>
            </a:xfrm>
            <a:prstGeom prst="rect">
              <a:avLst/>
            </a:prstGeom>
            <a:solidFill>
              <a:srgbClr val="D52B1E"/>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sp>
          <p:nvSpPr>
            <p:cNvPr id="28" name="TextBox 9"/>
            <p:cNvSpPr txBox="1">
              <a:spLocks noChangeArrowheads="1"/>
            </p:cNvSpPr>
            <p:nvPr/>
          </p:nvSpPr>
          <p:spPr bwMode="auto">
            <a:xfrm>
              <a:off x="6625886" y="2160657"/>
              <a:ext cx="1603854" cy="33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Insulin Lispro Mix 50 (n=158)</a:t>
              </a:r>
            </a:p>
          </p:txBody>
        </p:sp>
        <p:sp>
          <p:nvSpPr>
            <p:cNvPr id="29" name="TextBox 174"/>
            <p:cNvSpPr txBox="1">
              <a:spLocks noChangeArrowheads="1"/>
            </p:cNvSpPr>
            <p:nvPr/>
          </p:nvSpPr>
          <p:spPr bwMode="auto">
            <a:xfrm>
              <a:off x="6625886" y="1803400"/>
              <a:ext cx="1423951" cy="33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Glargine + Lispro (n=158)</a:t>
              </a:r>
            </a:p>
          </p:txBody>
        </p:sp>
        <p:sp>
          <p:nvSpPr>
            <p:cNvPr id="32793" name="Rectangle 187"/>
            <p:cNvSpPr>
              <a:spLocks noChangeArrowheads="1"/>
            </p:cNvSpPr>
            <p:nvPr/>
          </p:nvSpPr>
          <p:spPr bwMode="auto">
            <a:xfrm>
              <a:off x="6496050" y="1881202"/>
              <a:ext cx="72980" cy="138140"/>
            </a:xfrm>
            <a:prstGeom prst="rect">
              <a:avLst/>
            </a:prstGeom>
            <a:solidFill>
              <a:srgbClr val="A59D95"/>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grpSp>
    </p:spTree>
    <p:extLst>
      <p:ext uri="{BB962C8B-B14F-4D97-AF65-F5344CB8AC3E}">
        <p14:creationId xmlns:p14="http://schemas.microsoft.com/office/powerpoint/2010/main" val="971430320"/>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25400"/>
            <a:ext cx="8229600" cy="1143000"/>
          </a:xfrm>
        </p:spPr>
        <p:txBody>
          <a:bodyPr/>
          <a:lstStyle/>
          <a:p>
            <a:pPr eaLnBrk="1" hangingPunct="1"/>
            <a:r>
              <a:rPr lang="en-US" altLang="en-US" sz="2800">
                <a:ea typeface="ヒラギノ角ゴ Pro W3"/>
                <a:cs typeface="DIN-Bold" panose="020B0500000000000000" pitchFamily="34" charset="0"/>
              </a:rPr>
              <a:t>Insulin Lispro Mix 50 vs. Glargine + Lispro: Total Daily Insulin Dose and Body Weight</a:t>
            </a:r>
          </a:p>
        </p:txBody>
      </p:sp>
      <p:sp>
        <p:nvSpPr>
          <p:cNvPr id="33795" name="Text Placeholder 1"/>
          <p:cNvSpPr>
            <a:spLocks noGrp="1"/>
          </p:cNvSpPr>
          <p:nvPr>
            <p:ph type="body" sz="quarter" idx="4294967295"/>
          </p:nvPr>
        </p:nvSpPr>
        <p:spPr>
          <a:xfrm>
            <a:off x="-88900" y="5675313"/>
            <a:ext cx="8183563" cy="309563"/>
          </a:xfrm>
        </p:spPr>
        <p:txBody>
          <a:bodyPr/>
          <a:lstStyle/>
          <a:p>
            <a:pPr eaLnBrk="1" hangingPunct="1">
              <a:spcAft>
                <a:spcPct val="0"/>
              </a:spcAft>
            </a:pPr>
            <a:r>
              <a:rPr lang="en-US" altLang="en-US" sz="1200" dirty="0">
                <a:ea typeface="ヒラギノ角ゴ Pro W3"/>
                <a:cs typeface="DIN-Regular" panose="020B0500000000000000" pitchFamily="34" charset="0"/>
              </a:rPr>
              <a:t>Data were presented as mean ± SD </a:t>
            </a:r>
          </a:p>
        </p:txBody>
      </p:sp>
      <p:sp>
        <p:nvSpPr>
          <p:cNvPr id="33796" name="Text Placeholder 5"/>
          <p:cNvSpPr>
            <a:spLocks noGrp="1"/>
          </p:cNvSpPr>
          <p:nvPr>
            <p:ph type="body" sz="quarter" idx="4294967295"/>
          </p:nvPr>
        </p:nvSpPr>
        <p:spPr>
          <a:xfrm>
            <a:off x="0" y="6264275"/>
            <a:ext cx="3611563" cy="457200"/>
          </a:xfrm>
        </p:spPr>
        <p:txBody>
          <a:bodyPr/>
          <a:lstStyle/>
          <a:p>
            <a:pPr marL="0" indent="0" eaLnBrk="1" hangingPunct="1">
              <a:spcAft>
                <a:spcPct val="0"/>
              </a:spcAft>
              <a:buFont typeface="+mj-lt"/>
              <a:buNone/>
            </a:pPr>
            <a:r>
              <a:rPr lang="en-US" altLang="en-US" sz="1100" dirty="0" err="1">
                <a:ea typeface="ヒラギノ角ゴ Pro W3"/>
                <a:cs typeface="DIN-Regular" panose="020B0500000000000000" pitchFamily="34" charset="0"/>
              </a:rPr>
              <a:t>Rosenstock</a:t>
            </a:r>
            <a:r>
              <a:rPr lang="en-US" altLang="en-US" sz="1100" dirty="0">
                <a:ea typeface="ヒラギノ角ゴ Pro W3"/>
                <a:cs typeface="DIN-Regular" panose="020B0500000000000000" pitchFamily="34" charset="0"/>
              </a:rPr>
              <a:t> J et al. </a:t>
            </a:r>
            <a:r>
              <a:rPr lang="en-US" altLang="en-US" sz="1100" i="1" dirty="0">
                <a:ea typeface="ヒラギノ角ゴ Pro W3"/>
                <a:cs typeface="DIN-Regular" panose="020B0500000000000000" pitchFamily="34" charset="0"/>
              </a:rPr>
              <a:t>Diabetes Care </a:t>
            </a:r>
            <a:r>
              <a:rPr lang="en-US" altLang="en-US" sz="1100" dirty="0">
                <a:ea typeface="ヒラギノ角ゴ Pro W3"/>
                <a:cs typeface="DIN-Regular" panose="020B0500000000000000" pitchFamily="34" charset="0"/>
              </a:rPr>
              <a:t>2008;31:20-5 </a:t>
            </a:r>
          </a:p>
        </p:txBody>
      </p:sp>
      <p:graphicFrame>
        <p:nvGraphicFramePr>
          <p:cNvPr id="33797" name="Chart 6"/>
          <p:cNvGraphicFramePr>
            <a:graphicFrameLocks/>
          </p:cNvGraphicFramePr>
          <p:nvPr/>
        </p:nvGraphicFramePr>
        <p:xfrm>
          <a:off x="544513" y="1897063"/>
          <a:ext cx="4211637" cy="3465512"/>
        </p:xfrm>
        <a:graphic>
          <a:graphicData uri="http://schemas.openxmlformats.org/presentationml/2006/ole">
            <mc:AlternateContent xmlns:mc="http://schemas.openxmlformats.org/markup-compatibility/2006">
              <mc:Choice xmlns:v="urn:schemas-microsoft-com:vml" Requires="v">
                <p:oleObj spid="_x0000_s12313" name="Worksheet" r:id="rId4" imgW="4206294" imgH="3467016" progId="Excel.Sheet.8">
                  <p:embed/>
                </p:oleObj>
              </mc:Choice>
              <mc:Fallback>
                <p:oleObj name="Worksheet" r:id="rId4" imgW="4206294" imgH="3467016" progId="Excel.Sheet.8">
                  <p:embed/>
                  <p:pic>
                    <p:nvPicPr>
                      <p:cNvPr id="33797"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13" y="1897063"/>
                        <a:ext cx="4211637"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8" name="TextBox 1"/>
          <p:cNvSpPr txBox="1">
            <a:spLocks noChangeArrowheads="1"/>
          </p:cNvSpPr>
          <p:nvPr/>
        </p:nvSpPr>
        <p:spPr bwMode="auto">
          <a:xfrm rot="-5400000">
            <a:off x="-795338" y="3344863"/>
            <a:ext cx="2443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Mean TDD Dose (IU/kg)</a:t>
            </a:r>
          </a:p>
        </p:txBody>
      </p:sp>
      <p:sp>
        <p:nvSpPr>
          <p:cNvPr id="33799" name="TextBox 13"/>
          <p:cNvSpPr txBox="1">
            <a:spLocks noChangeArrowheads="1"/>
          </p:cNvSpPr>
          <p:nvPr/>
        </p:nvSpPr>
        <p:spPr bwMode="auto">
          <a:xfrm>
            <a:off x="2208213" y="1681163"/>
            <a:ext cx="130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TDD (IU/kg)</a:t>
            </a:r>
          </a:p>
        </p:txBody>
      </p:sp>
      <p:sp>
        <p:nvSpPr>
          <p:cNvPr id="33800" name="TextBox 15"/>
          <p:cNvSpPr txBox="1">
            <a:spLocks noChangeArrowheads="1"/>
          </p:cNvSpPr>
          <p:nvPr/>
        </p:nvSpPr>
        <p:spPr bwMode="auto">
          <a:xfrm>
            <a:off x="6203950" y="1681163"/>
            <a:ext cx="1814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Weight Gain (kg)</a:t>
            </a:r>
          </a:p>
        </p:txBody>
      </p:sp>
      <p:graphicFrame>
        <p:nvGraphicFramePr>
          <p:cNvPr id="17" name="Chart 16"/>
          <p:cNvGraphicFramePr>
            <a:graphicFrameLocks/>
          </p:cNvGraphicFramePr>
          <p:nvPr/>
        </p:nvGraphicFramePr>
        <p:xfrm>
          <a:off x="5126396" y="1934291"/>
          <a:ext cx="3400087" cy="3362325"/>
        </p:xfrm>
        <a:graphic>
          <a:graphicData uri="http://schemas.openxmlformats.org/drawingml/2006/chart">
            <c:chart xmlns:c="http://schemas.openxmlformats.org/drawingml/2006/chart" xmlns:r="http://schemas.openxmlformats.org/officeDocument/2006/relationships" r:id="rId6"/>
          </a:graphicData>
        </a:graphic>
      </p:graphicFrame>
      <p:sp>
        <p:nvSpPr>
          <p:cNvPr id="33802" name="TextBox 17"/>
          <p:cNvSpPr txBox="1">
            <a:spLocks noChangeArrowheads="1"/>
          </p:cNvSpPr>
          <p:nvPr/>
        </p:nvSpPr>
        <p:spPr bwMode="auto">
          <a:xfrm rot="-5400000">
            <a:off x="3983038" y="3260725"/>
            <a:ext cx="1871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Weight Gain (kg)</a:t>
            </a:r>
          </a:p>
        </p:txBody>
      </p:sp>
      <p:sp>
        <p:nvSpPr>
          <p:cNvPr id="33803" name="TextBox 18"/>
          <p:cNvSpPr txBox="1">
            <a:spLocks noChangeArrowheads="1"/>
          </p:cNvSpPr>
          <p:nvPr/>
        </p:nvSpPr>
        <p:spPr bwMode="auto">
          <a:xfrm>
            <a:off x="6777038" y="2189163"/>
            <a:ext cx="668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rPr>
              <a:t>p=.224</a:t>
            </a:r>
          </a:p>
        </p:txBody>
      </p:sp>
      <p:sp>
        <p:nvSpPr>
          <p:cNvPr id="33804" name="TextBox 19"/>
          <p:cNvSpPr txBox="1">
            <a:spLocks noChangeArrowheads="1"/>
          </p:cNvSpPr>
          <p:nvPr/>
        </p:nvSpPr>
        <p:spPr bwMode="auto">
          <a:xfrm>
            <a:off x="3200400" y="2292350"/>
            <a:ext cx="666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rPr>
              <a:t>p=.002</a:t>
            </a:r>
          </a:p>
        </p:txBody>
      </p:sp>
      <p:sp>
        <p:nvSpPr>
          <p:cNvPr id="33805" name="TextBox 20"/>
          <p:cNvSpPr txBox="1">
            <a:spLocks noChangeArrowheads="1"/>
          </p:cNvSpPr>
          <p:nvPr/>
        </p:nvSpPr>
        <p:spPr bwMode="auto">
          <a:xfrm>
            <a:off x="1474788" y="2873375"/>
            <a:ext cx="666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rPr>
              <a:t>p=.382</a:t>
            </a:r>
          </a:p>
        </p:txBody>
      </p:sp>
      <p:grpSp>
        <p:nvGrpSpPr>
          <p:cNvPr id="33806" name="Group 18"/>
          <p:cNvGrpSpPr>
            <a:grpSpLocks/>
          </p:cNvGrpSpPr>
          <p:nvPr/>
        </p:nvGrpSpPr>
        <p:grpSpPr bwMode="auto">
          <a:xfrm>
            <a:off x="1682750" y="5335588"/>
            <a:ext cx="6411913" cy="339725"/>
            <a:chOff x="6496050" y="1803400"/>
            <a:chExt cx="3427727" cy="338554"/>
          </a:xfrm>
        </p:grpSpPr>
        <p:sp>
          <p:nvSpPr>
            <p:cNvPr id="33807" name="Rectangle 187"/>
            <p:cNvSpPr>
              <a:spLocks noChangeArrowheads="1"/>
            </p:cNvSpPr>
            <p:nvPr/>
          </p:nvSpPr>
          <p:spPr bwMode="auto">
            <a:xfrm>
              <a:off x="8189970" y="1890411"/>
              <a:ext cx="73833" cy="136054"/>
            </a:xfrm>
            <a:prstGeom prst="rect">
              <a:avLst/>
            </a:prstGeom>
            <a:solidFill>
              <a:srgbClr val="D52B1E"/>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sp>
          <p:nvSpPr>
            <p:cNvPr id="21" name="TextBox 9"/>
            <p:cNvSpPr txBox="1">
              <a:spLocks noChangeArrowheads="1"/>
            </p:cNvSpPr>
            <p:nvPr/>
          </p:nvSpPr>
          <p:spPr bwMode="auto">
            <a:xfrm>
              <a:off x="8320663" y="1803400"/>
              <a:ext cx="1603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Insulin Lispro Mix 50 (n=158)</a:t>
              </a:r>
            </a:p>
          </p:txBody>
        </p:sp>
        <p:sp>
          <p:nvSpPr>
            <p:cNvPr id="22" name="TextBox 174"/>
            <p:cNvSpPr txBox="1">
              <a:spLocks noChangeArrowheads="1"/>
            </p:cNvSpPr>
            <p:nvPr/>
          </p:nvSpPr>
          <p:spPr bwMode="auto">
            <a:xfrm>
              <a:off x="6625895" y="1803400"/>
              <a:ext cx="1424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Glargine + Lispro (n=158)</a:t>
              </a:r>
            </a:p>
          </p:txBody>
        </p:sp>
        <p:sp>
          <p:nvSpPr>
            <p:cNvPr id="33810" name="Rectangle 187"/>
            <p:cNvSpPr>
              <a:spLocks noChangeArrowheads="1"/>
            </p:cNvSpPr>
            <p:nvPr/>
          </p:nvSpPr>
          <p:spPr bwMode="auto">
            <a:xfrm>
              <a:off x="6496050" y="1880919"/>
              <a:ext cx="72985" cy="137637"/>
            </a:xfrm>
            <a:prstGeom prst="rect">
              <a:avLst/>
            </a:prstGeom>
            <a:solidFill>
              <a:srgbClr val="A59D95"/>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grpSp>
    </p:spTree>
    <p:extLst>
      <p:ext uri="{BB962C8B-B14F-4D97-AF65-F5344CB8AC3E}">
        <p14:creationId xmlns:p14="http://schemas.microsoft.com/office/powerpoint/2010/main" val="2839290608"/>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71438" y="76200"/>
            <a:ext cx="9072562" cy="1143000"/>
          </a:xfrm>
        </p:spPr>
        <p:txBody>
          <a:bodyPr/>
          <a:lstStyle/>
          <a:p>
            <a:pPr eaLnBrk="1" hangingPunct="1">
              <a:lnSpc>
                <a:spcPct val="90000"/>
              </a:lnSpc>
            </a:pPr>
            <a:r>
              <a:rPr lang="en-US" altLang="en-US" sz="2600">
                <a:ea typeface="ヒラギノ角ゴ Pro W3"/>
                <a:cs typeface="DIN-Bold" panose="020B0500000000000000" pitchFamily="34" charset="0"/>
              </a:rPr>
              <a:t>Insulin Lispro Mix 50 vs. Glargine + Lispro: Symptomatic Hypoglycemia</a:t>
            </a:r>
            <a:r>
              <a:rPr lang="en-US" altLang="en-US" sz="2600" baseline="30000">
                <a:ea typeface="ヒラギノ角ゴ Pro W3"/>
                <a:cs typeface="DIN-Bold" panose="020B0500000000000000" pitchFamily="34" charset="0"/>
              </a:rPr>
              <a:t>† </a:t>
            </a:r>
            <a:r>
              <a:rPr lang="en-US" altLang="en-US" sz="2600">
                <a:ea typeface="ヒラギノ角ゴ Pro W3"/>
                <a:cs typeface="DIN-Bold" panose="020B0500000000000000" pitchFamily="34" charset="0"/>
              </a:rPr>
              <a:t>(Randomized Population)</a:t>
            </a:r>
          </a:p>
        </p:txBody>
      </p:sp>
      <p:sp>
        <p:nvSpPr>
          <p:cNvPr id="34819" name="Text Placeholder 5"/>
          <p:cNvSpPr>
            <a:spLocks noGrp="1"/>
          </p:cNvSpPr>
          <p:nvPr>
            <p:ph type="body" sz="quarter" idx="4294967295"/>
          </p:nvPr>
        </p:nvSpPr>
        <p:spPr>
          <a:xfrm>
            <a:off x="-88900" y="5675313"/>
            <a:ext cx="8183563" cy="309563"/>
          </a:xfrm>
        </p:spPr>
        <p:txBody>
          <a:bodyPr/>
          <a:lstStyle/>
          <a:p>
            <a:pPr eaLnBrk="1" hangingPunct="1">
              <a:spcAft>
                <a:spcPct val="0"/>
              </a:spcAft>
            </a:pPr>
            <a:r>
              <a:rPr lang="en-US" altLang="en-US" sz="1600" baseline="30000" dirty="0">
                <a:ea typeface="ヒラギノ角ゴ Pro W3"/>
                <a:cs typeface="DIN-Regular" panose="020B0500000000000000" pitchFamily="34" charset="0"/>
              </a:rPr>
              <a:t>†</a:t>
            </a:r>
            <a:r>
              <a:rPr lang="en-US" altLang="en-US" sz="1600" dirty="0">
                <a:ea typeface="ヒラギノ角ゴ Pro W3"/>
                <a:cs typeface="DIN-Regular" panose="020B0500000000000000" pitchFamily="34" charset="0"/>
              </a:rPr>
              <a:t>Irrespective of plasma glucose confirmation</a:t>
            </a:r>
          </a:p>
        </p:txBody>
      </p:sp>
      <p:sp>
        <p:nvSpPr>
          <p:cNvPr id="34820" name="Text Placeholder 6"/>
          <p:cNvSpPr>
            <a:spLocks noGrp="1"/>
          </p:cNvSpPr>
          <p:nvPr>
            <p:ph type="body" sz="quarter" idx="4294967295"/>
          </p:nvPr>
        </p:nvSpPr>
        <p:spPr>
          <a:xfrm>
            <a:off x="0" y="6264275"/>
            <a:ext cx="3611563" cy="457200"/>
          </a:xfrm>
        </p:spPr>
        <p:txBody>
          <a:bodyPr/>
          <a:lstStyle/>
          <a:p>
            <a:pPr marL="0" indent="0" eaLnBrk="1" hangingPunct="1">
              <a:spcAft>
                <a:spcPct val="0"/>
              </a:spcAft>
              <a:buFont typeface="+mj-lt"/>
              <a:buNone/>
            </a:pPr>
            <a:r>
              <a:rPr lang="en-US" altLang="en-US" sz="1050" dirty="0" err="1">
                <a:ea typeface="ヒラギノ角ゴ Pro W3"/>
                <a:cs typeface="DIN-Regular" panose="020B0500000000000000" pitchFamily="34" charset="0"/>
              </a:rPr>
              <a:t>Rosenstock</a:t>
            </a:r>
            <a:r>
              <a:rPr lang="en-US" altLang="en-US" sz="1050" dirty="0">
                <a:ea typeface="ヒラギノ角ゴ Pro W3"/>
                <a:cs typeface="DIN-Regular" panose="020B0500000000000000" pitchFamily="34" charset="0"/>
              </a:rPr>
              <a:t> J et al. </a:t>
            </a:r>
            <a:r>
              <a:rPr lang="en-US" altLang="en-US" sz="1050" i="1" dirty="0">
                <a:ea typeface="ヒラギノ角ゴ Pro W3"/>
                <a:cs typeface="DIN-Regular" panose="020B0500000000000000" pitchFamily="34" charset="0"/>
              </a:rPr>
              <a:t>Diabetes Care </a:t>
            </a:r>
            <a:r>
              <a:rPr lang="en-US" altLang="en-US" sz="1050" dirty="0">
                <a:ea typeface="ヒラギノ角ゴ Pro W3"/>
                <a:cs typeface="DIN-Regular" panose="020B0500000000000000" pitchFamily="34" charset="0"/>
              </a:rPr>
              <a:t>2008;31:20-5 </a:t>
            </a:r>
          </a:p>
          <a:p>
            <a:pPr marL="0" indent="0" eaLnBrk="1" hangingPunct="1">
              <a:spcAft>
                <a:spcPct val="0"/>
              </a:spcAft>
              <a:buFont typeface="+mj-lt"/>
              <a:buNone/>
            </a:pPr>
            <a:endParaRPr lang="en-US" altLang="en-US" sz="1050" dirty="0">
              <a:ea typeface="ヒラギノ角ゴ Pro W3"/>
              <a:cs typeface="DIN-Regular" panose="020B0500000000000000" pitchFamily="34" charset="0"/>
            </a:endParaRPr>
          </a:p>
        </p:txBody>
      </p:sp>
      <p:sp>
        <p:nvSpPr>
          <p:cNvPr id="34821" name="Rectangle 46"/>
          <p:cNvSpPr>
            <a:spLocks noChangeArrowheads="1"/>
          </p:cNvSpPr>
          <p:nvPr/>
        </p:nvSpPr>
        <p:spPr bwMode="auto">
          <a:xfrm>
            <a:off x="4724400" y="76200"/>
            <a:ext cx="43402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34822" name="Text Box 243"/>
          <p:cNvSpPr txBox="1">
            <a:spLocks noChangeArrowheads="1"/>
          </p:cNvSpPr>
          <p:nvPr/>
        </p:nvSpPr>
        <p:spPr bwMode="auto">
          <a:xfrm rot="-5400000">
            <a:off x="-942181" y="3096419"/>
            <a:ext cx="2365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Incidence (% Patients)</a:t>
            </a:r>
          </a:p>
        </p:txBody>
      </p:sp>
      <p:sp>
        <p:nvSpPr>
          <p:cNvPr id="34823" name="TextBox 1"/>
          <p:cNvSpPr txBox="1">
            <a:spLocks noChangeArrowheads="1"/>
          </p:cNvSpPr>
          <p:nvPr/>
        </p:nvSpPr>
        <p:spPr bwMode="auto">
          <a:xfrm>
            <a:off x="1189038" y="1458913"/>
            <a:ext cx="2633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Incidence (% Patients)</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graphicFrame>
        <p:nvGraphicFramePr>
          <p:cNvPr id="34824" name="Chart 66"/>
          <p:cNvGraphicFramePr>
            <a:graphicFrameLocks/>
          </p:cNvGraphicFramePr>
          <p:nvPr/>
        </p:nvGraphicFramePr>
        <p:xfrm>
          <a:off x="254000" y="1577975"/>
          <a:ext cx="4457700" cy="3638550"/>
        </p:xfrm>
        <a:graphic>
          <a:graphicData uri="http://schemas.openxmlformats.org/presentationml/2006/ole">
            <mc:AlternateContent xmlns:mc="http://schemas.openxmlformats.org/markup-compatibility/2006">
              <mc:Choice xmlns:v="urn:schemas-microsoft-com:vml" Requires="v">
                <p:oleObj spid="_x0000_s13355" name="Worksheet" r:id="rId4" imgW="4457700" imgH="3638460" progId="Excel.Sheet.8">
                  <p:embed/>
                </p:oleObj>
              </mc:Choice>
              <mc:Fallback>
                <p:oleObj name="Worksheet" r:id="rId4" imgW="4457700" imgH="3638460" progId="Excel.Sheet.8">
                  <p:embed/>
                  <p:pic>
                    <p:nvPicPr>
                      <p:cNvPr id="34824" name="Chart 6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1577975"/>
                        <a:ext cx="44577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5" name="TextBox 2"/>
          <p:cNvSpPr txBox="1">
            <a:spLocks noChangeArrowheads="1"/>
          </p:cNvSpPr>
          <p:nvPr/>
        </p:nvSpPr>
        <p:spPr bwMode="auto">
          <a:xfrm>
            <a:off x="5638800" y="1458913"/>
            <a:ext cx="304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Rate (Events/Year/Patient)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4826" name="TextBox 3"/>
          <p:cNvSpPr txBox="1">
            <a:spLocks noChangeArrowheads="1"/>
          </p:cNvSpPr>
          <p:nvPr/>
        </p:nvSpPr>
        <p:spPr bwMode="auto">
          <a:xfrm rot="-5400000">
            <a:off x="3349625" y="3068638"/>
            <a:ext cx="2716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Rate (Events/Year/Patient)</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ndParaRPr>
          </a:p>
        </p:txBody>
      </p:sp>
      <p:graphicFrame>
        <p:nvGraphicFramePr>
          <p:cNvPr id="34827" name="Chart 66"/>
          <p:cNvGraphicFramePr>
            <a:graphicFrameLocks/>
          </p:cNvGraphicFramePr>
          <p:nvPr/>
        </p:nvGraphicFramePr>
        <p:xfrm>
          <a:off x="4746625" y="1658938"/>
          <a:ext cx="4457700" cy="3638550"/>
        </p:xfrm>
        <a:graphic>
          <a:graphicData uri="http://schemas.openxmlformats.org/presentationml/2006/ole">
            <mc:AlternateContent xmlns:mc="http://schemas.openxmlformats.org/markup-compatibility/2006">
              <mc:Choice xmlns:v="urn:schemas-microsoft-com:vml" Requires="v">
                <p:oleObj spid="_x0000_s13356" name="Worksheet" r:id="rId6" imgW="4457700" imgH="3638460" progId="Excel.Sheet.8">
                  <p:embed/>
                </p:oleObj>
              </mc:Choice>
              <mc:Fallback>
                <p:oleObj name="Worksheet" r:id="rId6" imgW="4457700" imgH="3638460" progId="Excel.Sheet.8">
                  <p:embed/>
                  <p:pic>
                    <p:nvPicPr>
                      <p:cNvPr id="34827" name="Chart 6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6625" y="1658938"/>
                        <a:ext cx="44577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4828" name="Group 16"/>
          <p:cNvGrpSpPr>
            <a:grpSpLocks/>
          </p:cNvGrpSpPr>
          <p:nvPr/>
        </p:nvGrpSpPr>
        <p:grpSpPr bwMode="auto">
          <a:xfrm>
            <a:off x="1682750" y="5335588"/>
            <a:ext cx="6411913" cy="339725"/>
            <a:chOff x="6496050" y="1803400"/>
            <a:chExt cx="3427727" cy="338554"/>
          </a:xfrm>
        </p:grpSpPr>
        <p:sp>
          <p:nvSpPr>
            <p:cNvPr id="34829" name="Rectangle 187"/>
            <p:cNvSpPr>
              <a:spLocks noChangeArrowheads="1"/>
            </p:cNvSpPr>
            <p:nvPr/>
          </p:nvSpPr>
          <p:spPr bwMode="auto">
            <a:xfrm>
              <a:off x="8189970" y="1890411"/>
              <a:ext cx="73833" cy="136054"/>
            </a:xfrm>
            <a:prstGeom prst="rect">
              <a:avLst/>
            </a:prstGeom>
            <a:solidFill>
              <a:srgbClr val="D52B1E"/>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sp>
          <p:nvSpPr>
            <p:cNvPr id="19" name="TextBox 9"/>
            <p:cNvSpPr txBox="1">
              <a:spLocks noChangeArrowheads="1"/>
            </p:cNvSpPr>
            <p:nvPr/>
          </p:nvSpPr>
          <p:spPr bwMode="auto">
            <a:xfrm>
              <a:off x="8320663" y="1803400"/>
              <a:ext cx="1603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Insulin Lispro Mix 50 (n=187)</a:t>
              </a:r>
            </a:p>
          </p:txBody>
        </p:sp>
        <p:sp>
          <p:nvSpPr>
            <p:cNvPr id="20" name="TextBox 174"/>
            <p:cNvSpPr txBox="1">
              <a:spLocks noChangeArrowheads="1"/>
            </p:cNvSpPr>
            <p:nvPr/>
          </p:nvSpPr>
          <p:spPr bwMode="auto">
            <a:xfrm>
              <a:off x="6625895" y="1803400"/>
              <a:ext cx="1424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Glargine + Lispro (n=187)</a:t>
              </a:r>
            </a:p>
          </p:txBody>
        </p:sp>
        <p:sp>
          <p:nvSpPr>
            <p:cNvPr id="34832" name="Rectangle 187"/>
            <p:cNvSpPr>
              <a:spLocks noChangeArrowheads="1"/>
            </p:cNvSpPr>
            <p:nvPr/>
          </p:nvSpPr>
          <p:spPr bwMode="auto">
            <a:xfrm>
              <a:off x="6496050" y="1880919"/>
              <a:ext cx="72985" cy="137637"/>
            </a:xfrm>
            <a:prstGeom prst="rect">
              <a:avLst/>
            </a:prstGeom>
            <a:solidFill>
              <a:srgbClr val="A59D95"/>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grpSp>
    </p:spTree>
    <p:extLst>
      <p:ext uri="{BB962C8B-B14F-4D97-AF65-F5344CB8AC3E}">
        <p14:creationId xmlns:p14="http://schemas.microsoft.com/office/powerpoint/2010/main" val="3866937558"/>
      </p:ext>
    </p:extLst>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22263" y="113145"/>
            <a:ext cx="8583612" cy="1143000"/>
          </a:xfrm>
        </p:spPr>
        <p:txBody>
          <a:bodyPr/>
          <a:lstStyle/>
          <a:p>
            <a:pPr eaLnBrk="1" hangingPunct="1">
              <a:lnSpc>
                <a:spcPct val="90000"/>
              </a:lnSpc>
            </a:pPr>
            <a:r>
              <a:rPr lang="en-US" altLang="en-US" sz="2600">
                <a:ea typeface="ヒラギノ角ゴ Pro W3"/>
                <a:cs typeface="DIN-Bold" panose="020B0500000000000000" pitchFamily="34" charset="0"/>
              </a:rPr>
              <a:t>Insulin Lispro Mix 50 vs. Glargine + Lispro: Hypoglycemia Confirmed by Plasma Glucose Values (Randomized Population)</a:t>
            </a:r>
          </a:p>
        </p:txBody>
      </p:sp>
      <p:sp>
        <p:nvSpPr>
          <p:cNvPr id="35843" name="Text Placeholder 24"/>
          <p:cNvSpPr>
            <a:spLocks noGrp="1"/>
          </p:cNvSpPr>
          <p:nvPr>
            <p:ph type="body" sz="quarter" idx="4294967295"/>
          </p:nvPr>
        </p:nvSpPr>
        <p:spPr>
          <a:xfrm>
            <a:off x="0" y="6309879"/>
            <a:ext cx="8183563" cy="309563"/>
          </a:xfrm>
        </p:spPr>
        <p:txBody>
          <a:bodyPr/>
          <a:lstStyle/>
          <a:p>
            <a:pPr marL="0" indent="0" eaLnBrk="1" hangingPunct="1">
              <a:lnSpc>
                <a:spcPct val="90000"/>
              </a:lnSpc>
              <a:spcAft>
                <a:spcPct val="0"/>
              </a:spcAft>
              <a:buFont typeface="+mj-lt"/>
              <a:buNone/>
            </a:pPr>
            <a:r>
              <a:rPr lang="en-US" altLang="en-US" sz="1400" dirty="0" err="1">
                <a:ea typeface="ヒラギノ角ゴ Pro W3"/>
                <a:cs typeface="DIN-Regular" panose="020B0500000000000000" pitchFamily="34" charset="0"/>
              </a:rPr>
              <a:t>Rosenstock</a:t>
            </a:r>
            <a:r>
              <a:rPr lang="en-US" altLang="en-US" sz="1400" dirty="0">
                <a:ea typeface="ヒラギノ角ゴ Pro W3"/>
                <a:cs typeface="DIN-Regular" panose="020B0500000000000000" pitchFamily="34" charset="0"/>
              </a:rPr>
              <a:t> J et al. </a:t>
            </a:r>
            <a:r>
              <a:rPr lang="en-US" altLang="en-US" sz="1400" i="1" dirty="0">
                <a:ea typeface="ヒラギノ角ゴ Pro W3"/>
                <a:cs typeface="DIN-Regular" panose="020B0500000000000000" pitchFamily="34" charset="0"/>
              </a:rPr>
              <a:t>Diabetes Care </a:t>
            </a:r>
            <a:r>
              <a:rPr lang="en-US" altLang="en-US" sz="1400" dirty="0">
                <a:ea typeface="ヒラギノ角ゴ Pro W3"/>
                <a:cs typeface="DIN-Regular" panose="020B0500000000000000" pitchFamily="34" charset="0"/>
              </a:rPr>
              <a:t>2008;31:20-5 </a:t>
            </a:r>
          </a:p>
          <a:p>
            <a:pPr marL="0" indent="0" eaLnBrk="1" hangingPunct="1">
              <a:lnSpc>
                <a:spcPct val="90000"/>
              </a:lnSpc>
              <a:spcAft>
                <a:spcPct val="0"/>
              </a:spcAft>
              <a:buFont typeface="+mj-lt"/>
              <a:buNone/>
            </a:pPr>
            <a:endParaRPr lang="en-US" altLang="en-US" sz="1400" dirty="0">
              <a:ea typeface="ヒラギノ角ゴ Pro W3"/>
              <a:cs typeface="DIN-Regular" panose="020B0500000000000000" pitchFamily="34" charset="0"/>
            </a:endParaRPr>
          </a:p>
        </p:txBody>
      </p:sp>
      <p:sp>
        <p:nvSpPr>
          <p:cNvPr id="35844" name="AutoShape 5"/>
          <p:cNvSpPr>
            <a:spLocks noChangeAspect="1" noChangeArrowheads="1" noTextEdit="1"/>
          </p:cNvSpPr>
          <p:nvPr/>
        </p:nvSpPr>
        <p:spPr bwMode="auto">
          <a:xfrm>
            <a:off x="333375" y="1390650"/>
            <a:ext cx="8896350"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5845" name="Rectangle 119"/>
          <p:cNvSpPr>
            <a:spLocks noChangeArrowheads="1"/>
          </p:cNvSpPr>
          <p:nvPr/>
        </p:nvSpPr>
        <p:spPr bwMode="auto">
          <a:xfrm>
            <a:off x="4760913" y="2500313"/>
            <a:ext cx="404018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5846" name="Rectangle 220"/>
          <p:cNvSpPr>
            <a:spLocks noChangeArrowheads="1"/>
          </p:cNvSpPr>
          <p:nvPr/>
        </p:nvSpPr>
        <p:spPr bwMode="auto">
          <a:xfrm rot="-5400000">
            <a:off x="-890587" y="3324225"/>
            <a:ext cx="21796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Incidence (% Patients)</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5847" name="Rectangle 222"/>
          <p:cNvSpPr>
            <a:spLocks noChangeArrowheads="1"/>
          </p:cNvSpPr>
          <p:nvPr/>
        </p:nvSpPr>
        <p:spPr bwMode="auto">
          <a:xfrm>
            <a:off x="5270500" y="5146675"/>
            <a:ext cx="11096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&lt;4 mmol/L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(72 mg/dL) </a:t>
            </a:r>
          </a:p>
        </p:txBody>
      </p:sp>
      <p:sp>
        <p:nvSpPr>
          <p:cNvPr id="35848" name="Rectangle 223"/>
          <p:cNvSpPr>
            <a:spLocks noChangeArrowheads="1"/>
          </p:cNvSpPr>
          <p:nvPr/>
        </p:nvSpPr>
        <p:spPr bwMode="auto">
          <a:xfrm>
            <a:off x="6380163" y="5146675"/>
            <a:ext cx="12747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&lt;3.3 mmol/L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(60 mg/dL)</a:t>
            </a:r>
          </a:p>
        </p:txBody>
      </p:sp>
      <p:sp>
        <p:nvSpPr>
          <p:cNvPr id="35849" name="Rectangle 224"/>
          <p:cNvSpPr>
            <a:spLocks noChangeArrowheads="1"/>
          </p:cNvSpPr>
          <p:nvPr/>
        </p:nvSpPr>
        <p:spPr bwMode="auto">
          <a:xfrm>
            <a:off x="7632700" y="5146675"/>
            <a:ext cx="10398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&lt;2.8 mmol/L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(50 mg/dL) </a:t>
            </a:r>
          </a:p>
        </p:txBody>
      </p:sp>
      <p:sp>
        <p:nvSpPr>
          <p:cNvPr id="35850" name="Rectangle 226"/>
          <p:cNvSpPr>
            <a:spLocks noChangeArrowheads="1"/>
          </p:cNvSpPr>
          <p:nvPr/>
        </p:nvSpPr>
        <p:spPr bwMode="auto">
          <a:xfrm>
            <a:off x="903288" y="5146675"/>
            <a:ext cx="904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&lt;4 mmol/L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(72 mg/dL)</a:t>
            </a:r>
          </a:p>
        </p:txBody>
      </p:sp>
      <p:sp>
        <p:nvSpPr>
          <p:cNvPr id="35851" name="Rectangle 227"/>
          <p:cNvSpPr>
            <a:spLocks noChangeArrowheads="1"/>
          </p:cNvSpPr>
          <p:nvPr/>
        </p:nvSpPr>
        <p:spPr bwMode="auto">
          <a:xfrm>
            <a:off x="2159000" y="5146675"/>
            <a:ext cx="10398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&lt;3.3 mmol/L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(60 mg/dL)</a:t>
            </a:r>
          </a:p>
        </p:txBody>
      </p:sp>
      <p:sp>
        <p:nvSpPr>
          <p:cNvPr id="35852" name="Rectangle 228"/>
          <p:cNvSpPr>
            <a:spLocks noChangeArrowheads="1"/>
          </p:cNvSpPr>
          <p:nvPr/>
        </p:nvSpPr>
        <p:spPr bwMode="auto">
          <a:xfrm>
            <a:off x="3454400" y="5146675"/>
            <a:ext cx="10398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&lt;2.8 mmol/L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rPr>
              <a:t>(50 mg/dL) </a:t>
            </a:r>
          </a:p>
        </p:txBody>
      </p:sp>
      <p:graphicFrame>
        <p:nvGraphicFramePr>
          <p:cNvPr id="35853" name="Chart 66"/>
          <p:cNvGraphicFramePr>
            <a:graphicFrameLocks/>
          </p:cNvGraphicFramePr>
          <p:nvPr/>
        </p:nvGraphicFramePr>
        <p:xfrm>
          <a:off x="201613" y="1662113"/>
          <a:ext cx="4441825" cy="3633787"/>
        </p:xfrm>
        <a:graphic>
          <a:graphicData uri="http://schemas.openxmlformats.org/presentationml/2006/ole">
            <mc:AlternateContent xmlns:mc="http://schemas.openxmlformats.org/markup-compatibility/2006">
              <mc:Choice xmlns:v="urn:schemas-microsoft-com:vml" Requires="v">
                <p:oleObj spid="_x0000_s14379" name="Worksheet" r:id="rId4" imgW="4448243" imgH="3638460" progId="Excel.Sheet.8">
                  <p:embed/>
                </p:oleObj>
              </mc:Choice>
              <mc:Fallback>
                <p:oleObj name="Worksheet" r:id="rId4" imgW="4448243" imgH="3638460" progId="Excel.Sheet.8">
                  <p:embed/>
                  <p:pic>
                    <p:nvPicPr>
                      <p:cNvPr id="35853" name="Chart 6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13" y="1662113"/>
                        <a:ext cx="4441825"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54" name="Chart 66"/>
          <p:cNvGraphicFramePr>
            <a:graphicFrameLocks/>
          </p:cNvGraphicFramePr>
          <p:nvPr/>
        </p:nvGraphicFramePr>
        <p:xfrm>
          <a:off x="4630738" y="1651000"/>
          <a:ext cx="4441825" cy="3633788"/>
        </p:xfrm>
        <a:graphic>
          <a:graphicData uri="http://schemas.openxmlformats.org/presentationml/2006/ole">
            <mc:AlternateContent xmlns:mc="http://schemas.openxmlformats.org/markup-compatibility/2006">
              <mc:Choice xmlns:v="urn:schemas-microsoft-com:vml" Requires="v">
                <p:oleObj spid="_x0000_s14380" name="Worksheet" r:id="rId6" imgW="4448243" imgH="3638460" progId="Excel.Sheet.8">
                  <p:embed/>
                </p:oleObj>
              </mc:Choice>
              <mc:Fallback>
                <p:oleObj name="Worksheet" r:id="rId6" imgW="4448243" imgH="3638460" progId="Excel.Sheet.8">
                  <p:embed/>
                  <p:pic>
                    <p:nvPicPr>
                      <p:cNvPr id="35854" name="Chart 6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0738" y="1651000"/>
                        <a:ext cx="4441825"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55" name="TextBox 3"/>
          <p:cNvSpPr txBox="1">
            <a:spLocks noChangeArrowheads="1"/>
          </p:cNvSpPr>
          <p:nvPr/>
        </p:nvSpPr>
        <p:spPr bwMode="auto">
          <a:xfrm rot="-5400000">
            <a:off x="3290887" y="3201988"/>
            <a:ext cx="2728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rPr>
              <a:t>Rate (Events/Year/Patient)</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5856" name="TextBox 1"/>
          <p:cNvSpPr txBox="1">
            <a:spLocks noChangeArrowheads="1"/>
          </p:cNvSpPr>
          <p:nvPr/>
        </p:nvSpPr>
        <p:spPr bwMode="auto">
          <a:xfrm>
            <a:off x="1417638" y="1524000"/>
            <a:ext cx="2633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Incidence (% Patients)</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5857" name="TextBox 2"/>
          <p:cNvSpPr txBox="1">
            <a:spLocks noChangeArrowheads="1"/>
          </p:cNvSpPr>
          <p:nvPr/>
        </p:nvSpPr>
        <p:spPr bwMode="auto">
          <a:xfrm>
            <a:off x="5638800" y="1524000"/>
            <a:ext cx="301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rPr>
              <a:t>Rate (Events/Year/Patient)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ndParaRPr>
          </a:p>
        </p:txBody>
      </p:sp>
      <p:grpSp>
        <p:nvGrpSpPr>
          <p:cNvPr id="35858" name="Group 21"/>
          <p:cNvGrpSpPr>
            <a:grpSpLocks/>
          </p:cNvGrpSpPr>
          <p:nvPr/>
        </p:nvGrpSpPr>
        <p:grpSpPr bwMode="auto">
          <a:xfrm>
            <a:off x="1682750" y="5727700"/>
            <a:ext cx="6411913" cy="338138"/>
            <a:chOff x="6496050" y="1803400"/>
            <a:chExt cx="3427727" cy="338554"/>
          </a:xfrm>
        </p:grpSpPr>
        <p:sp>
          <p:nvSpPr>
            <p:cNvPr id="35859" name="Rectangle 187"/>
            <p:cNvSpPr>
              <a:spLocks noChangeArrowheads="1"/>
            </p:cNvSpPr>
            <p:nvPr/>
          </p:nvSpPr>
          <p:spPr bwMode="auto">
            <a:xfrm>
              <a:off x="8189970" y="1890820"/>
              <a:ext cx="73833" cy="136693"/>
            </a:xfrm>
            <a:prstGeom prst="rect">
              <a:avLst/>
            </a:prstGeom>
            <a:solidFill>
              <a:srgbClr val="D52B1E"/>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sp>
          <p:nvSpPr>
            <p:cNvPr id="24" name="TextBox 9"/>
            <p:cNvSpPr txBox="1">
              <a:spLocks noChangeArrowheads="1"/>
            </p:cNvSpPr>
            <p:nvPr/>
          </p:nvSpPr>
          <p:spPr bwMode="auto">
            <a:xfrm>
              <a:off x="8320663" y="1803400"/>
              <a:ext cx="1603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Insulin Lispro Mix 50 (n=187)</a:t>
              </a:r>
            </a:p>
          </p:txBody>
        </p:sp>
        <p:sp>
          <p:nvSpPr>
            <p:cNvPr id="25" name="TextBox 174"/>
            <p:cNvSpPr txBox="1">
              <a:spLocks noChangeArrowheads="1"/>
            </p:cNvSpPr>
            <p:nvPr/>
          </p:nvSpPr>
          <p:spPr bwMode="auto">
            <a:xfrm>
              <a:off x="6625895" y="1803400"/>
              <a:ext cx="1424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600"/>
                </a:spcAft>
                <a:buClr>
                  <a:srgbClr val="FFCC00"/>
                </a:buClr>
                <a:buFont typeface="Symbol" pitchFamily="18" charset="2"/>
                <a:buChar char="¨"/>
                <a:defRPr sz="2800">
                  <a:solidFill>
                    <a:schemeClr val="tx1"/>
                  </a:solidFill>
                  <a:latin typeface="Arial" pitchFamily="34" charset="0"/>
                </a:defRPr>
              </a:lvl1pPr>
              <a:lvl2pPr marL="742950" indent="-285750" eaLnBrk="0" hangingPunct="0">
                <a:spcAft>
                  <a:spcPts val="600"/>
                </a:spcAft>
                <a:buClr>
                  <a:srgbClr val="FFCC00"/>
                </a:buClr>
                <a:buChar char="•"/>
                <a:defRPr sz="2400">
                  <a:solidFill>
                    <a:schemeClr val="tx1"/>
                  </a:solidFill>
                  <a:latin typeface="Arial" pitchFamily="34" charset="0"/>
                </a:defRPr>
              </a:lvl2pPr>
              <a:lvl3pPr marL="1143000" indent="-228600" eaLnBrk="0" hangingPunct="0">
                <a:spcAft>
                  <a:spcPts val="600"/>
                </a:spcAft>
                <a:buClr>
                  <a:srgbClr val="FFCC00"/>
                </a:buClr>
                <a:buFont typeface="Symbol" pitchFamily="18" charset="2"/>
                <a:buChar char="-"/>
                <a:defRPr sz="2000">
                  <a:solidFill>
                    <a:schemeClr val="tx1"/>
                  </a:solidFill>
                  <a:latin typeface="Arial" pitchFamily="34" charset="0"/>
                </a:defRPr>
              </a:lvl3pPr>
              <a:lvl4pPr marL="1600200" indent="-228600" eaLnBrk="0" hangingPunct="0">
                <a:spcBef>
                  <a:spcPct val="20000"/>
                </a:spcBef>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ヒラギノ角ゴ Pro W3" charset="0"/>
                  <a:cs typeface="+mn-cs"/>
                </a:rPr>
                <a:t>Glargine + Lispro (n=187)</a:t>
              </a:r>
            </a:p>
          </p:txBody>
        </p:sp>
        <p:sp>
          <p:nvSpPr>
            <p:cNvPr id="35862" name="Rectangle 187"/>
            <p:cNvSpPr>
              <a:spLocks noChangeArrowheads="1"/>
            </p:cNvSpPr>
            <p:nvPr/>
          </p:nvSpPr>
          <p:spPr bwMode="auto">
            <a:xfrm>
              <a:off x="6496050" y="1881284"/>
              <a:ext cx="72985" cy="138282"/>
            </a:xfrm>
            <a:prstGeom prst="rect">
              <a:avLst/>
            </a:prstGeom>
            <a:solidFill>
              <a:srgbClr val="A59D95"/>
            </a:solidFill>
            <a:ln w="9525">
              <a:solidFill>
                <a:schemeClr val="bg1"/>
              </a:solidFill>
              <a:miter lim="800000"/>
              <a:headEnd/>
              <a:tailEnd/>
            </a:ln>
          </p:spPr>
          <p:txBody>
            <a:bodyPr/>
            <a:lstStyle>
              <a:lvl1pPr eaLnBrk="0" hangingPunct="0">
                <a:spcBef>
                  <a:spcPct val="20000"/>
                </a:spcBef>
                <a:buClr>
                  <a:srgbClr val="D52B1E"/>
                </a:buClr>
                <a:buFont typeface="Arial" panose="020B0604020202020204" pitchFamily="34" charset="0"/>
                <a:buChar char="♦"/>
                <a:defRPr sz="2800">
                  <a:solidFill>
                    <a:schemeClr val="tx1"/>
                  </a:solidFill>
                  <a:latin typeface="Arial" panose="020B0604020202020204" pitchFamily="34" charset="0"/>
                  <a:ea typeface="ヒラギノ角ゴ Pro W3"/>
                  <a:cs typeface="DIN-Regular" panose="020B0500000000000000" pitchFamily="34" charset="0"/>
                </a:defRPr>
              </a:lvl1pPr>
              <a:lvl2pPr marL="742950" indent="-285750" eaLnBrk="0" hangingPunct="0">
                <a:spcBef>
                  <a:spcPct val="20000"/>
                </a:spcBef>
                <a:buClr>
                  <a:srgbClr val="D52B1E"/>
                </a:buClr>
                <a:buChar char="•"/>
                <a:defRPr sz="2600">
                  <a:solidFill>
                    <a:schemeClr val="tx1"/>
                  </a:solidFill>
                  <a:latin typeface="Arial" panose="020B0604020202020204" pitchFamily="34" charset="0"/>
                  <a:ea typeface="ヒラギノ角ゴ Pro W3"/>
                  <a:cs typeface="DIN-Regular" panose="020B0500000000000000" pitchFamily="34" charset="0"/>
                </a:defRPr>
              </a:lvl2pPr>
              <a:lvl3pPr marL="1143000" indent="-228600" eaLnBrk="0" hangingPunct="0">
                <a:spcBef>
                  <a:spcPct val="20000"/>
                </a:spcBef>
                <a:buClr>
                  <a:srgbClr val="D52B1E"/>
                </a:buClr>
                <a:buFont typeface="Arial" panose="020B0604020202020204" pitchFamily="34" charset="0"/>
                <a:buChar char="−"/>
                <a:defRPr sz="2400">
                  <a:solidFill>
                    <a:schemeClr val="tx1"/>
                  </a:solidFill>
                  <a:latin typeface="Arial" panose="020B0604020202020204" pitchFamily="34" charset="0"/>
                  <a:ea typeface="ヒラギノ角ゴ Pro W3"/>
                  <a:cs typeface="DIN-Regular" panose="020B0500000000000000" pitchFamily="34" charset="0"/>
                </a:defRPr>
              </a:lvl3pPr>
              <a:lvl4pPr marL="1600200" indent="-228600" eaLnBrk="0" hangingPunct="0">
                <a:spcBef>
                  <a:spcPct val="20000"/>
                </a:spcBef>
                <a:buClr>
                  <a:srgbClr val="D52B1E"/>
                </a:buClr>
                <a:buChar char="•"/>
                <a:defRPr sz="2000">
                  <a:solidFill>
                    <a:schemeClr val="tx1"/>
                  </a:solidFill>
                  <a:latin typeface="Arial" panose="020B0604020202020204" pitchFamily="34" charset="0"/>
                  <a:ea typeface="ヒラギノ角ゴ Pro W3"/>
                  <a:cs typeface="DIN-Regular" panose="020B0500000000000000" pitchFamily="34" charset="0"/>
                </a:defRPr>
              </a:lvl4pPr>
              <a:lvl5pPr marL="2057400" indent="-228600" eaLnBrk="0" hangingPunct="0">
                <a:spcBef>
                  <a:spcPct val="20000"/>
                </a:spcBef>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ヒラギノ角ゴ Pro W3"/>
                  <a:cs typeface="DIN-Regular" panose="020B05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0" i="0" u="none" strike="noStrike" kern="1200" cap="none" spc="0" normalizeH="0" baseline="0" noProof="0">
                <a:ln>
                  <a:noFill/>
                </a:ln>
                <a:solidFill>
                  <a:srgbClr val="000000"/>
                </a:solidFill>
                <a:effectLst/>
                <a:uLnTx/>
                <a:uFillTx/>
                <a:latin typeface="Arial" panose="020B0604020202020204" pitchFamily="34" charset="0"/>
                <a:cs typeface="ヒラギノ角ゴ Pro W3"/>
              </a:endParaRPr>
            </a:p>
          </p:txBody>
        </p:sp>
      </p:grpSp>
    </p:spTree>
    <p:extLst>
      <p:ext uri="{BB962C8B-B14F-4D97-AF65-F5344CB8AC3E}">
        <p14:creationId xmlns:p14="http://schemas.microsoft.com/office/powerpoint/2010/main" val="2151208066"/>
      </p:ext>
    </p:extLst>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552450" y="-25400"/>
            <a:ext cx="8591550" cy="1143000"/>
          </a:xfrm>
        </p:spPr>
        <p:txBody>
          <a:bodyPr/>
          <a:lstStyle/>
          <a:p>
            <a:pPr eaLnBrk="1" hangingPunct="1">
              <a:lnSpc>
                <a:spcPct val="90000"/>
              </a:lnSpc>
            </a:pPr>
            <a:r>
              <a:rPr lang="en-US" altLang="en-US" dirty="0">
                <a:ea typeface="ヒラギノ角ゴ Pro W3"/>
                <a:cs typeface="DIN-Bold" panose="020B0500000000000000" pitchFamily="34" charset="0"/>
              </a:rPr>
              <a:t>Insulin </a:t>
            </a:r>
            <a:r>
              <a:rPr lang="en-US" altLang="en-US" dirty="0" err="1">
                <a:ea typeface="ヒラギノ角ゴ Pro W3"/>
                <a:cs typeface="DIN-Bold" panose="020B0500000000000000" pitchFamily="34" charset="0"/>
              </a:rPr>
              <a:t>Lispro</a:t>
            </a:r>
            <a:r>
              <a:rPr lang="en-US" altLang="en-US" dirty="0">
                <a:ea typeface="ヒラギノ角ゴ Pro W3"/>
                <a:cs typeface="DIN-Bold" panose="020B0500000000000000" pitchFamily="34" charset="0"/>
              </a:rPr>
              <a:t> Mix 50 vs. Glargine + </a:t>
            </a:r>
            <a:r>
              <a:rPr lang="en-US" altLang="en-US" dirty="0" err="1">
                <a:ea typeface="ヒラギノ角ゴ Pro W3"/>
                <a:cs typeface="DIN-Bold" panose="020B0500000000000000" pitchFamily="34" charset="0"/>
              </a:rPr>
              <a:t>Lispro</a:t>
            </a:r>
            <a:r>
              <a:rPr lang="en-US" altLang="en-US" dirty="0">
                <a:ea typeface="ヒラギノ角ゴ Pro W3"/>
                <a:cs typeface="DIN-Bold" panose="020B0500000000000000" pitchFamily="34" charset="0"/>
              </a:rPr>
              <a:t>: Key Findings</a:t>
            </a:r>
          </a:p>
        </p:txBody>
      </p:sp>
      <p:sp>
        <p:nvSpPr>
          <p:cNvPr id="3" name="Content Placeholder 2"/>
          <p:cNvSpPr>
            <a:spLocks noGrp="1"/>
          </p:cNvSpPr>
          <p:nvPr>
            <p:ph idx="4294967295"/>
          </p:nvPr>
        </p:nvSpPr>
        <p:spPr>
          <a:xfrm>
            <a:off x="180109" y="1500910"/>
            <a:ext cx="8866909" cy="5041900"/>
          </a:xfrm>
        </p:spPr>
        <p:txBody>
          <a:bodyPr/>
          <a:lstStyle/>
          <a:p>
            <a:pPr marL="457200" indent="-457200" eaLnBrk="1" hangingPunct="1">
              <a:lnSpc>
                <a:spcPct val="90000"/>
              </a:lnSpc>
              <a:spcBef>
                <a:spcPts val="600"/>
              </a:spcBef>
              <a:spcAft>
                <a:spcPts val="600"/>
              </a:spcAft>
              <a:defRPr/>
            </a:pPr>
            <a:r>
              <a:rPr lang="en-US" sz="2200" dirty="0"/>
              <a:t>Noninferiority of insulin lispro mix 50 to glargine + lispro was not demonstrated based on the prespecified margin of 0.3%</a:t>
            </a:r>
          </a:p>
          <a:p>
            <a:pPr marL="685800" lvl="1" eaLnBrk="1" hangingPunct="1">
              <a:spcBef>
                <a:spcPts val="600"/>
              </a:spcBef>
              <a:spcAft>
                <a:spcPts val="600"/>
              </a:spcAft>
              <a:defRPr/>
            </a:pPr>
            <a:r>
              <a:rPr lang="en-US" sz="1800" dirty="0"/>
              <a:t>Difference ([glargine + lispro] − [insulin lispro mix 50]) in HbA1c</a:t>
            </a:r>
            <a:r>
              <a:rPr lang="en-US" sz="1800" baseline="-25000" dirty="0"/>
              <a:t> </a:t>
            </a:r>
            <a:r>
              <a:rPr lang="en-US" sz="1800" dirty="0"/>
              <a:t>change from baseline to endpoint was -0.22% (90% CI -0.38 to -0.07)</a:t>
            </a:r>
          </a:p>
          <a:p>
            <a:pPr eaLnBrk="1" hangingPunct="1">
              <a:lnSpc>
                <a:spcPct val="90000"/>
              </a:lnSpc>
              <a:spcBef>
                <a:spcPts val="600"/>
              </a:spcBef>
              <a:spcAft>
                <a:spcPts val="600"/>
              </a:spcAft>
              <a:defRPr/>
            </a:pPr>
            <a:r>
              <a:rPr lang="en-US" sz="2200" dirty="0">
                <a:solidFill>
                  <a:schemeClr val="bg2">
                    <a:lumMod val="60000"/>
                    <a:lumOff val="40000"/>
                  </a:schemeClr>
                </a:solidFill>
              </a:rPr>
              <a:t>Both regimens reduced mean endpoint HbA1c to &lt;7.0%</a:t>
            </a:r>
          </a:p>
          <a:p>
            <a:pPr lvl="1" eaLnBrk="1" hangingPunct="1">
              <a:spcBef>
                <a:spcPts val="600"/>
              </a:spcBef>
              <a:spcAft>
                <a:spcPts val="600"/>
              </a:spcAft>
              <a:defRPr/>
            </a:pPr>
            <a:r>
              <a:rPr lang="en-US" sz="1800" dirty="0">
                <a:solidFill>
                  <a:schemeClr val="bg2">
                    <a:lumMod val="60000"/>
                    <a:lumOff val="40000"/>
                  </a:schemeClr>
                </a:solidFill>
              </a:rPr>
              <a:t>Glargine + lispro group had a larger proportion of patients achieving HbA1c targets of ≤6.5% and &lt;7.0%</a:t>
            </a:r>
          </a:p>
          <a:p>
            <a:pPr marL="457200" indent="-457200" eaLnBrk="1" hangingPunct="1">
              <a:lnSpc>
                <a:spcPct val="90000"/>
              </a:lnSpc>
              <a:spcBef>
                <a:spcPts val="600"/>
              </a:spcBef>
              <a:spcAft>
                <a:spcPts val="600"/>
              </a:spcAft>
              <a:defRPr/>
            </a:pPr>
            <a:r>
              <a:rPr lang="en-US" sz="2200" dirty="0">
                <a:solidFill>
                  <a:schemeClr val="bg2">
                    <a:lumMod val="60000"/>
                    <a:lumOff val="40000"/>
                  </a:schemeClr>
                </a:solidFill>
              </a:rPr>
              <a:t>55% of patients on insulin lispro mix 50 TID switched to insulin lispro mix 25 at the evening meal</a:t>
            </a:r>
          </a:p>
          <a:p>
            <a:pPr marL="457200" indent="-457200" eaLnBrk="1" hangingPunct="1">
              <a:lnSpc>
                <a:spcPct val="90000"/>
              </a:lnSpc>
              <a:spcBef>
                <a:spcPts val="600"/>
              </a:spcBef>
              <a:spcAft>
                <a:spcPts val="600"/>
              </a:spcAft>
              <a:defRPr/>
            </a:pPr>
            <a:r>
              <a:rPr lang="en-US" sz="2200" dirty="0">
                <a:solidFill>
                  <a:schemeClr val="bg2">
                    <a:lumMod val="60000"/>
                    <a:lumOff val="40000"/>
                  </a:schemeClr>
                </a:solidFill>
              </a:rPr>
              <a:t>Significantly higher total daily dose of insulin seen in the glargine + lispro group</a:t>
            </a:r>
          </a:p>
          <a:p>
            <a:pPr marL="457200" indent="-457200" eaLnBrk="1" hangingPunct="1">
              <a:lnSpc>
                <a:spcPct val="90000"/>
              </a:lnSpc>
              <a:spcBef>
                <a:spcPts val="600"/>
              </a:spcBef>
              <a:spcAft>
                <a:spcPts val="600"/>
              </a:spcAft>
              <a:defRPr/>
            </a:pPr>
            <a:r>
              <a:rPr lang="en-US" sz="2200" dirty="0">
                <a:solidFill>
                  <a:schemeClr val="bg2">
                    <a:lumMod val="60000"/>
                    <a:lumOff val="40000"/>
                  </a:schemeClr>
                </a:solidFill>
              </a:rPr>
              <a:t>Weight gain and hypoglycemia were similar in both groups</a:t>
            </a:r>
          </a:p>
        </p:txBody>
      </p:sp>
      <p:sp>
        <p:nvSpPr>
          <p:cNvPr id="36868" name="Text Placeholder 9"/>
          <p:cNvSpPr>
            <a:spLocks noGrp="1"/>
          </p:cNvSpPr>
          <p:nvPr>
            <p:ph type="body" sz="quarter" idx="4294967295"/>
          </p:nvPr>
        </p:nvSpPr>
        <p:spPr>
          <a:xfrm>
            <a:off x="0" y="6420716"/>
            <a:ext cx="8183563" cy="309563"/>
          </a:xfrm>
        </p:spPr>
        <p:txBody>
          <a:bodyPr/>
          <a:lstStyle/>
          <a:p>
            <a:pPr marL="0" indent="0" eaLnBrk="1" hangingPunct="1">
              <a:lnSpc>
                <a:spcPct val="90000"/>
              </a:lnSpc>
              <a:spcAft>
                <a:spcPct val="0"/>
              </a:spcAft>
              <a:buFont typeface="+mj-lt"/>
              <a:buNone/>
            </a:pPr>
            <a:r>
              <a:rPr lang="en-US" altLang="en-US" sz="1200" dirty="0" err="1">
                <a:ea typeface="ヒラギノ角ゴ Pro W3"/>
                <a:cs typeface="DIN-Regular" panose="020B0500000000000000" pitchFamily="34" charset="0"/>
              </a:rPr>
              <a:t>Rosenstock</a:t>
            </a:r>
            <a:r>
              <a:rPr lang="en-US" altLang="en-US" sz="1200" dirty="0">
                <a:ea typeface="ヒラギノ角ゴ Pro W3"/>
                <a:cs typeface="DIN-Regular" panose="020B0500000000000000" pitchFamily="34" charset="0"/>
              </a:rPr>
              <a:t> J et al. </a:t>
            </a:r>
            <a:r>
              <a:rPr lang="en-US" altLang="en-US" sz="1200" i="1" dirty="0">
                <a:ea typeface="ヒラギノ角ゴ Pro W3"/>
                <a:cs typeface="DIN-Regular" panose="020B0500000000000000" pitchFamily="34" charset="0"/>
              </a:rPr>
              <a:t>Diabetes Care </a:t>
            </a:r>
            <a:r>
              <a:rPr lang="en-US" altLang="en-US" sz="1200" dirty="0">
                <a:ea typeface="ヒラギノ角ゴ Pro W3"/>
                <a:cs typeface="DIN-Regular" panose="020B0500000000000000" pitchFamily="34" charset="0"/>
              </a:rPr>
              <a:t>2008;31:20-5</a:t>
            </a:r>
          </a:p>
          <a:p>
            <a:pPr marL="0" indent="0" eaLnBrk="1" hangingPunct="1">
              <a:lnSpc>
                <a:spcPct val="90000"/>
              </a:lnSpc>
              <a:spcAft>
                <a:spcPct val="0"/>
              </a:spcAft>
              <a:buFont typeface="+mj-lt"/>
              <a:buNone/>
            </a:pPr>
            <a:endParaRPr lang="en-US" altLang="en-US" sz="1200" dirty="0">
              <a:ea typeface="ヒラギノ角ゴ Pro W3"/>
              <a:cs typeface="DIN-Regular" panose="020B0500000000000000" pitchFamily="34" charset="0"/>
            </a:endParaRPr>
          </a:p>
        </p:txBody>
      </p:sp>
    </p:spTree>
    <p:extLst>
      <p:ext uri="{BB962C8B-B14F-4D97-AF65-F5344CB8AC3E}">
        <p14:creationId xmlns:p14="http://schemas.microsoft.com/office/powerpoint/2010/main" val="383226468"/>
      </p:ext>
    </p:extLst>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552450" y="-25400"/>
            <a:ext cx="8591550" cy="1143000"/>
          </a:xfrm>
        </p:spPr>
        <p:txBody>
          <a:bodyPr/>
          <a:lstStyle/>
          <a:p>
            <a:pPr eaLnBrk="1" hangingPunct="1">
              <a:lnSpc>
                <a:spcPct val="90000"/>
              </a:lnSpc>
            </a:pPr>
            <a:r>
              <a:rPr lang="en-US" altLang="en-US" dirty="0">
                <a:ea typeface="ヒラギノ角ゴ Pro W3"/>
                <a:cs typeface="DIN-Bold" panose="020B0500000000000000" pitchFamily="34" charset="0"/>
              </a:rPr>
              <a:t>Insulin </a:t>
            </a:r>
            <a:r>
              <a:rPr lang="en-US" altLang="en-US" dirty="0" err="1">
                <a:ea typeface="ヒラギノ角ゴ Pro W3"/>
                <a:cs typeface="DIN-Bold" panose="020B0500000000000000" pitchFamily="34" charset="0"/>
              </a:rPr>
              <a:t>Lispro</a:t>
            </a:r>
            <a:r>
              <a:rPr lang="en-US" altLang="en-US" dirty="0">
                <a:ea typeface="ヒラギノ角ゴ Pro W3"/>
                <a:cs typeface="DIN-Bold" panose="020B0500000000000000" pitchFamily="34" charset="0"/>
              </a:rPr>
              <a:t> Mix 50 vs. Glargine + </a:t>
            </a:r>
            <a:r>
              <a:rPr lang="en-US" altLang="en-US" dirty="0" err="1">
                <a:ea typeface="ヒラギノ角ゴ Pro W3"/>
                <a:cs typeface="DIN-Bold" panose="020B0500000000000000" pitchFamily="34" charset="0"/>
              </a:rPr>
              <a:t>Lispro</a:t>
            </a:r>
            <a:r>
              <a:rPr lang="en-US" altLang="en-US" dirty="0">
                <a:ea typeface="ヒラギノ角ゴ Pro W3"/>
                <a:cs typeface="DIN-Bold" panose="020B0500000000000000" pitchFamily="34" charset="0"/>
              </a:rPr>
              <a:t>: Key Findings</a:t>
            </a:r>
          </a:p>
        </p:txBody>
      </p:sp>
      <p:sp>
        <p:nvSpPr>
          <p:cNvPr id="3" name="Content Placeholder 2"/>
          <p:cNvSpPr>
            <a:spLocks noGrp="1"/>
          </p:cNvSpPr>
          <p:nvPr>
            <p:ph idx="4294967295"/>
          </p:nvPr>
        </p:nvSpPr>
        <p:spPr>
          <a:xfrm>
            <a:off x="180109" y="1500910"/>
            <a:ext cx="8866909" cy="5041900"/>
          </a:xfrm>
        </p:spPr>
        <p:txBody>
          <a:bodyPr/>
          <a:lstStyle/>
          <a:p>
            <a:pPr marL="457200" indent="-457200" eaLnBrk="1" hangingPunct="1">
              <a:lnSpc>
                <a:spcPct val="90000"/>
              </a:lnSpc>
              <a:spcBef>
                <a:spcPts val="600"/>
              </a:spcBef>
              <a:spcAft>
                <a:spcPts val="600"/>
              </a:spcAft>
              <a:defRPr/>
            </a:pPr>
            <a:r>
              <a:rPr lang="en-US" sz="2200" dirty="0"/>
              <a:t>Noninferiority of insulin lispro mix 50 to glargine + lispro was not demonstrated based on the prespecified margin of 0.3%</a:t>
            </a:r>
          </a:p>
          <a:p>
            <a:pPr marL="685800" lvl="1" eaLnBrk="1" hangingPunct="1">
              <a:spcBef>
                <a:spcPts val="600"/>
              </a:spcBef>
              <a:spcAft>
                <a:spcPts val="600"/>
              </a:spcAft>
              <a:defRPr/>
            </a:pPr>
            <a:r>
              <a:rPr lang="en-US" sz="1800" dirty="0"/>
              <a:t>Difference ([glargine + lispro] − [insulin lispro mix 50]) in HbA1c</a:t>
            </a:r>
            <a:r>
              <a:rPr lang="en-US" sz="1800" baseline="-25000" dirty="0"/>
              <a:t> </a:t>
            </a:r>
            <a:r>
              <a:rPr lang="en-US" sz="1800" dirty="0"/>
              <a:t>change from baseline to endpoint was -0.22% (90% CI -0.38 to -0.07)</a:t>
            </a:r>
          </a:p>
          <a:p>
            <a:pPr eaLnBrk="1" hangingPunct="1">
              <a:lnSpc>
                <a:spcPct val="90000"/>
              </a:lnSpc>
              <a:spcBef>
                <a:spcPts val="600"/>
              </a:spcBef>
              <a:spcAft>
                <a:spcPts val="600"/>
              </a:spcAft>
              <a:defRPr/>
            </a:pPr>
            <a:r>
              <a:rPr lang="en-US" sz="2200" dirty="0"/>
              <a:t>Both regimens reduced mean endpoint HbA1c to &lt;7.0%</a:t>
            </a:r>
          </a:p>
          <a:p>
            <a:pPr lvl="1" eaLnBrk="1" hangingPunct="1">
              <a:spcBef>
                <a:spcPts val="600"/>
              </a:spcBef>
              <a:spcAft>
                <a:spcPts val="600"/>
              </a:spcAft>
              <a:defRPr/>
            </a:pPr>
            <a:r>
              <a:rPr lang="en-US" sz="1800" dirty="0"/>
              <a:t>Glargine + lispro group had a larger proportion of patients achieving HbA1c targets of ≤6.5% and &lt;7.0%</a:t>
            </a:r>
          </a:p>
          <a:p>
            <a:pPr marL="457200" indent="-457200" eaLnBrk="1" hangingPunct="1">
              <a:lnSpc>
                <a:spcPct val="90000"/>
              </a:lnSpc>
              <a:spcBef>
                <a:spcPts val="600"/>
              </a:spcBef>
              <a:spcAft>
                <a:spcPts val="600"/>
              </a:spcAft>
              <a:defRPr/>
            </a:pPr>
            <a:r>
              <a:rPr lang="en-US" sz="2200" dirty="0">
                <a:solidFill>
                  <a:schemeClr val="bg2">
                    <a:lumMod val="60000"/>
                    <a:lumOff val="40000"/>
                  </a:schemeClr>
                </a:solidFill>
              </a:rPr>
              <a:t>55% of patients on insulin lispro mix 50 TID switched to insulin lispro mix 25 at the evening meal</a:t>
            </a:r>
          </a:p>
          <a:p>
            <a:pPr marL="457200" indent="-457200" eaLnBrk="1" hangingPunct="1">
              <a:lnSpc>
                <a:spcPct val="90000"/>
              </a:lnSpc>
              <a:spcBef>
                <a:spcPts val="600"/>
              </a:spcBef>
              <a:spcAft>
                <a:spcPts val="600"/>
              </a:spcAft>
              <a:defRPr/>
            </a:pPr>
            <a:r>
              <a:rPr lang="en-US" sz="2200" dirty="0">
                <a:solidFill>
                  <a:schemeClr val="bg2">
                    <a:lumMod val="60000"/>
                    <a:lumOff val="40000"/>
                  </a:schemeClr>
                </a:solidFill>
              </a:rPr>
              <a:t>Significantly higher total daily dose of insulin seen in the glargine + lispro group</a:t>
            </a:r>
          </a:p>
          <a:p>
            <a:pPr marL="457200" indent="-457200" eaLnBrk="1" hangingPunct="1">
              <a:lnSpc>
                <a:spcPct val="90000"/>
              </a:lnSpc>
              <a:spcBef>
                <a:spcPts val="600"/>
              </a:spcBef>
              <a:spcAft>
                <a:spcPts val="600"/>
              </a:spcAft>
              <a:defRPr/>
            </a:pPr>
            <a:r>
              <a:rPr lang="en-US" sz="2200" dirty="0">
                <a:solidFill>
                  <a:schemeClr val="bg2">
                    <a:lumMod val="60000"/>
                    <a:lumOff val="40000"/>
                  </a:schemeClr>
                </a:solidFill>
              </a:rPr>
              <a:t>Weight gain and hypoglycemia were similar in both groups</a:t>
            </a:r>
          </a:p>
        </p:txBody>
      </p:sp>
      <p:sp>
        <p:nvSpPr>
          <p:cNvPr id="36868" name="Text Placeholder 9"/>
          <p:cNvSpPr>
            <a:spLocks noGrp="1"/>
          </p:cNvSpPr>
          <p:nvPr>
            <p:ph type="body" sz="quarter" idx="4294967295"/>
          </p:nvPr>
        </p:nvSpPr>
        <p:spPr>
          <a:xfrm>
            <a:off x="0" y="6420716"/>
            <a:ext cx="8183563" cy="309563"/>
          </a:xfrm>
        </p:spPr>
        <p:txBody>
          <a:bodyPr/>
          <a:lstStyle/>
          <a:p>
            <a:pPr marL="0" indent="0" eaLnBrk="1" hangingPunct="1">
              <a:lnSpc>
                <a:spcPct val="90000"/>
              </a:lnSpc>
              <a:spcAft>
                <a:spcPct val="0"/>
              </a:spcAft>
              <a:buFont typeface="+mj-lt"/>
              <a:buNone/>
            </a:pPr>
            <a:r>
              <a:rPr lang="en-US" altLang="en-US" sz="1200" dirty="0" err="1">
                <a:ea typeface="ヒラギノ角ゴ Pro W3"/>
                <a:cs typeface="DIN-Regular" panose="020B0500000000000000" pitchFamily="34" charset="0"/>
              </a:rPr>
              <a:t>Rosenstock</a:t>
            </a:r>
            <a:r>
              <a:rPr lang="en-US" altLang="en-US" sz="1200" dirty="0">
                <a:ea typeface="ヒラギノ角ゴ Pro W3"/>
                <a:cs typeface="DIN-Regular" panose="020B0500000000000000" pitchFamily="34" charset="0"/>
              </a:rPr>
              <a:t> J et al. </a:t>
            </a:r>
            <a:r>
              <a:rPr lang="en-US" altLang="en-US" sz="1200" i="1" dirty="0">
                <a:ea typeface="ヒラギノ角ゴ Pro W3"/>
                <a:cs typeface="DIN-Regular" panose="020B0500000000000000" pitchFamily="34" charset="0"/>
              </a:rPr>
              <a:t>Diabetes Care </a:t>
            </a:r>
            <a:r>
              <a:rPr lang="en-US" altLang="en-US" sz="1200" dirty="0">
                <a:ea typeface="ヒラギノ角ゴ Pro W3"/>
                <a:cs typeface="DIN-Regular" panose="020B0500000000000000" pitchFamily="34" charset="0"/>
              </a:rPr>
              <a:t>2008;31:20-5</a:t>
            </a:r>
          </a:p>
          <a:p>
            <a:pPr marL="0" indent="0" eaLnBrk="1" hangingPunct="1">
              <a:lnSpc>
                <a:spcPct val="90000"/>
              </a:lnSpc>
              <a:spcAft>
                <a:spcPct val="0"/>
              </a:spcAft>
              <a:buFont typeface="+mj-lt"/>
              <a:buNone/>
            </a:pPr>
            <a:endParaRPr lang="en-US" altLang="en-US" sz="1200" dirty="0">
              <a:ea typeface="ヒラギノ角ゴ Pro W3"/>
              <a:cs typeface="DIN-Regular" panose="020B0500000000000000" pitchFamily="34" charset="0"/>
            </a:endParaRPr>
          </a:p>
        </p:txBody>
      </p:sp>
    </p:spTree>
    <p:extLst>
      <p:ext uri="{BB962C8B-B14F-4D97-AF65-F5344CB8AC3E}">
        <p14:creationId xmlns:p14="http://schemas.microsoft.com/office/powerpoint/2010/main" val="270061174"/>
      </p:ext>
    </p:extLst>
  </p:cSld>
  <p:clrMapOvr>
    <a:masterClrMapping/>
  </p:clrMapOvr>
  <p:transition spd="slow"/>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552450" y="-25400"/>
            <a:ext cx="8591550" cy="1143000"/>
          </a:xfrm>
        </p:spPr>
        <p:txBody>
          <a:bodyPr/>
          <a:lstStyle/>
          <a:p>
            <a:pPr eaLnBrk="1" hangingPunct="1">
              <a:lnSpc>
                <a:spcPct val="90000"/>
              </a:lnSpc>
            </a:pPr>
            <a:r>
              <a:rPr lang="en-US" altLang="en-US" dirty="0">
                <a:ea typeface="ヒラギノ角ゴ Pro W3"/>
                <a:cs typeface="DIN-Bold" panose="020B0500000000000000" pitchFamily="34" charset="0"/>
              </a:rPr>
              <a:t>Insulin </a:t>
            </a:r>
            <a:r>
              <a:rPr lang="en-US" altLang="en-US" dirty="0" err="1">
                <a:ea typeface="ヒラギノ角ゴ Pro W3"/>
                <a:cs typeface="DIN-Bold" panose="020B0500000000000000" pitchFamily="34" charset="0"/>
              </a:rPr>
              <a:t>Lispro</a:t>
            </a:r>
            <a:r>
              <a:rPr lang="en-US" altLang="en-US" dirty="0">
                <a:ea typeface="ヒラギノ角ゴ Pro W3"/>
                <a:cs typeface="DIN-Bold" panose="020B0500000000000000" pitchFamily="34" charset="0"/>
              </a:rPr>
              <a:t> Mix 50 vs. Glargine + </a:t>
            </a:r>
            <a:r>
              <a:rPr lang="en-US" altLang="en-US" dirty="0" err="1">
                <a:ea typeface="ヒラギノ角ゴ Pro W3"/>
                <a:cs typeface="DIN-Bold" panose="020B0500000000000000" pitchFamily="34" charset="0"/>
              </a:rPr>
              <a:t>Lispro</a:t>
            </a:r>
            <a:r>
              <a:rPr lang="en-US" altLang="en-US" dirty="0">
                <a:ea typeface="ヒラギノ角ゴ Pro W3"/>
                <a:cs typeface="DIN-Bold" panose="020B0500000000000000" pitchFamily="34" charset="0"/>
              </a:rPr>
              <a:t>: Key Findings</a:t>
            </a:r>
          </a:p>
        </p:txBody>
      </p:sp>
      <p:sp>
        <p:nvSpPr>
          <p:cNvPr id="3" name="Content Placeholder 2"/>
          <p:cNvSpPr>
            <a:spLocks noGrp="1"/>
          </p:cNvSpPr>
          <p:nvPr>
            <p:ph idx="4294967295"/>
          </p:nvPr>
        </p:nvSpPr>
        <p:spPr>
          <a:xfrm>
            <a:off x="180109" y="1500910"/>
            <a:ext cx="8866909" cy="5041900"/>
          </a:xfrm>
        </p:spPr>
        <p:txBody>
          <a:bodyPr/>
          <a:lstStyle/>
          <a:p>
            <a:pPr marL="457200" indent="-457200" eaLnBrk="1" hangingPunct="1">
              <a:lnSpc>
                <a:spcPct val="90000"/>
              </a:lnSpc>
              <a:spcBef>
                <a:spcPts val="600"/>
              </a:spcBef>
              <a:spcAft>
                <a:spcPts val="600"/>
              </a:spcAft>
              <a:defRPr/>
            </a:pPr>
            <a:r>
              <a:rPr lang="en-US" sz="2200" dirty="0"/>
              <a:t>Noninferiority of insulin lispro mix 50 to glargine + lispro was not demonstrated based on the prespecified margin of 0.3%</a:t>
            </a:r>
          </a:p>
          <a:p>
            <a:pPr marL="685800" lvl="1" eaLnBrk="1" hangingPunct="1">
              <a:spcBef>
                <a:spcPts val="600"/>
              </a:spcBef>
              <a:spcAft>
                <a:spcPts val="600"/>
              </a:spcAft>
              <a:defRPr/>
            </a:pPr>
            <a:r>
              <a:rPr lang="en-US" sz="1800" dirty="0"/>
              <a:t>Difference ([glargine + lispro] − [insulin lispro mix 50]) in HbA1c</a:t>
            </a:r>
            <a:r>
              <a:rPr lang="en-US" sz="1800" baseline="-25000" dirty="0"/>
              <a:t> </a:t>
            </a:r>
            <a:r>
              <a:rPr lang="en-US" sz="1800" dirty="0"/>
              <a:t>change from baseline to endpoint was -0.22% (90% CI -0.38 to -0.07)</a:t>
            </a:r>
          </a:p>
          <a:p>
            <a:pPr eaLnBrk="1" hangingPunct="1">
              <a:lnSpc>
                <a:spcPct val="90000"/>
              </a:lnSpc>
              <a:spcBef>
                <a:spcPts val="600"/>
              </a:spcBef>
              <a:spcAft>
                <a:spcPts val="600"/>
              </a:spcAft>
              <a:defRPr/>
            </a:pPr>
            <a:r>
              <a:rPr lang="en-US" sz="2200" dirty="0"/>
              <a:t>Both regimens reduced mean endpoint HbA1c to &lt;7.0%</a:t>
            </a:r>
          </a:p>
          <a:p>
            <a:pPr lvl="1" eaLnBrk="1" hangingPunct="1">
              <a:spcBef>
                <a:spcPts val="600"/>
              </a:spcBef>
              <a:spcAft>
                <a:spcPts val="600"/>
              </a:spcAft>
              <a:defRPr/>
            </a:pPr>
            <a:r>
              <a:rPr lang="en-US" sz="1800" dirty="0"/>
              <a:t>Glargine + lispro group had a larger proportion of patients achieving HbA1c targets of ≤6.5% and &lt;7.0%</a:t>
            </a:r>
          </a:p>
          <a:p>
            <a:pPr marL="457200" indent="-457200" eaLnBrk="1" hangingPunct="1">
              <a:lnSpc>
                <a:spcPct val="90000"/>
              </a:lnSpc>
              <a:spcBef>
                <a:spcPts val="600"/>
              </a:spcBef>
              <a:spcAft>
                <a:spcPts val="600"/>
              </a:spcAft>
              <a:defRPr/>
            </a:pPr>
            <a:r>
              <a:rPr lang="en-US" sz="2200" dirty="0"/>
              <a:t>55% of patients on insulin lispro mix 50 TID switched to insulin lispro mix 25 at the evening meal</a:t>
            </a:r>
          </a:p>
          <a:p>
            <a:pPr marL="457200" indent="-457200" eaLnBrk="1" hangingPunct="1">
              <a:lnSpc>
                <a:spcPct val="90000"/>
              </a:lnSpc>
              <a:spcBef>
                <a:spcPts val="600"/>
              </a:spcBef>
              <a:spcAft>
                <a:spcPts val="600"/>
              </a:spcAft>
              <a:defRPr/>
            </a:pPr>
            <a:r>
              <a:rPr lang="en-US" sz="2200" dirty="0"/>
              <a:t>Significantly higher total daily dose of insulin seen in the glargine + lispro group</a:t>
            </a:r>
          </a:p>
          <a:p>
            <a:pPr marL="457200" indent="-457200" eaLnBrk="1" hangingPunct="1">
              <a:lnSpc>
                <a:spcPct val="90000"/>
              </a:lnSpc>
              <a:spcBef>
                <a:spcPts val="600"/>
              </a:spcBef>
              <a:spcAft>
                <a:spcPts val="600"/>
              </a:spcAft>
              <a:defRPr/>
            </a:pPr>
            <a:r>
              <a:rPr lang="en-US" sz="2200" dirty="0">
                <a:solidFill>
                  <a:schemeClr val="bg2">
                    <a:lumMod val="60000"/>
                    <a:lumOff val="40000"/>
                  </a:schemeClr>
                </a:solidFill>
              </a:rPr>
              <a:t>Weight gain and hypoglycemia were similar in both groups</a:t>
            </a:r>
          </a:p>
        </p:txBody>
      </p:sp>
      <p:sp>
        <p:nvSpPr>
          <p:cNvPr id="36868" name="Text Placeholder 9"/>
          <p:cNvSpPr>
            <a:spLocks noGrp="1"/>
          </p:cNvSpPr>
          <p:nvPr>
            <p:ph type="body" sz="quarter" idx="4294967295"/>
          </p:nvPr>
        </p:nvSpPr>
        <p:spPr>
          <a:xfrm>
            <a:off x="0" y="6420716"/>
            <a:ext cx="8183563" cy="309563"/>
          </a:xfrm>
        </p:spPr>
        <p:txBody>
          <a:bodyPr/>
          <a:lstStyle/>
          <a:p>
            <a:pPr marL="0" indent="0" eaLnBrk="1" hangingPunct="1">
              <a:lnSpc>
                <a:spcPct val="90000"/>
              </a:lnSpc>
              <a:spcAft>
                <a:spcPct val="0"/>
              </a:spcAft>
              <a:buFont typeface="+mj-lt"/>
              <a:buNone/>
            </a:pPr>
            <a:r>
              <a:rPr lang="en-US" altLang="en-US" sz="1200" dirty="0" err="1">
                <a:ea typeface="ヒラギノ角ゴ Pro W3"/>
                <a:cs typeface="DIN-Regular" panose="020B0500000000000000" pitchFamily="34" charset="0"/>
              </a:rPr>
              <a:t>Rosenstock</a:t>
            </a:r>
            <a:r>
              <a:rPr lang="en-US" altLang="en-US" sz="1200" dirty="0">
                <a:ea typeface="ヒラギノ角ゴ Pro W3"/>
                <a:cs typeface="DIN-Regular" panose="020B0500000000000000" pitchFamily="34" charset="0"/>
              </a:rPr>
              <a:t> J et al. </a:t>
            </a:r>
            <a:r>
              <a:rPr lang="en-US" altLang="en-US" sz="1200" i="1" dirty="0">
                <a:ea typeface="ヒラギノ角ゴ Pro W3"/>
                <a:cs typeface="DIN-Regular" panose="020B0500000000000000" pitchFamily="34" charset="0"/>
              </a:rPr>
              <a:t>Diabetes Care </a:t>
            </a:r>
            <a:r>
              <a:rPr lang="en-US" altLang="en-US" sz="1200" dirty="0">
                <a:ea typeface="ヒラギノ角ゴ Pro W3"/>
                <a:cs typeface="DIN-Regular" panose="020B0500000000000000" pitchFamily="34" charset="0"/>
              </a:rPr>
              <a:t>2008;31:20-5</a:t>
            </a:r>
          </a:p>
          <a:p>
            <a:pPr marL="0" indent="0" eaLnBrk="1" hangingPunct="1">
              <a:lnSpc>
                <a:spcPct val="90000"/>
              </a:lnSpc>
              <a:spcAft>
                <a:spcPct val="0"/>
              </a:spcAft>
              <a:buFont typeface="+mj-lt"/>
              <a:buNone/>
            </a:pPr>
            <a:endParaRPr lang="en-US" altLang="en-US" sz="1200" dirty="0">
              <a:ea typeface="ヒラギノ角ゴ Pro W3"/>
              <a:cs typeface="DIN-Regular" panose="020B0500000000000000" pitchFamily="34" charset="0"/>
            </a:endParaRPr>
          </a:p>
        </p:txBody>
      </p:sp>
    </p:spTree>
    <p:extLst>
      <p:ext uri="{BB962C8B-B14F-4D97-AF65-F5344CB8AC3E}">
        <p14:creationId xmlns:p14="http://schemas.microsoft.com/office/powerpoint/2010/main" val="2708311533"/>
      </p:ext>
    </p:extLst>
  </p:cSld>
  <p:clrMapOvr>
    <a:masterClrMapping/>
  </p:clrMapOvr>
  <p:transition spd="slow"/>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552450" y="-25400"/>
            <a:ext cx="8591550" cy="1143000"/>
          </a:xfrm>
        </p:spPr>
        <p:txBody>
          <a:bodyPr/>
          <a:lstStyle/>
          <a:p>
            <a:pPr eaLnBrk="1" hangingPunct="1">
              <a:lnSpc>
                <a:spcPct val="90000"/>
              </a:lnSpc>
            </a:pPr>
            <a:r>
              <a:rPr lang="en-US" altLang="en-US" dirty="0">
                <a:ea typeface="ヒラギノ角ゴ Pro W3"/>
                <a:cs typeface="DIN-Bold" panose="020B0500000000000000" pitchFamily="34" charset="0"/>
              </a:rPr>
              <a:t>Insulin </a:t>
            </a:r>
            <a:r>
              <a:rPr lang="en-US" altLang="en-US" dirty="0" err="1">
                <a:ea typeface="ヒラギノ角ゴ Pro W3"/>
                <a:cs typeface="DIN-Bold" panose="020B0500000000000000" pitchFamily="34" charset="0"/>
              </a:rPr>
              <a:t>Lispro</a:t>
            </a:r>
            <a:r>
              <a:rPr lang="en-US" altLang="en-US" dirty="0">
                <a:ea typeface="ヒラギノ角ゴ Pro W3"/>
                <a:cs typeface="DIN-Bold" panose="020B0500000000000000" pitchFamily="34" charset="0"/>
              </a:rPr>
              <a:t> Mix 50 vs. Glargine + </a:t>
            </a:r>
            <a:r>
              <a:rPr lang="en-US" altLang="en-US" dirty="0" err="1">
                <a:ea typeface="ヒラギノ角ゴ Pro W3"/>
                <a:cs typeface="DIN-Bold" panose="020B0500000000000000" pitchFamily="34" charset="0"/>
              </a:rPr>
              <a:t>Lispro</a:t>
            </a:r>
            <a:r>
              <a:rPr lang="en-US" altLang="en-US" dirty="0">
                <a:ea typeface="ヒラギノ角ゴ Pro W3"/>
                <a:cs typeface="DIN-Bold" panose="020B0500000000000000" pitchFamily="34" charset="0"/>
              </a:rPr>
              <a:t>: Key Findings</a:t>
            </a:r>
          </a:p>
        </p:txBody>
      </p:sp>
      <p:sp>
        <p:nvSpPr>
          <p:cNvPr id="3" name="Content Placeholder 2"/>
          <p:cNvSpPr>
            <a:spLocks noGrp="1"/>
          </p:cNvSpPr>
          <p:nvPr>
            <p:ph idx="4294967295"/>
          </p:nvPr>
        </p:nvSpPr>
        <p:spPr>
          <a:xfrm>
            <a:off x="180109" y="1500910"/>
            <a:ext cx="8866909" cy="5041900"/>
          </a:xfrm>
        </p:spPr>
        <p:txBody>
          <a:bodyPr/>
          <a:lstStyle/>
          <a:p>
            <a:pPr marL="457200" indent="-457200" eaLnBrk="1" hangingPunct="1">
              <a:lnSpc>
                <a:spcPct val="90000"/>
              </a:lnSpc>
              <a:spcBef>
                <a:spcPts val="600"/>
              </a:spcBef>
              <a:spcAft>
                <a:spcPts val="600"/>
              </a:spcAft>
              <a:defRPr/>
            </a:pPr>
            <a:r>
              <a:rPr lang="en-US" sz="2200" dirty="0"/>
              <a:t>Noninferiority of insulin lispro mix 50 to glargine + lispro was not demonstrated based on the prespecified margin of 0.3%</a:t>
            </a:r>
          </a:p>
          <a:p>
            <a:pPr marL="685800" lvl="1" eaLnBrk="1" hangingPunct="1">
              <a:spcBef>
                <a:spcPts val="600"/>
              </a:spcBef>
              <a:spcAft>
                <a:spcPts val="600"/>
              </a:spcAft>
              <a:defRPr/>
            </a:pPr>
            <a:r>
              <a:rPr lang="en-US" sz="1800" dirty="0"/>
              <a:t>Difference ([glargine + lispro] − [insulin lispro mix 50]) in HbA1c</a:t>
            </a:r>
            <a:r>
              <a:rPr lang="en-US" sz="1800" baseline="-25000" dirty="0"/>
              <a:t> </a:t>
            </a:r>
            <a:r>
              <a:rPr lang="en-US" sz="1800" dirty="0"/>
              <a:t>change from baseline to endpoint was -0.22% (90% CI -0.38 to -0.07)</a:t>
            </a:r>
          </a:p>
          <a:p>
            <a:pPr eaLnBrk="1" hangingPunct="1">
              <a:lnSpc>
                <a:spcPct val="90000"/>
              </a:lnSpc>
              <a:spcBef>
                <a:spcPts val="600"/>
              </a:spcBef>
              <a:spcAft>
                <a:spcPts val="600"/>
              </a:spcAft>
              <a:defRPr/>
            </a:pPr>
            <a:r>
              <a:rPr lang="en-US" sz="2200" dirty="0"/>
              <a:t>Both regimens reduced mean endpoint HbA1c to &lt;7.0%</a:t>
            </a:r>
          </a:p>
          <a:p>
            <a:pPr lvl="1" eaLnBrk="1" hangingPunct="1">
              <a:spcBef>
                <a:spcPts val="600"/>
              </a:spcBef>
              <a:spcAft>
                <a:spcPts val="600"/>
              </a:spcAft>
              <a:defRPr/>
            </a:pPr>
            <a:r>
              <a:rPr lang="en-US" sz="1800" dirty="0"/>
              <a:t>Glargine + lispro group had a larger proportion of patients achieving HbA1c targets of ≤6.5% and &lt;7.0%</a:t>
            </a:r>
          </a:p>
          <a:p>
            <a:pPr marL="457200" indent="-457200" eaLnBrk="1" hangingPunct="1">
              <a:lnSpc>
                <a:spcPct val="90000"/>
              </a:lnSpc>
              <a:spcBef>
                <a:spcPts val="600"/>
              </a:spcBef>
              <a:spcAft>
                <a:spcPts val="600"/>
              </a:spcAft>
              <a:defRPr/>
            </a:pPr>
            <a:r>
              <a:rPr lang="en-US" sz="2200" dirty="0"/>
              <a:t>55% of patients on insulin lispro mix 50 TID switched to insulin lispro mix 25 at the evening meal</a:t>
            </a:r>
          </a:p>
          <a:p>
            <a:pPr marL="457200" indent="-457200" eaLnBrk="1" hangingPunct="1">
              <a:lnSpc>
                <a:spcPct val="90000"/>
              </a:lnSpc>
              <a:spcBef>
                <a:spcPts val="600"/>
              </a:spcBef>
              <a:spcAft>
                <a:spcPts val="600"/>
              </a:spcAft>
              <a:defRPr/>
            </a:pPr>
            <a:r>
              <a:rPr lang="en-US" sz="2200" dirty="0"/>
              <a:t>Significantly higher total daily dose of insulin seen in the glargine + lispro group</a:t>
            </a:r>
          </a:p>
          <a:p>
            <a:pPr marL="457200" indent="-457200" eaLnBrk="1" hangingPunct="1">
              <a:lnSpc>
                <a:spcPct val="90000"/>
              </a:lnSpc>
              <a:spcBef>
                <a:spcPts val="600"/>
              </a:spcBef>
              <a:spcAft>
                <a:spcPts val="600"/>
              </a:spcAft>
              <a:defRPr/>
            </a:pPr>
            <a:r>
              <a:rPr lang="en-US" sz="2200" dirty="0"/>
              <a:t>Weight gain and hypoglycemia were similar in both groups</a:t>
            </a:r>
          </a:p>
        </p:txBody>
      </p:sp>
      <p:sp>
        <p:nvSpPr>
          <p:cNvPr id="36868" name="Text Placeholder 9"/>
          <p:cNvSpPr>
            <a:spLocks noGrp="1"/>
          </p:cNvSpPr>
          <p:nvPr>
            <p:ph type="body" sz="quarter" idx="4294967295"/>
          </p:nvPr>
        </p:nvSpPr>
        <p:spPr>
          <a:xfrm>
            <a:off x="0" y="6420716"/>
            <a:ext cx="8183563" cy="309563"/>
          </a:xfrm>
        </p:spPr>
        <p:txBody>
          <a:bodyPr/>
          <a:lstStyle/>
          <a:p>
            <a:pPr marL="0" indent="0" eaLnBrk="1" hangingPunct="1">
              <a:lnSpc>
                <a:spcPct val="90000"/>
              </a:lnSpc>
              <a:spcAft>
                <a:spcPct val="0"/>
              </a:spcAft>
              <a:buFont typeface="+mj-lt"/>
              <a:buNone/>
            </a:pPr>
            <a:r>
              <a:rPr lang="en-US" altLang="en-US" sz="1200" dirty="0" err="1">
                <a:ea typeface="ヒラギノ角ゴ Pro W3"/>
                <a:cs typeface="DIN-Regular" panose="020B0500000000000000" pitchFamily="34" charset="0"/>
              </a:rPr>
              <a:t>Rosenstock</a:t>
            </a:r>
            <a:r>
              <a:rPr lang="en-US" altLang="en-US" sz="1200" dirty="0">
                <a:ea typeface="ヒラギノ角ゴ Pro W3"/>
                <a:cs typeface="DIN-Regular" panose="020B0500000000000000" pitchFamily="34" charset="0"/>
              </a:rPr>
              <a:t> J et al. </a:t>
            </a:r>
            <a:r>
              <a:rPr lang="en-US" altLang="en-US" sz="1200" i="1" dirty="0">
                <a:ea typeface="ヒラギノ角ゴ Pro W3"/>
                <a:cs typeface="DIN-Regular" panose="020B0500000000000000" pitchFamily="34" charset="0"/>
              </a:rPr>
              <a:t>Diabetes Care </a:t>
            </a:r>
            <a:r>
              <a:rPr lang="en-US" altLang="en-US" sz="1200" dirty="0">
                <a:ea typeface="ヒラギノ角ゴ Pro W3"/>
                <a:cs typeface="DIN-Regular" panose="020B0500000000000000" pitchFamily="34" charset="0"/>
              </a:rPr>
              <a:t>2008;31:20-5</a:t>
            </a:r>
          </a:p>
          <a:p>
            <a:pPr marL="0" indent="0" eaLnBrk="1" hangingPunct="1">
              <a:lnSpc>
                <a:spcPct val="90000"/>
              </a:lnSpc>
              <a:spcAft>
                <a:spcPct val="0"/>
              </a:spcAft>
              <a:buFont typeface="+mj-lt"/>
              <a:buNone/>
            </a:pPr>
            <a:endParaRPr lang="en-US" altLang="en-US" sz="1200" dirty="0">
              <a:ea typeface="ヒラギノ角ゴ Pro W3"/>
              <a:cs typeface="DIN-Regular" panose="020B0500000000000000" pitchFamily="34" charset="0"/>
            </a:endParaRPr>
          </a:p>
        </p:txBody>
      </p:sp>
    </p:spTree>
    <p:extLst>
      <p:ext uri="{BB962C8B-B14F-4D97-AF65-F5344CB8AC3E}">
        <p14:creationId xmlns:p14="http://schemas.microsoft.com/office/powerpoint/2010/main" val="1344823205"/>
      </p:ext>
    </p:extLst>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25400"/>
            <a:ext cx="8229600" cy="1143000"/>
          </a:xfrm>
        </p:spPr>
        <p:txBody>
          <a:bodyPr/>
          <a:lstStyle/>
          <a:p>
            <a:pPr eaLnBrk="1" hangingPunct="1"/>
            <a:r>
              <a:rPr lang="en-US" sz="3000" dirty="0">
                <a:effectLst/>
              </a:rPr>
              <a:t>Conclusions</a:t>
            </a:r>
          </a:p>
        </p:txBody>
      </p:sp>
      <p:sp>
        <p:nvSpPr>
          <p:cNvPr id="7" name="TextBox 6"/>
          <p:cNvSpPr txBox="1"/>
          <p:nvPr/>
        </p:nvSpPr>
        <p:spPr>
          <a:xfrm>
            <a:off x="0" y="6544068"/>
            <a:ext cx="8842722" cy="313932"/>
          </a:xfrm>
          <a:prstGeom prst="rect">
            <a:avLst/>
          </a:prstGeom>
          <a:noFill/>
        </p:spPr>
        <p:txBody>
          <a:bodyPr wrap="square" rtlCol="0">
            <a:spAutoFit/>
          </a:bodyPr>
          <a:lstStyle/>
          <a:p>
            <a:pPr>
              <a:lnSpc>
                <a:spcPct val="80000"/>
              </a:lnSpc>
            </a:pPr>
            <a:r>
              <a:rPr lang="en-US" altLang="en-US" sz="800" dirty="0">
                <a:solidFill>
                  <a:srgbClr val="000000"/>
                </a:solidFill>
              </a:rPr>
              <a:t>1. </a:t>
            </a:r>
            <a:r>
              <a:rPr lang="en-US" altLang="en-US" sz="800" dirty="0" err="1">
                <a:solidFill>
                  <a:srgbClr val="000000"/>
                </a:solidFill>
              </a:rPr>
              <a:t>Rosenstock</a:t>
            </a:r>
            <a:r>
              <a:rPr lang="en-US" altLang="en-US" sz="800" dirty="0">
                <a:solidFill>
                  <a:srgbClr val="000000"/>
                </a:solidFill>
              </a:rPr>
              <a:t> J, et al. </a:t>
            </a:r>
            <a:r>
              <a:rPr lang="en-US" altLang="en-US" sz="800" i="1" dirty="0">
                <a:solidFill>
                  <a:srgbClr val="000000"/>
                </a:solidFill>
              </a:rPr>
              <a:t>Diabetes Care. </a:t>
            </a:r>
            <a:r>
              <a:rPr lang="en-US" altLang="en-US" sz="800" dirty="0">
                <a:solidFill>
                  <a:srgbClr val="000000"/>
                </a:solidFill>
              </a:rPr>
              <a:t>2008;31(1):20-25. 2. </a:t>
            </a:r>
            <a:r>
              <a:rPr lang="fr-FR" sz="800" dirty="0"/>
              <a:t>Jia W, et al. </a:t>
            </a:r>
            <a:r>
              <a:rPr lang="en-AU" sz="800" i="1" dirty="0"/>
              <a:t>Lancet Diabetes </a:t>
            </a:r>
            <a:r>
              <a:rPr lang="en-AU" sz="800" i="1" dirty="0" err="1"/>
              <a:t>Endocrinol</a:t>
            </a:r>
            <a:r>
              <a:rPr lang="en-AU" sz="800" i="1" dirty="0"/>
              <a:t>. </a:t>
            </a:r>
            <a:r>
              <a:rPr lang="en-AU" sz="800" dirty="0"/>
              <a:t>2015;3(4):254-262. 3. Peter R, et al. </a:t>
            </a:r>
            <a:r>
              <a:rPr lang="en-AU" sz="800" i="1" dirty="0"/>
              <a:t>Expert </a:t>
            </a:r>
            <a:r>
              <a:rPr lang="en-AU" sz="800" i="1" dirty="0" err="1"/>
              <a:t>Opin</a:t>
            </a:r>
            <a:r>
              <a:rPr lang="en-AU" sz="800" i="1" dirty="0"/>
              <a:t> </a:t>
            </a:r>
            <a:r>
              <a:rPr lang="en-AU" sz="800" i="1" dirty="0" err="1"/>
              <a:t>Pharmacother</a:t>
            </a:r>
            <a:r>
              <a:rPr lang="en-AU" sz="800" dirty="0"/>
              <a:t>. 2010;11(1):33-39.</a:t>
            </a:r>
          </a:p>
          <a:p>
            <a:endParaRPr lang="fr-FR" sz="800"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382" y="2258291"/>
            <a:ext cx="2798618" cy="2798618"/>
          </a:xfrm>
          <a:prstGeom prst="rect">
            <a:avLst/>
          </a:prstGeom>
        </p:spPr>
      </p:pic>
      <p:sp>
        <p:nvSpPr>
          <p:cNvPr id="13" name="Rectangle 3"/>
          <p:cNvSpPr txBox="1">
            <a:spLocks noChangeAspect="1" noChangeArrowheads="1"/>
          </p:cNvSpPr>
          <p:nvPr/>
        </p:nvSpPr>
        <p:spPr bwMode="auto">
          <a:xfrm>
            <a:off x="127256" y="1490663"/>
            <a:ext cx="6536780" cy="46330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85000"/>
              </a:lnSpc>
              <a:spcBef>
                <a:spcPct val="0"/>
              </a:spcBef>
              <a:spcAft>
                <a:spcPct val="25000"/>
              </a:spcAft>
              <a:buClr>
                <a:schemeClr val="accent1"/>
              </a:buClr>
              <a:buFont typeface="Symbol" pitchFamily="18" charset="2"/>
              <a:buChar char="¨"/>
              <a:defRPr sz="2800">
                <a:solidFill>
                  <a:schemeClr val="tx1"/>
                </a:solidFill>
                <a:latin typeface="+mn-lt"/>
                <a:ea typeface="+mn-ea"/>
                <a:cs typeface="+mn-cs"/>
              </a:defRPr>
            </a:lvl1pPr>
            <a:lvl2pPr marL="742950" indent="-285750" algn="l" rtl="0" eaLnBrk="0" fontAlgn="base" hangingPunct="0">
              <a:lnSpc>
                <a:spcPct val="85000"/>
              </a:lnSpc>
              <a:spcBef>
                <a:spcPct val="0"/>
              </a:spcBef>
              <a:spcAft>
                <a:spcPct val="25000"/>
              </a:spcAft>
              <a:buClr>
                <a:schemeClr val="accent1"/>
              </a:buClr>
              <a:buChar char="•"/>
              <a:defRPr sz="2400">
                <a:solidFill>
                  <a:schemeClr val="tx1"/>
                </a:solidFill>
                <a:latin typeface="+mn-lt"/>
              </a:defRPr>
            </a:lvl2pPr>
            <a:lvl3pPr marL="1143000" indent="-228600" algn="l" rtl="0" eaLnBrk="0" fontAlgn="base" hangingPunct="0">
              <a:lnSpc>
                <a:spcPct val="85000"/>
              </a:lnSpc>
              <a:spcBef>
                <a:spcPct val="0"/>
              </a:spcBef>
              <a:spcAft>
                <a:spcPct val="25000"/>
              </a:spcAft>
              <a:buClr>
                <a:schemeClr val="accent1"/>
              </a:buClr>
              <a:buFont typeface="Symbol" pitchFamily="18" charset="2"/>
              <a:buChar char="-"/>
              <a:defRPr sz="2000">
                <a:solidFill>
                  <a:schemeClr val="tx1"/>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22238" indent="0" eaLnBrk="1" hangingPunct="1">
              <a:lnSpc>
                <a:spcPct val="150000"/>
              </a:lnSpc>
              <a:spcBef>
                <a:spcPts val="1200"/>
              </a:spcBef>
              <a:spcAft>
                <a:spcPts val="0"/>
              </a:spcAft>
              <a:buClrTx/>
              <a:buNone/>
            </a:pPr>
            <a:r>
              <a:rPr lang="en-US" sz="2200" kern="0" dirty="0"/>
              <a:t>Intensifying therapy with Humalog mixtures may benefit some of your patients.</a:t>
            </a:r>
          </a:p>
          <a:p>
            <a:pPr marL="122238" indent="0" eaLnBrk="1" hangingPunct="1">
              <a:lnSpc>
                <a:spcPct val="150000"/>
              </a:lnSpc>
              <a:spcBef>
                <a:spcPts val="600"/>
              </a:spcBef>
              <a:spcAft>
                <a:spcPts val="0"/>
              </a:spcAft>
              <a:buClrTx/>
              <a:buNone/>
            </a:pPr>
            <a:r>
              <a:rPr lang="en-US" sz="2000" kern="0" dirty="0"/>
              <a:t>Patient characteristics:</a:t>
            </a:r>
          </a:p>
          <a:p>
            <a:pPr marL="344488" indent="-230188" eaLnBrk="1" hangingPunct="1">
              <a:lnSpc>
                <a:spcPct val="150000"/>
              </a:lnSpc>
              <a:spcBef>
                <a:spcPts val="600"/>
              </a:spcBef>
              <a:spcAft>
                <a:spcPts val="0"/>
              </a:spcAft>
              <a:buClrTx/>
              <a:buFont typeface="Arial" panose="020B0604020202020204" pitchFamily="34" charset="0"/>
              <a:buChar char="•"/>
            </a:pPr>
            <a:r>
              <a:rPr lang="en-US" sz="2000" b="1" kern="0" dirty="0">
                <a:solidFill>
                  <a:srgbClr val="CC66FF"/>
                </a:solidFill>
                <a:effectLst>
                  <a:outerShdw blurRad="38100" dist="38100" dir="2700000" algn="tl">
                    <a:srgbClr val="000000">
                      <a:alpha val="43137"/>
                    </a:srgbClr>
                  </a:outerShdw>
                </a:effectLst>
              </a:rPr>
              <a:t>Not achieving HbA</a:t>
            </a:r>
            <a:r>
              <a:rPr lang="en-US" sz="2000" b="1" kern="0" baseline="-25000" dirty="0">
                <a:solidFill>
                  <a:srgbClr val="CC66FF"/>
                </a:solidFill>
                <a:effectLst>
                  <a:outerShdw blurRad="38100" dist="38100" dir="2700000" algn="tl">
                    <a:srgbClr val="000000">
                      <a:alpha val="43137"/>
                    </a:srgbClr>
                  </a:outerShdw>
                </a:effectLst>
              </a:rPr>
              <a:t>1c</a:t>
            </a:r>
            <a:r>
              <a:rPr lang="en-US" sz="2000" b="1" kern="0" dirty="0">
                <a:solidFill>
                  <a:srgbClr val="CC66FF"/>
                </a:solidFill>
                <a:effectLst>
                  <a:outerShdw blurRad="38100" dist="38100" dir="2700000" algn="tl">
                    <a:srgbClr val="000000">
                      <a:alpha val="43137"/>
                    </a:srgbClr>
                  </a:outerShdw>
                </a:effectLst>
              </a:rPr>
              <a:t> targets with basal or low mix insulin alone</a:t>
            </a:r>
          </a:p>
          <a:p>
            <a:pPr marL="344488" indent="-230188" eaLnBrk="1" hangingPunct="1">
              <a:lnSpc>
                <a:spcPct val="150000"/>
              </a:lnSpc>
              <a:spcBef>
                <a:spcPts val="600"/>
              </a:spcBef>
              <a:spcAft>
                <a:spcPts val="0"/>
              </a:spcAft>
              <a:buClrTx/>
              <a:buFont typeface="Arial" panose="020B0604020202020204" pitchFamily="34" charset="0"/>
              <a:buChar char="•"/>
            </a:pPr>
            <a:r>
              <a:rPr lang="en-US" sz="2000" b="1" kern="0" dirty="0">
                <a:solidFill>
                  <a:srgbClr val="0000FF"/>
                </a:solidFill>
                <a:effectLst>
                  <a:outerShdw blurRad="38100" dist="38100" dir="2700000" algn="tl">
                    <a:srgbClr val="000000">
                      <a:alpha val="43137"/>
                    </a:srgbClr>
                  </a:outerShdw>
                </a:effectLst>
              </a:rPr>
              <a:t>Experiencing high postprandial BG excursions particularly at lunch</a:t>
            </a:r>
          </a:p>
          <a:p>
            <a:pPr marL="344488" indent="-230188" eaLnBrk="1" hangingPunct="1">
              <a:lnSpc>
                <a:spcPct val="150000"/>
              </a:lnSpc>
              <a:spcBef>
                <a:spcPts val="600"/>
              </a:spcBef>
              <a:spcAft>
                <a:spcPts val="0"/>
              </a:spcAft>
              <a:buClrTx/>
              <a:buFont typeface="Arial" panose="020B0604020202020204" pitchFamily="34" charset="0"/>
              <a:buChar char="•"/>
            </a:pPr>
            <a:r>
              <a:rPr lang="en-US" sz="2000" b="1" kern="0" dirty="0">
                <a:solidFill>
                  <a:srgbClr val="FF0000"/>
                </a:solidFill>
                <a:effectLst>
                  <a:outerShdw blurRad="38100" dist="38100" dir="2700000" algn="tl">
                    <a:srgbClr val="000000">
                      <a:alpha val="43137"/>
                    </a:srgbClr>
                  </a:outerShdw>
                </a:effectLst>
              </a:rPr>
              <a:t>Willing to inject insulin 3 times a day</a:t>
            </a:r>
            <a:endParaRPr lang="en-AU" sz="2000" b="1" dirty="0">
              <a:solidFill>
                <a:srgbClr val="FF0000"/>
              </a:solidFill>
              <a:effectLst>
                <a:outerShdw blurRad="38100" dist="38100" dir="2700000" algn="tl">
                  <a:srgbClr val="000000">
                    <a:alpha val="43137"/>
                  </a:srgbClr>
                </a:outerShdw>
              </a:effectLst>
            </a:endParaRPr>
          </a:p>
          <a:p>
            <a:pPr marL="344488" indent="-230188" eaLnBrk="1" hangingPunct="1">
              <a:lnSpc>
                <a:spcPct val="150000"/>
              </a:lnSpc>
              <a:spcBef>
                <a:spcPts val="600"/>
              </a:spcBef>
              <a:spcAft>
                <a:spcPts val="0"/>
              </a:spcAft>
              <a:buClrTx/>
              <a:buFont typeface="Arial" panose="020B0604020202020204" pitchFamily="34" charset="0"/>
              <a:buChar char="•"/>
            </a:pPr>
            <a:r>
              <a:rPr lang="en-AU" sz="2000" b="1" dirty="0">
                <a:solidFill>
                  <a:srgbClr val="002060"/>
                </a:solidFill>
                <a:effectLst>
                  <a:outerShdw blurRad="38100" dist="38100" dir="2700000" algn="tl">
                    <a:srgbClr val="000000">
                      <a:alpha val="43137"/>
                    </a:srgbClr>
                  </a:outerShdw>
                </a:effectLst>
              </a:rPr>
              <a:t>Have concerns about hypoglycaemia, particularly later </a:t>
            </a:r>
            <a:r>
              <a:rPr lang="en-AU" sz="2000" b="1" dirty="0" smtClean="0">
                <a:solidFill>
                  <a:srgbClr val="002060"/>
                </a:solidFill>
                <a:effectLst>
                  <a:outerShdw blurRad="38100" dist="38100" dir="2700000" algn="tl">
                    <a:srgbClr val="000000">
                      <a:alpha val="43137"/>
                    </a:srgbClr>
                  </a:outerShdw>
                </a:effectLst>
              </a:rPr>
              <a:t>in </a:t>
            </a:r>
            <a:r>
              <a:rPr lang="en-AU" sz="2000" b="1" dirty="0">
                <a:solidFill>
                  <a:srgbClr val="002060"/>
                </a:solidFill>
                <a:effectLst>
                  <a:outerShdw blurRad="38100" dist="38100" dir="2700000" algn="tl">
                    <a:srgbClr val="000000">
                      <a:alpha val="43137"/>
                    </a:srgbClr>
                  </a:outerShdw>
                </a:effectLst>
              </a:rPr>
              <a:t>the day</a:t>
            </a:r>
          </a:p>
        </p:txBody>
      </p:sp>
    </p:spTree>
    <p:extLst>
      <p:ext uri="{BB962C8B-B14F-4D97-AF65-F5344CB8AC3E}">
        <p14:creationId xmlns:p14="http://schemas.microsoft.com/office/powerpoint/2010/main" val="278906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0D6A9495-4F4A-4CC8-8D9B-40950194C634}"/>
              </a:ext>
            </a:extLst>
          </p:cNvPr>
          <p:cNvGraphicFramePr>
            <a:graphicFrameLocks noGrp="1"/>
          </p:cNvGraphicFramePr>
          <p:nvPr>
            <p:extLst>
              <p:ext uri="{D42A27DB-BD31-4B8C-83A1-F6EECF244321}">
                <p14:modId xmlns:p14="http://schemas.microsoft.com/office/powerpoint/2010/main" val="1586926649"/>
              </p:ext>
            </p:extLst>
          </p:nvPr>
        </p:nvGraphicFramePr>
        <p:xfrm>
          <a:off x="102070" y="68725"/>
          <a:ext cx="8863025" cy="6473722"/>
        </p:xfrm>
        <a:graphic>
          <a:graphicData uri="http://schemas.openxmlformats.org/drawingml/2006/table">
            <a:tbl>
              <a:tblPr firstRow="1" firstCol="1" bandRow="1">
                <a:tableStyleId>{5C22544A-7EE6-4342-B048-85BDC9FD1C3A}</a:tableStyleId>
              </a:tblPr>
              <a:tblGrid>
                <a:gridCol w="1043017">
                  <a:extLst>
                    <a:ext uri="{9D8B030D-6E8A-4147-A177-3AD203B41FA5}">
                      <a16:colId xmlns:a16="http://schemas.microsoft.com/office/drawing/2014/main" xmlns="" val="2841375555"/>
                    </a:ext>
                  </a:extLst>
                </a:gridCol>
                <a:gridCol w="958325">
                  <a:extLst>
                    <a:ext uri="{9D8B030D-6E8A-4147-A177-3AD203B41FA5}">
                      <a16:colId xmlns:a16="http://schemas.microsoft.com/office/drawing/2014/main" xmlns="" val="3397240477"/>
                    </a:ext>
                  </a:extLst>
                </a:gridCol>
                <a:gridCol w="914633">
                  <a:extLst>
                    <a:ext uri="{9D8B030D-6E8A-4147-A177-3AD203B41FA5}">
                      <a16:colId xmlns:a16="http://schemas.microsoft.com/office/drawing/2014/main" xmlns="" val="3858239569"/>
                    </a:ext>
                  </a:extLst>
                </a:gridCol>
                <a:gridCol w="1014640">
                  <a:extLst>
                    <a:ext uri="{9D8B030D-6E8A-4147-A177-3AD203B41FA5}">
                      <a16:colId xmlns:a16="http://schemas.microsoft.com/office/drawing/2014/main" xmlns="" val="3325309213"/>
                    </a:ext>
                  </a:extLst>
                </a:gridCol>
                <a:gridCol w="1032116">
                  <a:extLst>
                    <a:ext uri="{9D8B030D-6E8A-4147-A177-3AD203B41FA5}">
                      <a16:colId xmlns:a16="http://schemas.microsoft.com/office/drawing/2014/main" xmlns="" val="2580985749"/>
                    </a:ext>
                  </a:extLst>
                </a:gridCol>
                <a:gridCol w="990366">
                  <a:extLst>
                    <a:ext uri="{9D8B030D-6E8A-4147-A177-3AD203B41FA5}">
                      <a16:colId xmlns:a16="http://schemas.microsoft.com/office/drawing/2014/main" xmlns="" val="1769471463"/>
                    </a:ext>
                  </a:extLst>
                </a:gridCol>
                <a:gridCol w="990366">
                  <a:extLst>
                    <a:ext uri="{9D8B030D-6E8A-4147-A177-3AD203B41FA5}">
                      <a16:colId xmlns:a16="http://schemas.microsoft.com/office/drawing/2014/main" xmlns="" val="2096171439"/>
                    </a:ext>
                  </a:extLst>
                </a:gridCol>
                <a:gridCol w="951528">
                  <a:extLst>
                    <a:ext uri="{9D8B030D-6E8A-4147-A177-3AD203B41FA5}">
                      <a16:colId xmlns:a16="http://schemas.microsoft.com/office/drawing/2014/main" xmlns="" val="227555625"/>
                    </a:ext>
                  </a:extLst>
                </a:gridCol>
                <a:gridCol w="968034">
                  <a:extLst>
                    <a:ext uri="{9D8B030D-6E8A-4147-A177-3AD203B41FA5}">
                      <a16:colId xmlns:a16="http://schemas.microsoft.com/office/drawing/2014/main" xmlns="" val="2682132483"/>
                    </a:ext>
                  </a:extLst>
                </a:gridCol>
              </a:tblGrid>
              <a:tr h="433011">
                <a:tc gridSpan="9">
                  <a:txBody>
                    <a:bodyPr/>
                    <a:lstStyle/>
                    <a:p>
                      <a:pPr>
                        <a:lnSpc>
                          <a:spcPct val="107000"/>
                        </a:lnSpc>
                        <a:spcAft>
                          <a:spcPts val="800"/>
                        </a:spcAft>
                      </a:pPr>
                      <a:r>
                        <a:rPr lang="en-US" sz="2400" b="1" i="0" u="none" strike="noStrike" kern="1200" baseline="0" dirty="0">
                          <a:solidFill>
                            <a:schemeClr val="lt1"/>
                          </a:solidFill>
                          <a:latin typeface="+mn-lt"/>
                          <a:ea typeface="+mn-ea"/>
                          <a:cs typeface="+mn-cs"/>
                        </a:rPr>
                        <a:t>Country summary table for 2019 (IDF Atlas)</a:t>
                      </a:r>
                    </a:p>
                  </a:txBody>
                  <a:tcPr marL="60493" marR="60493" marT="0" marB="0" anchor="ctr">
                    <a:solidFill>
                      <a:srgbClr val="FF0000"/>
                    </a:solidFill>
                  </a:tcPr>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extLst>
                  <a:ext uri="{0D108BD9-81ED-4DB2-BD59-A6C34878D82A}">
                    <a16:rowId xmlns:a16="http://schemas.microsoft.com/office/drawing/2014/main" xmlns="" val="80029480"/>
                  </a:ext>
                </a:extLst>
              </a:tr>
              <a:tr h="2338809">
                <a:tc>
                  <a:txBody>
                    <a:bodyPr/>
                    <a:lstStyle/>
                    <a:p>
                      <a:pPr>
                        <a:lnSpc>
                          <a:spcPct val="107000"/>
                        </a:lnSpc>
                        <a:spcAft>
                          <a:spcPts val="800"/>
                        </a:spcAft>
                      </a:pPr>
                      <a:r>
                        <a:rPr lang="en-US" sz="1200" dirty="0">
                          <a:effectLst/>
                        </a:rPr>
                        <a:t>Country or territory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Number of adults 20–79 years with diabetes in 1,000s (95% confidence interval)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Diabetes national prevalence (%) in adults 20–79 years (95% confidence interval)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Diabetes age-adjusted comparative prevalence (%) in adults 20–79 years (95% confidence interval)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Number of adults 20–79 years with undiagnosed diabetes in 1,000s (95% confidence interval)</a:t>
                      </a:r>
                    </a:p>
                    <a:p>
                      <a:pPr algn="ctr">
                        <a:lnSpc>
                          <a:spcPct val="107000"/>
                        </a:lnSpc>
                        <a:spcAft>
                          <a:spcPts val="800"/>
                        </a:spcAft>
                      </a:pPr>
                      <a:r>
                        <a:rPr lang="en-US"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Mean diabetes-related expenditure (USD) per person with diabetes (20–79 years)</a:t>
                      </a:r>
                    </a:p>
                  </a:txBody>
                  <a:tcPr marL="60493" marR="60493" marT="0" marB="0" anchor="ctr"/>
                </a:tc>
                <a:tc>
                  <a:txBody>
                    <a:bodyPr/>
                    <a:lstStyle/>
                    <a:p>
                      <a:pPr algn="ctr">
                        <a:lnSpc>
                          <a:spcPct val="107000"/>
                        </a:lnSpc>
                        <a:spcAft>
                          <a:spcPts val="800"/>
                        </a:spcAft>
                      </a:pPr>
                      <a:r>
                        <a:rPr lang="en-US" sz="1200" dirty="0">
                          <a:effectLst/>
                        </a:rPr>
                        <a:t>Mean diabetes-related expenditure (ID) per person with diabetes (20–79 years)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Diabetes-related deaths in adults 20–79 years (95% confidence interval)</a:t>
                      </a:r>
                    </a:p>
                  </a:txBody>
                  <a:tcPr marL="60493" marR="60493" marT="0" marB="0" anchor="ctr"/>
                </a:tc>
                <a:tc>
                  <a:txBody>
                    <a:bodyPr/>
                    <a:lstStyle/>
                    <a:p>
                      <a:pPr algn="ctr">
                        <a:lnSpc>
                          <a:spcPct val="107000"/>
                        </a:lnSpc>
                        <a:spcAft>
                          <a:spcPts val="800"/>
                        </a:spcAft>
                      </a:pPr>
                      <a:r>
                        <a:rPr lang="en-US" sz="1200" dirty="0">
                          <a:effectLst/>
                        </a:rPr>
                        <a:t>Number of children and adolescents 0–19 years with type 1 diabetes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extLst>
                  <a:ext uri="{0D108BD9-81ED-4DB2-BD59-A6C34878D82A}">
                    <a16:rowId xmlns:a16="http://schemas.microsoft.com/office/drawing/2014/main" xmlns="" val="1747684591"/>
                  </a:ext>
                </a:extLst>
              </a:tr>
              <a:tr h="928430">
                <a:tc>
                  <a:txBody>
                    <a:bodyPr/>
                    <a:lstStyle/>
                    <a:p>
                      <a:pPr>
                        <a:lnSpc>
                          <a:spcPct val="107000"/>
                        </a:lnSpc>
                        <a:spcAft>
                          <a:spcPts val="800"/>
                        </a:spcAft>
                      </a:pPr>
                      <a:r>
                        <a:rPr lang="en-US" sz="1200">
                          <a:effectLst/>
                        </a:rPr>
                        <a:t>World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462,969.9 (368,714.4–600,603.8)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9.3 (7.4–12.1)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8.3 (6.2-11.8)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231,874.0 (186,350.2–300,301.7)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1,673.1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2,480.5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4,211,276.9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1,110,100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extLst>
                  <a:ext uri="{0D108BD9-81ED-4DB2-BD59-A6C34878D82A}">
                    <a16:rowId xmlns:a16="http://schemas.microsoft.com/office/drawing/2014/main" xmlns="" val="4006408996"/>
                  </a:ext>
                </a:extLst>
              </a:tr>
              <a:tr h="693368">
                <a:tc>
                  <a:txBody>
                    <a:bodyPr/>
                    <a:lstStyle/>
                    <a:p>
                      <a:pPr>
                        <a:lnSpc>
                          <a:spcPct val="107000"/>
                        </a:lnSpc>
                        <a:spcAft>
                          <a:spcPts val="800"/>
                        </a:spcAft>
                      </a:pPr>
                      <a:r>
                        <a:rPr lang="en-US" sz="1200">
                          <a:effectLst/>
                        </a:rPr>
                        <a:t>Middle East and North Africa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54,777.1 (30,711–75,131.4)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12.9 (7.2–17.6)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12.2 (8.3–16.1)</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24,461.2 (13,715.0–33,350.3)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475.3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1,469.6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418,865.8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149,400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extLst>
                  <a:ext uri="{0D108BD9-81ED-4DB2-BD59-A6C34878D82A}">
                    <a16:rowId xmlns:a16="http://schemas.microsoft.com/office/drawing/2014/main" xmlns="" val="1072377915"/>
                  </a:ext>
                </a:extLst>
              </a:tr>
              <a:tr h="693368">
                <a:tc>
                  <a:txBody>
                    <a:bodyPr/>
                    <a:lstStyle/>
                    <a:p>
                      <a:pPr>
                        <a:lnSpc>
                          <a:spcPct val="107000"/>
                        </a:lnSpc>
                        <a:spcAft>
                          <a:spcPts val="800"/>
                        </a:spcAft>
                      </a:pPr>
                      <a:r>
                        <a:rPr lang="en-US" sz="1200">
                          <a:effectLst/>
                        </a:rPr>
                        <a:t>Egypt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8,850.4 (4,754.1–10,086.5)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15.2 (8.2–17.4)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17.2 (9.2–19.6)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4,815.5 (2,586.7–5,488.1)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279.1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1,099.4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76,262.7 (44,911.6–85,183.2)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a:effectLst/>
                        </a:rPr>
                        <a:t>11,755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extLst>
                  <a:ext uri="{0D108BD9-81ED-4DB2-BD59-A6C34878D82A}">
                    <a16:rowId xmlns:a16="http://schemas.microsoft.com/office/drawing/2014/main" xmlns="" val="3461079883"/>
                  </a:ext>
                </a:extLst>
              </a:tr>
              <a:tr h="693368">
                <a:tc>
                  <a:txBody>
                    <a:bodyPr/>
                    <a:lstStyle/>
                    <a:p>
                      <a:pPr>
                        <a:lnSpc>
                          <a:spcPct val="107000"/>
                        </a:lnSpc>
                        <a:spcAft>
                          <a:spcPts val="800"/>
                        </a:spcAft>
                      </a:pPr>
                      <a:r>
                        <a:rPr lang="en-US" sz="1200" dirty="0">
                          <a:effectLst/>
                        </a:rPr>
                        <a:t>Iran (Islamic Republic of)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5,387.2 (4,226.3–7,052.3)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9.4 (7.4–12.3)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9.6 (7.6–12.4)</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1,876.7 (1,472.4–2,457.0)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1,141.1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4,300.4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33,036.7 (24,729.8–42,220.2)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tc>
                  <a:txBody>
                    <a:bodyPr/>
                    <a:lstStyle/>
                    <a:p>
                      <a:pPr algn="ctr">
                        <a:lnSpc>
                          <a:spcPct val="107000"/>
                        </a:lnSpc>
                        <a:spcAft>
                          <a:spcPts val="800"/>
                        </a:spcAft>
                      </a:pPr>
                      <a:r>
                        <a:rPr lang="en-US" sz="1200" dirty="0">
                          <a:effectLst/>
                        </a:rPr>
                        <a:t>7,808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tc>
                <a:extLst>
                  <a:ext uri="{0D108BD9-81ED-4DB2-BD59-A6C34878D82A}">
                    <a16:rowId xmlns:a16="http://schemas.microsoft.com/office/drawing/2014/main" xmlns="" val="569532041"/>
                  </a:ext>
                </a:extLst>
              </a:tr>
              <a:tr h="693368">
                <a:tc>
                  <a: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United States of America</a:t>
                      </a:r>
                    </a:p>
                  </a:txBody>
                  <a:tcPr marL="60493" marR="60493" marT="0" marB="0" anchor="ctr"/>
                </a:tc>
                <a:tc>
                  <a:txBody>
                    <a:bodyPr/>
                    <a:lstStyle/>
                    <a:p>
                      <a:pPr algn="ct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30,987.9 (26,702.4–35,791.8))</a:t>
                      </a:r>
                    </a:p>
                  </a:txBody>
                  <a:tcPr marL="60493" marR="60493" marT="0" marB="0" anchor="ctr"/>
                </a:tc>
                <a:tc>
                  <a:txBody>
                    <a:bodyPr/>
                    <a:lstStyle/>
                    <a:p>
                      <a:pPr algn="ct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13.3 (11.4–15.3)</a:t>
                      </a:r>
                    </a:p>
                  </a:txBody>
                  <a:tcPr marL="60493" marR="60493" marT="0" marB="0" anchor="ctr"/>
                </a:tc>
                <a:tc>
                  <a:txBody>
                    <a:bodyPr/>
                    <a:lstStyle/>
                    <a:p>
                      <a:pPr algn="ct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10.8 (9.3–12.5</a:t>
                      </a:r>
                    </a:p>
                  </a:txBody>
                  <a:tcPr marL="60493" marR="60493" marT="0" marB="0" anchor="ctr"/>
                </a:tc>
                <a:tc>
                  <a:txBody>
                    <a:bodyPr/>
                    <a:lstStyle/>
                    <a:p>
                      <a:pPr algn="ct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11,816.5 (10,181.6–13,647.4)</a:t>
                      </a:r>
                    </a:p>
                  </a:txBody>
                  <a:tcPr marL="60493" marR="60493" marT="0" marB="0" anchor="ctr"/>
                </a:tc>
                <a:tc>
                  <a:txBody>
                    <a:bodyPr/>
                    <a:lstStyle/>
                    <a:p>
                      <a:pPr algn="ct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9,505.6</a:t>
                      </a:r>
                    </a:p>
                  </a:txBody>
                  <a:tcPr marL="60493" marR="60493" marT="0" marB="0" anchor="ctr"/>
                </a:tc>
                <a:tc>
                  <a:txBody>
                    <a:bodyPr/>
                    <a:lstStyle/>
                    <a:p>
                      <a:pPr algn="ct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9,505.6</a:t>
                      </a:r>
                    </a:p>
                  </a:txBody>
                  <a:tcPr marL="60493" marR="60493" marT="0" marB="0" anchor="ctr"/>
                </a:tc>
                <a:tc>
                  <a:txBody>
                    <a:bodyPr/>
                    <a:lstStyle/>
                    <a:p>
                      <a:pPr algn="ct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188,968.8 (167,714.5–211,520.8)</a:t>
                      </a:r>
                    </a:p>
                  </a:txBody>
                  <a:tcPr marL="60493" marR="60493" marT="0" marB="0" anchor="ctr"/>
                </a:tc>
                <a:tc>
                  <a:txBody>
                    <a:bodyPr/>
                    <a:lstStyle/>
                    <a:p>
                      <a:pPr algn="ct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175,866</a:t>
                      </a:r>
                    </a:p>
                  </a:txBody>
                  <a:tcPr marL="60493" marR="60493" marT="0" marB="0" anchor="ctr"/>
                </a:tc>
                <a:extLst>
                  <a:ext uri="{0D108BD9-81ED-4DB2-BD59-A6C34878D82A}">
                    <a16:rowId xmlns:a16="http://schemas.microsoft.com/office/drawing/2014/main" xmlns="" val="2843113004"/>
                  </a:ext>
                </a:extLst>
              </a:tr>
            </a:tbl>
          </a:graphicData>
        </a:graphic>
      </p:graphicFrame>
    </p:spTree>
    <p:extLst>
      <p:ext uri="{BB962C8B-B14F-4D97-AF65-F5344CB8AC3E}">
        <p14:creationId xmlns:p14="http://schemas.microsoft.com/office/powerpoint/2010/main" val="228489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dirty="0"/>
              <a:t>Summary</a:t>
            </a:r>
          </a:p>
        </p:txBody>
      </p:sp>
      <p:sp>
        <p:nvSpPr>
          <p:cNvPr id="4" name="Content Placeholder 2"/>
          <p:cNvSpPr>
            <a:spLocks noGrp="1"/>
          </p:cNvSpPr>
          <p:nvPr>
            <p:ph idx="4294967295"/>
          </p:nvPr>
        </p:nvSpPr>
        <p:spPr>
          <a:xfrm>
            <a:off x="0" y="1320800"/>
            <a:ext cx="8229600" cy="5041900"/>
          </a:xfrm>
        </p:spPr>
        <p:txBody>
          <a:bodyPr/>
          <a:lstStyle/>
          <a:p>
            <a:r>
              <a:rPr lang="en-US" sz="2400" dirty="0"/>
              <a:t>Individualization of both </a:t>
            </a:r>
            <a:r>
              <a:rPr lang="en-US" sz="2400" dirty="0" err="1"/>
              <a:t>glycaemic</a:t>
            </a:r>
            <a:r>
              <a:rPr lang="en-US" sz="2400" dirty="0"/>
              <a:t> targets and treatment regimen based on </a:t>
            </a:r>
            <a:r>
              <a:rPr lang="en-US" altLang="zh-CN" sz="2400" dirty="0"/>
              <a:t>the unique characteristics and psychosocial needs of your patients are important elements in T2DM management</a:t>
            </a:r>
            <a:endParaRPr lang="en-US" sz="2400" dirty="0"/>
          </a:p>
          <a:p>
            <a:endParaRPr lang="en-US" sz="2400" dirty="0"/>
          </a:p>
          <a:p>
            <a:r>
              <a:rPr lang="en-US" sz="2400" dirty="0">
                <a:solidFill>
                  <a:srgbClr val="0000FF"/>
                </a:solidFill>
              </a:rPr>
              <a:t>For T2DM patients on low mix insulins with inadequate </a:t>
            </a:r>
            <a:r>
              <a:rPr lang="en-US" sz="2400" dirty="0" err="1">
                <a:solidFill>
                  <a:srgbClr val="0000FF"/>
                </a:solidFill>
              </a:rPr>
              <a:t>glycaemic</a:t>
            </a:r>
            <a:r>
              <a:rPr lang="en-US" sz="2400" dirty="0">
                <a:solidFill>
                  <a:srgbClr val="0000FF"/>
                </a:solidFill>
              </a:rPr>
              <a:t> control,  intensification with Humalog Mix50 up to three times a day could be an alternative treatment option to basal plus therapy.</a:t>
            </a:r>
          </a:p>
          <a:p>
            <a:pPr marL="0" indent="0">
              <a:buNone/>
            </a:pPr>
            <a:endParaRPr lang="en-US" sz="2400" dirty="0"/>
          </a:p>
          <a:p>
            <a:r>
              <a:rPr lang="en-US" sz="2400" dirty="0">
                <a:solidFill>
                  <a:srgbClr val="9900CC"/>
                </a:solidFill>
              </a:rPr>
              <a:t>Risk of </a:t>
            </a:r>
            <a:r>
              <a:rPr lang="en-US" sz="2400" dirty="0" err="1">
                <a:solidFill>
                  <a:srgbClr val="9900CC"/>
                </a:solidFill>
              </a:rPr>
              <a:t>hypoglycaemia</a:t>
            </a:r>
            <a:r>
              <a:rPr lang="en-US" sz="2400" dirty="0">
                <a:solidFill>
                  <a:srgbClr val="9900CC"/>
                </a:solidFill>
              </a:rPr>
              <a:t> and weight gain as observed in trials appear to be clinically comparable between both options</a:t>
            </a:r>
          </a:p>
        </p:txBody>
      </p:sp>
    </p:spTree>
    <p:extLst>
      <p:ext uri="{BB962C8B-B14F-4D97-AF65-F5344CB8AC3E}">
        <p14:creationId xmlns:p14="http://schemas.microsoft.com/office/powerpoint/2010/main" val="425377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560" y="6076721"/>
            <a:ext cx="5805055" cy="770236"/>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559" y="5279929"/>
            <a:ext cx="5805055" cy="778727"/>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558" y="4447310"/>
            <a:ext cx="5776305" cy="832620"/>
          </a:xfrm>
          <a:prstGeom prst="rect">
            <a:avLst/>
          </a:prstGeom>
        </p:spPr>
      </p:pic>
    </p:spTree>
    <p:extLst>
      <p:ext uri="{BB962C8B-B14F-4D97-AF65-F5344CB8AC3E}">
        <p14:creationId xmlns:p14="http://schemas.microsoft.com/office/powerpoint/2010/main" val="234275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BEDD818-6E6A-4BE5-AD4A-6337BC7F8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56" y="5201266"/>
            <a:ext cx="1019986" cy="576447"/>
          </a:xfrm>
          <a:prstGeom prst="rect">
            <a:avLst/>
          </a:prstGeom>
        </p:spPr>
      </p:pic>
      <p:pic>
        <p:nvPicPr>
          <p:cNvPr id="5" name="Picture 4">
            <a:extLst>
              <a:ext uri="{FF2B5EF4-FFF2-40B4-BE49-F238E27FC236}">
                <a16:creationId xmlns:a16="http://schemas.microsoft.com/office/drawing/2014/main" xmlns="" id="{7A89A41B-571E-45D5-BC4A-7817B2271A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69" y="3027290"/>
            <a:ext cx="1167960" cy="556592"/>
          </a:xfrm>
          <a:prstGeom prst="rect">
            <a:avLst/>
          </a:prstGeom>
        </p:spPr>
      </p:pic>
      <p:pic>
        <p:nvPicPr>
          <p:cNvPr id="13" name="Picture 12">
            <a:extLst>
              <a:ext uri="{FF2B5EF4-FFF2-40B4-BE49-F238E27FC236}">
                <a16:creationId xmlns:a16="http://schemas.microsoft.com/office/drawing/2014/main" xmlns="" id="{35CB75BF-35F2-4708-8220-D031C3BAC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92" y="3771494"/>
            <a:ext cx="1025387" cy="669023"/>
          </a:xfrm>
          <a:prstGeom prst="rect">
            <a:avLst/>
          </a:prstGeom>
        </p:spPr>
      </p:pic>
      <p:pic>
        <p:nvPicPr>
          <p:cNvPr id="11" name="Picture 10">
            <a:extLst>
              <a:ext uri="{FF2B5EF4-FFF2-40B4-BE49-F238E27FC236}">
                <a16:creationId xmlns:a16="http://schemas.microsoft.com/office/drawing/2014/main" xmlns="" id="{759203D4-83D7-4E8B-A1AB-69EC17F312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292" y="5909956"/>
            <a:ext cx="1097514" cy="579760"/>
          </a:xfrm>
          <a:prstGeom prst="rect">
            <a:avLst/>
          </a:prstGeom>
        </p:spPr>
      </p:pic>
      <p:pic>
        <p:nvPicPr>
          <p:cNvPr id="7" name="Picture 6">
            <a:extLst>
              <a:ext uri="{FF2B5EF4-FFF2-40B4-BE49-F238E27FC236}">
                <a16:creationId xmlns:a16="http://schemas.microsoft.com/office/drawing/2014/main" xmlns="" id="{2F40A058-C421-4AD8-B42A-5BF6CCF54E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056" y="4502426"/>
            <a:ext cx="1019986" cy="669023"/>
          </a:xfrm>
          <a:prstGeom prst="rect">
            <a:avLst/>
          </a:prstGeom>
        </p:spPr>
      </p:pic>
      <p:graphicFrame>
        <p:nvGraphicFramePr>
          <p:cNvPr id="3" name="Table 2">
            <a:extLst>
              <a:ext uri="{FF2B5EF4-FFF2-40B4-BE49-F238E27FC236}">
                <a16:creationId xmlns:a16="http://schemas.microsoft.com/office/drawing/2014/main" xmlns="" id="{0D6A9495-4F4A-4CC8-8D9B-40950194C634}"/>
              </a:ext>
            </a:extLst>
          </p:cNvPr>
          <p:cNvGraphicFramePr>
            <a:graphicFrameLocks noGrp="1"/>
          </p:cNvGraphicFramePr>
          <p:nvPr>
            <p:extLst>
              <p:ext uri="{D42A27DB-BD31-4B8C-83A1-F6EECF244321}">
                <p14:modId xmlns:p14="http://schemas.microsoft.com/office/powerpoint/2010/main" val="1985954876"/>
              </p:ext>
            </p:extLst>
          </p:nvPr>
        </p:nvGraphicFramePr>
        <p:xfrm>
          <a:off x="102069" y="68725"/>
          <a:ext cx="8838367" cy="6473722"/>
        </p:xfrm>
        <a:graphic>
          <a:graphicData uri="http://schemas.openxmlformats.org/drawingml/2006/table">
            <a:tbl>
              <a:tblPr firstRow="1" firstCol="1" bandRow="1">
                <a:tableStyleId>{5C22544A-7EE6-4342-B048-85BDC9FD1C3A}</a:tableStyleId>
              </a:tblPr>
              <a:tblGrid>
                <a:gridCol w="1152000">
                  <a:extLst>
                    <a:ext uri="{9D8B030D-6E8A-4147-A177-3AD203B41FA5}">
                      <a16:colId xmlns:a16="http://schemas.microsoft.com/office/drawing/2014/main" xmlns="" val="2841375555"/>
                    </a:ext>
                  </a:extLst>
                </a:gridCol>
                <a:gridCol w="1386367">
                  <a:extLst>
                    <a:ext uri="{9D8B030D-6E8A-4147-A177-3AD203B41FA5}">
                      <a16:colId xmlns:a16="http://schemas.microsoft.com/office/drawing/2014/main" xmlns="" val="3858239569"/>
                    </a:ext>
                  </a:extLst>
                </a:gridCol>
                <a:gridCol w="2160000">
                  <a:extLst>
                    <a:ext uri="{9D8B030D-6E8A-4147-A177-3AD203B41FA5}">
                      <a16:colId xmlns:a16="http://schemas.microsoft.com/office/drawing/2014/main" xmlns="" val="2580985749"/>
                    </a:ext>
                  </a:extLst>
                </a:gridCol>
                <a:gridCol w="1152000">
                  <a:extLst>
                    <a:ext uri="{9D8B030D-6E8A-4147-A177-3AD203B41FA5}">
                      <a16:colId xmlns:a16="http://schemas.microsoft.com/office/drawing/2014/main" xmlns="" val="1769471463"/>
                    </a:ext>
                  </a:extLst>
                </a:gridCol>
                <a:gridCol w="1836000">
                  <a:extLst>
                    <a:ext uri="{9D8B030D-6E8A-4147-A177-3AD203B41FA5}">
                      <a16:colId xmlns:a16="http://schemas.microsoft.com/office/drawing/2014/main" xmlns="" val="227555625"/>
                    </a:ext>
                  </a:extLst>
                </a:gridCol>
                <a:gridCol w="1152000">
                  <a:extLst>
                    <a:ext uri="{9D8B030D-6E8A-4147-A177-3AD203B41FA5}">
                      <a16:colId xmlns:a16="http://schemas.microsoft.com/office/drawing/2014/main" xmlns="" val="2682132483"/>
                    </a:ext>
                  </a:extLst>
                </a:gridCol>
              </a:tblGrid>
              <a:tr h="433011">
                <a:tc gridSpan="6">
                  <a:txBody>
                    <a:bodyPr/>
                    <a:lstStyle/>
                    <a:p>
                      <a:pPr>
                        <a:lnSpc>
                          <a:spcPct val="107000"/>
                        </a:lnSpc>
                        <a:spcAft>
                          <a:spcPts val="800"/>
                        </a:spcAft>
                      </a:pPr>
                      <a:r>
                        <a:rPr lang="en-US" sz="2400" b="1" i="0" u="none" strike="noStrike" kern="1200" baseline="0" dirty="0">
                          <a:solidFill>
                            <a:schemeClr val="lt1"/>
                          </a:solidFill>
                          <a:latin typeface="+mn-lt"/>
                          <a:ea typeface="+mn-ea"/>
                          <a:cs typeface="+mn-cs"/>
                        </a:rPr>
                        <a:t>Country summary table for 2019 (IDF Atlas)</a:t>
                      </a:r>
                      <a:endParaRPr lang="en-US" sz="2400" b="1" dirty="0">
                        <a:effectLst/>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solidFill>
                      <a:srgbClr val="FF0000"/>
                    </a:solidFill>
                  </a:tcPr>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tc hMerge="1">
                  <a:txBody>
                    <a:bodyPr/>
                    <a:lstStyle/>
                    <a:p>
                      <a:pPr>
                        <a:lnSpc>
                          <a:spcPct val="107000"/>
                        </a:lnSpc>
                        <a:spcAft>
                          <a:spcPts val="800"/>
                        </a:spcAft>
                      </a:pPr>
                      <a:r>
                        <a:rPr lang="en-US" sz="28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tc>
                <a:extLst>
                  <a:ext uri="{0D108BD9-81ED-4DB2-BD59-A6C34878D82A}">
                    <a16:rowId xmlns:a16="http://schemas.microsoft.com/office/drawing/2014/main" xmlns="" val="80029480"/>
                  </a:ext>
                </a:extLst>
              </a:tr>
              <a:tr h="2338809">
                <a:tc>
                  <a:txBody>
                    <a:bodyPr/>
                    <a:lstStyle/>
                    <a:p>
                      <a:pPr>
                        <a:lnSpc>
                          <a:spcPct val="107000"/>
                        </a:lnSpc>
                        <a:spcAft>
                          <a:spcPts val="800"/>
                        </a:spcAft>
                      </a:pPr>
                      <a:r>
                        <a:rPr lang="en-US" sz="1400" b="1" dirty="0">
                          <a:effectLst>
                            <a:outerShdw blurRad="38100" dist="38100" dir="2700000" algn="tl">
                              <a:srgbClr val="000000">
                                <a:alpha val="43137"/>
                              </a:srgbClr>
                            </a:outerShdw>
                          </a:effectLst>
                        </a:rPr>
                        <a:t>Country or territory</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b="1" dirty="0">
                          <a:effectLst>
                            <a:outerShdw blurRad="38100" dist="38100" dir="2700000" algn="tl">
                              <a:srgbClr val="000000">
                                <a:alpha val="43137"/>
                              </a:srgbClr>
                            </a:outerShdw>
                          </a:effectLst>
                        </a:rPr>
                        <a:t>Diabetes national prevalence (%) in adults 20–79 years </a:t>
                      </a:r>
                    </a:p>
                    <a:p>
                      <a:pPr algn="ctr">
                        <a:lnSpc>
                          <a:spcPct val="107000"/>
                        </a:lnSpc>
                        <a:spcAft>
                          <a:spcPts val="800"/>
                        </a:spcAft>
                      </a:pPr>
                      <a:r>
                        <a:rPr lang="en-US" sz="1400" b="1" dirty="0">
                          <a:effectLst>
                            <a:outerShdw blurRad="38100" dist="38100" dir="2700000" algn="tl">
                              <a:srgbClr val="000000">
                                <a:alpha val="43137"/>
                              </a:srgbClr>
                            </a:outerShdw>
                          </a:effectLst>
                        </a:rPr>
                        <a:t>(95% confidence interval)</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b="1" dirty="0">
                          <a:effectLst>
                            <a:outerShdw blurRad="38100" dist="38100" dir="2700000" algn="tl">
                              <a:srgbClr val="000000">
                                <a:alpha val="43137"/>
                              </a:srgbClr>
                            </a:outerShdw>
                          </a:effectLst>
                        </a:rPr>
                        <a:t>Number of adults 20–79 years with undiagnosed diabetes in 1,000s </a:t>
                      </a:r>
                    </a:p>
                    <a:p>
                      <a:pPr algn="ctr">
                        <a:lnSpc>
                          <a:spcPct val="107000"/>
                        </a:lnSpc>
                        <a:spcAft>
                          <a:spcPts val="800"/>
                        </a:spcAft>
                      </a:pPr>
                      <a:r>
                        <a:rPr lang="en-US" sz="1400" b="1" dirty="0">
                          <a:effectLst>
                            <a:outerShdw blurRad="38100" dist="38100" dir="2700000" algn="tl">
                              <a:srgbClr val="000000">
                                <a:alpha val="43137"/>
                              </a:srgbClr>
                            </a:outerShdw>
                          </a:effectLst>
                        </a:rPr>
                        <a:t>(95% confidence interval)</a:t>
                      </a:r>
                    </a:p>
                    <a:p>
                      <a:pPr algn="ctr">
                        <a:lnSpc>
                          <a:spcPct val="107000"/>
                        </a:lnSpc>
                        <a:spcAft>
                          <a:spcPts val="800"/>
                        </a:spcAft>
                      </a:pPr>
                      <a:r>
                        <a:rPr lang="en-US" sz="1400" b="1" dirty="0">
                          <a:effectLst>
                            <a:outerShdw blurRad="38100" dist="38100" dir="2700000" algn="tl">
                              <a:srgbClr val="000000">
                                <a:alpha val="43137"/>
                              </a:srgbClr>
                            </a:outerShdw>
                          </a:effectLst>
                        </a:rPr>
                        <a:t>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b="1" dirty="0">
                          <a:effectLst>
                            <a:outerShdw blurRad="38100" dist="38100" dir="2700000" algn="tl">
                              <a:srgbClr val="000000">
                                <a:alpha val="43137"/>
                              </a:srgbClr>
                            </a:outerShdw>
                          </a:effectLst>
                        </a:rPr>
                        <a:t>Mean diabetes-related expenditure (USD) per person with diabetes (20–79 years)</a:t>
                      </a: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b="1" dirty="0">
                          <a:effectLst>
                            <a:outerShdw blurRad="38100" dist="38100" dir="2700000" algn="tl">
                              <a:srgbClr val="000000">
                                <a:alpha val="43137"/>
                              </a:srgbClr>
                            </a:outerShdw>
                          </a:effectLst>
                        </a:rPr>
                        <a:t>Diabetes-related deaths in adults 20–79 years </a:t>
                      </a:r>
                    </a:p>
                    <a:p>
                      <a:pPr algn="ctr">
                        <a:lnSpc>
                          <a:spcPct val="107000"/>
                        </a:lnSpc>
                        <a:spcAft>
                          <a:spcPts val="800"/>
                        </a:spcAft>
                      </a:pPr>
                      <a:r>
                        <a:rPr lang="en-US" sz="1400" b="1" dirty="0">
                          <a:effectLst>
                            <a:outerShdw blurRad="38100" dist="38100" dir="2700000" algn="tl">
                              <a:srgbClr val="000000">
                                <a:alpha val="43137"/>
                              </a:srgbClr>
                            </a:outerShdw>
                          </a:effectLst>
                        </a:rPr>
                        <a:t>(95% confidence interval)</a:t>
                      </a: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b="1" dirty="0">
                          <a:effectLst>
                            <a:outerShdw blurRad="38100" dist="38100" dir="2700000" algn="tl">
                              <a:srgbClr val="000000">
                                <a:alpha val="43137"/>
                              </a:srgbClr>
                            </a:outerShdw>
                          </a:effectLst>
                        </a:rPr>
                        <a:t>Number of children and adolescents 0–19 years with type 1 diabetes</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extLst>
                  <a:ext uri="{0D108BD9-81ED-4DB2-BD59-A6C34878D82A}">
                    <a16:rowId xmlns:a16="http://schemas.microsoft.com/office/drawing/2014/main" xmlns="" val="1747684591"/>
                  </a:ext>
                </a:extLst>
              </a:tr>
              <a:tr h="928430">
                <a:tc>
                  <a:txBody>
                    <a:bodyPr/>
                    <a:lstStyle/>
                    <a:p>
                      <a:pPr>
                        <a:lnSpc>
                          <a:spcPct val="107000"/>
                        </a:lnSpc>
                        <a:spcAft>
                          <a:spcPts val="800"/>
                        </a:spcAft>
                      </a:pPr>
                      <a:r>
                        <a:rPr lang="en-US" sz="2400" dirty="0">
                          <a:solidFill>
                            <a:srgbClr val="0000FF"/>
                          </a:solidFill>
                          <a:effectLst>
                            <a:innerShdw blurRad="63500" dist="50800" dir="13500000">
                              <a:prstClr val="black">
                                <a:alpha val="50000"/>
                              </a:prstClr>
                            </a:innerShdw>
                          </a:effectLst>
                        </a:rPr>
                        <a:t>World</a:t>
                      </a:r>
                      <a:r>
                        <a:rPr lang="en-US" sz="2400" dirty="0">
                          <a:solidFill>
                            <a:srgbClr val="CC3399"/>
                          </a:solidFill>
                          <a:effectLst>
                            <a:innerShdw blurRad="63500" dist="50800" dir="13500000">
                              <a:prstClr val="black">
                                <a:alpha val="50000"/>
                              </a:prstClr>
                            </a:innerShdw>
                          </a:effectLst>
                        </a:rPr>
                        <a:t> </a:t>
                      </a:r>
                      <a:endParaRPr lang="en-US" sz="2400" dirty="0">
                        <a:solidFill>
                          <a:srgbClr val="CC3399"/>
                        </a:solidFill>
                        <a:effectLst>
                          <a:innerShdw blurRad="63500" dist="50800" dir="13500000">
                            <a:prstClr val="black">
                              <a:alpha val="50000"/>
                            </a:prstClr>
                          </a:innerShdw>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tc>
                  <a:txBody>
                    <a:bodyPr/>
                    <a:lstStyle/>
                    <a:p>
                      <a:pPr algn="ctr">
                        <a:lnSpc>
                          <a:spcPct val="107000"/>
                        </a:lnSpc>
                        <a:spcAft>
                          <a:spcPts val="800"/>
                        </a:spcAft>
                      </a:pPr>
                      <a:r>
                        <a:rPr lang="en-US" sz="1400" dirty="0">
                          <a:effectLst/>
                        </a:rPr>
                        <a:t>9.3 </a:t>
                      </a:r>
                    </a:p>
                    <a:p>
                      <a:pPr algn="ctr">
                        <a:lnSpc>
                          <a:spcPct val="107000"/>
                        </a:lnSpc>
                        <a:spcAft>
                          <a:spcPts val="800"/>
                        </a:spcAft>
                      </a:pPr>
                      <a:r>
                        <a:rPr lang="en-US" sz="1400" dirty="0">
                          <a:effectLst/>
                        </a:rPr>
                        <a:t>(7.4–12.1)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tc>
                  <a:txBody>
                    <a:bodyPr/>
                    <a:lstStyle/>
                    <a:p>
                      <a:pPr algn="ctr">
                        <a:lnSpc>
                          <a:spcPct val="107000"/>
                        </a:lnSpc>
                        <a:spcAft>
                          <a:spcPts val="800"/>
                        </a:spcAft>
                      </a:pPr>
                      <a:r>
                        <a:rPr lang="en-US" sz="1400" dirty="0">
                          <a:effectLst/>
                        </a:rPr>
                        <a:t>231,874.0 </a:t>
                      </a:r>
                    </a:p>
                    <a:p>
                      <a:pPr algn="ctr">
                        <a:lnSpc>
                          <a:spcPct val="107000"/>
                        </a:lnSpc>
                        <a:spcAft>
                          <a:spcPts val="800"/>
                        </a:spcAft>
                      </a:pPr>
                      <a:r>
                        <a:rPr lang="en-US" sz="1400" dirty="0">
                          <a:effectLst/>
                        </a:rPr>
                        <a:t>(186,350.2–300,301.7)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tc>
                  <a:txBody>
                    <a:bodyPr/>
                    <a:lstStyle/>
                    <a:p>
                      <a:pPr algn="ctr">
                        <a:lnSpc>
                          <a:spcPct val="107000"/>
                        </a:lnSpc>
                        <a:spcAft>
                          <a:spcPts val="800"/>
                        </a:spcAft>
                      </a:pPr>
                      <a:r>
                        <a:rPr lang="en-US" sz="1400" dirty="0">
                          <a:effectLst/>
                        </a:rPr>
                        <a:t>1,673.1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tc>
                  <a:txBody>
                    <a:bodyPr/>
                    <a:lstStyle/>
                    <a:p>
                      <a:pPr algn="ctr">
                        <a:lnSpc>
                          <a:spcPct val="107000"/>
                        </a:lnSpc>
                        <a:spcAft>
                          <a:spcPts val="800"/>
                        </a:spcAft>
                      </a:pPr>
                      <a:r>
                        <a:rPr lang="en-US" sz="1400">
                          <a:effectLst/>
                        </a:rPr>
                        <a:t>4,211,276.9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tc>
                  <a:txBody>
                    <a:bodyPr/>
                    <a:lstStyle/>
                    <a:p>
                      <a:pPr algn="ctr">
                        <a:lnSpc>
                          <a:spcPct val="107000"/>
                        </a:lnSpc>
                        <a:spcAft>
                          <a:spcPts val="800"/>
                        </a:spcAft>
                      </a:pPr>
                      <a:r>
                        <a:rPr lang="en-US" sz="1400" dirty="0">
                          <a:effectLst/>
                        </a:rPr>
                        <a:t>1,110,100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extLst>
                  <a:ext uri="{0D108BD9-81ED-4DB2-BD59-A6C34878D82A}">
                    <a16:rowId xmlns:a16="http://schemas.microsoft.com/office/drawing/2014/main" xmlns="" val="4006408996"/>
                  </a:ext>
                </a:extLst>
              </a:tr>
              <a:tr h="693368">
                <a:tc>
                  <a:txBody>
                    <a:bodyPr/>
                    <a:lstStyle/>
                    <a:p>
                      <a:pPr>
                        <a:lnSpc>
                          <a:spcPct val="107000"/>
                        </a:lnSpc>
                        <a:spcAft>
                          <a:spcPts val="800"/>
                        </a:spcAft>
                      </a:pPr>
                      <a:r>
                        <a:rPr lang="en-US" sz="1400" dirty="0">
                          <a:solidFill>
                            <a:srgbClr val="0000FF"/>
                          </a:solidFill>
                          <a:effectLst>
                            <a:outerShdw blurRad="38100" dist="38100" dir="2700000" algn="tl">
                              <a:srgbClr val="000000">
                                <a:alpha val="43137"/>
                              </a:srgbClr>
                            </a:outerShdw>
                          </a:effectLst>
                        </a:rPr>
                        <a:t>Middle East and North Africa </a:t>
                      </a:r>
                      <a:endParaRPr lang="en-US" sz="1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tc>
                  <a:txBody>
                    <a:bodyPr/>
                    <a:lstStyle/>
                    <a:p>
                      <a:pPr algn="ctr">
                        <a:lnSpc>
                          <a:spcPct val="107000"/>
                        </a:lnSpc>
                        <a:spcAft>
                          <a:spcPts val="800"/>
                        </a:spcAft>
                      </a:pPr>
                      <a:r>
                        <a:rPr lang="en-US" sz="1400" dirty="0">
                          <a:effectLst/>
                        </a:rPr>
                        <a:t>12.9 </a:t>
                      </a:r>
                    </a:p>
                    <a:p>
                      <a:pPr algn="ctr">
                        <a:lnSpc>
                          <a:spcPct val="107000"/>
                        </a:lnSpc>
                        <a:spcAft>
                          <a:spcPts val="800"/>
                        </a:spcAft>
                      </a:pPr>
                      <a:r>
                        <a:rPr lang="en-US" sz="1400" dirty="0">
                          <a:effectLst/>
                        </a:rPr>
                        <a:t>(7.2–17.6)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rPr>
                        <a:t>24,461.2 </a:t>
                      </a:r>
                    </a:p>
                    <a:p>
                      <a:pPr algn="ctr">
                        <a:lnSpc>
                          <a:spcPct val="107000"/>
                        </a:lnSpc>
                        <a:spcAft>
                          <a:spcPts val="800"/>
                        </a:spcAft>
                      </a:pPr>
                      <a:r>
                        <a:rPr lang="en-US" sz="1400" dirty="0">
                          <a:effectLst/>
                        </a:rPr>
                        <a:t>(13,715.0–33,350.3)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rPr>
                        <a:t>475.3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a:effectLst/>
                        </a:rPr>
                        <a:t>418,865.8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a:effectLst/>
                        </a:rPr>
                        <a:t>149,400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extLst>
                  <a:ext uri="{0D108BD9-81ED-4DB2-BD59-A6C34878D82A}">
                    <a16:rowId xmlns:a16="http://schemas.microsoft.com/office/drawing/2014/main" xmlns="" val="1072377915"/>
                  </a:ext>
                </a:extLst>
              </a:tr>
              <a:tr h="693368">
                <a:tc>
                  <a:txBody>
                    <a:bodyPr/>
                    <a:lstStyle/>
                    <a:p>
                      <a:pPr>
                        <a:lnSpc>
                          <a:spcPct val="107000"/>
                        </a:lnSpc>
                        <a:spcAft>
                          <a:spcPts val="800"/>
                        </a:spcAft>
                      </a:pPr>
                      <a:r>
                        <a:rPr lang="en-US" sz="1400" dirty="0">
                          <a:solidFill>
                            <a:srgbClr val="0000FF"/>
                          </a:solidFill>
                          <a:effectLst>
                            <a:outerShdw blurRad="38100" dist="38100" dir="2700000" algn="tl">
                              <a:srgbClr val="000000">
                                <a:alpha val="43137"/>
                              </a:srgbClr>
                            </a:outerShdw>
                          </a:effectLst>
                        </a:rPr>
                        <a:t>Egypt </a:t>
                      </a:r>
                      <a:endParaRPr lang="en-US" sz="1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tc>
                  <a:txBody>
                    <a:bodyPr/>
                    <a:lstStyle/>
                    <a:p>
                      <a:pPr algn="ctr">
                        <a:lnSpc>
                          <a:spcPct val="107000"/>
                        </a:lnSpc>
                        <a:spcAft>
                          <a:spcPts val="800"/>
                        </a:spcAft>
                      </a:pPr>
                      <a:r>
                        <a:rPr lang="en-US" sz="1400" dirty="0">
                          <a:effectLst/>
                        </a:rPr>
                        <a:t>15.2 </a:t>
                      </a:r>
                    </a:p>
                    <a:p>
                      <a:pPr algn="ctr">
                        <a:lnSpc>
                          <a:spcPct val="107000"/>
                        </a:lnSpc>
                        <a:spcAft>
                          <a:spcPts val="800"/>
                        </a:spcAft>
                      </a:pPr>
                      <a:r>
                        <a:rPr lang="en-US" sz="1400" dirty="0">
                          <a:effectLst/>
                        </a:rPr>
                        <a:t>(8.2–17.4)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rPr>
                        <a:t>4,815.5 </a:t>
                      </a:r>
                    </a:p>
                    <a:p>
                      <a:pPr algn="ctr">
                        <a:lnSpc>
                          <a:spcPct val="107000"/>
                        </a:lnSpc>
                        <a:spcAft>
                          <a:spcPts val="800"/>
                        </a:spcAft>
                      </a:pPr>
                      <a:r>
                        <a:rPr lang="en-US" sz="1400" dirty="0">
                          <a:effectLst/>
                        </a:rPr>
                        <a:t>(2,586.7–5,488.1)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rPr>
                        <a:t>279.1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rPr>
                        <a:t>76,262.7 </a:t>
                      </a:r>
                    </a:p>
                    <a:p>
                      <a:pPr algn="ctr">
                        <a:lnSpc>
                          <a:spcPct val="107000"/>
                        </a:lnSpc>
                        <a:spcAft>
                          <a:spcPts val="800"/>
                        </a:spcAft>
                      </a:pPr>
                      <a:r>
                        <a:rPr lang="en-US" sz="1400" dirty="0">
                          <a:effectLst/>
                        </a:rPr>
                        <a:t>(44,911.6–85,183.2)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a:effectLst/>
                        </a:rPr>
                        <a:t>11,755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extLst>
                  <a:ext uri="{0D108BD9-81ED-4DB2-BD59-A6C34878D82A}">
                    <a16:rowId xmlns:a16="http://schemas.microsoft.com/office/drawing/2014/main" xmlns="" val="3461079883"/>
                  </a:ext>
                </a:extLst>
              </a:tr>
              <a:tr h="693368">
                <a:tc>
                  <a:txBody>
                    <a:bodyPr/>
                    <a:lstStyle/>
                    <a:p>
                      <a:pPr>
                        <a:lnSpc>
                          <a:spcPct val="107000"/>
                        </a:lnSpc>
                        <a:spcAft>
                          <a:spcPts val="800"/>
                        </a:spcAft>
                      </a:pPr>
                      <a:r>
                        <a:rPr lang="en-US" sz="1400" dirty="0">
                          <a:solidFill>
                            <a:srgbClr val="0000FF"/>
                          </a:solidFill>
                          <a:effectLst>
                            <a:outerShdw blurRad="38100" dist="38100" dir="2700000" algn="tl">
                              <a:srgbClr val="000000">
                                <a:alpha val="43137"/>
                              </a:srgbClr>
                            </a:outerShdw>
                          </a:effectLst>
                        </a:rPr>
                        <a:t>Iran (Islamic Republic of) </a:t>
                      </a:r>
                      <a:endParaRPr lang="en-US" sz="1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tc>
                  <a:txBody>
                    <a:bodyPr/>
                    <a:lstStyle/>
                    <a:p>
                      <a:pPr algn="ctr">
                        <a:lnSpc>
                          <a:spcPct val="107000"/>
                        </a:lnSpc>
                        <a:spcAft>
                          <a:spcPts val="800"/>
                        </a:spcAft>
                      </a:pPr>
                      <a:r>
                        <a:rPr lang="en-US" sz="1400" dirty="0">
                          <a:effectLst/>
                        </a:rPr>
                        <a:t>9.4 </a:t>
                      </a:r>
                    </a:p>
                    <a:p>
                      <a:pPr algn="ctr">
                        <a:lnSpc>
                          <a:spcPct val="107000"/>
                        </a:lnSpc>
                        <a:spcAft>
                          <a:spcPts val="800"/>
                        </a:spcAft>
                      </a:pPr>
                      <a:r>
                        <a:rPr lang="en-US" sz="1400" dirty="0">
                          <a:effectLst/>
                        </a:rPr>
                        <a:t>(7.4–12.3)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rPr>
                        <a:t>1,876.7 </a:t>
                      </a:r>
                    </a:p>
                    <a:p>
                      <a:pPr algn="ctr">
                        <a:lnSpc>
                          <a:spcPct val="107000"/>
                        </a:lnSpc>
                        <a:spcAft>
                          <a:spcPts val="800"/>
                        </a:spcAft>
                      </a:pPr>
                      <a:r>
                        <a:rPr lang="en-US" sz="1400" dirty="0">
                          <a:effectLst/>
                        </a:rPr>
                        <a:t>(1,472.4–2,457.0)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rPr>
                        <a:t>1,141.1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rPr>
                        <a:t>33,036.7 </a:t>
                      </a:r>
                    </a:p>
                    <a:p>
                      <a:pPr algn="ctr">
                        <a:lnSpc>
                          <a:spcPct val="107000"/>
                        </a:lnSpc>
                        <a:spcAft>
                          <a:spcPts val="800"/>
                        </a:spcAft>
                      </a:pPr>
                      <a:r>
                        <a:rPr lang="en-US" sz="1400" dirty="0">
                          <a:effectLst/>
                        </a:rPr>
                        <a:t>(24,729.8–42,220.2)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rPr>
                        <a:t>7,808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extLst>
                  <a:ext uri="{0D108BD9-81ED-4DB2-BD59-A6C34878D82A}">
                    <a16:rowId xmlns:a16="http://schemas.microsoft.com/office/drawing/2014/main" xmlns="" val="569532041"/>
                  </a:ext>
                </a:extLst>
              </a:tr>
              <a:tr h="693368">
                <a:tc>
                  <a:txBody>
                    <a:bodyPr/>
                    <a:lstStyle/>
                    <a:p>
                      <a:pPr>
                        <a:lnSpc>
                          <a:spcPct val="107000"/>
                        </a:lnSpc>
                        <a:spcAft>
                          <a:spcPts val="800"/>
                        </a:spcAft>
                      </a:pPr>
                      <a:r>
                        <a:rPr lang="en-US" sz="1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United States of America</a:t>
                      </a: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noFill/>
                  </a:tcPr>
                </a:tc>
                <a:tc>
                  <a:txBody>
                    <a:bodyPr/>
                    <a:lstStyle/>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13.3 </a:t>
                      </a:r>
                    </a:p>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(11.4–15.3)</a:t>
                      </a: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11,816.5 </a:t>
                      </a:r>
                    </a:p>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(10,181.6–13,647.4)</a:t>
                      </a: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9,505.6</a:t>
                      </a: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188,968.8 </a:t>
                      </a:r>
                    </a:p>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(167,714.5–211,520.8)</a:t>
                      </a: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tc>
                  <a:txBody>
                    <a:bodyPr/>
                    <a:lstStyle/>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175,866</a:t>
                      </a:r>
                    </a:p>
                  </a:txBody>
                  <a:tcPr marL="60493" marR="60493" marT="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tcPr>
                </a:tc>
                <a:extLst>
                  <a:ext uri="{0D108BD9-81ED-4DB2-BD59-A6C34878D82A}">
                    <a16:rowId xmlns:a16="http://schemas.microsoft.com/office/drawing/2014/main" xmlns="" val="2843113004"/>
                  </a:ext>
                </a:extLst>
              </a:tr>
            </a:tbl>
          </a:graphicData>
        </a:graphic>
      </p:graphicFrame>
    </p:spTree>
    <p:extLst>
      <p:ext uri="{BB962C8B-B14F-4D97-AF65-F5344CB8AC3E}">
        <p14:creationId xmlns:p14="http://schemas.microsoft.com/office/powerpoint/2010/main" val="364847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425575"/>
          </a:xfrm>
        </p:spPr>
        <p:txBody>
          <a:bodyPr/>
          <a:lstStyle/>
          <a:p>
            <a:r>
              <a:rPr lang="en-US" dirty="0"/>
              <a:t>Content Overview</a:t>
            </a:r>
          </a:p>
        </p:txBody>
      </p:sp>
      <p:sp>
        <p:nvSpPr>
          <p:cNvPr id="8" name="Content Placeholder 2"/>
          <p:cNvSpPr>
            <a:spLocks noGrp="1"/>
          </p:cNvSpPr>
          <p:nvPr>
            <p:ph idx="4294967295"/>
          </p:nvPr>
        </p:nvSpPr>
        <p:spPr>
          <a:xfrm>
            <a:off x="0" y="1543050"/>
            <a:ext cx="8229600" cy="4854575"/>
          </a:xfrm>
        </p:spPr>
        <p:txBody>
          <a:bodyPr/>
          <a:lstStyle/>
          <a:p>
            <a:pPr>
              <a:spcAft>
                <a:spcPts val="600"/>
              </a:spcAft>
            </a:pPr>
            <a:r>
              <a:rPr lang="en-US" sz="2400" dirty="0"/>
              <a:t>Progression of T2DM</a:t>
            </a:r>
          </a:p>
          <a:p>
            <a:pPr>
              <a:spcAft>
                <a:spcPts val="600"/>
              </a:spcAft>
            </a:pPr>
            <a:r>
              <a:rPr lang="en-US" sz="2400" dirty="0">
                <a:solidFill>
                  <a:schemeClr val="bg1">
                    <a:lumMod val="85000"/>
                  </a:schemeClr>
                </a:solidFill>
              </a:rPr>
              <a:t>Insulin Initiation in T2DM</a:t>
            </a:r>
          </a:p>
          <a:p>
            <a:pPr>
              <a:spcAft>
                <a:spcPts val="600"/>
              </a:spcAft>
            </a:pPr>
            <a:r>
              <a:rPr lang="en-US" sz="2400" dirty="0">
                <a:solidFill>
                  <a:schemeClr val="bg1">
                    <a:lumMod val="85000"/>
                  </a:schemeClr>
                </a:solidFill>
              </a:rPr>
              <a:t>Introduction to Premix Insulins</a:t>
            </a:r>
          </a:p>
          <a:p>
            <a:pPr>
              <a:spcAft>
                <a:spcPts val="600"/>
              </a:spcAft>
            </a:pPr>
            <a:r>
              <a:rPr lang="en-US" sz="2400" dirty="0">
                <a:solidFill>
                  <a:schemeClr val="bg1">
                    <a:lumMod val="85000"/>
                  </a:schemeClr>
                </a:solidFill>
              </a:rPr>
              <a:t>Premix vs. Basal Insulin Regimens</a:t>
            </a:r>
          </a:p>
          <a:p>
            <a:pPr>
              <a:spcAft>
                <a:spcPts val="600"/>
              </a:spcAft>
            </a:pPr>
            <a:r>
              <a:rPr lang="en-US" sz="2400" dirty="0">
                <a:solidFill>
                  <a:schemeClr val="bg1">
                    <a:lumMod val="85000"/>
                  </a:schemeClr>
                </a:solidFill>
              </a:rPr>
              <a:t>Premix vs. Basal-Bolus Regimens</a:t>
            </a:r>
          </a:p>
          <a:p>
            <a:pPr>
              <a:spcAft>
                <a:spcPts val="600"/>
              </a:spcAft>
            </a:pPr>
            <a:r>
              <a:rPr lang="en-US" sz="2400" dirty="0">
                <a:solidFill>
                  <a:schemeClr val="bg1">
                    <a:lumMod val="85000"/>
                  </a:schemeClr>
                </a:solidFill>
              </a:rPr>
              <a:t>Comparison of Premix, Basal-Bolus, and Basal Insulin Regimens</a:t>
            </a:r>
          </a:p>
          <a:p>
            <a:pPr>
              <a:spcAft>
                <a:spcPts val="600"/>
              </a:spcAft>
            </a:pPr>
            <a:r>
              <a:rPr lang="en-US" sz="2400" dirty="0">
                <a:solidFill>
                  <a:schemeClr val="bg1">
                    <a:lumMod val="85000"/>
                  </a:schemeClr>
                </a:solidFill>
              </a:rPr>
              <a:t>Guidelines and Treatment Algorithms</a:t>
            </a:r>
          </a:p>
          <a:p>
            <a:pPr>
              <a:spcAft>
                <a:spcPts val="600"/>
              </a:spcAft>
            </a:pPr>
            <a:r>
              <a:rPr lang="en-US" sz="2400" dirty="0">
                <a:solidFill>
                  <a:schemeClr val="bg1">
                    <a:lumMod val="85000"/>
                  </a:schemeClr>
                </a:solidFill>
              </a:rPr>
              <a:t>Conclusions</a:t>
            </a:r>
          </a:p>
          <a:p>
            <a:pPr>
              <a:spcAft>
                <a:spcPts val="600"/>
              </a:spcAft>
            </a:pPr>
            <a:endParaRPr lang="en-US" sz="2000" dirty="0"/>
          </a:p>
          <a:p>
            <a:pPr>
              <a:spcAft>
                <a:spcPts val="600"/>
              </a:spcAft>
            </a:pPr>
            <a:endParaRPr lang="en-US" sz="2400" dirty="0"/>
          </a:p>
          <a:p>
            <a:pPr marL="0" indent="0">
              <a:spcAft>
                <a:spcPts val="600"/>
              </a:spcAft>
              <a:buNone/>
            </a:pPr>
            <a:endParaRPr lang="en-US" sz="2400" dirty="0"/>
          </a:p>
          <a:p>
            <a:pPr marL="0" indent="0">
              <a:spcAft>
                <a:spcPts val="600"/>
              </a:spcAft>
              <a:buNone/>
            </a:pPr>
            <a:endParaRPr lang="en-US" sz="2400" dirty="0"/>
          </a:p>
        </p:txBody>
      </p:sp>
      <p:sp>
        <p:nvSpPr>
          <p:cNvPr id="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Copyright © 2016 Eli Lilly and Company</a:t>
            </a:r>
          </a:p>
        </p:txBody>
      </p:sp>
    </p:spTree>
    <p:extLst>
      <p:ext uri="{BB962C8B-B14F-4D97-AF65-F5344CB8AC3E}">
        <p14:creationId xmlns:p14="http://schemas.microsoft.com/office/powerpoint/2010/main" val="418597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5400"/>
            <a:ext cx="8229600" cy="1425575"/>
          </a:xfrm>
        </p:spPr>
        <p:txBody>
          <a:bodyPr/>
          <a:lstStyle/>
          <a:p>
            <a:r>
              <a:rPr lang="en-US" dirty="0"/>
              <a:t>Diabetes is a progressive disease</a:t>
            </a:r>
          </a:p>
        </p:txBody>
      </p:sp>
      <p:sp>
        <p:nvSpPr>
          <p:cNvPr id="5" name="Content Placeholder 4"/>
          <p:cNvSpPr>
            <a:spLocks noGrp="1"/>
          </p:cNvSpPr>
          <p:nvPr>
            <p:ph idx="4294967295"/>
          </p:nvPr>
        </p:nvSpPr>
        <p:spPr>
          <a:xfrm>
            <a:off x="795338" y="1516063"/>
            <a:ext cx="8348662" cy="730250"/>
          </a:xfrm>
        </p:spPr>
        <p:txBody>
          <a:bodyPr/>
          <a:lstStyle/>
          <a:p>
            <a:pPr marL="0" indent="0">
              <a:buNone/>
            </a:pPr>
            <a:r>
              <a:rPr lang="en-US" sz="1800" dirty="0"/>
              <a:t>In patients with type 2 diabetes, disease management generally requires stepwise intensification of therapy as beta cell function declines</a:t>
            </a:r>
            <a:r>
              <a:rPr lang="en-US" sz="1800" baseline="30000" dirty="0"/>
              <a:t>1</a:t>
            </a:r>
            <a:r>
              <a:rPr lang="en-US" sz="1800" dirty="0"/>
              <a:t>:</a:t>
            </a:r>
          </a:p>
        </p:txBody>
      </p:sp>
      <p:sp>
        <p:nvSpPr>
          <p:cNvPr id="8" name="TextBox 7"/>
          <p:cNvSpPr txBox="1"/>
          <p:nvPr/>
        </p:nvSpPr>
        <p:spPr>
          <a:xfrm>
            <a:off x="483336" y="5780274"/>
            <a:ext cx="8290558" cy="707886"/>
          </a:xfrm>
          <a:prstGeom prst="rect">
            <a:avLst/>
          </a:prstGeom>
          <a:noFill/>
        </p:spPr>
        <p:txBody>
          <a:bodyPr wrap="square" rtlCol="0" anchor="b">
            <a:spAutoFit/>
          </a:bodyPr>
          <a:lstStyle/>
          <a:p>
            <a:r>
              <a:rPr lang="en-US" sz="1000" b="1" dirty="0">
                <a:latin typeface="+mj-lt"/>
              </a:rPr>
              <a:t>Reference</a:t>
            </a:r>
            <a:endParaRPr lang="en-US" sz="1000" dirty="0">
              <a:latin typeface="+mj-lt"/>
            </a:endParaRPr>
          </a:p>
          <a:p>
            <a:pPr marL="106363" indent="-106363"/>
            <a:r>
              <a:rPr lang="en-US" sz="1000" b="1" dirty="0">
                <a:latin typeface="+mj-lt"/>
              </a:rPr>
              <a:t>1</a:t>
            </a:r>
            <a:r>
              <a:rPr lang="en-US" sz="1000" dirty="0">
                <a:latin typeface="+mj-lt"/>
              </a:rPr>
              <a:t>. Inzucchi SE, Bergenstal RM, Buse JB, et al. Management of hyperglycemia in type 2 diabetes: a patient-centered approach. Position statement of the American Diabetes Association (ADA) and the European Association for the Study of Diabetes (EASD) [published correction appears in </a:t>
            </a:r>
            <a:r>
              <a:rPr lang="en-US" sz="1000" i="1" dirty="0">
                <a:latin typeface="+mj-lt"/>
              </a:rPr>
              <a:t>Diabetologia. </a:t>
            </a:r>
            <a:r>
              <a:rPr lang="en-US" sz="1000" dirty="0">
                <a:latin typeface="+mj-lt"/>
              </a:rPr>
              <a:t>2013;56:680]. </a:t>
            </a:r>
            <a:r>
              <a:rPr lang="en-US" sz="1000" i="1" dirty="0">
                <a:latin typeface="+mj-lt"/>
              </a:rPr>
              <a:t>Diabetologia</a:t>
            </a:r>
            <a:r>
              <a:rPr lang="en-US" sz="1000" dirty="0">
                <a:latin typeface="+mj-lt"/>
              </a:rPr>
              <a:t>. 2012;55:1577-1596.</a:t>
            </a:r>
          </a:p>
        </p:txBody>
      </p:sp>
      <p:sp>
        <p:nvSpPr>
          <p:cNvPr id="11" name="Content Placeholder 4"/>
          <p:cNvSpPr txBox="1">
            <a:spLocks/>
          </p:cNvSpPr>
          <p:nvPr/>
        </p:nvSpPr>
        <p:spPr>
          <a:xfrm>
            <a:off x="6366933" y="4564748"/>
            <a:ext cx="2190045" cy="1486096"/>
          </a:xfrm>
          <a:prstGeom prst="rect">
            <a:avLst/>
          </a:prstGeom>
        </p:spPr>
        <p:txBody>
          <a:bodyPr/>
          <a:lstStyle>
            <a:lvl1pPr marL="171450" indent="-171450" algn="l" rtl="0" eaLnBrk="0" fontAlgn="base" hangingPunct="0">
              <a:spcBef>
                <a:spcPts val="600"/>
              </a:spcBef>
              <a:spcAft>
                <a:spcPct val="0"/>
              </a:spcAft>
              <a:buClr>
                <a:schemeClr val="accent1"/>
              </a:buClr>
              <a:buSzPct val="85000"/>
              <a:buFont typeface="Arial" pitchFamily="34" charset="0"/>
              <a:buChar char="•"/>
              <a:defRPr sz="1600" kern="1200">
                <a:solidFill>
                  <a:schemeClr val="tx1"/>
                </a:solidFill>
                <a:latin typeface="+mj-lt"/>
                <a:ea typeface="+mn-ea"/>
                <a:cs typeface="Times New Roman" pitchFamily="18" charset="0"/>
              </a:defRPr>
            </a:lvl1pPr>
            <a:lvl2pPr marL="365760" indent="-182880" algn="l" rtl="0" eaLnBrk="0" fontAlgn="base" hangingPunct="0">
              <a:spcBef>
                <a:spcPts val="400"/>
              </a:spcBef>
              <a:spcAft>
                <a:spcPct val="0"/>
              </a:spcAft>
              <a:buClr>
                <a:schemeClr val="accent1"/>
              </a:buClr>
              <a:buFont typeface="Arial" pitchFamily="34" charset="0"/>
              <a:buChar char="–"/>
              <a:defRPr sz="1400" kern="1200">
                <a:solidFill>
                  <a:schemeClr val="tx1"/>
                </a:solidFill>
                <a:latin typeface="+mn-lt"/>
                <a:ea typeface="+mn-ea"/>
                <a:cs typeface="Times New Roman" pitchFamily="18" charset="0"/>
              </a:defRPr>
            </a:lvl2pPr>
            <a:lvl3pPr marL="548640" indent="-182880" algn="l" rtl="0" eaLnBrk="0" fontAlgn="base" hangingPunct="0">
              <a:spcBef>
                <a:spcPct val="20000"/>
              </a:spcBef>
              <a:spcAft>
                <a:spcPct val="0"/>
              </a:spcAft>
              <a:buClr>
                <a:schemeClr val="accent1"/>
              </a:buClr>
              <a:buFont typeface="Arial" pitchFamily="34" charset="0"/>
              <a:buChar char="•"/>
              <a:defRPr sz="1200" kern="1200">
                <a:solidFill>
                  <a:schemeClr val="tx1"/>
                </a:solidFill>
                <a:latin typeface="+mn-lt"/>
                <a:ea typeface="+mn-ea"/>
                <a:cs typeface="Times New Roman" pitchFamily="18" charset="0"/>
              </a:defRPr>
            </a:lvl3pPr>
            <a:lvl4pPr marL="731520" indent="-182880" algn="l" rtl="0" eaLnBrk="0" fontAlgn="base" hangingPunct="0">
              <a:spcBef>
                <a:spcPct val="20000"/>
              </a:spcBef>
              <a:spcAft>
                <a:spcPct val="0"/>
              </a:spcAft>
              <a:buClr>
                <a:schemeClr val="accent1"/>
              </a:buClr>
              <a:buFont typeface="Arial" pitchFamily="34" charset="0"/>
              <a:buChar char="–"/>
              <a:defRPr sz="1100" kern="1200">
                <a:solidFill>
                  <a:schemeClr val="tx1"/>
                </a:solidFill>
                <a:latin typeface="+mn-lt"/>
                <a:ea typeface="+mn-ea"/>
                <a:cs typeface="Times New Roman" pitchFamily="18" charset="0"/>
              </a:defRPr>
            </a:lvl4pPr>
            <a:lvl5pPr marL="1657350" indent="-228600" algn="l" rtl="0" eaLnBrk="0" fontAlgn="base" hangingPunct="0">
              <a:spcBef>
                <a:spcPct val="20000"/>
              </a:spcBef>
              <a:spcAft>
                <a:spcPct val="0"/>
              </a:spcAft>
              <a:buFont typeface="Arial" pitchFamily="34" charset="0"/>
              <a:buChar char="»"/>
              <a:defRPr sz="1200" kern="1200">
                <a:solidFill>
                  <a:srgbClr val="988F8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20000"/>
              </a:lnSpc>
              <a:buNone/>
            </a:pPr>
            <a:endParaRPr lang="en-US" sz="1200" dirty="0">
              <a:solidFill>
                <a:schemeClr val="bg2">
                  <a:lumMod val="75000"/>
                </a:schemeClr>
              </a:solidFill>
            </a:endParaRPr>
          </a:p>
        </p:txBody>
      </p:sp>
    </p:spTree>
    <p:extLst>
      <p:ext uri="{BB962C8B-B14F-4D97-AF65-F5344CB8AC3E}">
        <p14:creationId xmlns:p14="http://schemas.microsoft.com/office/powerpoint/2010/main" val="5375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CCFFE8D-A437-43FD-B88E-27E67A5C79FA}"/>
              </a:ext>
            </a:extLst>
          </p:cNvPr>
          <p:cNvPicPr>
            <a:picLocks noChangeAspect="1"/>
          </p:cNvPicPr>
          <p:nvPr/>
        </p:nvPicPr>
        <p:blipFill>
          <a:blip r:embed="rId3">
            <a:duotone>
              <a:schemeClr val="accent3">
                <a:shade val="45000"/>
                <a:satMod val="135000"/>
              </a:schemeClr>
              <a:prstClr val="white"/>
            </a:duotone>
          </a:blip>
          <a:stretch>
            <a:fillRect/>
          </a:stretch>
        </p:blipFill>
        <p:spPr>
          <a:xfrm>
            <a:off x="7465252" y="3477491"/>
            <a:ext cx="1429362" cy="1085813"/>
          </a:xfrm>
          <a:prstGeom prst="rect">
            <a:avLst/>
          </a:prstGeom>
        </p:spPr>
      </p:pic>
      <p:sp>
        <p:nvSpPr>
          <p:cNvPr id="9" name="Title 8"/>
          <p:cNvSpPr>
            <a:spLocks noGrp="1"/>
          </p:cNvSpPr>
          <p:nvPr>
            <p:ph type="ctrTitle"/>
          </p:nvPr>
        </p:nvSpPr>
        <p:spPr>
          <a:xfrm>
            <a:off x="446156" y="1148522"/>
            <a:ext cx="7048493" cy="1791745"/>
          </a:xfrm>
        </p:spPr>
        <p:txBody>
          <a:bodyPr/>
          <a:lstStyle/>
          <a:p>
            <a:r>
              <a:rPr lang="en-US" dirty="0"/>
              <a:t>Lilly’s Commitment to  Diabetes Care:</a:t>
            </a:r>
          </a:p>
        </p:txBody>
      </p:sp>
      <p:sp>
        <p:nvSpPr>
          <p:cNvPr id="10" name="Subtitle 9"/>
          <p:cNvSpPr>
            <a:spLocks noGrp="1"/>
          </p:cNvSpPr>
          <p:nvPr>
            <p:ph type="subTitle" idx="1"/>
          </p:nvPr>
        </p:nvSpPr>
        <p:spPr>
          <a:xfrm>
            <a:off x="357808" y="3440113"/>
            <a:ext cx="7081055" cy="455041"/>
          </a:xfrm>
        </p:spPr>
        <p:txBody>
          <a:bodyPr/>
          <a:lstStyle/>
          <a:p>
            <a:r>
              <a:rPr lang="en-US" b="0" i="0" dirty="0">
                <a:solidFill>
                  <a:schemeClr val="bg1"/>
                </a:solidFill>
              </a:rPr>
              <a:t>Through Research and Collaboration, a Broad and Growing Product Portfolio, Support </a:t>
            </a:r>
            <a:r>
              <a:rPr lang="en-US" b="0" i="0" dirty="0" err="1" smtClean="0">
                <a:solidFill>
                  <a:schemeClr val="bg1"/>
                </a:solidFill>
              </a:rPr>
              <a:t>Programms</a:t>
            </a:r>
            <a:r>
              <a:rPr lang="en-US" b="0" i="0" dirty="0">
                <a:solidFill>
                  <a:schemeClr val="bg1"/>
                </a:solidFill>
              </a:rPr>
              <a:t>, and More</a:t>
            </a:r>
          </a:p>
          <a:p>
            <a:endParaRPr lang="en-US" b="0" i="0" dirty="0"/>
          </a:p>
        </p:txBody>
      </p:sp>
    </p:spTree>
    <p:extLst>
      <p:ext uri="{BB962C8B-B14F-4D97-AF65-F5344CB8AC3E}">
        <p14:creationId xmlns:p14="http://schemas.microsoft.com/office/powerpoint/2010/main" val="313261758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688622" y="3608479"/>
            <a:ext cx="1975556" cy="1343378"/>
          </a:xfrm>
          <a:prstGeom prst="roundRect">
            <a:avLst>
              <a:gd name="adj" fmla="val 947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Lifestyle changes and OADs</a:t>
            </a:r>
          </a:p>
        </p:txBody>
      </p:sp>
      <p:sp>
        <p:nvSpPr>
          <p:cNvPr id="4" name="Title 3"/>
          <p:cNvSpPr>
            <a:spLocks noGrp="1"/>
          </p:cNvSpPr>
          <p:nvPr>
            <p:ph type="title" idx="4294967295"/>
          </p:nvPr>
        </p:nvSpPr>
        <p:spPr>
          <a:xfrm>
            <a:off x="0" y="-25400"/>
            <a:ext cx="8229600" cy="1425575"/>
          </a:xfrm>
        </p:spPr>
        <p:txBody>
          <a:bodyPr/>
          <a:lstStyle/>
          <a:p>
            <a:r>
              <a:rPr lang="en-US" dirty="0"/>
              <a:t>Diabetes is a progressive disease</a:t>
            </a:r>
          </a:p>
        </p:txBody>
      </p:sp>
      <p:sp>
        <p:nvSpPr>
          <p:cNvPr id="5" name="Content Placeholder 4"/>
          <p:cNvSpPr>
            <a:spLocks noGrp="1"/>
          </p:cNvSpPr>
          <p:nvPr>
            <p:ph idx="4294967295"/>
          </p:nvPr>
        </p:nvSpPr>
        <p:spPr>
          <a:xfrm>
            <a:off x="795338" y="1516063"/>
            <a:ext cx="8348662" cy="730250"/>
          </a:xfrm>
        </p:spPr>
        <p:txBody>
          <a:bodyPr/>
          <a:lstStyle/>
          <a:p>
            <a:pPr marL="0" indent="0">
              <a:buNone/>
            </a:pPr>
            <a:r>
              <a:rPr lang="en-US" sz="1800" dirty="0"/>
              <a:t>In patients with type 2 diabetes, disease management generally requires stepwise intensification of therapy as beta cell function declines</a:t>
            </a:r>
            <a:r>
              <a:rPr lang="en-US" sz="1800" baseline="30000" dirty="0"/>
              <a:t>1</a:t>
            </a:r>
            <a:r>
              <a:rPr lang="en-US" sz="1800" dirty="0"/>
              <a:t>:</a:t>
            </a:r>
          </a:p>
        </p:txBody>
      </p:sp>
      <p:sp>
        <p:nvSpPr>
          <p:cNvPr id="8" name="TextBox 7"/>
          <p:cNvSpPr txBox="1"/>
          <p:nvPr/>
        </p:nvSpPr>
        <p:spPr>
          <a:xfrm>
            <a:off x="483336" y="5780274"/>
            <a:ext cx="8290558" cy="707886"/>
          </a:xfrm>
          <a:prstGeom prst="rect">
            <a:avLst/>
          </a:prstGeom>
          <a:noFill/>
        </p:spPr>
        <p:txBody>
          <a:bodyPr wrap="square" rtlCol="0" anchor="b">
            <a:spAutoFit/>
          </a:bodyPr>
          <a:lstStyle/>
          <a:p>
            <a:r>
              <a:rPr lang="en-US" sz="1000" b="1" dirty="0">
                <a:latin typeface="+mj-lt"/>
              </a:rPr>
              <a:t>Reference</a:t>
            </a:r>
            <a:endParaRPr lang="en-US" sz="1000" dirty="0">
              <a:latin typeface="+mj-lt"/>
            </a:endParaRPr>
          </a:p>
          <a:p>
            <a:pPr marL="106363" indent="-106363"/>
            <a:r>
              <a:rPr lang="en-US" sz="1000" b="1" dirty="0">
                <a:latin typeface="+mj-lt"/>
              </a:rPr>
              <a:t>1</a:t>
            </a:r>
            <a:r>
              <a:rPr lang="en-US" sz="1000" dirty="0">
                <a:latin typeface="+mj-lt"/>
              </a:rPr>
              <a:t>. Inzucchi SE, Bergenstal RM, Buse JB, et al. Management of hyperglycemia in type 2 diabetes: a patient-centered approach. Position statement of the American Diabetes Association (ADA) and the European Association for the Study of Diabetes (EASD) [published correction appears in </a:t>
            </a:r>
            <a:r>
              <a:rPr lang="en-US" sz="1000" i="1" dirty="0">
                <a:latin typeface="+mj-lt"/>
              </a:rPr>
              <a:t>Diabetologia. </a:t>
            </a:r>
            <a:r>
              <a:rPr lang="en-US" sz="1000" dirty="0">
                <a:latin typeface="+mj-lt"/>
              </a:rPr>
              <a:t>2013;56:680]. </a:t>
            </a:r>
            <a:r>
              <a:rPr lang="en-US" sz="1000" i="1" dirty="0">
                <a:latin typeface="+mj-lt"/>
              </a:rPr>
              <a:t>Diabetologia</a:t>
            </a:r>
            <a:r>
              <a:rPr lang="en-US" sz="1000" dirty="0">
                <a:latin typeface="+mj-lt"/>
              </a:rPr>
              <a:t>. 2012;55:1577-1596.</a:t>
            </a:r>
          </a:p>
        </p:txBody>
      </p:sp>
      <p:sp>
        <p:nvSpPr>
          <p:cNvPr id="11" name="Content Placeholder 4"/>
          <p:cNvSpPr txBox="1">
            <a:spLocks/>
          </p:cNvSpPr>
          <p:nvPr/>
        </p:nvSpPr>
        <p:spPr>
          <a:xfrm>
            <a:off x="6366933" y="4564748"/>
            <a:ext cx="2190045" cy="1486096"/>
          </a:xfrm>
          <a:prstGeom prst="rect">
            <a:avLst/>
          </a:prstGeom>
        </p:spPr>
        <p:txBody>
          <a:bodyPr/>
          <a:lstStyle>
            <a:lvl1pPr marL="171450" indent="-171450" algn="l" rtl="0" eaLnBrk="0" fontAlgn="base" hangingPunct="0">
              <a:spcBef>
                <a:spcPts val="600"/>
              </a:spcBef>
              <a:spcAft>
                <a:spcPct val="0"/>
              </a:spcAft>
              <a:buClr>
                <a:schemeClr val="accent1"/>
              </a:buClr>
              <a:buSzPct val="85000"/>
              <a:buFont typeface="Arial" pitchFamily="34" charset="0"/>
              <a:buChar char="•"/>
              <a:defRPr sz="1600" kern="1200">
                <a:solidFill>
                  <a:schemeClr val="tx1"/>
                </a:solidFill>
                <a:latin typeface="+mj-lt"/>
                <a:ea typeface="+mn-ea"/>
                <a:cs typeface="Times New Roman" pitchFamily="18" charset="0"/>
              </a:defRPr>
            </a:lvl1pPr>
            <a:lvl2pPr marL="365760" indent="-182880" algn="l" rtl="0" eaLnBrk="0" fontAlgn="base" hangingPunct="0">
              <a:spcBef>
                <a:spcPts val="400"/>
              </a:spcBef>
              <a:spcAft>
                <a:spcPct val="0"/>
              </a:spcAft>
              <a:buClr>
                <a:schemeClr val="accent1"/>
              </a:buClr>
              <a:buFont typeface="Arial" pitchFamily="34" charset="0"/>
              <a:buChar char="–"/>
              <a:defRPr sz="1400" kern="1200">
                <a:solidFill>
                  <a:schemeClr val="tx1"/>
                </a:solidFill>
                <a:latin typeface="+mn-lt"/>
                <a:ea typeface="+mn-ea"/>
                <a:cs typeface="Times New Roman" pitchFamily="18" charset="0"/>
              </a:defRPr>
            </a:lvl2pPr>
            <a:lvl3pPr marL="548640" indent="-182880" algn="l" rtl="0" eaLnBrk="0" fontAlgn="base" hangingPunct="0">
              <a:spcBef>
                <a:spcPct val="20000"/>
              </a:spcBef>
              <a:spcAft>
                <a:spcPct val="0"/>
              </a:spcAft>
              <a:buClr>
                <a:schemeClr val="accent1"/>
              </a:buClr>
              <a:buFont typeface="Arial" pitchFamily="34" charset="0"/>
              <a:buChar char="•"/>
              <a:defRPr sz="1200" kern="1200">
                <a:solidFill>
                  <a:schemeClr val="tx1"/>
                </a:solidFill>
                <a:latin typeface="+mn-lt"/>
                <a:ea typeface="+mn-ea"/>
                <a:cs typeface="Times New Roman" pitchFamily="18" charset="0"/>
              </a:defRPr>
            </a:lvl3pPr>
            <a:lvl4pPr marL="731520" indent="-182880" algn="l" rtl="0" eaLnBrk="0" fontAlgn="base" hangingPunct="0">
              <a:spcBef>
                <a:spcPct val="20000"/>
              </a:spcBef>
              <a:spcAft>
                <a:spcPct val="0"/>
              </a:spcAft>
              <a:buClr>
                <a:schemeClr val="accent1"/>
              </a:buClr>
              <a:buFont typeface="Arial" pitchFamily="34" charset="0"/>
              <a:buChar char="–"/>
              <a:defRPr sz="1100" kern="1200">
                <a:solidFill>
                  <a:schemeClr val="tx1"/>
                </a:solidFill>
                <a:latin typeface="+mn-lt"/>
                <a:ea typeface="+mn-ea"/>
                <a:cs typeface="Times New Roman" pitchFamily="18" charset="0"/>
              </a:defRPr>
            </a:lvl4pPr>
            <a:lvl5pPr marL="1657350" indent="-228600" algn="l" rtl="0" eaLnBrk="0" fontAlgn="base" hangingPunct="0">
              <a:spcBef>
                <a:spcPct val="20000"/>
              </a:spcBef>
              <a:spcAft>
                <a:spcPct val="0"/>
              </a:spcAft>
              <a:buFont typeface="Arial" pitchFamily="34" charset="0"/>
              <a:buChar char="»"/>
              <a:defRPr sz="1200" kern="1200">
                <a:solidFill>
                  <a:srgbClr val="988F8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20000"/>
              </a:lnSpc>
              <a:buNone/>
            </a:pPr>
            <a:endParaRPr lang="en-US" sz="1200" dirty="0">
              <a:solidFill>
                <a:schemeClr val="bg2">
                  <a:lumMod val="75000"/>
                </a:schemeClr>
              </a:solidFill>
            </a:endParaRPr>
          </a:p>
        </p:txBody>
      </p:sp>
    </p:spTree>
    <p:extLst>
      <p:ext uri="{BB962C8B-B14F-4D97-AF65-F5344CB8AC3E}">
        <p14:creationId xmlns:p14="http://schemas.microsoft.com/office/powerpoint/2010/main" val="267127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44711" y="3055324"/>
            <a:ext cx="1975556" cy="1343378"/>
          </a:xfrm>
          <a:prstGeom prst="roundRect">
            <a:avLst>
              <a:gd name="adj" fmla="val 947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Non-insulin</a:t>
            </a:r>
            <a:br>
              <a:rPr lang="en-US" sz="1600" dirty="0">
                <a:solidFill>
                  <a:schemeClr val="tx1"/>
                </a:solidFill>
              </a:rPr>
            </a:br>
            <a:r>
              <a:rPr lang="en-US" sz="1600" dirty="0">
                <a:solidFill>
                  <a:schemeClr val="tx1"/>
                </a:solidFill>
              </a:rPr>
              <a:t>injectable antidiabetic agent</a:t>
            </a:r>
          </a:p>
        </p:txBody>
      </p:sp>
      <p:sp>
        <p:nvSpPr>
          <p:cNvPr id="28" name="Rounded Rectangle 27"/>
          <p:cNvSpPr/>
          <p:nvPr/>
        </p:nvSpPr>
        <p:spPr>
          <a:xfrm>
            <a:off x="688622" y="3608479"/>
            <a:ext cx="1975556" cy="1343378"/>
          </a:xfrm>
          <a:prstGeom prst="roundRect">
            <a:avLst>
              <a:gd name="adj" fmla="val 947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Lifestyle changes and OADs</a:t>
            </a:r>
          </a:p>
        </p:txBody>
      </p:sp>
      <p:grpSp>
        <p:nvGrpSpPr>
          <p:cNvPr id="24" name="Group 23"/>
          <p:cNvGrpSpPr/>
          <p:nvPr/>
        </p:nvGrpSpPr>
        <p:grpSpPr>
          <a:xfrm>
            <a:off x="2740017" y="3557351"/>
            <a:ext cx="727336" cy="726972"/>
            <a:chOff x="2734321" y="3222235"/>
            <a:chExt cx="727336" cy="726972"/>
          </a:xfrm>
          <a:effectLst>
            <a:outerShdw blurRad="50800" dist="38100" dir="2700000" algn="tl" rotWithShape="0">
              <a:prstClr val="black">
                <a:alpha val="40000"/>
              </a:prstClr>
            </a:outerShdw>
          </a:effectLst>
        </p:grpSpPr>
        <p:cxnSp>
          <p:nvCxnSpPr>
            <p:cNvPr id="22" name="Elbow Connector 21"/>
            <p:cNvCxnSpPr/>
            <p:nvPr/>
          </p:nvCxnSpPr>
          <p:spPr>
            <a:xfrm flipV="1">
              <a:off x="2734321" y="3309127"/>
              <a:ext cx="640080" cy="640080"/>
            </a:xfrm>
            <a:prstGeom prst="bentConnector3">
              <a:avLst/>
            </a:prstGeom>
            <a:ln w="177800">
              <a:solidFill>
                <a:schemeClr val="accent1"/>
              </a:solidFill>
              <a:miter lim="800000"/>
              <a:tailEnd type="none"/>
            </a:ln>
            <a:effectLst/>
          </p:spPr>
          <p:style>
            <a:lnRef idx="2">
              <a:schemeClr val="accent1"/>
            </a:lnRef>
            <a:fillRef idx="0">
              <a:schemeClr val="accent1"/>
            </a:fillRef>
            <a:effectRef idx="1">
              <a:schemeClr val="accent1"/>
            </a:effectRef>
            <a:fontRef idx="minor">
              <a:schemeClr val="tx1"/>
            </a:fontRef>
          </p:style>
        </p:cxnSp>
        <p:sp>
          <p:nvSpPr>
            <p:cNvPr id="23" name="Pentagon 22"/>
            <p:cNvSpPr/>
            <p:nvPr/>
          </p:nvSpPr>
          <p:spPr>
            <a:xfrm>
              <a:off x="2970867" y="3222235"/>
              <a:ext cx="490790" cy="172510"/>
            </a:xfrm>
            <a:prstGeom prst="homePlat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itle 3"/>
          <p:cNvSpPr>
            <a:spLocks noGrp="1"/>
          </p:cNvSpPr>
          <p:nvPr>
            <p:ph type="title" idx="4294967295"/>
          </p:nvPr>
        </p:nvSpPr>
        <p:spPr>
          <a:xfrm>
            <a:off x="0" y="-25400"/>
            <a:ext cx="8229600" cy="1425575"/>
          </a:xfrm>
        </p:spPr>
        <p:txBody>
          <a:bodyPr/>
          <a:lstStyle/>
          <a:p>
            <a:r>
              <a:rPr lang="en-US" dirty="0"/>
              <a:t>Diabetes is a progressive disease</a:t>
            </a:r>
          </a:p>
        </p:txBody>
      </p:sp>
      <p:sp>
        <p:nvSpPr>
          <p:cNvPr id="5" name="Content Placeholder 4"/>
          <p:cNvSpPr>
            <a:spLocks noGrp="1"/>
          </p:cNvSpPr>
          <p:nvPr>
            <p:ph idx="4294967295"/>
          </p:nvPr>
        </p:nvSpPr>
        <p:spPr>
          <a:xfrm>
            <a:off x="795338" y="1516063"/>
            <a:ext cx="8348662" cy="730250"/>
          </a:xfrm>
        </p:spPr>
        <p:txBody>
          <a:bodyPr/>
          <a:lstStyle/>
          <a:p>
            <a:pPr marL="0" indent="0">
              <a:buNone/>
            </a:pPr>
            <a:r>
              <a:rPr lang="en-US" sz="1800" dirty="0"/>
              <a:t>In patients with type 2 diabetes, disease management generally requires stepwise intensification of therapy as beta cell function declines</a:t>
            </a:r>
            <a:r>
              <a:rPr lang="en-US" sz="1800" baseline="30000" dirty="0"/>
              <a:t>1</a:t>
            </a:r>
            <a:r>
              <a:rPr lang="en-US" sz="1800" dirty="0"/>
              <a:t>:</a:t>
            </a:r>
          </a:p>
        </p:txBody>
      </p:sp>
      <p:sp>
        <p:nvSpPr>
          <p:cNvPr id="8" name="TextBox 7"/>
          <p:cNvSpPr txBox="1"/>
          <p:nvPr/>
        </p:nvSpPr>
        <p:spPr>
          <a:xfrm>
            <a:off x="483336" y="5780274"/>
            <a:ext cx="8290558" cy="707886"/>
          </a:xfrm>
          <a:prstGeom prst="rect">
            <a:avLst/>
          </a:prstGeom>
          <a:noFill/>
        </p:spPr>
        <p:txBody>
          <a:bodyPr wrap="square" rtlCol="0" anchor="b">
            <a:spAutoFit/>
          </a:bodyPr>
          <a:lstStyle/>
          <a:p>
            <a:r>
              <a:rPr lang="en-US" sz="1000" b="1" dirty="0">
                <a:latin typeface="+mj-lt"/>
              </a:rPr>
              <a:t>Reference</a:t>
            </a:r>
            <a:endParaRPr lang="en-US" sz="1000" dirty="0">
              <a:latin typeface="+mj-lt"/>
            </a:endParaRPr>
          </a:p>
          <a:p>
            <a:pPr marL="106363" indent="-106363"/>
            <a:r>
              <a:rPr lang="en-US" sz="1000" b="1" dirty="0">
                <a:latin typeface="+mj-lt"/>
              </a:rPr>
              <a:t>1</a:t>
            </a:r>
            <a:r>
              <a:rPr lang="en-US" sz="1000" dirty="0">
                <a:latin typeface="+mj-lt"/>
              </a:rPr>
              <a:t>. Inzucchi SE, Bergenstal RM, Buse JB, et al. Management of hyperglycemia in type 2 diabetes: a patient-centered approach. Position statement of the American Diabetes Association (ADA) and the European Association for the Study of Diabetes (EASD) [published correction appears in </a:t>
            </a:r>
            <a:r>
              <a:rPr lang="en-US" sz="1000" i="1" dirty="0">
                <a:latin typeface="+mj-lt"/>
              </a:rPr>
              <a:t>Diabetologia. </a:t>
            </a:r>
            <a:r>
              <a:rPr lang="en-US" sz="1000" dirty="0">
                <a:latin typeface="+mj-lt"/>
              </a:rPr>
              <a:t>2013;56:680]. </a:t>
            </a:r>
            <a:r>
              <a:rPr lang="en-US" sz="1000" i="1" dirty="0">
                <a:latin typeface="+mj-lt"/>
              </a:rPr>
              <a:t>Diabetologia</a:t>
            </a:r>
            <a:r>
              <a:rPr lang="en-US" sz="1000" dirty="0">
                <a:latin typeface="+mj-lt"/>
              </a:rPr>
              <a:t>. 2012;55:1577-1596.</a:t>
            </a:r>
          </a:p>
        </p:txBody>
      </p:sp>
      <p:sp>
        <p:nvSpPr>
          <p:cNvPr id="11" name="Content Placeholder 4"/>
          <p:cNvSpPr txBox="1">
            <a:spLocks/>
          </p:cNvSpPr>
          <p:nvPr/>
        </p:nvSpPr>
        <p:spPr>
          <a:xfrm>
            <a:off x="6366933" y="4564748"/>
            <a:ext cx="2190045" cy="1486096"/>
          </a:xfrm>
          <a:prstGeom prst="rect">
            <a:avLst/>
          </a:prstGeom>
        </p:spPr>
        <p:txBody>
          <a:bodyPr/>
          <a:lstStyle>
            <a:lvl1pPr marL="171450" indent="-171450" algn="l" rtl="0" eaLnBrk="0" fontAlgn="base" hangingPunct="0">
              <a:spcBef>
                <a:spcPts val="600"/>
              </a:spcBef>
              <a:spcAft>
                <a:spcPct val="0"/>
              </a:spcAft>
              <a:buClr>
                <a:schemeClr val="accent1"/>
              </a:buClr>
              <a:buSzPct val="85000"/>
              <a:buFont typeface="Arial" pitchFamily="34" charset="0"/>
              <a:buChar char="•"/>
              <a:defRPr sz="1600" kern="1200">
                <a:solidFill>
                  <a:schemeClr val="tx1"/>
                </a:solidFill>
                <a:latin typeface="+mj-lt"/>
                <a:ea typeface="+mn-ea"/>
                <a:cs typeface="Times New Roman" pitchFamily="18" charset="0"/>
              </a:defRPr>
            </a:lvl1pPr>
            <a:lvl2pPr marL="365760" indent="-182880" algn="l" rtl="0" eaLnBrk="0" fontAlgn="base" hangingPunct="0">
              <a:spcBef>
                <a:spcPts val="400"/>
              </a:spcBef>
              <a:spcAft>
                <a:spcPct val="0"/>
              </a:spcAft>
              <a:buClr>
                <a:schemeClr val="accent1"/>
              </a:buClr>
              <a:buFont typeface="Arial" pitchFamily="34" charset="0"/>
              <a:buChar char="–"/>
              <a:defRPr sz="1400" kern="1200">
                <a:solidFill>
                  <a:schemeClr val="tx1"/>
                </a:solidFill>
                <a:latin typeface="+mn-lt"/>
                <a:ea typeface="+mn-ea"/>
                <a:cs typeface="Times New Roman" pitchFamily="18" charset="0"/>
              </a:defRPr>
            </a:lvl2pPr>
            <a:lvl3pPr marL="548640" indent="-182880" algn="l" rtl="0" eaLnBrk="0" fontAlgn="base" hangingPunct="0">
              <a:spcBef>
                <a:spcPct val="20000"/>
              </a:spcBef>
              <a:spcAft>
                <a:spcPct val="0"/>
              </a:spcAft>
              <a:buClr>
                <a:schemeClr val="accent1"/>
              </a:buClr>
              <a:buFont typeface="Arial" pitchFamily="34" charset="0"/>
              <a:buChar char="•"/>
              <a:defRPr sz="1200" kern="1200">
                <a:solidFill>
                  <a:schemeClr val="tx1"/>
                </a:solidFill>
                <a:latin typeface="+mn-lt"/>
                <a:ea typeface="+mn-ea"/>
                <a:cs typeface="Times New Roman" pitchFamily="18" charset="0"/>
              </a:defRPr>
            </a:lvl3pPr>
            <a:lvl4pPr marL="731520" indent="-182880" algn="l" rtl="0" eaLnBrk="0" fontAlgn="base" hangingPunct="0">
              <a:spcBef>
                <a:spcPct val="20000"/>
              </a:spcBef>
              <a:spcAft>
                <a:spcPct val="0"/>
              </a:spcAft>
              <a:buClr>
                <a:schemeClr val="accent1"/>
              </a:buClr>
              <a:buFont typeface="Arial" pitchFamily="34" charset="0"/>
              <a:buChar char="–"/>
              <a:defRPr sz="1100" kern="1200">
                <a:solidFill>
                  <a:schemeClr val="tx1"/>
                </a:solidFill>
                <a:latin typeface="+mn-lt"/>
                <a:ea typeface="+mn-ea"/>
                <a:cs typeface="Times New Roman" pitchFamily="18" charset="0"/>
              </a:defRPr>
            </a:lvl4pPr>
            <a:lvl5pPr marL="1657350" indent="-228600" algn="l" rtl="0" eaLnBrk="0" fontAlgn="base" hangingPunct="0">
              <a:spcBef>
                <a:spcPct val="20000"/>
              </a:spcBef>
              <a:spcAft>
                <a:spcPct val="0"/>
              </a:spcAft>
              <a:buFont typeface="Arial" pitchFamily="34" charset="0"/>
              <a:buChar char="»"/>
              <a:defRPr sz="1200" kern="1200">
                <a:solidFill>
                  <a:srgbClr val="988F8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20000"/>
              </a:lnSpc>
              <a:buNone/>
            </a:pPr>
            <a:endParaRPr lang="en-US" sz="1200" dirty="0">
              <a:solidFill>
                <a:schemeClr val="bg2">
                  <a:lumMod val="75000"/>
                </a:schemeClr>
              </a:solidFill>
            </a:endParaRPr>
          </a:p>
        </p:txBody>
      </p:sp>
    </p:spTree>
    <p:extLst>
      <p:ext uri="{BB962C8B-B14F-4D97-AF65-F5344CB8AC3E}">
        <p14:creationId xmlns:p14="http://schemas.microsoft.com/office/powerpoint/2010/main" val="314573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587992" y="2970329"/>
            <a:ext cx="727336" cy="726972"/>
            <a:chOff x="2734321" y="3222235"/>
            <a:chExt cx="727336" cy="726972"/>
          </a:xfrm>
          <a:effectLst>
            <a:outerShdw blurRad="50800" dist="38100" dir="2700000" algn="tl" rotWithShape="0">
              <a:prstClr val="black">
                <a:alpha val="40000"/>
              </a:prstClr>
            </a:outerShdw>
          </a:effectLst>
        </p:grpSpPr>
        <p:cxnSp>
          <p:nvCxnSpPr>
            <p:cNvPr id="32" name="Elbow Connector 31"/>
            <p:cNvCxnSpPr/>
            <p:nvPr/>
          </p:nvCxnSpPr>
          <p:spPr>
            <a:xfrm flipV="1">
              <a:off x="2734321" y="3309127"/>
              <a:ext cx="640080" cy="640080"/>
            </a:xfrm>
            <a:prstGeom prst="bentConnector3">
              <a:avLst/>
            </a:prstGeom>
            <a:ln w="177800">
              <a:solidFill>
                <a:schemeClr val="accent1"/>
              </a:solidFill>
              <a:miter lim="800000"/>
              <a:tailEnd type="none"/>
            </a:ln>
            <a:effectLst/>
          </p:spPr>
          <p:style>
            <a:lnRef idx="2">
              <a:schemeClr val="accent1"/>
            </a:lnRef>
            <a:fillRef idx="0">
              <a:schemeClr val="accent1"/>
            </a:fillRef>
            <a:effectRef idx="1">
              <a:schemeClr val="accent1"/>
            </a:effectRef>
            <a:fontRef idx="minor">
              <a:schemeClr val="tx1"/>
            </a:fontRef>
          </p:style>
        </p:cxnSp>
        <p:sp>
          <p:nvSpPr>
            <p:cNvPr id="33" name="Pentagon 32"/>
            <p:cNvSpPr/>
            <p:nvPr/>
          </p:nvSpPr>
          <p:spPr>
            <a:xfrm>
              <a:off x="2970867" y="3222235"/>
              <a:ext cx="490790" cy="172510"/>
            </a:xfrm>
            <a:prstGeom prst="homePlat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9" name="Rounded Rectangle 28"/>
          <p:cNvSpPr/>
          <p:nvPr/>
        </p:nvSpPr>
        <p:spPr>
          <a:xfrm>
            <a:off x="3544711" y="3055324"/>
            <a:ext cx="1975556" cy="1343378"/>
          </a:xfrm>
          <a:prstGeom prst="roundRect">
            <a:avLst>
              <a:gd name="adj" fmla="val 947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Non-insulin</a:t>
            </a:r>
            <a:br>
              <a:rPr lang="en-US" sz="1600" dirty="0">
                <a:solidFill>
                  <a:schemeClr val="tx1"/>
                </a:solidFill>
              </a:rPr>
            </a:br>
            <a:r>
              <a:rPr lang="en-US" sz="1600" dirty="0">
                <a:solidFill>
                  <a:schemeClr val="tx1"/>
                </a:solidFill>
              </a:rPr>
              <a:t>injectable antidiabetic agent</a:t>
            </a:r>
          </a:p>
        </p:txBody>
      </p:sp>
      <p:sp>
        <p:nvSpPr>
          <p:cNvPr id="30" name="Rounded Rectangle 29"/>
          <p:cNvSpPr/>
          <p:nvPr/>
        </p:nvSpPr>
        <p:spPr>
          <a:xfrm>
            <a:off x="6389511" y="2411857"/>
            <a:ext cx="1975556" cy="1343378"/>
          </a:xfrm>
          <a:prstGeom prst="roundRect">
            <a:avLst>
              <a:gd name="adj" fmla="val 947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Insulin</a:t>
            </a:r>
          </a:p>
        </p:txBody>
      </p:sp>
      <p:sp>
        <p:nvSpPr>
          <p:cNvPr id="28" name="Rounded Rectangle 27"/>
          <p:cNvSpPr/>
          <p:nvPr/>
        </p:nvSpPr>
        <p:spPr>
          <a:xfrm>
            <a:off x="688622" y="3608479"/>
            <a:ext cx="1975556" cy="1343378"/>
          </a:xfrm>
          <a:prstGeom prst="roundRect">
            <a:avLst>
              <a:gd name="adj" fmla="val 947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Lifestyle changes and OADs</a:t>
            </a:r>
          </a:p>
        </p:txBody>
      </p:sp>
      <p:grpSp>
        <p:nvGrpSpPr>
          <p:cNvPr id="24" name="Group 23"/>
          <p:cNvGrpSpPr/>
          <p:nvPr/>
        </p:nvGrpSpPr>
        <p:grpSpPr>
          <a:xfrm>
            <a:off x="2740017" y="3557351"/>
            <a:ext cx="727336" cy="726972"/>
            <a:chOff x="2734321" y="3222235"/>
            <a:chExt cx="727336" cy="726972"/>
          </a:xfrm>
          <a:effectLst>
            <a:outerShdw blurRad="50800" dist="38100" dir="2700000" algn="tl" rotWithShape="0">
              <a:prstClr val="black">
                <a:alpha val="40000"/>
              </a:prstClr>
            </a:outerShdw>
          </a:effectLst>
        </p:grpSpPr>
        <p:cxnSp>
          <p:nvCxnSpPr>
            <p:cNvPr id="22" name="Elbow Connector 21"/>
            <p:cNvCxnSpPr/>
            <p:nvPr/>
          </p:nvCxnSpPr>
          <p:spPr>
            <a:xfrm flipV="1">
              <a:off x="2734321" y="3309127"/>
              <a:ext cx="640080" cy="640080"/>
            </a:xfrm>
            <a:prstGeom prst="bentConnector3">
              <a:avLst/>
            </a:prstGeom>
            <a:ln w="177800">
              <a:solidFill>
                <a:schemeClr val="accent1"/>
              </a:solidFill>
              <a:miter lim="800000"/>
              <a:tailEnd type="none"/>
            </a:ln>
            <a:effectLst/>
          </p:spPr>
          <p:style>
            <a:lnRef idx="2">
              <a:schemeClr val="accent1"/>
            </a:lnRef>
            <a:fillRef idx="0">
              <a:schemeClr val="accent1"/>
            </a:fillRef>
            <a:effectRef idx="1">
              <a:schemeClr val="accent1"/>
            </a:effectRef>
            <a:fontRef idx="minor">
              <a:schemeClr val="tx1"/>
            </a:fontRef>
          </p:style>
        </p:cxnSp>
        <p:sp>
          <p:nvSpPr>
            <p:cNvPr id="23" name="Pentagon 22"/>
            <p:cNvSpPr/>
            <p:nvPr/>
          </p:nvSpPr>
          <p:spPr>
            <a:xfrm>
              <a:off x="2970867" y="3222235"/>
              <a:ext cx="490790" cy="172510"/>
            </a:xfrm>
            <a:prstGeom prst="homePlat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itle 3"/>
          <p:cNvSpPr>
            <a:spLocks noGrp="1"/>
          </p:cNvSpPr>
          <p:nvPr>
            <p:ph type="title" idx="4294967295"/>
          </p:nvPr>
        </p:nvSpPr>
        <p:spPr>
          <a:xfrm>
            <a:off x="0" y="-25400"/>
            <a:ext cx="8229600" cy="1425575"/>
          </a:xfrm>
        </p:spPr>
        <p:txBody>
          <a:bodyPr/>
          <a:lstStyle/>
          <a:p>
            <a:r>
              <a:rPr lang="en-US" dirty="0"/>
              <a:t>Diabetes is a progressive disease</a:t>
            </a:r>
          </a:p>
        </p:txBody>
      </p:sp>
      <p:sp>
        <p:nvSpPr>
          <p:cNvPr id="5" name="Content Placeholder 4"/>
          <p:cNvSpPr>
            <a:spLocks noGrp="1"/>
          </p:cNvSpPr>
          <p:nvPr>
            <p:ph idx="4294967295"/>
          </p:nvPr>
        </p:nvSpPr>
        <p:spPr>
          <a:xfrm>
            <a:off x="795338" y="1516063"/>
            <a:ext cx="8348662" cy="730250"/>
          </a:xfrm>
        </p:spPr>
        <p:txBody>
          <a:bodyPr/>
          <a:lstStyle/>
          <a:p>
            <a:pPr marL="0" indent="0">
              <a:buNone/>
            </a:pPr>
            <a:r>
              <a:rPr lang="en-US" sz="1800" dirty="0"/>
              <a:t>In patients with type 2 diabetes, disease management generally requires stepwise intensification of therapy as beta cell function declines</a:t>
            </a:r>
            <a:r>
              <a:rPr lang="en-US" sz="1800" baseline="30000" dirty="0"/>
              <a:t>1</a:t>
            </a:r>
            <a:r>
              <a:rPr lang="en-US" sz="1800" dirty="0"/>
              <a:t>:</a:t>
            </a:r>
          </a:p>
        </p:txBody>
      </p:sp>
      <p:sp>
        <p:nvSpPr>
          <p:cNvPr id="8" name="TextBox 7"/>
          <p:cNvSpPr txBox="1"/>
          <p:nvPr/>
        </p:nvSpPr>
        <p:spPr>
          <a:xfrm>
            <a:off x="483336" y="5780274"/>
            <a:ext cx="8290558" cy="707886"/>
          </a:xfrm>
          <a:prstGeom prst="rect">
            <a:avLst/>
          </a:prstGeom>
          <a:noFill/>
        </p:spPr>
        <p:txBody>
          <a:bodyPr wrap="square" rtlCol="0" anchor="b">
            <a:spAutoFit/>
          </a:bodyPr>
          <a:lstStyle/>
          <a:p>
            <a:r>
              <a:rPr lang="en-US" sz="1000" b="1" dirty="0">
                <a:latin typeface="+mj-lt"/>
              </a:rPr>
              <a:t>Reference</a:t>
            </a:r>
            <a:endParaRPr lang="en-US" sz="1000" dirty="0">
              <a:latin typeface="+mj-lt"/>
            </a:endParaRPr>
          </a:p>
          <a:p>
            <a:pPr marL="106363" indent="-106363"/>
            <a:r>
              <a:rPr lang="en-US" sz="1000" b="1" dirty="0">
                <a:latin typeface="+mj-lt"/>
              </a:rPr>
              <a:t>1</a:t>
            </a:r>
            <a:r>
              <a:rPr lang="en-US" sz="1000" dirty="0">
                <a:latin typeface="+mj-lt"/>
              </a:rPr>
              <a:t>. Inzucchi SE, Bergenstal RM, Buse JB, et al. Management of hyperglycemia in type 2 diabetes: a patient-centered approach. Position statement of the American Diabetes Association (ADA) and the European Association for the Study of Diabetes (EASD) [published correction appears in </a:t>
            </a:r>
            <a:r>
              <a:rPr lang="en-US" sz="1000" i="1" dirty="0">
                <a:latin typeface="+mj-lt"/>
              </a:rPr>
              <a:t>Diabetologia. </a:t>
            </a:r>
            <a:r>
              <a:rPr lang="en-US" sz="1000" dirty="0">
                <a:latin typeface="+mj-lt"/>
              </a:rPr>
              <a:t>2013;56:680]. </a:t>
            </a:r>
            <a:r>
              <a:rPr lang="en-US" sz="1000" i="1" dirty="0">
                <a:latin typeface="+mj-lt"/>
              </a:rPr>
              <a:t>Diabetologia</a:t>
            </a:r>
            <a:r>
              <a:rPr lang="en-US" sz="1000" dirty="0">
                <a:latin typeface="+mj-lt"/>
              </a:rPr>
              <a:t>. 2012;55:1577-1596.</a:t>
            </a:r>
          </a:p>
        </p:txBody>
      </p:sp>
      <p:sp>
        <p:nvSpPr>
          <p:cNvPr id="11" name="Content Placeholder 4"/>
          <p:cNvSpPr txBox="1">
            <a:spLocks/>
          </p:cNvSpPr>
          <p:nvPr/>
        </p:nvSpPr>
        <p:spPr>
          <a:xfrm>
            <a:off x="6366933" y="4564748"/>
            <a:ext cx="2190045" cy="1486096"/>
          </a:xfrm>
          <a:prstGeom prst="rect">
            <a:avLst/>
          </a:prstGeom>
        </p:spPr>
        <p:txBody>
          <a:bodyPr/>
          <a:lstStyle>
            <a:lvl1pPr marL="171450" indent="-171450" algn="l" rtl="0" eaLnBrk="0" fontAlgn="base" hangingPunct="0">
              <a:spcBef>
                <a:spcPts val="600"/>
              </a:spcBef>
              <a:spcAft>
                <a:spcPct val="0"/>
              </a:spcAft>
              <a:buClr>
                <a:schemeClr val="accent1"/>
              </a:buClr>
              <a:buSzPct val="85000"/>
              <a:buFont typeface="Arial" pitchFamily="34" charset="0"/>
              <a:buChar char="•"/>
              <a:defRPr sz="1600" kern="1200">
                <a:solidFill>
                  <a:schemeClr val="tx1"/>
                </a:solidFill>
                <a:latin typeface="+mj-lt"/>
                <a:ea typeface="+mn-ea"/>
                <a:cs typeface="Times New Roman" pitchFamily="18" charset="0"/>
              </a:defRPr>
            </a:lvl1pPr>
            <a:lvl2pPr marL="365760" indent="-182880" algn="l" rtl="0" eaLnBrk="0" fontAlgn="base" hangingPunct="0">
              <a:spcBef>
                <a:spcPts val="400"/>
              </a:spcBef>
              <a:spcAft>
                <a:spcPct val="0"/>
              </a:spcAft>
              <a:buClr>
                <a:schemeClr val="accent1"/>
              </a:buClr>
              <a:buFont typeface="Arial" pitchFamily="34" charset="0"/>
              <a:buChar char="–"/>
              <a:defRPr sz="1400" kern="1200">
                <a:solidFill>
                  <a:schemeClr val="tx1"/>
                </a:solidFill>
                <a:latin typeface="+mn-lt"/>
                <a:ea typeface="+mn-ea"/>
                <a:cs typeface="Times New Roman" pitchFamily="18" charset="0"/>
              </a:defRPr>
            </a:lvl2pPr>
            <a:lvl3pPr marL="548640" indent="-182880" algn="l" rtl="0" eaLnBrk="0" fontAlgn="base" hangingPunct="0">
              <a:spcBef>
                <a:spcPct val="20000"/>
              </a:spcBef>
              <a:spcAft>
                <a:spcPct val="0"/>
              </a:spcAft>
              <a:buClr>
                <a:schemeClr val="accent1"/>
              </a:buClr>
              <a:buFont typeface="Arial" pitchFamily="34" charset="0"/>
              <a:buChar char="•"/>
              <a:defRPr sz="1200" kern="1200">
                <a:solidFill>
                  <a:schemeClr val="tx1"/>
                </a:solidFill>
                <a:latin typeface="+mn-lt"/>
                <a:ea typeface="+mn-ea"/>
                <a:cs typeface="Times New Roman" pitchFamily="18" charset="0"/>
              </a:defRPr>
            </a:lvl3pPr>
            <a:lvl4pPr marL="731520" indent="-182880" algn="l" rtl="0" eaLnBrk="0" fontAlgn="base" hangingPunct="0">
              <a:spcBef>
                <a:spcPct val="20000"/>
              </a:spcBef>
              <a:spcAft>
                <a:spcPct val="0"/>
              </a:spcAft>
              <a:buClr>
                <a:schemeClr val="accent1"/>
              </a:buClr>
              <a:buFont typeface="Arial" pitchFamily="34" charset="0"/>
              <a:buChar char="–"/>
              <a:defRPr sz="1100" kern="1200">
                <a:solidFill>
                  <a:schemeClr val="tx1"/>
                </a:solidFill>
                <a:latin typeface="+mn-lt"/>
                <a:ea typeface="+mn-ea"/>
                <a:cs typeface="Times New Roman" pitchFamily="18" charset="0"/>
              </a:defRPr>
            </a:lvl4pPr>
            <a:lvl5pPr marL="1657350" indent="-228600" algn="l" rtl="0" eaLnBrk="0" fontAlgn="base" hangingPunct="0">
              <a:spcBef>
                <a:spcPct val="20000"/>
              </a:spcBef>
              <a:spcAft>
                <a:spcPct val="0"/>
              </a:spcAft>
              <a:buFont typeface="Arial" pitchFamily="34" charset="0"/>
              <a:buChar char="»"/>
              <a:defRPr sz="1200" kern="1200">
                <a:solidFill>
                  <a:srgbClr val="988F8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20000"/>
              </a:lnSpc>
              <a:buNone/>
            </a:pPr>
            <a:endParaRPr lang="en-US" sz="1200" dirty="0">
              <a:solidFill>
                <a:schemeClr val="bg2">
                  <a:lumMod val="75000"/>
                </a:schemeClr>
              </a:solidFill>
            </a:endParaRPr>
          </a:p>
        </p:txBody>
      </p:sp>
      <p:sp>
        <p:nvSpPr>
          <p:cNvPr id="3" name="Rectangle 2"/>
          <p:cNvSpPr/>
          <p:nvPr/>
        </p:nvSpPr>
        <p:spPr>
          <a:xfrm>
            <a:off x="6320795" y="3905897"/>
            <a:ext cx="2737861" cy="646331"/>
          </a:xfrm>
          <a:prstGeom prst="rect">
            <a:avLst/>
          </a:prstGeom>
        </p:spPr>
        <p:txBody>
          <a:bodyPr wrap="square">
            <a:spAutoFit/>
          </a:bodyPr>
          <a:lstStyle/>
          <a:p>
            <a:r>
              <a:rPr lang="en-US" sz="1200" b="1" dirty="0">
                <a:latin typeface="+mj-lt"/>
                <a:cs typeface="Times New Roman" pitchFamily="18" charset="0"/>
              </a:rPr>
              <a:t>Achieving and maintaining glycaemic goals is critical in the management of type 2 diabetes</a:t>
            </a:r>
          </a:p>
        </p:txBody>
      </p:sp>
    </p:spTree>
    <p:extLst>
      <p:ext uri="{BB962C8B-B14F-4D97-AF65-F5344CB8AC3E}">
        <p14:creationId xmlns:p14="http://schemas.microsoft.com/office/powerpoint/2010/main" val="345642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1"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428" name="Rectangle 100"/>
          <p:cNvSpPr>
            <a:spLocks noGrp="1" noChangeArrowheads="1"/>
          </p:cNvSpPr>
          <p:nvPr>
            <p:ph type="title" idx="4294967295"/>
          </p:nvPr>
        </p:nvSpPr>
        <p:spPr>
          <a:xfrm>
            <a:off x="0" y="-25400"/>
            <a:ext cx="8229600" cy="1425575"/>
          </a:xfrm>
        </p:spPr>
        <p:txBody>
          <a:bodyPr/>
          <a:lstStyle/>
          <a:p>
            <a:r>
              <a:rPr lang="en-US" dirty="0"/>
              <a:t>Natural History of </a:t>
            </a:r>
            <a:br>
              <a:rPr lang="en-US" dirty="0"/>
            </a:br>
            <a:r>
              <a:rPr lang="en-US" dirty="0"/>
              <a:t>Type 2 Diabetes Mellitus</a:t>
            </a:r>
          </a:p>
        </p:txBody>
      </p:sp>
      <p:sp>
        <p:nvSpPr>
          <p:cNvPr id="234" name="Text Box 3"/>
          <p:cNvSpPr txBox="1">
            <a:spLocks noChangeArrowheads="1"/>
          </p:cNvSpPr>
          <p:nvPr/>
        </p:nvSpPr>
        <p:spPr bwMode="auto">
          <a:xfrm rot="-5400000">
            <a:off x="-152855" y="2283746"/>
            <a:ext cx="164500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prstClr val="black"/>
                </a:solidFill>
                <a:cs typeface="Arial" charset="0"/>
              </a:rPr>
              <a:t>Glucose (mg/dL)</a:t>
            </a:r>
          </a:p>
        </p:txBody>
      </p:sp>
      <p:sp>
        <p:nvSpPr>
          <p:cNvPr id="235" name="Rectangle 4"/>
          <p:cNvSpPr>
            <a:spLocks noChangeArrowheads="1"/>
          </p:cNvSpPr>
          <p:nvPr/>
        </p:nvSpPr>
        <p:spPr bwMode="auto">
          <a:xfrm>
            <a:off x="3613150" y="1585331"/>
            <a:ext cx="1457325" cy="1812925"/>
          </a:xfrm>
          <a:prstGeom prst="rect">
            <a:avLst/>
          </a:prstGeom>
          <a:solidFill>
            <a:sysClr val="window" lastClr="FFFFFF">
              <a:lumMod val="85000"/>
              <a:alpha val="50195"/>
            </a:sysClr>
          </a:solidFill>
          <a:ln w="12700">
            <a:noFill/>
            <a:miter lim="800000"/>
            <a:headEnd type="none" w="sm" len="sm"/>
            <a:tailEnd type="none" w="sm" len="sm"/>
          </a:ln>
        </p:spPr>
        <p:txBody>
          <a:bodyPr wrap="none" anchor="ct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36" name="Text Box 5"/>
          <p:cNvSpPr txBox="1">
            <a:spLocks noChangeArrowheads="1"/>
          </p:cNvSpPr>
          <p:nvPr/>
        </p:nvSpPr>
        <p:spPr bwMode="auto">
          <a:xfrm>
            <a:off x="3886200" y="1572796"/>
            <a:ext cx="843500" cy="430887"/>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sz="1050" b="1" dirty="0">
                <a:solidFill>
                  <a:prstClr val="black"/>
                </a:solidFill>
                <a:cs typeface="Arial" charset="0"/>
              </a:rPr>
              <a:t>Diabetes</a:t>
            </a:r>
          </a:p>
          <a:p>
            <a:pPr algn="ctr" eaLnBrk="0" fontAlgn="base" hangingPunct="0">
              <a:spcBef>
                <a:spcPct val="0"/>
              </a:spcBef>
              <a:spcAft>
                <a:spcPct val="0"/>
              </a:spcAft>
            </a:pPr>
            <a:r>
              <a:rPr lang="en-US" sz="1050" b="1" dirty="0">
                <a:solidFill>
                  <a:prstClr val="black"/>
                </a:solidFill>
                <a:cs typeface="Arial" charset="0"/>
              </a:rPr>
              <a:t>diagnosis</a:t>
            </a:r>
          </a:p>
        </p:txBody>
      </p:sp>
      <p:sp>
        <p:nvSpPr>
          <p:cNvPr id="237" name="Rectangle 6"/>
          <p:cNvSpPr>
            <a:spLocks noChangeArrowheads="1"/>
          </p:cNvSpPr>
          <p:nvPr/>
        </p:nvSpPr>
        <p:spPr bwMode="auto">
          <a:xfrm>
            <a:off x="1309688" y="1585331"/>
            <a:ext cx="2282825" cy="1812925"/>
          </a:xfrm>
          <a:prstGeom prst="rect">
            <a:avLst/>
          </a:prstGeom>
          <a:solidFill>
            <a:sysClr val="window" lastClr="FFFFFF">
              <a:lumMod val="85000"/>
            </a:sysClr>
          </a:solidFill>
          <a:ln w="12700">
            <a:noFill/>
            <a:miter lim="800000"/>
            <a:headEnd type="none" w="sm" len="sm"/>
            <a:tailEnd type="none" w="sm" len="sm"/>
          </a:ln>
          <a:effectLst/>
        </p:spPr>
        <p:txBody>
          <a:bodyPr wrap="none" anchor="ctr"/>
          <a:lstStyle/>
          <a:p>
            <a:pPr algn="ctr" eaLnBrk="0" fontAlgn="base" hangingPunct="0">
              <a:spcBef>
                <a:spcPct val="0"/>
              </a:spcBef>
              <a:spcAft>
                <a:spcPct val="0"/>
              </a:spcAft>
              <a:defRPr/>
            </a:pPr>
            <a:endParaRPr lang="en-US" sz="2400" b="1" kern="0" dirty="0">
              <a:solidFill>
                <a:srgbClr val="FFFFFF"/>
              </a:solidFill>
              <a:effectLst>
                <a:outerShdw blurRad="38100" dist="38100" dir="2700000" algn="tl">
                  <a:srgbClr val="000000"/>
                </a:outerShdw>
              </a:effectLst>
              <a:cs typeface="Arial" charset="0"/>
            </a:endParaRPr>
          </a:p>
        </p:txBody>
      </p:sp>
      <p:sp>
        <p:nvSpPr>
          <p:cNvPr id="238" name="Line 7"/>
          <p:cNvSpPr>
            <a:spLocks noChangeShapeType="1"/>
          </p:cNvSpPr>
          <p:nvPr/>
        </p:nvSpPr>
        <p:spPr bwMode="auto">
          <a:xfrm>
            <a:off x="1276350" y="1607556"/>
            <a:ext cx="1588" cy="17922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39" name="Line 8"/>
          <p:cNvSpPr>
            <a:spLocks noChangeShapeType="1"/>
          </p:cNvSpPr>
          <p:nvPr/>
        </p:nvSpPr>
        <p:spPr bwMode="auto">
          <a:xfrm>
            <a:off x="1209675" y="31029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0" name="Line 9"/>
          <p:cNvSpPr>
            <a:spLocks noChangeShapeType="1"/>
          </p:cNvSpPr>
          <p:nvPr/>
        </p:nvSpPr>
        <p:spPr bwMode="auto">
          <a:xfrm>
            <a:off x="1209675" y="2806119"/>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2" name="Line 10"/>
          <p:cNvSpPr>
            <a:spLocks noChangeShapeType="1"/>
          </p:cNvSpPr>
          <p:nvPr/>
        </p:nvSpPr>
        <p:spPr bwMode="auto">
          <a:xfrm>
            <a:off x="1209675" y="2507669"/>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3" name="Line 11"/>
          <p:cNvSpPr>
            <a:spLocks noChangeShapeType="1"/>
          </p:cNvSpPr>
          <p:nvPr/>
        </p:nvSpPr>
        <p:spPr bwMode="auto">
          <a:xfrm>
            <a:off x="1209675" y="22012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4" name="Line 12"/>
          <p:cNvSpPr>
            <a:spLocks noChangeShapeType="1"/>
          </p:cNvSpPr>
          <p:nvPr/>
        </p:nvSpPr>
        <p:spPr bwMode="auto">
          <a:xfrm>
            <a:off x="1209675" y="1904419"/>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5" name="Line 13"/>
          <p:cNvSpPr>
            <a:spLocks noChangeShapeType="1"/>
          </p:cNvSpPr>
          <p:nvPr/>
        </p:nvSpPr>
        <p:spPr bwMode="auto">
          <a:xfrm>
            <a:off x="1209675" y="1607556"/>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6" name="Line 14"/>
          <p:cNvSpPr>
            <a:spLocks noChangeShapeType="1"/>
          </p:cNvSpPr>
          <p:nvPr/>
        </p:nvSpPr>
        <p:spPr bwMode="auto">
          <a:xfrm>
            <a:off x="1299554" y="3399844"/>
            <a:ext cx="7059613"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47" name="Line 15"/>
          <p:cNvSpPr>
            <a:spLocks noChangeShapeType="1"/>
          </p:cNvSpPr>
          <p:nvPr/>
        </p:nvSpPr>
        <p:spPr bwMode="auto">
          <a:xfrm flipV="1">
            <a:off x="1276350"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8" name="Line 16"/>
          <p:cNvSpPr>
            <a:spLocks noChangeShapeType="1"/>
          </p:cNvSpPr>
          <p:nvPr/>
        </p:nvSpPr>
        <p:spPr bwMode="auto">
          <a:xfrm flipV="1">
            <a:off x="2520950"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49" name="Line 17"/>
          <p:cNvSpPr>
            <a:spLocks noChangeShapeType="1"/>
          </p:cNvSpPr>
          <p:nvPr/>
        </p:nvSpPr>
        <p:spPr bwMode="auto">
          <a:xfrm flipV="1">
            <a:off x="3246438"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0" name="Line 18"/>
          <p:cNvSpPr>
            <a:spLocks noChangeShapeType="1"/>
          </p:cNvSpPr>
          <p:nvPr/>
        </p:nvSpPr>
        <p:spPr bwMode="auto">
          <a:xfrm flipV="1">
            <a:off x="3981450"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1" name="Line 19"/>
          <p:cNvSpPr>
            <a:spLocks noChangeShapeType="1"/>
          </p:cNvSpPr>
          <p:nvPr/>
        </p:nvSpPr>
        <p:spPr bwMode="auto">
          <a:xfrm flipV="1">
            <a:off x="4710113" y="3399843"/>
            <a:ext cx="0"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2" name="Line 20"/>
          <p:cNvSpPr>
            <a:spLocks noChangeShapeType="1"/>
          </p:cNvSpPr>
          <p:nvPr/>
        </p:nvSpPr>
        <p:spPr bwMode="auto">
          <a:xfrm flipV="1">
            <a:off x="5443538"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3" name="Line 21"/>
          <p:cNvSpPr>
            <a:spLocks noChangeShapeType="1"/>
          </p:cNvSpPr>
          <p:nvPr/>
        </p:nvSpPr>
        <p:spPr bwMode="auto">
          <a:xfrm flipV="1">
            <a:off x="6170613"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4" name="Line 22"/>
          <p:cNvSpPr>
            <a:spLocks noChangeShapeType="1"/>
          </p:cNvSpPr>
          <p:nvPr/>
        </p:nvSpPr>
        <p:spPr bwMode="auto">
          <a:xfrm flipV="1">
            <a:off x="6905625"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5" name="Line 23"/>
          <p:cNvSpPr>
            <a:spLocks noChangeShapeType="1"/>
          </p:cNvSpPr>
          <p:nvPr/>
        </p:nvSpPr>
        <p:spPr bwMode="auto">
          <a:xfrm flipV="1">
            <a:off x="7631113"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6" name="Line 24"/>
          <p:cNvSpPr>
            <a:spLocks noChangeShapeType="1"/>
          </p:cNvSpPr>
          <p:nvPr/>
        </p:nvSpPr>
        <p:spPr bwMode="auto">
          <a:xfrm flipV="1">
            <a:off x="8367713"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7" name="Rectangle 25"/>
          <p:cNvSpPr>
            <a:spLocks noChangeArrowheads="1"/>
          </p:cNvSpPr>
          <p:nvPr/>
        </p:nvSpPr>
        <p:spPr bwMode="auto">
          <a:xfrm>
            <a:off x="1000180" y="3274431"/>
            <a:ext cx="16991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50</a:t>
            </a:r>
          </a:p>
        </p:txBody>
      </p:sp>
      <p:sp>
        <p:nvSpPr>
          <p:cNvPr id="258" name="Rectangle 26"/>
          <p:cNvSpPr>
            <a:spLocks noChangeArrowheads="1"/>
          </p:cNvSpPr>
          <p:nvPr/>
        </p:nvSpPr>
        <p:spPr bwMode="auto">
          <a:xfrm>
            <a:off x="925348" y="300320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100</a:t>
            </a:r>
          </a:p>
        </p:txBody>
      </p:sp>
      <p:sp>
        <p:nvSpPr>
          <p:cNvPr id="259" name="Rectangle 27"/>
          <p:cNvSpPr>
            <a:spLocks noChangeArrowheads="1"/>
          </p:cNvSpPr>
          <p:nvPr/>
        </p:nvSpPr>
        <p:spPr bwMode="auto">
          <a:xfrm>
            <a:off x="925348" y="2706344"/>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150</a:t>
            </a:r>
          </a:p>
        </p:txBody>
      </p:sp>
      <p:sp>
        <p:nvSpPr>
          <p:cNvPr id="260" name="Rectangle 28"/>
          <p:cNvSpPr>
            <a:spLocks noChangeArrowheads="1"/>
          </p:cNvSpPr>
          <p:nvPr/>
        </p:nvSpPr>
        <p:spPr bwMode="auto">
          <a:xfrm>
            <a:off x="925348" y="2409482"/>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200</a:t>
            </a:r>
          </a:p>
        </p:txBody>
      </p:sp>
      <p:sp>
        <p:nvSpPr>
          <p:cNvPr id="261" name="Rectangle 29"/>
          <p:cNvSpPr>
            <a:spLocks noChangeArrowheads="1"/>
          </p:cNvSpPr>
          <p:nvPr/>
        </p:nvSpPr>
        <p:spPr bwMode="auto">
          <a:xfrm>
            <a:off x="925348" y="210150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250</a:t>
            </a:r>
          </a:p>
        </p:txBody>
      </p:sp>
      <p:sp>
        <p:nvSpPr>
          <p:cNvPr id="262" name="Rectangle 30"/>
          <p:cNvSpPr>
            <a:spLocks noChangeArrowheads="1"/>
          </p:cNvSpPr>
          <p:nvPr/>
        </p:nvSpPr>
        <p:spPr bwMode="auto">
          <a:xfrm>
            <a:off x="925348" y="1804644"/>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300</a:t>
            </a:r>
          </a:p>
        </p:txBody>
      </p:sp>
      <p:sp>
        <p:nvSpPr>
          <p:cNvPr id="263" name="Rectangle 31"/>
          <p:cNvSpPr>
            <a:spLocks noChangeArrowheads="1"/>
          </p:cNvSpPr>
          <p:nvPr/>
        </p:nvSpPr>
        <p:spPr bwMode="auto">
          <a:xfrm>
            <a:off x="925348" y="1507782"/>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350</a:t>
            </a:r>
          </a:p>
        </p:txBody>
      </p:sp>
      <p:grpSp>
        <p:nvGrpSpPr>
          <p:cNvPr id="264" name="Group 37"/>
          <p:cNvGrpSpPr>
            <a:grpSpLocks/>
          </p:cNvGrpSpPr>
          <p:nvPr/>
        </p:nvGrpSpPr>
        <p:grpSpPr bwMode="auto">
          <a:xfrm>
            <a:off x="1671638" y="1925308"/>
            <a:ext cx="6303962" cy="1284287"/>
            <a:chOff x="1053" y="1182"/>
            <a:chExt cx="3971" cy="809"/>
          </a:xfrm>
        </p:grpSpPr>
        <p:sp>
          <p:nvSpPr>
            <p:cNvPr id="265" name="Freeform 38"/>
            <p:cNvSpPr>
              <a:spLocks/>
            </p:cNvSpPr>
            <p:nvPr/>
          </p:nvSpPr>
          <p:spPr bwMode="auto">
            <a:xfrm>
              <a:off x="2044" y="1786"/>
              <a:ext cx="498" cy="73"/>
            </a:xfrm>
            <a:custGeom>
              <a:avLst/>
              <a:gdLst>
                <a:gd name="T0" fmla="*/ 0 w 453"/>
                <a:gd name="T1" fmla="*/ 87 h 71"/>
                <a:gd name="T2" fmla="*/ 474 w 453"/>
                <a:gd name="T3" fmla="*/ 43 h 71"/>
                <a:gd name="T4" fmla="*/ 965 w 453"/>
                <a:gd name="T5" fmla="*/ 0 h 71"/>
                <a:gd name="T6" fmla="*/ 0 60000 65536"/>
                <a:gd name="T7" fmla="*/ 0 60000 65536"/>
                <a:gd name="T8" fmla="*/ 0 60000 65536"/>
                <a:gd name="T9" fmla="*/ 0 w 453"/>
                <a:gd name="T10" fmla="*/ 0 h 71"/>
                <a:gd name="T11" fmla="*/ 453 w 453"/>
                <a:gd name="T12" fmla="*/ 71 h 71"/>
              </a:gdLst>
              <a:ahLst/>
              <a:cxnLst>
                <a:cxn ang="T6">
                  <a:pos x="T0" y="T1"/>
                </a:cxn>
                <a:cxn ang="T7">
                  <a:pos x="T2" y="T3"/>
                </a:cxn>
                <a:cxn ang="T8">
                  <a:pos x="T4" y="T5"/>
                </a:cxn>
              </a:cxnLst>
              <a:rect l="T9" t="T10" r="T11" b="T12"/>
              <a:pathLst>
                <a:path w="453" h="71">
                  <a:moveTo>
                    <a:pt x="0" y="71"/>
                  </a:moveTo>
                  <a:lnTo>
                    <a:pt x="223" y="35"/>
                  </a:lnTo>
                  <a:lnTo>
                    <a:pt x="453"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6" name="Freeform 39"/>
            <p:cNvSpPr>
              <a:spLocks/>
            </p:cNvSpPr>
            <p:nvPr/>
          </p:nvSpPr>
          <p:spPr bwMode="auto">
            <a:xfrm>
              <a:off x="2542" y="1689"/>
              <a:ext cx="500" cy="97"/>
            </a:xfrm>
            <a:custGeom>
              <a:avLst/>
              <a:gdLst>
                <a:gd name="T0" fmla="*/ 0 w 454"/>
                <a:gd name="T1" fmla="*/ 111 h 95"/>
                <a:gd name="T2" fmla="*/ 498 w 454"/>
                <a:gd name="T3" fmla="*/ 55 h 95"/>
                <a:gd name="T4" fmla="*/ 985 w 454"/>
                <a:gd name="T5" fmla="*/ 0 h 95"/>
                <a:gd name="T6" fmla="*/ 0 60000 65536"/>
                <a:gd name="T7" fmla="*/ 0 60000 65536"/>
                <a:gd name="T8" fmla="*/ 0 60000 65536"/>
                <a:gd name="T9" fmla="*/ 0 w 454"/>
                <a:gd name="T10" fmla="*/ 0 h 95"/>
                <a:gd name="T11" fmla="*/ 454 w 454"/>
                <a:gd name="T12" fmla="*/ 95 h 95"/>
              </a:gdLst>
              <a:ahLst/>
              <a:cxnLst>
                <a:cxn ang="T6">
                  <a:pos x="T0" y="T1"/>
                </a:cxn>
                <a:cxn ang="T7">
                  <a:pos x="T2" y="T3"/>
                </a:cxn>
                <a:cxn ang="T8">
                  <a:pos x="T4" y="T5"/>
                </a:cxn>
              </a:cxnLst>
              <a:rect l="T9" t="T10" r="T11" b="T12"/>
              <a:pathLst>
                <a:path w="454" h="95">
                  <a:moveTo>
                    <a:pt x="0" y="95"/>
                  </a:moveTo>
                  <a:lnTo>
                    <a:pt x="230" y="47"/>
                  </a:lnTo>
                  <a:lnTo>
                    <a:pt x="454"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7" name="Freeform 40"/>
            <p:cNvSpPr>
              <a:spLocks/>
            </p:cNvSpPr>
            <p:nvPr/>
          </p:nvSpPr>
          <p:spPr bwMode="auto">
            <a:xfrm>
              <a:off x="3042" y="1580"/>
              <a:ext cx="492" cy="109"/>
            </a:xfrm>
            <a:custGeom>
              <a:avLst/>
              <a:gdLst>
                <a:gd name="T0" fmla="*/ 0 w 448"/>
                <a:gd name="T1" fmla="*/ 132 h 106"/>
                <a:gd name="T2" fmla="*/ 474 w 448"/>
                <a:gd name="T3" fmla="*/ 75 h 106"/>
                <a:gd name="T4" fmla="*/ 947 w 448"/>
                <a:gd name="T5" fmla="*/ 0 h 106"/>
                <a:gd name="T6" fmla="*/ 0 60000 65536"/>
                <a:gd name="T7" fmla="*/ 0 60000 65536"/>
                <a:gd name="T8" fmla="*/ 0 60000 65536"/>
                <a:gd name="T9" fmla="*/ 0 w 448"/>
                <a:gd name="T10" fmla="*/ 0 h 106"/>
                <a:gd name="T11" fmla="*/ 448 w 448"/>
                <a:gd name="T12" fmla="*/ 106 h 106"/>
              </a:gdLst>
              <a:ahLst/>
              <a:cxnLst>
                <a:cxn ang="T6">
                  <a:pos x="T0" y="T1"/>
                </a:cxn>
                <a:cxn ang="T7">
                  <a:pos x="T2" y="T3"/>
                </a:cxn>
                <a:cxn ang="T8">
                  <a:pos x="T4" y="T5"/>
                </a:cxn>
              </a:cxnLst>
              <a:rect l="T9" t="T10" r="T11" b="T12"/>
              <a:pathLst>
                <a:path w="448" h="106">
                  <a:moveTo>
                    <a:pt x="0" y="106"/>
                  </a:moveTo>
                  <a:lnTo>
                    <a:pt x="224" y="59"/>
                  </a:lnTo>
                  <a:lnTo>
                    <a:pt x="448"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8" name="Freeform 41"/>
            <p:cNvSpPr>
              <a:spLocks/>
            </p:cNvSpPr>
            <p:nvPr/>
          </p:nvSpPr>
          <p:spPr bwMode="auto">
            <a:xfrm>
              <a:off x="3534" y="1429"/>
              <a:ext cx="498" cy="151"/>
            </a:xfrm>
            <a:custGeom>
              <a:avLst/>
              <a:gdLst>
                <a:gd name="T0" fmla="*/ 0 w 453"/>
                <a:gd name="T1" fmla="*/ 172 h 148"/>
                <a:gd name="T2" fmla="*/ 239 w 453"/>
                <a:gd name="T3" fmla="*/ 130 h 148"/>
                <a:gd name="T4" fmla="*/ 477 w 453"/>
                <a:gd name="T5" fmla="*/ 93 h 148"/>
                <a:gd name="T6" fmla="*/ 965 w 453"/>
                <a:gd name="T7" fmla="*/ 0 h 148"/>
                <a:gd name="T8" fmla="*/ 0 60000 65536"/>
                <a:gd name="T9" fmla="*/ 0 60000 65536"/>
                <a:gd name="T10" fmla="*/ 0 60000 65536"/>
                <a:gd name="T11" fmla="*/ 0 60000 65536"/>
                <a:gd name="T12" fmla="*/ 0 w 453"/>
                <a:gd name="T13" fmla="*/ 0 h 148"/>
                <a:gd name="T14" fmla="*/ 453 w 453"/>
                <a:gd name="T15" fmla="*/ 148 h 148"/>
              </a:gdLst>
              <a:ahLst/>
              <a:cxnLst>
                <a:cxn ang="T8">
                  <a:pos x="T0" y="T1"/>
                </a:cxn>
                <a:cxn ang="T9">
                  <a:pos x="T2" y="T3"/>
                </a:cxn>
                <a:cxn ang="T10">
                  <a:pos x="T4" y="T5"/>
                </a:cxn>
                <a:cxn ang="T11">
                  <a:pos x="T6" y="T7"/>
                </a:cxn>
              </a:cxnLst>
              <a:rect l="T12" t="T13" r="T14" b="T15"/>
              <a:pathLst>
                <a:path w="453" h="148">
                  <a:moveTo>
                    <a:pt x="0" y="148"/>
                  </a:moveTo>
                  <a:lnTo>
                    <a:pt x="112" y="112"/>
                  </a:lnTo>
                  <a:lnTo>
                    <a:pt x="224" y="77"/>
                  </a:lnTo>
                  <a:lnTo>
                    <a:pt x="453"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9" name="Freeform 42"/>
            <p:cNvSpPr>
              <a:spLocks/>
            </p:cNvSpPr>
            <p:nvPr/>
          </p:nvSpPr>
          <p:spPr bwMode="auto">
            <a:xfrm>
              <a:off x="4032" y="1279"/>
              <a:ext cx="494" cy="150"/>
            </a:xfrm>
            <a:custGeom>
              <a:avLst/>
              <a:gdLst>
                <a:gd name="T0" fmla="*/ 0 w 448"/>
                <a:gd name="T1" fmla="*/ 171 h 147"/>
                <a:gd name="T2" fmla="*/ 488 w 448"/>
                <a:gd name="T3" fmla="*/ 82 h 147"/>
                <a:gd name="T4" fmla="*/ 734 w 448"/>
                <a:gd name="T5" fmla="*/ 43 h 147"/>
                <a:gd name="T6" fmla="*/ 980 w 448"/>
                <a:gd name="T7" fmla="*/ 0 h 147"/>
                <a:gd name="T8" fmla="*/ 0 60000 65536"/>
                <a:gd name="T9" fmla="*/ 0 60000 65536"/>
                <a:gd name="T10" fmla="*/ 0 60000 65536"/>
                <a:gd name="T11" fmla="*/ 0 60000 65536"/>
                <a:gd name="T12" fmla="*/ 0 w 448"/>
                <a:gd name="T13" fmla="*/ 0 h 147"/>
                <a:gd name="T14" fmla="*/ 448 w 448"/>
                <a:gd name="T15" fmla="*/ 147 h 147"/>
              </a:gdLst>
              <a:ahLst/>
              <a:cxnLst>
                <a:cxn ang="T8">
                  <a:pos x="T0" y="T1"/>
                </a:cxn>
                <a:cxn ang="T9">
                  <a:pos x="T2" y="T3"/>
                </a:cxn>
                <a:cxn ang="T10">
                  <a:pos x="T4" y="T5"/>
                </a:cxn>
                <a:cxn ang="T11">
                  <a:pos x="T6" y="T7"/>
                </a:cxn>
              </a:cxnLst>
              <a:rect l="T12" t="T13" r="T14" b="T15"/>
              <a:pathLst>
                <a:path w="448" h="147">
                  <a:moveTo>
                    <a:pt x="0" y="147"/>
                  </a:moveTo>
                  <a:lnTo>
                    <a:pt x="224" y="70"/>
                  </a:lnTo>
                  <a:lnTo>
                    <a:pt x="336" y="35"/>
                  </a:lnTo>
                  <a:lnTo>
                    <a:pt x="448"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0" name="Freeform 43"/>
            <p:cNvSpPr>
              <a:spLocks/>
            </p:cNvSpPr>
            <p:nvPr/>
          </p:nvSpPr>
          <p:spPr bwMode="auto">
            <a:xfrm>
              <a:off x="4526" y="1182"/>
              <a:ext cx="498" cy="97"/>
            </a:xfrm>
            <a:custGeom>
              <a:avLst/>
              <a:gdLst>
                <a:gd name="T0" fmla="*/ 0 w 454"/>
                <a:gd name="T1" fmla="*/ 111 h 95"/>
                <a:gd name="T2" fmla="*/ 235 w 454"/>
                <a:gd name="T3" fmla="*/ 74 h 95"/>
                <a:gd name="T4" fmla="*/ 471 w 454"/>
                <a:gd name="T5" fmla="*/ 49 h 95"/>
                <a:gd name="T6" fmla="*/ 952 w 454"/>
                <a:gd name="T7" fmla="*/ 0 h 95"/>
                <a:gd name="T8" fmla="*/ 0 60000 65536"/>
                <a:gd name="T9" fmla="*/ 0 60000 65536"/>
                <a:gd name="T10" fmla="*/ 0 60000 65536"/>
                <a:gd name="T11" fmla="*/ 0 60000 65536"/>
                <a:gd name="T12" fmla="*/ 0 w 454"/>
                <a:gd name="T13" fmla="*/ 0 h 95"/>
                <a:gd name="T14" fmla="*/ 454 w 454"/>
                <a:gd name="T15" fmla="*/ 95 h 95"/>
              </a:gdLst>
              <a:ahLst/>
              <a:cxnLst>
                <a:cxn ang="T8">
                  <a:pos x="T0" y="T1"/>
                </a:cxn>
                <a:cxn ang="T9">
                  <a:pos x="T2" y="T3"/>
                </a:cxn>
                <a:cxn ang="T10">
                  <a:pos x="T4" y="T5"/>
                </a:cxn>
                <a:cxn ang="T11">
                  <a:pos x="T6" y="T7"/>
                </a:cxn>
              </a:cxnLst>
              <a:rect l="T12" t="T13" r="T14" b="T15"/>
              <a:pathLst>
                <a:path w="454" h="95">
                  <a:moveTo>
                    <a:pt x="0" y="95"/>
                  </a:moveTo>
                  <a:lnTo>
                    <a:pt x="112" y="65"/>
                  </a:lnTo>
                  <a:lnTo>
                    <a:pt x="224" y="41"/>
                  </a:lnTo>
                  <a:lnTo>
                    <a:pt x="454"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1" name="Freeform 44"/>
            <p:cNvSpPr>
              <a:spLocks/>
            </p:cNvSpPr>
            <p:nvPr/>
          </p:nvSpPr>
          <p:spPr bwMode="auto">
            <a:xfrm>
              <a:off x="1551" y="1859"/>
              <a:ext cx="493" cy="96"/>
            </a:xfrm>
            <a:custGeom>
              <a:avLst/>
              <a:gdLst>
                <a:gd name="T0" fmla="*/ 0 w 448"/>
                <a:gd name="T1" fmla="*/ 110 h 94"/>
                <a:gd name="T2" fmla="*/ 240 w 448"/>
                <a:gd name="T3" fmla="*/ 92 h 94"/>
                <a:gd name="T4" fmla="*/ 482 w 448"/>
                <a:gd name="T5" fmla="*/ 55 h 94"/>
                <a:gd name="T6" fmla="*/ 724 w 448"/>
                <a:gd name="T7" fmla="*/ 23 h 94"/>
                <a:gd name="T8" fmla="*/ 965 w 448"/>
                <a:gd name="T9" fmla="*/ 0 h 94"/>
                <a:gd name="T10" fmla="*/ 0 60000 65536"/>
                <a:gd name="T11" fmla="*/ 0 60000 65536"/>
                <a:gd name="T12" fmla="*/ 0 60000 65536"/>
                <a:gd name="T13" fmla="*/ 0 60000 65536"/>
                <a:gd name="T14" fmla="*/ 0 60000 65536"/>
                <a:gd name="T15" fmla="*/ 0 w 448"/>
                <a:gd name="T16" fmla="*/ 0 h 94"/>
                <a:gd name="T17" fmla="*/ 448 w 448"/>
                <a:gd name="T18" fmla="*/ 94 h 94"/>
              </a:gdLst>
              <a:ahLst/>
              <a:cxnLst>
                <a:cxn ang="T10">
                  <a:pos x="T0" y="T1"/>
                </a:cxn>
                <a:cxn ang="T11">
                  <a:pos x="T2" y="T3"/>
                </a:cxn>
                <a:cxn ang="T12">
                  <a:pos x="T4" y="T5"/>
                </a:cxn>
                <a:cxn ang="T13">
                  <a:pos x="T6" y="T7"/>
                </a:cxn>
                <a:cxn ang="T14">
                  <a:pos x="T8" y="T9"/>
                </a:cxn>
              </a:cxnLst>
              <a:rect l="T15" t="T16" r="T17" b="T18"/>
              <a:pathLst>
                <a:path w="448" h="94">
                  <a:moveTo>
                    <a:pt x="0" y="94"/>
                  </a:moveTo>
                  <a:lnTo>
                    <a:pt x="112" y="76"/>
                  </a:lnTo>
                  <a:lnTo>
                    <a:pt x="224" y="47"/>
                  </a:lnTo>
                  <a:lnTo>
                    <a:pt x="336" y="23"/>
                  </a:lnTo>
                  <a:lnTo>
                    <a:pt x="448"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2" name="Freeform 45"/>
            <p:cNvSpPr>
              <a:spLocks/>
            </p:cNvSpPr>
            <p:nvPr/>
          </p:nvSpPr>
          <p:spPr bwMode="auto">
            <a:xfrm>
              <a:off x="1053" y="1955"/>
              <a:ext cx="498" cy="36"/>
            </a:xfrm>
            <a:custGeom>
              <a:avLst/>
              <a:gdLst>
                <a:gd name="T0" fmla="*/ 0 w 454"/>
                <a:gd name="T1" fmla="*/ 43 h 35"/>
                <a:gd name="T2" fmla="*/ 480 w 454"/>
                <a:gd name="T3" fmla="*/ 32 h 35"/>
                <a:gd name="T4" fmla="*/ 717 w 454"/>
                <a:gd name="T5" fmla="*/ 12 h 35"/>
                <a:gd name="T6" fmla="*/ 952 w 454"/>
                <a:gd name="T7" fmla="*/ 0 h 35"/>
                <a:gd name="T8" fmla="*/ 0 60000 65536"/>
                <a:gd name="T9" fmla="*/ 0 60000 65536"/>
                <a:gd name="T10" fmla="*/ 0 60000 65536"/>
                <a:gd name="T11" fmla="*/ 0 60000 65536"/>
                <a:gd name="T12" fmla="*/ 0 w 454"/>
                <a:gd name="T13" fmla="*/ 0 h 35"/>
                <a:gd name="T14" fmla="*/ 454 w 454"/>
                <a:gd name="T15" fmla="*/ 35 h 35"/>
              </a:gdLst>
              <a:ahLst/>
              <a:cxnLst>
                <a:cxn ang="T8">
                  <a:pos x="T0" y="T1"/>
                </a:cxn>
                <a:cxn ang="T9">
                  <a:pos x="T2" y="T3"/>
                </a:cxn>
                <a:cxn ang="T10">
                  <a:pos x="T4" y="T5"/>
                </a:cxn>
                <a:cxn ang="T11">
                  <a:pos x="T6" y="T7"/>
                </a:cxn>
              </a:cxnLst>
              <a:rect l="T12" t="T13" r="T14" b="T15"/>
              <a:pathLst>
                <a:path w="454" h="35">
                  <a:moveTo>
                    <a:pt x="0" y="35"/>
                  </a:moveTo>
                  <a:lnTo>
                    <a:pt x="230" y="24"/>
                  </a:lnTo>
                  <a:lnTo>
                    <a:pt x="342" y="12"/>
                  </a:lnTo>
                  <a:lnTo>
                    <a:pt x="454"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sp>
        <p:nvSpPr>
          <p:cNvPr id="273" name="Text Box 47"/>
          <p:cNvSpPr txBox="1">
            <a:spLocks noChangeArrowheads="1"/>
          </p:cNvSpPr>
          <p:nvPr/>
        </p:nvSpPr>
        <p:spPr bwMode="auto">
          <a:xfrm>
            <a:off x="6569075" y="2240257"/>
            <a:ext cx="154401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srgbClr val="000000">
                    <a:lumMod val="65000"/>
                    <a:lumOff val="35000"/>
                  </a:srgbClr>
                </a:solidFill>
                <a:cs typeface="Arial" charset="0"/>
              </a:rPr>
              <a:t>Fasting glucose</a:t>
            </a:r>
          </a:p>
        </p:txBody>
      </p:sp>
      <p:sp>
        <p:nvSpPr>
          <p:cNvPr id="274" name="Line 49"/>
          <p:cNvSpPr>
            <a:spLocks noChangeShapeType="1"/>
          </p:cNvSpPr>
          <p:nvPr/>
        </p:nvSpPr>
        <p:spPr bwMode="auto">
          <a:xfrm flipV="1">
            <a:off x="3597884" y="1605969"/>
            <a:ext cx="0" cy="3973512"/>
          </a:xfrm>
          <a:prstGeom prst="line">
            <a:avLst/>
          </a:prstGeom>
          <a:noFill/>
          <a:ln w="19050">
            <a:solidFill>
              <a:srgbClr val="000000"/>
            </a:solidFill>
            <a:prstDash val="dash"/>
            <a:round/>
            <a:headEnd type="none" w="sm" len="sm"/>
            <a:tailEnd/>
          </a:ln>
        </p:spPr>
        <p:txBody>
          <a:bodyPr wrap="none" anchor="ct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75" name="Rectangle 50"/>
          <p:cNvSpPr>
            <a:spLocks noChangeArrowheads="1"/>
          </p:cNvSpPr>
          <p:nvPr/>
        </p:nvSpPr>
        <p:spPr bwMode="auto">
          <a:xfrm>
            <a:off x="3613150" y="3861806"/>
            <a:ext cx="1457325" cy="1682750"/>
          </a:xfrm>
          <a:prstGeom prst="rect">
            <a:avLst/>
          </a:prstGeom>
          <a:solidFill>
            <a:sysClr val="window" lastClr="FFFFFF">
              <a:lumMod val="85000"/>
              <a:alpha val="50195"/>
            </a:sysClr>
          </a:solidFill>
          <a:ln w="12700">
            <a:noFill/>
            <a:miter lim="800000"/>
            <a:headEnd type="none" w="sm" len="sm"/>
            <a:tailEnd type="none" w="sm" len="sm"/>
          </a:ln>
        </p:spPr>
        <p:txBody>
          <a:bodyPr wrap="none" anchor="ct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6" name="Text Box 52"/>
          <p:cNvSpPr txBox="1">
            <a:spLocks noChangeArrowheads="1"/>
          </p:cNvSpPr>
          <p:nvPr/>
        </p:nvSpPr>
        <p:spPr bwMode="auto">
          <a:xfrm>
            <a:off x="4359474" y="5861580"/>
            <a:ext cx="663708"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prstClr val="black"/>
                </a:solidFill>
                <a:cs typeface="Arial" charset="0"/>
              </a:rPr>
              <a:t>Years</a:t>
            </a:r>
          </a:p>
        </p:txBody>
      </p:sp>
      <p:sp>
        <p:nvSpPr>
          <p:cNvPr id="277" name="Text Box 53"/>
          <p:cNvSpPr txBox="1">
            <a:spLocks noChangeArrowheads="1"/>
          </p:cNvSpPr>
          <p:nvPr/>
        </p:nvSpPr>
        <p:spPr bwMode="auto">
          <a:xfrm rot="-5400000">
            <a:off x="-167282" y="4487987"/>
            <a:ext cx="1673856" cy="307777"/>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sz="1400" b="1" dirty="0">
                <a:solidFill>
                  <a:prstClr val="black"/>
                </a:solidFill>
                <a:cs typeface="Arial" charset="0"/>
              </a:rPr>
              <a:t>Relative Function</a:t>
            </a:r>
          </a:p>
        </p:txBody>
      </p:sp>
      <p:sp>
        <p:nvSpPr>
          <p:cNvPr id="278" name="Rectangle 54"/>
          <p:cNvSpPr>
            <a:spLocks noChangeArrowheads="1"/>
          </p:cNvSpPr>
          <p:nvPr/>
        </p:nvSpPr>
        <p:spPr bwMode="auto">
          <a:xfrm>
            <a:off x="1303338" y="3847762"/>
            <a:ext cx="2282825" cy="1682750"/>
          </a:xfrm>
          <a:prstGeom prst="rect">
            <a:avLst/>
          </a:prstGeom>
          <a:solidFill>
            <a:sysClr val="window" lastClr="FFFFFF">
              <a:lumMod val="85000"/>
            </a:sysClr>
          </a:solidFill>
          <a:ln w="12700">
            <a:noFill/>
            <a:miter lim="800000"/>
            <a:headEnd type="none" w="sm" len="sm"/>
            <a:tailEnd type="none" w="sm" len="sm"/>
          </a:ln>
        </p:spPr>
        <p:txBody>
          <a:bodyPr wrap="none" anchor="ct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9" name="Line 55"/>
          <p:cNvSpPr>
            <a:spLocks noChangeShapeType="1"/>
          </p:cNvSpPr>
          <p:nvPr/>
        </p:nvSpPr>
        <p:spPr bwMode="auto">
          <a:xfrm>
            <a:off x="1209675" y="51984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80" name="Line 56"/>
          <p:cNvSpPr>
            <a:spLocks noChangeShapeType="1"/>
          </p:cNvSpPr>
          <p:nvPr/>
        </p:nvSpPr>
        <p:spPr bwMode="auto">
          <a:xfrm>
            <a:off x="1209675" y="4523794"/>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81" name="Line 57"/>
          <p:cNvSpPr>
            <a:spLocks noChangeShapeType="1"/>
          </p:cNvSpPr>
          <p:nvPr/>
        </p:nvSpPr>
        <p:spPr bwMode="auto">
          <a:xfrm>
            <a:off x="1209675" y="4180894"/>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82" name="Line 58"/>
          <p:cNvSpPr>
            <a:spLocks noChangeShapeType="1"/>
          </p:cNvSpPr>
          <p:nvPr/>
        </p:nvSpPr>
        <p:spPr bwMode="auto">
          <a:xfrm>
            <a:off x="1288442" y="5544556"/>
            <a:ext cx="7043737"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3" name="Line 59"/>
          <p:cNvSpPr>
            <a:spLocks noChangeShapeType="1"/>
          </p:cNvSpPr>
          <p:nvPr/>
        </p:nvSpPr>
        <p:spPr bwMode="auto">
          <a:xfrm flipV="1">
            <a:off x="2509838"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4" name="Line 60"/>
          <p:cNvSpPr>
            <a:spLocks noChangeShapeType="1"/>
          </p:cNvSpPr>
          <p:nvPr/>
        </p:nvSpPr>
        <p:spPr bwMode="auto">
          <a:xfrm flipV="1">
            <a:off x="3236913"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5" name="Line 61"/>
          <p:cNvSpPr>
            <a:spLocks noChangeShapeType="1"/>
          </p:cNvSpPr>
          <p:nvPr/>
        </p:nvSpPr>
        <p:spPr bwMode="auto">
          <a:xfrm flipV="1">
            <a:off x="3973513"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6" name="Line 62"/>
          <p:cNvSpPr>
            <a:spLocks noChangeShapeType="1"/>
          </p:cNvSpPr>
          <p:nvPr/>
        </p:nvSpPr>
        <p:spPr bwMode="auto">
          <a:xfrm flipV="1">
            <a:off x="4702175" y="5544555"/>
            <a:ext cx="0"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7" name="Line 63"/>
          <p:cNvSpPr>
            <a:spLocks noChangeShapeType="1"/>
          </p:cNvSpPr>
          <p:nvPr/>
        </p:nvSpPr>
        <p:spPr bwMode="auto">
          <a:xfrm flipV="1">
            <a:off x="5426075" y="5544556"/>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8" name="Line 64"/>
          <p:cNvSpPr>
            <a:spLocks noChangeShapeType="1"/>
          </p:cNvSpPr>
          <p:nvPr/>
        </p:nvSpPr>
        <p:spPr bwMode="auto">
          <a:xfrm flipV="1">
            <a:off x="6153150" y="5544556"/>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9" name="Line 65"/>
          <p:cNvSpPr>
            <a:spLocks noChangeShapeType="1"/>
          </p:cNvSpPr>
          <p:nvPr/>
        </p:nvSpPr>
        <p:spPr bwMode="auto">
          <a:xfrm flipV="1">
            <a:off x="6891338" y="5544555"/>
            <a:ext cx="0"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90" name="Line 66"/>
          <p:cNvSpPr>
            <a:spLocks noChangeShapeType="1"/>
          </p:cNvSpPr>
          <p:nvPr/>
        </p:nvSpPr>
        <p:spPr bwMode="auto">
          <a:xfrm flipV="1">
            <a:off x="7615238"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91" name="Line 67"/>
          <p:cNvSpPr>
            <a:spLocks noChangeShapeType="1"/>
          </p:cNvSpPr>
          <p:nvPr/>
        </p:nvSpPr>
        <p:spPr bwMode="auto">
          <a:xfrm flipV="1">
            <a:off x="8332179" y="5544556"/>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92" name="Rectangle 68"/>
          <p:cNvSpPr>
            <a:spLocks noChangeArrowheads="1"/>
          </p:cNvSpPr>
          <p:nvPr/>
        </p:nvSpPr>
        <p:spPr bwMode="auto">
          <a:xfrm>
            <a:off x="1995488" y="5589006"/>
            <a:ext cx="258084"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-10</a:t>
            </a:r>
          </a:p>
        </p:txBody>
      </p:sp>
      <p:sp>
        <p:nvSpPr>
          <p:cNvPr id="293" name="Rectangle 69"/>
          <p:cNvSpPr>
            <a:spLocks noChangeArrowheads="1"/>
          </p:cNvSpPr>
          <p:nvPr/>
        </p:nvSpPr>
        <p:spPr bwMode="auto">
          <a:xfrm>
            <a:off x="2778125" y="5589006"/>
            <a:ext cx="158698"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-5</a:t>
            </a:r>
          </a:p>
        </p:txBody>
      </p:sp>
      <p:sp>
        <p:nvSpPr>
          <p:cNvPr id="295" name="Rectangle 71"/>
          <p:cNvSpPr>
            <a:spLocks noChangeArrowheads="1"/>
          </p:cNvSpPr>
          <p:nvPr/>
        </p:nvSpPr>
        <p:spPr bwMode="auto">
          <a:xfrm>
            <a:off x="4279900" y="5589006"/>
            <a:ext cx="99386"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5</a:t>
            </a:r>
          </a:p>
        </p:txBody>
      </p:sp>
      <p:sp>
        <p:nvSpPr>
          <p:cNvPr id="296" name="Rectangle 72"/>
          <p:cNvSpPr>
            <a:spLocks noChangeArrowheads="1"/>
          </p:cNvSpPr>
          <p:nvPr/>
        </p:nvSpPr>
        <p:spPr bwMode="auto">
          <a:xfrm>
            <a:off x="4948238"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10</a:t>
            </a:r>
          </a:p>
        </p:txBody>
      </p:sp>
      <p:sp>
        <p:nvSpPr>
          <p:cNvPr id="297" name="Rectangle 73"/>
          <p:cNvSpPr>
            <a:spLocks noChangeArrowheads="1"/>
          </p:cNvSpPr>
          <p:nvPr/>
        </p:nvSpPr>
        <p:spPr bwMode="auto">
          <a:xfrm>
            <a:off x="5673725"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15</a:t>
            </a:r>
          </a:p>
        </p:txBody>
      </p:sp>
      <p:sp>
        <p:nvSpPr>
          <p:cNvPr id="298" name="Rectangle 74"/>
          <p:cNvSpPr>
            <a:spLocks noChangeArrowheads="1"/>
          </p:cNvSpPr>
          <p:nvPr/>
        </p:nvSpPr>
        <p:spPr bwMode="auto">
          <a:xfrm>
            <a:off x="6400800"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20</a:t>
            </a:r>
          </a:p>
        </p:txBody>
      </p:sp>
      <p:sp>
        <p:nvSpPr>
          <p:cNvPr id="299" name="Rectangle 75"/>
          <p:cNvSpPr>
            <a:spLocks noChangeArrowheads="1"/>
          </p:cNvSpPr>
          <p:nvPr/>
        </p:nvSpPr>
        <p:spPr bwMode="auto">
          <a:xfrm>
            <a:off x="7137400"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25</a:t>
            </a:r>
          </a:p>
        </p:txBody>
      </p:sp>
      <p:sp>
        <p:nvSpPr>
          <p:cNvPr id="300" name="Rectangle 76"/>
          <p:cNvSpPr>
            <a:spLocks noChangeArrowheads="1"/>
          </p:cNvSpPr>
          <p:nvPr/>
        </p:nvSpPr>
        <p:spPr bwMode="auto">
          <a:xfrm>
            <a:off x="7864475"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30</a:t>
            </a:r>
          </a:p>
        </p:txBody>
      </p:sp>
      <p:sp>
        <p:nvSpPr>
          <p:cNvPr id="301" name="Freeform 78"/>
          <p:cNvSpPr>
            <a:spLocks/>
          </p:cNvSpPr>
          <p:nvPr/>
        </p:nvSpPr>
        <p:spPr bwMode="auto">
          <a:xfrm>
            <a:off x="2400300" y="4007856"/>
            <a:ext cx="803275" cy="153988"/>
          </a:xfrm>
          <a:custGeom>
            <a:avLst/>
            <a:gdLst>
              <a:gd name="T0" fmla="*/ 0 w 454"/>
              <a:gd name="T1" fmla="*/ 2147483647 h 106"/>
              <a:gd name="T2" fmla="*/ 2147483647 w 454"/>
              <a:gd name="T3" fmla="*/ 2147483647 h 106"/>
              <a:gd name="T4" fmla="*/ 2147483647 w 454"/>
              <a:gd name="T5" fmla="*/ 2147483647 h 106"/>
              <a:gd name="T6" fmla="*/ 2147483647 w 454"/>
              <a:gd name="T7" fmla="*/ 2147483647 h 106"/>
              <a:gd name="T8" fmla="*/ 2147483647 w 454"/>
              <a:gd name="T9" fmla="*/ 2147483647 h 106"/>
              <a:gd name="T10" fmla="*/ 2147483647 w 454"/>
              <a:gd name="T11" fmla="*/ 0 h 106"/>
              <a:gd name="T12" fmla="*/ 0 60000 65536"/>
              <a:gd name="T13" fmla="*/ 0 60000 65536"/>
              <a:gd name="T14" fmla="*/ 0 60000 65536"/>
              <a:gd name="T15" fmla="*/ 0 60000 65536"/>
              <a:gd name="T16" fmla="*/ 0 60000 65536"/>
              <a:gd name="T17" fmla="*/ 0 60000 65536"/>
              <a:gd name="T18" fmla="*/ 0 w 454"/>
              <a:gd name="T19" fmla="*/ 0 h 106"/>
              <a:gd name="T20" fmla="*/ 454 w 454"/>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454" h="106">
                <a:moveTo>
                  <a:pt x="0" y="106"/>
                </a:moveTo>
                <a:lnTo>
                  <a:pt x="59" y="82"/>
                </a:lnTo>
                <a:lnTo>
                  <a:pt x="112" y="59"/>
                </a:lnTo>
                <a:lnTo>
                  <a:pt x="224" y="29"/>
                </a:lnTo>
                <a:lnTo>
                  <a:pt x="342" y="12"/>
                </a:lnTo>
                <a:lnTo>
                  <a:pt x="454" y="0"/>
                </a:lnTo>
              </a:path>
            </a:pathLst>
          </a:custGeom>
          <a:noFill/>
          <a:ln w="28575">
            <a:solidFill>
              <a:srgbClr val="D52B1E"/>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02" name="Line 80"/>
          <p:cNvSpPr>
            <a:spLocks noChangeShapeType="1"/>
          </p:cNvSpPr>
          <p:nvPr/>
        </p:nvSpPr>
        <p:spPr bwMode="auto">
          <a:xfrm>
            <a:off x="3997325" y="4007856"/>
            <a:ext cx="790575" cy="1588"/>
          </a:xfrm>
          <a:prstGeom prst="line">
            <a:avLst/>
          </a:prstGeom>
          <a:noFill/>
          <a:ln w="28575">
            <a:solidFill>
              <a:srgbClr val="D52B1E"/>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303" name="Text Box 84"/>
          <p:cNvSpPr txBox="1">
            <a:spLocks noChangeArrowheads="1"/>
          </p:cNvSpPr>
          <p:nvPr/>
        </p:nvSpPr>
        <p:spPr bwMode="auto">
          <a:xfrm>
            <a:off x="5948363" y="3987219"/>
            <a:ext cx="1694695"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srgbClr val="D52B1E"/>
                </a:solidFill>
                <a:cs typeface="Arial" charset="0"/>
              </a:rPr>
              <a:t>Insulin resistance</a:t>
            </a:r>
          </a:p>
        </p:txBody>
      </p:sp>
      <p:sp>
        <p:nvSpPr>
          <p:cNvPr id="304" name="Text Box 85"/>
          <p:cNvSpPr txBox="1">
            <a:spLocks noChangeArrowheads="1"/>
          </p:cNvSpPr>
          <p:nvPr/>
        </p:nvSpPr>
        <p:spPr bwMode="auto">
          <a:xfrm>
            <a:off x="6570663" y="4900031"/>
            <a:ext cx="120738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prstClr val="black">
                    <a:lumMod val="75000"/>
                    <a:lumOff val="25000"/>
                  </a:prstClr>
                </a:solidFill>
                <a:cs typeface="Arial" charset="0"/>
              </a:rPr>
              <a:t>Insulin level</a:t>
            </a:r>
          </a:p>
        </p:txBody>
      </p:sp>
      <p:sp>
        <p:nvSpPr>
          <p:cNvPr id="306" name="Text Box 87"/>
          <p:cNvSpPr txBox="1">
            <a:spLocks noChangeArrowheads="1"/>
          </p:cNvSpPr>
          <p:nvPr/>
        </p:nvSpPr>
        <p:spPr bwMode="auto">
          <a:xfrm>
            <a:off x="1395663" y="1572796"/>
            <a:ext cx="2129590" cy="434030"/>
          </a:xfrm>
          <a:prstGeom prst="rect">
            <a:avLst/>
          </a:prstGeom>
          <a:noFill/>
          <a:ln w="12700">
            <a:noFill/>
            <a:miter lim="800000"/>
            <a:headEnd type="none" w="sm" len="sm"/>
            <a:tailEnd type="none" w="sm" len="sm"/>
          </a:ln>
          <a:effectLst/>
        </p:spPr>
        <p:txBody>
          <a:bodyPr wrap="square">
            <a:spAutoFit/>
          </a:bodyPr>
          <a:lstStyle/>
          <a:p>
            <a:pPr algn="ctr" eaLnBrk="0" hangingPunct="0">
              <a:lnSpc>
                <a:spcPct val="110000"/>
              </a:lnSpc>
              <a:defRPr/>
            </a:pPr>
            <a:r>
              <a:rPr lang="en-US" sz="1050" b="1" dirty="0">
                <a:solidFill>
                  <a:prstClr val="black"/>
                </a:solidFill>
                <a:cs typeface="Arial" charset="0"/>
              </a:rPr>
              <a:t>Prediabetes</a:t>
            </a:r>
          </a:p>
          <a:p>
            <a:pPr algn="ctr" eaLnBrk="0" hangingPunct="0">
              <a:lnSpc>
                <a:spcPct val="110000"/>
              </a:lnSpc>
              <a:defRPr/>
            </a:pPr>
            <a:r>
              <a:rPr lang="en-US" sz="1050" b="1" dirty="0">
                <a:solidFill>
                  <a:prstClr val="black"/>
                </a:solidFill>
                <a:cs typeface="Arial" charset="0"/>
              </a:rPr>
              <a:t>Metabolic syndrome </a:t>
            </a:r>
          </a:p>
        </p:txBody>
      </p:sp>
      <p:sp>
        <p:nvSpPr>
          <p:cNvPr id="307" name="Rectangle 88"/>
          <p:cNvSpPr>
            <a:spLocks noChangeArrowheads="1"/>
          </p:cNvSpPr>
          <p:nvPr/>
        </p:nvSpPr>
        <p:spPr bwMode="auto">
          <a:xfrm>
            <a:off x="1103148" y="5400094"/>
            <a:ext cx="84960"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0</a:t>
            </a:r>
          </a:p>
        </p:txBody>
      </p:sp>
      <p:sp>
        <p:nvSpPr>
          <p:cNvPr id="308" name="Rectangle 89"/>
          <p:cNvSpPr>
            <a:spLocks noChangeArrowheads="1"/>
          </p:cNvSpPr>
          <p:nvPr/>
        </p:nvSpPr>
        <p:spPr bwMode="auto">
          <a:xfrm>
            <a:off x="1014248" y="5097728"/>
            <a:ext cx="16991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50</a:t>
            </a:r>
          </a:p>
        </p:txBody>
      </p:sp>
      <p:sp>
        <p:nvSpPr>
          <p:cNvPr id="309" name="Rectangle 90"/>
          <p:cNvSpPr>
            <a:spLocks noChangeArrowheads="1"/>
          </p:cNvSpPr>
          <p:nvPr/>
        </p:nvSpPr>
        <p:spPr bwMode="auto">
          <a:xfrm>
            <a:off x="925348" y="476215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100</a:t>
            </a:r>
          </a:p>
        </p:txBody>
      </p:sp>
      <p:sp>
        <p:nvSpPr>
          <p:cNvPr id="310" name="Rectangle 91"/>
          <p:cNvSpPr>
            <a:spLocks noChangeArrowheads="1"/>
          </p:cNvSpPr>
          <p:nvPr/>
        </p:nvSpPr>
        <p:spPr bwMode="auto">
          <a:xfrm>
            <a:off x="925348" y="4399969"/>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150</a:t>
            </a:r>
          </a:p>
        </p:txBody>
      </p:sp>
      <p:sp>
        <p:nvSpPr>
          <p:cNvPr id="311" name="Rectangle 92"/>
          <p:cNvSpPr>
            <a:spLocks noChangeArrowheads="1"/>
          </p:cNvSpPr>
          <p:nvPr/>
        </p:nvSpPr>
        <p:spPr bwMode="auto">
          <a:xfrm>
            <a:off x="925348" y="4072944"/>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200</a:t>
            </a:r>
          </a:p>
        </p:txBody>
      </p:sp>
      <p:sp>
        <p:nvSpPr>
          <p:cNvPr id="312" name="Rectangle 93"/>
          <p:cNvSpPr>
            <a:spLocks noChangeArrowheads="1"/>
          </p:cNvSpPr>
          <p:nvPr/>
        </p:nvSpPr>
        <p:spPr bwMode="auto">
          <a:xfrm>
            <a:off x="925348" y="374652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250</a:t>
            </a:r>
          </a:p>
        </p:txBody>
      </p:sp>
      <p:sp>
        <p:nvSpPr>
          <p:cNvPr id="313" name="Line 94"/>
          <p:cNvSpPr>
            <a:spLocks noChangeShapeType="1"/>
          </p:cNvSpPr>
          <p:nvPr/>
        </p:nvSpPr>
        <p:spPr bwMode="auto">
          <a:xfrm flipV="1">
            <a:off x="1773238"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314" name="Rectangle 95"/>
          <p:cNvSpPr>
            <a:spLocks noChangeArrowheads="1"/>
          </p:cNvSpPr>
          <p:nvPr/>
        </p:nvSpPr>
        <p:spPr bwMode="auto">
          <a:xfrm>
            <a:off x="1346200" y="5601706"/>
            <a:ext cx="258084"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-15</a:t>
            </a:r>
          </a:p>
        </p:txBody>
      </p:sp>
      <p:sp>
        <p:nvSpPr>
          <p:cNvPr id="315" name="Line 99"/>
          <p:cNvSpPr>
            <a:spLocks noChangeShapeType="1"/>
          </p:cNvSpPr>
          <p:nvPr/>
        </p:nvSpPr>
        <p:spPr bwMode="auto">
          <a:xfrm flipV="1">
            <a:off x="4762499" y="3896729"/>
            <a:ext cx="3154363" cy="112713"/>
          </a:xfrm>
          <a:custGeom>
            <a:avLst/>
            <a:gdLst>
              <a:gd name="connsiteX0" fmla="*/ 0 w 3221038"/>
              <a:gd name="connsiteY0" fmla="*/ 0 h 46038"/>
              <a:gd name="connsiteX1" fmla="*/ 3221038 w 3221038"/>
              <a:gd name="connsiteY1" fmla="*/ 46038 h 46038"/>
              <a:gd name="connsiteX0" fmla="*/ 0 w 3221038"/>
              <a:gd name="connsiteY0" fmla="*/ 0 h 46038"/>
              <a:gd name="connsiteX1" fmla="*/ 2171700 w 3221038"/>
              <a:gd name="connsiteY1" fmla="*/ 37519 h 46038"/>
              <a:gd name="connsiteX2" fmla="*/ 3221038 w 3221038"/>
              <a:gd name="connsiteY2" fmla="*/ 46038 h 46038"/>
              <a:gd name="connsiteX0" fmla="*/ 0 w 3221038"/>
              <a:gd name="connsiteY0" fmla="*/ 0 h 437569"/>
              <a:gd name="connsiteX1" fmla="*/ 1924050 w 3221038"/>
              <a:gd name="connsiteY1" fmla="*/ 437569 h 437569"/>
              <a:gd name="connsiteX2" fmla="*/ 3221038 w 3221038"/>
              <a:gd name="connsiteY2" fmla="*/ 46038 h 437569"/>
              <a:gd name="connsiteX0" fmla="*/ 0 w 3221038"/>
              <a:gd name="connsiteY0" fmla="*/ 0 h 437642"/>
              <a:gd name="connsiteX1" fmla="*/ 1924050 w 3221038"/>
              <a:gd name="connsiteY1" fmla="*/ 437569 h 437642"/>
              <a:gd name="connsiteX2" fmla="*/ 3221038 w 3221038"/>
              <a:gd name="connsiteY2" fmla="*/ 46038 h 437642"/>
              <a:gd name="connsiteX0" fmla="*/ 0 w 3221038"/>
              <a:gd name="connsiteY0" fmla="*/ 0 h 66766"/>
              <a:gd name="connsiteX1" fmla="*/ 2219325 w 3221038"/>
              <a:gd name="connsiteY1" fmla="*/ 66094 h 66766"/>
              <a:gd name="connsiteX2" fmla="*/ 3221038 w 3221038"/>
              <a:gd name="connsiteY2" fmla="*/ 46038 h 66766"/>
              <a:gd name="connsiteX0" fmla="*/ 0 w 3154363"/>
              <a:gd name="connsiteY0" fmla="*/ 0 h 112713"/>
              <a:gd name="connsiteX1" fmla="*/ 2219325 w 3154363"/>
              <a:gd name="connsiteY1" fmla="*/ 66094 h 112713"/>
              <a:gd name="connsiteX2" fmla="*/ 3154363 w 3154363"/>
              <a:gd name="connsiteY2" fmla="*/ 112713 h 112713"/>
              <a:gd name="connsiteX0" fmla="*/ 0 w 3154363"/>
              <a:gd name="connsiteY0" fmla="*/ 0 h 112713"/>
              <a:gd name="connsiteX1" fmla="*/ 2219325 w 3154363"/>
              <a:gd name="connsiteY1" fmla="*/ 66094 h 112713"/>
              <a:gd name="connsiteX2" fmla="*/ 3154363 w 3154363"/>
              <a:gd name="connsiteY2" fmla="*/ 112713 h 112713"/>
              <a:gd name="connsiteX0" fmla="*/ 0 w 3154363"/>
              <a:gd name="connsiteY0" fmla="*/ 0 h 112713"/>
              <a:gd name="connsiteX1" fmla="*/ 2219325 w 3154363"/>
              <a:gd name="connsiteY1" fmla="*/ 66094 h 112713"/>
              <a:gd name="connsiteX2" fmla="*/ 3154363 w 3154363"/>
              <a:gd name="connsiteY2" fmla="*/ 112713 h 112713"/>
              <a:gd name="connsiteX0" fmla="*/ 0 w 3154363"/>
              <a:gd name="connsiteY0" fmla="*/ 0 h 112713"/>
              <a:gd name="connsiteX1" fmla="*/ 2219325 w 3154363"/>
              <a:gd name="connsiteY1" fmla="*/ 66094 h 112713"/>
              <a:gd name="connsiteX2" fmla="*/ 3154363 w 3154363"/>
              <a:gd name="connsiteY2" fmla="*/ 112713 h 112713"/>
            </a:gdLst>
            <a:ahLst/>
            <a:cxnLst>
              <a:cxn ang="0">
                <a:pos x="connsiteX0" y="connsiteY0"/>
              </a:cxn>
              <a:cxn ang="0">
                <a:pos x="connsiteX1" y="connsiteY1"/>
              </a:cxn>
              <a:cxn ang="0">
                <a:pos x="connsiteX2" y="connsiteY2"/>
              </a:cxn>
            </a:cxnLst>
            <a:rect l="l" t="t" r="r" b="b"/>
            <a:pathLst>
              <a:path w="3154363" h="112713">
                <a:moveTo>
                  <a:pt x="0" y="0"/>
                </a:moveTo>
                <a:cubicBezTo>
                  <a:pt x="739775" y="22031"/>
                  <a:pt x="1498600" y="25013"/>
                  <a:pt x="2219325" y="66094"/>
                </a:cubicBezTo>
                <a:cubicBezTo>
                  <a:pt x="2750079" y="120121"/>
                  <a:pt x="2080684" y="106892"/>
                  <a:pt x="3154363" y="112713"/>
                </a:cubicBezTo>
              </a:path>
            </a:pathLst>
          </a:custGeom>
          <a:noFill/>
          <a:ln w="28575">
            <a:solidFill>
              <a:srgbClr val="D52B1E"/>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316" name="Line 101"/>
          <p:cNvSpPr>
            <a:spLocks noChangeShapeType="1"/>
          </p:cNvSpPr>
          <p:nvPr/>
        </p:nvSpPr>
        <p:spPr bwMode="auto">
          <a:xfrm>
            <a:off x="1276350" y="3836406"/>
            <a:ext cx="1588" cy="17049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17" name="Line 102"/>
          <p:cNvSpPr>
            <a:spLocks noChangeShapeType="1"/>
          </p:cNvSpPr>
          <p:nvPr/>
        </p:nvSpPr>
        <p:spPr bwMode="auto">
          <a:xfrm>
            <a:off x="1209675" y="55413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318" name="Line 103"/>
          <p:cNvSpPr>
            <a:spLocks noChangeShapeType="1"/>
          </p:cNvSpPr>
          <p:nvPr/>
        </p:nvSpPr>
        <p:spPr bwMode="auto">
          <a:xfrm>
            <a:off x="1209675" y="4855581"/>
            <a:ext cx="66675" cy="31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19" name="Line 104"/>
          <p:cNvSpPr>
            <a:spLocks noChangeShapeType="1"/>
          </p:cNvSpPr>
          <p:nvPr/>
        </p:nvSpPr>
        <p:spPr bwMode="auto">
          <a:xfrm>
            <a:off x="1209675" y="3836406"/>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20" name="Line 105"/>
          <p:cNvSpPr>
            <a:spLocks noChangeShapeType="1"/>
          </p:cNvSpPr>
          <p:nvPr/>
        </p:nvSpPr>
        <p:spPr bwMode="auto">
          <a:xfrm flipV="1">
            <a:off x="1276350" y="5515981"/>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321" name="Line 106"/>
          <p:cNvSpPr>
            <a:spLocks noChangeShapeType="1"/>
          </p:cNvSpPr>
          <p:nvPr/>
        </p:nvSpPr>
        <p:spPr bwMode="auto">
          <a:xfrm>
            <a:off x="1209675" y="3399844"/>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22" name="Freeform 107"/>
          <p:cNvSpPr>
            <a:spLocks/>
          </p:cNvSpPr>
          <p:nvPr/>
        </p:nvSpPr>
        <p:spPr bwMode="auto">
          <a:xfrm>
            <a:off x="1609725" y="4161844"/>
            <a:ext cx="790575" cy="487362"/>
          </a:xfrm>
          <a:custGeom>
            <a:avLst/>
            <a:gdLst>
              <a:gd name="T0" fmla="*/ 0 w 448"/>
              <a:gd name="T1" fmla="*/ 2147483647 h 334"/>
              <a:gd name="T2" fmla="*/ 2147483647 w 448"/>
              <a:gd name="T3" fmla="*/ 2147483647 h 334"/>
              <a:gd name="T4" fmla="*/ 2147483647 w 448"/>
              <a:gd name="T5" fmla="*/ 2147483647 h 334"/>
              <a:gd name="T6" fmla="*/ 2147483647 w 448"/>
              <a:gd name="T7" fmla="*/ 2147483647 h 334"/>
              <a:gd name="T8" fmla="*/ 2147483647 w 448"/>
              <a:gd name="T9" fmla="*/ 2147483647 h 334"/>
              <a:gd name="T10" fmla="*/ 2147483647 w 448"/>
              <a:gd name="T11" fmla="*/ 2147483647 h 334"/>
              <a:gd name="T12" fmla="*/ 2147483647 w 448"/>
              <a:gd name="T13" fmla="*/ 0 h 334"/>
              <a:gd name="T14" fmla="*/ 0 60000 65536"/>
              <a:gd name="T15" fmla="*/ 0 60000 65536"/>
              <a:gd name="T16" fmla="*/ 0 60000 65536"/>
              <a:gd name="T17" fmla="*/ 0 60000 65536"/>
              <a:gd name="T18" fmla="*/ 0 60000 65536"/>
              <a:gd name="T19" fmla="*/ 0 60000 65536"/>
              <a:gd name="T20" fmla="*/ 0 60000 65536"/>
              <a:gd name="T21" fmla="*/ 0 w 448"/>
              <a:gd name="T22" fmla="*/ 0 h 334"/>
              <a:gd name="T23" fmla="*/ 448 w 448"/>
              <a:gd name="T24" fmla="*/ 334 h 3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8" h="334">
                <a:moveTo>
                  <a:pt x="0" y="334"/>
                </a:moveTo>
                <a:lnTo>
                  <a:pt x="112" y="246"/>
                </a:lnTo>
                <a:lnTo>
                  <a:pt x="224" y="152"/>
                </a:lnTo>
                <a:lnTo>
                  <a:pt x="277" y="111"/>
                </a:lnTo>
                <a:lnTo>
                  <a:pt x="336" y="70"/>
                </a:lnTo>
                <a:lnTo>
                  <a:pt x="389" y="29"/>
                </a:lnTo>
                <a:lnTo>
                  <a:pt x="448" y="0"/>
                </a:lnTo>
              </a:path>
            </a:pathLst>
          </a:custGeom>
          <a:noFill/>
          <a:ln w="28575">
            <a:solidFill>
              <a:srgbClr val="D52B1E"/>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3" name="Freeform 108"/>
          <p:cNvSpPr>
            <a:spLocks/>
          </p:cNvSpPr>
          <p:nvPr/>
        </p:nvSpPr>
        <p:spPr bwMode="auto">
          <a:xfrm>
            <a:off x="3203575" y="3998331"/>
            <a:ext cx="793750" cy="9525"/>
          </a:xfrm>
          <a:custGeom>
            <a:avLst/>
            <a:gdLst>
              <a:gd name="T0" fmla="*/ 0 w 448"/>
              <a:gd name="T1" fmla="*/ 2147483647 h 6"/>
              <a:gd name="T2" fmla="*/ 2147483647 w 448"/>
              <a:gd name="T3" fmla="*/ 0 h 6"/>
              <a:gd name="T4" fmla="*/ 2147483647 w 448"/>
              <a:gd name="T5" fmla="*/ 0 h 6"/>
              <a:gd name="T6" fmla="*/ 2147483647 w 448"/>
              <a:gd name="T7" fmla="*/ 2147483647 h 6"/>
              <a:gd name="T8" fmla="*/ 2147483647 w 448"/>
              <a:gd name="T9" fmla="*/ 2147483647 h 6"/>
              <a:gd name="T10" fmla="*/ 0 60000 65536"/>
              <a:gd name="T11" fmla="*/ 0 60000 65536"/>
              <a:gd name="T12" fmla="*/ 0 60000 65536"/>
              <a:gd name="T13" fmla="*/ 0 60000 65536"/>
              <a:gd name="T14" fmla="*/ 0 60000 65536"/>
              <a:gd name="T15" fmla="*/ 0 w 448"/>
              <a:gd name="T16" fmla="*/ 0 h 6"/>
              <a:gd name="T17" fmla="*/ 448 w 448"/>
              <a:gd name="T18" fmla="*/ 6 h 6"/>
            </a:gdLst>
            <a:ahLst/>
            <a:cxnLst>
              <a:cxn ang="T10">
                <a:pos x="T0" y="T1"/>
              </a:cxn>
              <a:cxn ang="T11">
                <a:pos x="T2" y="T3"/>
              </a:cxn>
              <a:cxn ang="T12">
                <a:pos x="T4" y="T5"/>
              </a:cxn>
              <a:cxn ang="T13">
                <a:pos x="T6" y="T7"/>
              </a:cxn>
              <a:cxn ang="T14">
                <a:pos x="T8" y="T9"/>
              </a:cxn>
            </a:cxnLst>
            <a:rect l="T15" t="T16" r="T17" b="T18"/>
            <a:pathLst>
              <a:path w="448" h="6">
                <a:moveTo>
                  <a:pt x="0" y="6"/>
                </a:moveTo>
                <a:lnTo>
                  <a:pt x="112" y="0"/>
                </a:lnTo>
                <a:lnTo>
                  <a:pt x="224" y="0"/>
                </a:lnTo>
                <a:lnTo>
                  <a:pt x="336" y="6"/>
                </a:lnTo>
                <a:lnTo>
                  <a:pt x="448" y="6"/>
                </a:lnTo>
              </a:path>
            </a:pathLst>
          </a:custGeom>
          <a:noFill/>
          <a:ln w="28575">
            <a:solidFill>
              <a:srgbClr val="D52B1E"/>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nvGrpSpPr>
          <p:cNvPr id="324" name="Group 129"/>
          <p:cNvGrpSpPr/>
          <p:nvPr/>
        </p:nvGrpSpPr>
        <p:grpSpPr>
          <a:xfrm>
            <a:off x="1611313" y="4152319"/>
            <a:ext cx="6334125" cy="1173162"/>
            <a:chOff x="1611313" y="4056063"/>
            <a:chExt cx="6334125" cy="1173162"/>
          </a:xfrm>
        </p:grpSpPr>
        <p:sp>
          <p:nvSpPr>
            <p:cNvPr id="325" name="Freeform 77"/>
            <p:cNvSpPr>
              <a:spLocks/>
            </p:cNvSpPr>
            <p:nvPr/>
          </p:nvSpPr>
          <p:spPr bwMode="auto">
            <a:xfrm>
              <a:off x="1611313" y="4143375"/>
              <a:ext cx="787400" cy="495300"/>
            </a:xfrm>
            <a:custGeom>
              <a:avLst/>
              <a:gdLst>
                <a:gd name="T0" fmla="*/ 0 w 448"/>
                <a:gd name="T1" fmla="*/ 2147483647 h 334"/>
                <a:gd name="T2" fmla="*/ 2147483647 w 448"/>
                <a:gd name="T3" fmla="*/ 2147483647 h 334"/>
                <a:gd name="T4" fmla="*/ 2147483647 w 448"/>
                <a:gd name="T5" fmla="*/ 2147483647 h 334"/>
                <a:gd name="T6" fmla="*/ 2147483647 w 448"/>
                <a:gd name="T7" fmla="*/ 2147483647 h 334"/>
                <a:gd name="T8" fmla="*/ 2147483647 w 448"/>
                <a:gd name="T9" fmla="*/ 2147483647 h 334"/>
                <a:gd name="T10" fmla="*/ 2147483647 w 448"/>
                <a:gd name="T11" fmla="*/ 2147483647 h 334"/>
                <a:gd name="T12" fmla="*/ 2147483647 w 448"/>
                <a:gd name="T13" fmla="*/ 2147483647 h 334"/>
                <a:gd name="T14" fmla="*/ 2147483647 w 448"/>
                <a:gd name="T15" fmla="*/ 0 h 334"/>
                <a:gd name="T16" fmla="*/ 0 60000 65536"/>
                <a:gd name="T17" fmla="*/ 0 60000 65536"/>
                <a:gd name="T18" fmla="*/ 0 60000 65536"/>
                <a:gd name="T19" fmla="*/ 0 60000 65536"/>
                <a:gd name="T20" fmla="*/ 0 60000 65536"/>
                <a:gd name="T21" fmla="*/ 0 60000 65536"/>
                <a:gd name="T22" fmla="*/ 0 60000 65536"/>
                <a:gd name="T23" fmla="*/ 0 60000 65536"/>
                <a:gd name="T24" fmla="*/ 0 w 448"/>
                <a:gd name="T25" fmla="*/ 0 h 334"/>
                <a:gd name="T26" fmla="*/ 448 w 448"/>
                <a:gd name="T27" fmla="*/ 334 h 3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8" h="334">
                  <a:moveTo>
                    <a:pt x="0" y="334"/>
                  </a:moveTo>
                  <a:lnTo>
                    <a:pt x="53" y="293"/>
                  </a:lnTo>
                  <a:lnTo>
                    <a:pt x="112" y="246"/>
                  </a:lnTo>
                  <a:lnTo>
                    <a:pt x="224" y="146"/>
                  </a:lnTo>
                  <a:lnTo>
                    <a:pt x="277" y="105"/>
                  </a:lnTo>
                  <a:lnTo>
                    <a:pt x="336" y="64"/>
                  </a:lnTo>
                  <a:lnTo>
                    <a:pt x="389" y="29"/>
                  </a:lnTo>
                  <a:lnTo>
                    <a:pt x="448" y="0"/>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6" name="Freeform 79"/>
            <p:cNvSpPr>
              <a:spLocks/>
            </p:cNvSpPr>
            <p:nvPr/>
          </p:nvSpPr>
          <p:spPr bwMode="auto">
            <a:xfrm>
              <a:off x="2398713" y="4056063"/>
              <a:ext cx="800100" cy="87312"/>
            </a:xfrm>
            <a:custGeom>
              <a:avLst/>
              <a:gdLst>
                <a:gd name="T0" fmla="*/ 0 w 454"/>
                <a:gd name="T1" fmla="*/ 2147483647 h 59"/>
                <a:gd name="T2" fmla="*/ 2147483647 w 454"/>
                <a:gd name="T3" fmla="*/ 2147483647 h 59"/>
                <a:gd name="T4" fmla="*/ 2147483647 w 454"/>
                <a:gd name="T5" fmla="*/ 2147483647 h 59"/>
                <a:gd name="T6" fmla="*/ 2147483647 w 454"/>
                <a:gd name="T7" fmla="*/ 2147483647 h 59"/>
                <a:gd name="T8" fmla="*/ 2147483647 w 454"/>
                <a:gd name="T9" fmla="*/ 0 h 59"/>
                <a:gd name="T10" fmla="*/ 2147483647 w 454"/>
                <a:gd name="T11" fmla="*/ 0 h 59"/>
                <a:gd name="T12" fmla="*/ 2147483647 w 454"/>
                <a:gd name="T13" fmla="*/ 0 h 59"/>
                <a:gd name="T14" fmla="*/ 2147483647 w 454"/>
                <a:gd name="T15" fmla="*/ 2147483647 h 59"/>
                <a:gd name="T16" fmla="*/ 2147483647 w 454"/>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4"/>
                <a:gd name="T28" fmla="*/ 0 h 59"/>
                <a:gd name="T29" fmla="*/ 454 w 454"/>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4" h="59">
                  <a:moveTo>
                    <a:pt x="0" y="59"/>
                  </a:moveTo>
                  <a:lnTo>
                    <a:pt x="59" y="35"/>
                  </a:lnTo>
                  <a:lnTo>
                    <a:pt x="112" y="23"/>
                  </a:lnTo>
                  <a:lnTo>
                    <a:pt x="171" y="6"/>
                  </a:lnTo>
                  <a:lnTo>
                    <a:pt x="224" y="0"/>
                  </a:lnTo>
                  <a:lnTo>
                    <a:pt x="283" y="0"/>
                  </a:lnTo>
                  <a:lnTo>
                    <a:pt x="342" y="0"/>
                  </a:lnTo>
                  <a:lnTo>
                    <a:pt x="395" y="6"/>
                  </a:lnTo>
                  <a:lnTo>
                    <a:pt x="454" y="18"/>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7" name="Freeform 81"/>
            <p:cNvSpPr>
              <a:spLocks/>
            </p:cNvSpPr>
            <p:nvPr/>
          </p:nvSpPr>
          <p:spPr bwMode="auto">
            <a:xfrm>
              <a:off x="3198813" y="4081463"/>
              <a:ext cx="790575" cy="398462"/>
            </a:xfrm>
            <a:custGeom>
              <a:avLst/>
              <a:gdLst>
                <a:gd name="T0" fmla="*/ 0 w 448"/>
                <a:gd name="T1" fmla="*/ 0 h 269"/>
                <a:gd name="T2" fmla="*/ 2147483647 w 448"/>
                <a:gd name="T3" fmla="*/ 2147483647 h 269"/>
                <a:gd name="T4" fmla="*/ 2147483647 w 448"/>
                <a:gd name="T5" fmla="*/ 2147483647 h 269"/>
                <a:gd name="T6" fmla="*/ 2147483647 w 448"/>
                <a:gd name="T7" fmla="*/ 2147483647 h 269"/>
                <a:gd name="T8" fmla="*/ 2147483647 w 448"/>
                <a:gd name="T9" fmla="*/ 2147483647 h 269"/>
                <a:gd name="T10" fmla="*/ 2147483647 w 448"/>
                <a:gd name="T11" fmla="*/ 2147483647 h 269"/>
                <a:gd name="T12" fmla="*/ 2147483647 w 448"/>
                <a:gd name="T13" fmla="*/ 2147483647 h 269"/>
                <a:gd name="T14" fmla="*/ 2147483647 w 448"/>
                <a:gd name="T15" fmla="*/ 2147483647 h 269"/>
                <a:gd name="T16" fmla="*/ 0 60000 65536"/>
                <a:gd name="T17" fmla="*/ 0 60000 65536"/>
                <a:gd name="T18" fmla="*/ 0 60000 65536"/>
                <a:gd name="T19" fmla="*/ 0 60000 65536"/>
                <a:gd name="T20" fmla="*/ 0 60000 65536"/>
                <a:gd name="T21" fmla="*/ 0 60000 65536"/>
                <a:gd name="T22" fmla="*/ 0 60000 65536"/>
                <a:gd name="T23" fmla="*/ 0 60000 65536"/>
                <a:gd name="T24" fmla="*/ 0 w 448"/>
                <a:gd name="T25" fmla="*/ 0 h 269"/>
                <a:gd name="T26" fmla="*/ 448 w 448"/>
                <a:gd name="T27" fmla="*/ 269 h 2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8" h="269">
                  <a:moveTo>
                    <a:pt x="0" y="0"/>
                  </a:moveTo>
                  <a:lnTo>
                    <a:pt x="59" y="17"/>
                  </a:lnTo>
                  <a:lnTo>
                    <a:pt x="112" y="46"/>
                  </a:lnTo>
                  <a:lnTo>
                    <a:pt x="171" y="82"/>
                  </a:lnTo>
                  <a:lnTo>
                    <a:pt x="224" y="123"/>
                  </a:lnTo>
                  <a:lnTo>
                    <a:pt x="336" y="199"/>
                  </a:lnTo>
                  <a:lnTo>
                    <a:pt x="395" y="240"/>
                  </a:lnTo>
                  <a:lnTo>
                    <a:pt x="448" y="269"/>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8" name="Freeform 82"/>
            <p:cNvSpPr>
              <a:spLocks/>
            </p:cNvSpPr>
            <p:nvPr/>
          </p:nvSpPr>
          <p:spPr bwMode="auto">
            <a:xfrm>
              <a:off x="3989388" y="4479925"/>
              <a:ext cx="787400" cy="288925"/>
            </a:xfrm>
            <a:custGeom>
              <a:avLst/>
              <a:gdLst>
                <a:gd name="T0" fmla="*/ 0 w 448"/>
                <a:gd name="T1" fmla="*/ 0 h 194"/>
                <a:gd name="T2" fmla="*/ 2147483647 w 448"/>
                <a:gd name="T3" fmla="*/ 2147483647 h 194"/>
                <a:gd name="T4" fmla="*/ 2147483647 w 448"/>
                <a:gd name="T5" fmla="*/ 2147483647 h 194"/>
                <a:gd name="T6" fmla="*/ 2147483647 w 448"/>
                <a:gd name="T7" fmla="*/ 2147483647 h 194"/>
                <a:gd name="T8" fmla="*/ 2147483647 w 448"/>
                <a:gd name="T9" fmla="*/ 2147483647 h 194"/>
                <a:gd name="T10" fmla="*/ 0 60000 65536"/>
                <a:gd name="T11" fmla="*/ 0 60000 65536"/>
                <a:gd name="T12" fmla="*/ 0 60000 65536"/>
                <a:gd name="T13" fmla="*/ 0 60000 65536"/>
                <a:gd name="T14" fmla="*/ 0 60000 65536"/>
                <a:gd name="T15" fmla="*/ 0 w 448"/>
                <a:gd name="T16" fmla="*/ 0 h 194"/>
                <a:gd name="T17" fmla="*/ 448 w 448"/>
                <a:gd name="T18" fmla="*/ 194 h 194"/>
              </a:gdLst>
              <a:ahLst/>
              <a:cxnLst>
                <a:cxn ang="T10">
                  <a:pos x="T0" y="T1"/>
                </a:cxn>
                <a:cxn ang="T11">
                  <a:pos x="T2" y="T3"/>
                </a:cxn>
                <a:cxn ang="T12">
                  <a:pos x="T4" y="T5"/>
                </a:cxn>
                <a:cxn ang="T13">
                  <a:pos x="T6" y="T7"/>
                </a:cxn>
                <a:cxn ang="T14">
                  <a:pos x="T8" y="T9"/>
                </a:cxn>
              </a:cxnLst>
              <a:rect l="T15" t="T16" r="T17" b="T18"/>
              <a:pathLst>
                <a:path w="448" h="194">
                  <a:moveTo>
                    <a:pt x="0" y="0"/>
                  </a:moveTo>
                  <a:lnTo>
                    <a:pt x="112" y="53"/>
                  </a:lnTo>
                  <a:lnTo>
                    <a:pt x="224" y="106"/>
                  </a:lnTo>
                  <a:lnTo>
                    <a:pt x="336" y="153"/>
                  </a:lnTo>
                  <a:lnTo>
                    <a:pt x="448" y="194"/>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9" name="Freeform 83"/>
            <p:cNvSpPr>
              <a:spLocks/>
            </p:cNvSpPr>
            <p:nvPr/>
          </p:nvSpPr>
          <p:spPr bwMode="auto">
            <a:xfrm>
              <a:off x="4776788" y="4768850"/>
              <a:ext cx="790575" cy="180975"/>
            </a:xfrm>
            <a:custGeom>
              <a:avLst/>
              <a:gdLst>
                <a:gd name="T0" fmla="*/ 0 w 448"/>
                <a:gd name="T1" fmla="*/ 0 h 123"/>
                <a:gd name="T2" fmla="*/ 2147483647 w 448"/>
                <a:gd name="T3" fmla="*/ 2147483647 h 123"/>
                <a:gd name="T4" fmla="*/ 2147483647 w 448"/>
                <a:gd name="T5" fmla="*/ 2147483647 h 123"/>
                <a:gd name="T6" fmla="*/ 2147483647 w 448"/>
                <a:gd name="T7" fmla="*/ 2147483647 h 123"/>
                <a:gd name="T8" fmla="*/ 0 60000 65536"/>
                <a:gd name="T9" fmla="*/ 0 60000 65536"/>
                <a:gd name="T10" fmla="*/ 0 60000 65536"/>
                <a:gd name="T11" fmla="*/ 0 60000 65536"/>
                <a:gd name="T12" fmla="*/ 0 w 448"/>
                <a:gd name="T13" fmla="*/ 0 h 123"/>
                <a:gd name="T14" fmla="*/ 448 w 448"/>
                <a:gd name="T15" fmla="*/ 123 h 123"/>
              </a:gdLst>
              <a:ahLst/>
              <a:cxnLst>
                <a:cxn ang="T8">
                  <a:pos x="T0" y="T1"/>
                </a:cxn>
                <a:cxn ang="T9">
                  <a:pos x="T2" y="T3"/>
                </a:cxn>
                <a:cxn ang="T10">
                  <a:pos x="T4" y="T5"/>
                </a:cxn>
                <a:cxn ang="T11">
                  <a:pos x="T6" y="T7"/>
                </a:cxn>
              </a:cxnLst>
              <a:rect l="T12" t="T13" r="T14" b="T15"/>
              <a:pathLst>
                <a:path w="448" h="123">
                  <a:moveTo>
                    <a:pt x="0" y="0"/>
                  </a:moveTo>
                  <a:lnTo>
                    <a:pt x="112" y="35"/>
                  </a:lnTo>
                  <a:lnTo>
                    <a:pt x="224" y="70"/>
                  </a:lnTo>
                  <a:lnTo>
                    <a:pt x="448" y="123"/>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0" name="Freeform 109"/>
            <p:cNvSpPr>
              <a:spLocks/>
            </p:cNvSpPr>
            <p:nvPr/>
          </p:nvSpPr>
          <p:spPr bwMode="auto">
            <a:xfrm>
              <a:off x="5567363" y="4949825"/>
              <a:ext cx="788987" cy="112713"/>
            </a:xfrm>
            <a:custGeom>
              <a:avLst/>
              <a:gdLst>
                <a:gd name="T0" fmla="*/ 0 w 448"/>
                <a:gd name="T1" fmla="*/ 0 h 76"/>
                <a:gd name="T2" fmla="*/ 2147483647 w 448"/>
                <a:gd name="T3" fmla="*/ 2147483647 h 76"/>
                <a:gd name="T4" fmla="*/ 2147483647 w 448"/>
                <a:gd name="T5" fmla="*/ 2147483647 h 76"/>
                <a:gd name="T6" fmla="*/ 2147483647 w 448"/>
                <a:gd name="T7" fmla="*/ 2147483647 h 76"/>
                <a:gd name="T8" fmla="*/ 0 60000 65536"/>
                <a:gd name="T9" fmla="*/ 0 60000 65536"/>
                <a:gd name="T10" fmla="*/ 0 60000 65536"/>
                <a:gd name="T11" fmla="*/ 0 60000 65536"/>
                <a:gd name="T12" fmla="*/ 0 w 448"/>
                <a:gd name="T13" fmla="*/ 0 h 76"/>
                <a:gd name="T14" fmla="*/ 448 w 448"/>
                <a:gd name="T15" fmla="*/ 76 h 76"/>
              </a:gdLst>
              <a:ahLst/>
              <a:cxnLst>
                <a:cxn ang="T8">
                  <a:pos x="T0" y="T1"/>
                </a:cxn>
                <a:cxn ang="T9">
                  <a:pos x="T2" y="T3"/>
                </a:cxn>
                <a:cxn ang="T10">
                  <a:pos x="T4" y="T5"/>
                </a:cxn>
                <a:cxn ang="T11">
                  <a:pos x="T6" y="T7"/>
                </a:cxn>
              </a:cxnLst>
              <a:rect l="T12" t="T13" r="T14" b="T15"/>
              <a:pathLst>
                <a:path w="448" h="76">
                  <a:moveTo>
                    <a:pt x="0" y="0"/>
                  </a:moveTo>
                  <a:lnTo>
                    <a:pt x="112" y="23"/>
                  </a:lnTo>
                  <a:lnTo>
                    <a:pt x="224" y="41"/>
                  </a:lnTo>
                  <a:lnTo>
                    <a:pt x="448" y="76"/>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1" name="Freeform 110"/>
            <p:cNvSpPr>
              <a:spLocks/>
            </p:cNvSpPr>
            <p:nvPr/>
          </p:nvSpPr>
          <p:spPr bwMode="auto">
            <a:xfrm>
              <a:off x="6356350" y="5062538"/>
              <a:ext cx="798513" cy="112712"/>
            </a:xfrm>
            <a:custGeom>
              <a:avLst/>
              <a:gdLst>
                <a:gd name="T0" fmla="*/ 0 w 454"/>
                <a:gd name="T1" fmla="*/ 0 h 76"/>
                <a:gd name="T2" fmla="*/ 2147483647 w 454"/>
                <a:gd name="T3" fmla="*/ 2147483647 h 76"/>
                <a:gd name="T4" fmla="*/ 2147483647 w 454"/>
                <a:gd name="T5" fmla="*/ 2147483647 h 76"/>
                <a:gd name="T6" fmla="*/ 2147483647 w 454"/>
                <a:gd name="T7" fmla="*/ 2147483647 h 76"/>
                <a:gd name="T8" fmla="*/ 0 60000 65536"/>
                <a:gd name="T9" fmla="*/ 0 60000 65536"/>
                <a:gd name="T10" fmla="*/ 0 60000 65536"/>
                <a:gd name="T11" fmla="*/ 0 60000 65536"/>
                <a:gd name="T12" fmla="*/ 0 w 454"/>
                <a:gd name="T13" fmla="*/ 0 h 76"/>
                <a:gd name="T14" fmla="*/ 454 w 454"/>
                <a:gd name="T15" fmla="*/ 76 h 76"/>
              </a:gdLst>
              <a:ahLst/>
              <a:cxnLst>
                <a:cxn ang="T8">
                  <a:pos x="T0" y="T1"/>
                </a:cxn>
                <a:cxn ang="T9">
                  <a:pos x="T2" y="T3"/>
                </a:cxn>
                <a:cxn ang="T10">
                  <a:pos x="T4" y="T5"/>
                </a:cxn>
                <a:cxn ang="T11">
                  <a:pos x="T6" y="T7"/>
                </a:cxn>
              </a:cxnLst>
              <a:rect l="T12" t="T13" r="T14" b="T15"/>
              <a:pathLst>
                <a:path w="454" h="76">
                  <a:moveTo>
                    <a:pt x="0" y="0"/>
                  </a:moveTo>
                  <a:lnTo>
                    <a:pt x="224" y="41"/>
                  </a:lnTo>
                  <a:lnTo>
                    <a:pt x="342" y="59"/>
                  </a:lnTo>
                  <a:lnTo>
                    <a:pt x="454" y="76"/>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2" name="Freeform 111"/>
            <p:cNvSpPr>
              <a:spLocks/>
            </p:cNvSpPr>
            <p:nvPr/>
          </p:nvSpPr>
          <p:spPr bwMode="auto">
            <a:xfrm>
              <a:off x="7154863" y="5175250"/>
              <a:ext cx="790575" cy="53975"/>
            </a:xfrm>
            <a:custGeom>
              <a:avLst/>
              <a:gdLst>
                <a:gd name="T0" fmla="*/ 0 w 448"/>
                <a:gd name="T1" fmla="*/ 0 h 36"/>
                <a:gd name="T2" fmla="*/ 2147483647 w 448"/>
                <a:gd name="T3" fmla="*/ 2147483647 h 36"/>
                <a:gd name="T4" fmla="*/ 2147483647 w 448"/>
                <a:gd name="T5" fmla="*/ 2147483647 h 36"/>
                <a:gd name="T6" fmla="*/ 2147483647 w 448"/>
                <a:gd name="T7" fmla="*/ 2147483647 h 36"/>
                <a:gd name="T8" fmla="*/ 0 60000 65536"/>
                <a:gd name="T9" fmla="*/ 0 60000 65536"/>
                <a:gd name="T10" fmla="*/ 0 60000 65536"/>
                <a:gd name="T11" fmla="*/ 0 60000 65536"/>
                <a:gd name="T12" fmla="*/ 0 w 448"/>
                <a:gd name="T13" fmla="*/ 0 h 36"/>
                <a:gd name="T14" fmla="*/ 448 w 448"/>
                <a:gd name="T15" fmla="*/ 36 h 36"/>
              </a:gdLst>
              <a:ahLst/>
              <a:cxnLst>
                <a:cxn ang="T8">
                  <a:pos x="T0" y="T1"/>
                </a:cxn>
                <a:cxn ang="T9">
                  <a:pos x="T2" y="T3"/>
                </a:cxn>
                <a:cxn ang="T10">
                  <a:pos x="T4" y="T5"/>
                </a:cxn>
                <a:cxn ang="T11">
                  <a:pos x="T6" y="T7"/>
                </a:cxn>
              </a:cxnLst>
              <a:rect l="T12" t="T13" r="T14" b="T15"/>
              <a:pathLst>
                <a:path w="448" h="36">
                  <a:moveTo>
                    <a:pt x="0" y="0"/>
                  </a:moveTo>
                  <a:lnTo>
                    <a:pt x="112" y="12"/>
                  </a:lnTo>
                  <a:lnTo>
                    <a:pt x="224" y="18"/>
                  </a:lnTo>
                  <a:lnTo>
                    <a:pt x="448" y="36"/>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sp>
        <p:nvSpPr>
          <p:cNvPr id="333" name="Line 112"/>
          <p:cNvSpPr>
            <a:spLocks noChangeShapeType="1"/>
          </p:cNvSpPr>
          <p:nvPr/>
        </p:nvSpPr>
        <p:spPr bwMode="auto">
          <a:xfrm>
            <a:off x="1287463" y="2963281"/>
            <a:ext cx="7077075" cy="1588"/>
          </a:xfrm>
          <a:prstGeom prst="line">
            <a:avLst/>
          </a:prstGeom>
          <a:noFill/>
          <a:ln w="19050">
            <a:solidFill>
              <a:srgbClr val="000000"/>
            </a:solidFill>
            <a:prstDash val="sysDot"/>
            <a:round/>
            <a:headEnd type="none" w="sm" len="sm"/>
            <a:tailEnd type="none" w="sm" len="sm"/>
          </a:ln>
        </p:spPr>
        <p:txBody>
          <a:bodyPr wrap="none" anchor="ct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334" name="Line 113"/>
          <p:cNvSpPr>
            <a:spLocks noChangeShapeType="1"/>
          </p:cNvSpPr>
          <p:nvPr/>
        </p:nvSpPr>
        <p:spPr bwMode="auto">
          <a:xfrm>
            <a:off x="1262063" y="4861931"/>
            <a:ext cx="7102475" cy="1588"/>
          </a:xfrm>
          <a:prstGeom prst="line">
            <a:avLst/>
          </a:prstGeom>
          <a:noFill/>
          <a:ln w="19050">
            <a:solidFill>
              <a:srgbClr val="000000"/>
            </a:solidFill>
            <a:prstDash val="sysDot"/>
            <a:round/>
            <a:headEnd type="none" w="sm" len="sm"/>
            <a:tailEnd type="none" w="sm" len="sm"/>
          </a:ln>
        </p:spPr>
        <p:txBody>
          <a:bodyPr wrap="none" anchor="ctr"/>
          <a:lstStyle/>
          <a:p>
            <a:pPr>
              <a:defRPr/>
            </a:pPr>
            <a:endParaRPr lang="en-US" sz="2000" kern="0" dirty="0">
              <a:solidFill>
                <a:srgbClr val="FFFFFF"/>
              </a:solidFill>
              <a:latin typeface="Times New Roman" pitchFamily="18" charset="0"/>
              <a:cs typeface="Arial" charset="0"/>
            </a:endParaRPr>
          </a:p>
        </p:txBody>
      </p:sp>
      <p:grpSp>
        <p:nvGrpSpPr>
          <p:cNvPr id="335" name="Group 145"/>
          <p:cNvGrpSpPr/>
          <p:nvPr/>
        </p:nvGrpSpPr>
        <p:grpSpPr>
          <a:xfrm>
            <a:off x="1671638" y="1632956"/>
            <a:ext cx="6303962" cy="1495425"/>
            <a:chOff x="1671638" y="1632956"/>
            <a:chExt cx="6303962" cy="1495425"/>
          </a:xfrm>
        </p:grpSpPr>
        <p:sp>
          <p:nvSpPr>
            <p:cNvPr id="336" name="Freeform 32"/>
            <p:cNvSpPr>
              <a:spLocks/>
            </p:cNvSpPr>
            <p:nvPr/>
          </p:nvSpPr>
          <p:spPr bwMode="auto">
            <a:xfrm>
              <a:off x="4035425" y="2409244"/>
              <a:ext cx="793750" cy="123825"/>
            </a:xfrm>
            <a:custGeom>
              <a:avLst/>
              <a:gdLst>
                <a:gd name="T0" fmla="*/ 0 w 454"/>
                <a:gd name="T1" fmla="*/ 2147483647 h 77"/>
                <a:gd name="T2" fmla="*/ 2147483647 w 454"/>
                <a:gd name="T3" fmla="*/ 2147483647 h 77"/>
                <a:gd name="T4" fmla="*/ 2147483647 w 454"/>
                <a:gd name="T5" fmla="*/ 0 h 77"/>
                <a:gd name="T6" fmla="*/ 0 60000 65536"/>
                <a:gd name="T7" fmla="*/ 0 60000 65536"/>
                <a:gd name="T8" fmla="*/ 0 60000 65536"/>
                <a:gd name="T9" fmla="*/ 0 w 454"/>
                <a:gd name="T10" fmla="*/ 0 h 77"/>
                <a:gd name="T11" fmla="*/ 454 w 454"/>
                <a:gd name="T12" fmla="*/ 77 h 77"/>
              </a:gdLst>
              <a:ahLst/>
              <a:cxnLst>
                <a:cxn ang="T6">
                  <a:pos x="T0" y="T1"/>
                </a:cxn>
                <a:cxn ang="T7">
                  <a:pos x="T2" y="T3"/>
                </a:cxn>
                <a:cxn ang="T8">
                  <a:pos x="T4" y="T5"/>
                </a:cxn>
              </a:cxnLst>
              <a:rect l="T9" t="T10" r="T11" b="T12"/>
              <a:pathLst>
                <a:path w="454" h="77">
                  <a:moveTo>
                    <a:pt x="0" y="77"/>
                  </a:moveTo>
                  <a:lnTo>
                    <a:pt x="230" y="41"/>
                  </a:lnTo>
                  <a:lnTo>
                    <a:pt x="454"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7" name="Freeform 33"/>
            <p:cNvSpPr>
              <a:spLocks/>
            </p:cNvSpPr>
            <p:nvPr/>
          </p:nvSpPr>
          <p:spPr bwMode="auto">
            <a:xfrm>
              <a:off x="4829175" y="2226681"/>
              <a:ext cx="781050" cy="182563"/>
            </a:xfrm>
            <a:custGeom>
              <a:avLst/>
              <a:gdLst>
                <a:gd name="T0" fmla="*/ 0 w 448"/>
                <a:gd name="T1" fmla="*/ 2147483647 h 112"/>
                <a:gd name="T2" fmla="*/ 2147483647 w 448"/>
                <a:gd name="T3" fmla="*/ 2147483647 h 112"/>
                <a:gd name="T4" fmla="*/ 2147483647 w 448"/>
                <a:gd name="T5" fmla="*/ 2147483647 h 112"/>
                <a:gd name="T6" fmla="*/ 2147483647 w 448"/>
                <a:gd name="T7" fmla="*/ 0 h 112"/>
                <a:gd name="T8" fmla="*/ 0 60000 65536"/>
                <a:gd name="T9" fmla="*/ 0 60000 65536"/>
                <a:gd name="T10" fmla="*/ 0 60000 65536"/>
                <a:gd name="T11" fmla="*/ 0 60000 65536"/>
                <a:gd name="T12" fmla="*/ 0 w 448"/>
                <a:gd name="T13" fmla="*/ 0 h 112"/>
                <a:gd name="T14" fmla="*/ 448 w 448"/>
                <a:gd name="T15" fmla="*/ 112 h 112"/>
              </a:gdLst>
              <a:ahLst/>
              <a:cxnLst>
                <a:cxn ang="T8">
                  <a:pos x="T0" y="T1"/>
                </a:cxn>
                <a:cxn ang="T9">
                  <a:pos x="T2" y="T3"/>
                </a:cxn>
                <a:cxn ang="T10">
                  <a:pos x="T4" y="T5"/>
                </a:cxn>
                <a:cxn ang="T11">
                  <a:pos x="T6" y="T7"/>
                </a:cxn>
              </a:cxnLst>
              <a:rect l="T12" t="T13" r="T14" b="T15"/>
              <a:pathLst>
                <a:path w="448" h="112">
                  <a:moveTo>
                    <a:pt x="0" y="112"/>
                  </a:moveTo>
                  <a:lnTo>
                    <a:pt x="112" y="89"/>
                  </a:lnTo>
                  <a:lnTo>
                    <a:pt x="224" y="59"/>
                  </a:lnTo>
                  <a:lnTo>
                    <a:pt x="448"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8" name="Freeform 34"/>
            <p:cNvSpPr>
              <a:spLocks/>
            </p:cNvSpPr>
            <p:nvPr/>
          </p:nvSpPr>
          <p:spPr bwMode="auto">
            <a:xfrm>
              <a:off x="5610225" y="2055231"/>
              <a:ext cx="790575" cy="171450"/>
            </a:xfrm>
            <a:custGeom>
              <a:avLst/>
              <a:gdLst>
                <a:gd name="T0" fmla="*/ 0 w 453"/>
                <a:gd name="T1" fmla="*/ 2147483647 h 106"/>
                <a:gd name="T2" fmla="*/ 2147483647 w 453"/>
                <a:gd name="T3" fmla="*/ 2147483647 h 106"/>
                <a:gd name="T4" fmla="*/ 2147483647 w 453"/>
                <a:gd name="T5" fmla="*/ 2147483647 h 106"/>
                <a:gd name="T6" fmla="*/ 2147483647 w 453"/>
                <a:gd name="T7" fmla="*/ 0 h 106"/>
                <a:gd name="T8" fmla="*/ 0 60000 65536"/>
                <a:gd name="T9" fmla="*/ 0 60000 65536"/>
                <a:gd name="T10" fmla="*/ 0 60000 65536"/>
                <a:gd name="T11" fmla="*/ 0 60000 65536"/>
                <a:gd name="T12" fmla="*/ 0 w 453"/>
                <a:gd name="T13" fmla="*/ 0 h 106"/>
                <a:gd name="T14" fmla="*/ 453 w 453"/>
                <a:gd name="T15" fmla="*/ 106 h 106"/>
              </a:gdLst>
              <a:ahLst/>
              <a:cxnLst>
                <a:cxn ang="T8">
                  <a:pos x="T0" y="T1"/>
                </a:cxn>
                <a:cxn ang="T9">
                  <a:pos x="T2" y="T3"/>
                </a:cxn>
                <a:cxn ang="T10">
                  <a:pos x="T4" y="T5"/>
                </a:cxn>
                <a:cxn ang="T11">
                  <a:pos x="T6" y="T7"/>
                </a:cxn>
              </a:cxnLst>
              <a:rect l="T12" t="T13" r="T14" b="T15"/>
              <a:pathLst>
                <a:path w="453" h="106">
                  <a:moveTo>
                    <a:pt x="0" y="106"/>
                  </a:moveTo>
                  <a:lnTo>
                    <a:pt x="224" y="53"/>
                  </a:lnTo>
                  <a:lnTo>
                    <a:pt x="341" y="29"/>
                  </a:lnTo>
                  <a:lnTo>
                    <a:pt x="453"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9" name="Freeform 35"/>
            <p:cNvSpPr>
              <a:spLocks/>
            </p:cNvSpPr>
            <p:nvPr/>
          </p:nvSpPr>
          <p:spPr bwMode="auto">
            <a:xfrm>
              <a:off x="6400800" y="1813931"/>
              <a:ext cx="784225" cy="241300"/>
            </a:xfrm>
            <a:custGeom>
              <a:avLst/>
              <a:gdLst>
                <a:gd name="T0" fmla="*/ 0 w 448"/>
                <a:gd name="T1" fmla="*/ 2147483647 h 148"/>
                <a:gd name="T2" fmla="*/ 2147483647 w 448"/>
                <a:gd name="T3" fmla="*/ 2147483647 h 148"/>
                <a:gd name="T4" fmla="*/ 2147483647 w 448"/>
                <a:gd name="T5" fmla="*/ 2147483647 h 148"/>
                <a:gd name="T6" fmla="*/ 2147483647 w 448"/>
                <a:gd name="T7" fmla="*/ 2147483647 h 148"/>
                <a:gd name="T8" fmla="*/ 2147483647 w 448"/>
                <a:gd name="T9" fmla="*/ 0 h 148"/>
                <a:gd name="T10" fmla="*/ 0 60000 65536"/>
                <a:gd name="T11" fmla="*/ 0 60000 65536"/>
                <a:gd name="T12" fmla="*/ 0 60000 65536"/>
                <a:gd name="T13" fmla="*/ 0 60000 65536"/>
                <a:gd name="T14" fmla="*/ 0 60000 65536"/>
                <a:gd name="T15" fmla="*/ 0 w 448"/>
                <a:gd name="T16" fmla="*/ 0 h 148"/>
                <a:gd name="T17" fmla="*/ 448 w 448"/>
                <a:gd name="T18" fmla="*/ 148 h 148"/>
              </a:gdLst>
              <a:ahLst/>
              <a:cxnLst>
                <a:cxn ang="T10">
                  <a:pos x="T0" y="T1"/>
                </a:cxn>
                <a:cxn ang="T11">
                  <a:pos x="T2" y="T3"/>
                </a:cxn>
                <a:cxn ang="T12">
                  <a:pos x="T4" y="T5"/>
                </a:cxn>
                <a:cxn ang="T13">
                  <a:pos x="T6" y="T7"/>
                </a:cxn>
                <a:cxn ang="T14">
                  <a:pos x="T8" y="T9"/>
                </a:cxn>
              </a:cxnLst>
              <a:rect l="T15" t="T16" r="T17" b="T18"/>
              <a:pathLst>
                <a:path w="448" h="148">
                  <a:moveTo>
                    <a:pt x="0" y="148"/>
                  </a:moveTo>
                  <a:lnTo>
                    <a:pt x="112" y="112"/>
                  </a:lnTo>
                  <a:lnTo>
                    <a:pt x="224" y="77"/>
                  </a:lnTo>
                  <a:lnTo>
                    <a:pt x="336" y="35"/>
                  </a:lnTo>
                  <a:lnTo>
                    <a:pt x="448"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0" name="Freeform 36"/>
            <p:cNvSpPr>
              <a:spLocks/>
            </p:cNvSpPr>
            <p:nvPr/>
          </p:nvSpPr>
          <p:spPr bwMode="auto">
            <a:xfrm>
              <a:off x="2462213" y="2648956"/>
              <a:ext cx="782637" cy="422275"/>
            </a:xfrm>
            <a:custGeom>
              <a:avLst/>
              <a:gdLst>
                <a:gd name="T0" fmla="*/ 0 w 448"/>
                <a:gd name="T1" fmla="*/ 2147483647 h 260"/>
                <a:gd name="T2" fmla="*/ 2147483647 w 448"/>
                <a:gd name="T3" fmla="*/ 2147483647 h 260"/>
                <a:gd name="T4" fmla="*/ 2147483647 w 448"/>
                <a:gd name="T5" fmla="*/ 2147483647 h 260"/>
                <a:gd name="T6" fmla="*/ 2147483647 w 448"/>
                <a:gd name="T7" fmla="*/ 2147483647 h 260"/>
                <a:gd name="T8" fmla="*/ 2147483647 w 448"/>
                <a:gd name="T9" fmla="*/ 2147483647 h 260"/>
                <a:gd name="T10" fmla="*/ 2147483647 w 448"/>
                <a:gd name="T11" fmla="*/ 2147483647 h 260"/>
                <a:gd name="T12" fmla="*/ 2147483647 w 448"/>
                <a:gd name="T13" fmla="*/ 2147483647 h 260"/>
                <a:gd name="T14" fmla="*/ 2147483647 w 448"/>
                <a:gd name="T15" fmla="*/ 2147483647 h 260"/>
                <a:gd name="T16" fmla="*/ 2147483647 w 448"/>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8"/>
                <a:gd name="T28" fmla="*/ 0 h 260"/>
                <a:gd name="T29" fmla="*/ 448 w 448"/>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8" h="260">
                  <a:moveTo>
                    <a:pt x="0" y="260"/>
                  </a:moveTo>
                  <a:lnTo>
                    <a:pt x="59" y="236"/>
                  </a:lnTo>
                  <a:lnTo>
                    <a:pt x="112" y="206"/>
                  </a:lnTo>
                  <a:lnTo>
                    <a:pt x="171" y="171"/>
                  </a:lnTo>
                  <a:lnTo>
                    <a:pt x="224" y="130"/>
                  </a:lnTo>
                  <a:lnTo>
                    <a:pt x="277" y="94"/>
                  </a:lnTo>
                  <a:lnTo>
                    <a:pt x="336" y="59"/>
                  </a:lnTo>
                  <a:lnTo>
                    <a:pt x="389" y="23"/>
                  </a:lnTo>
                  <a:lnTo>
                    <a:pt x="448"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1" name="Freeform 46"/>
            <p:cNvSpPr>
              <a:spLocks/>
            </p:cNvSpPr>
            <p:nvPr/>
          </p:nvSpPr>
          <p:spPr bwMode="auto">
            <a:xfrm>
              <a:off x="1671638" y="3071231"/>
              <a:ext cx="790575" cy="57150"/>
            </a:xfrm>
            <a:custGeom>
              <a:avLst/>
              <a:gdLst>
                <a:gd name="T0" fmla="*/ 0 w 454"/>
                <a:gd name="T1" fmla="*/ 2147483647 h 35"/>
                <a:gd name="T2" fmla="*/ 2147483647 w 454"/>
                <a:gd name="T3" fmla="*/ 2147483647 h 35"/>
                <a:gd name="T4" fmla="*/ 2147483647 w 454"/>
                <a:gd name="T5" fmla="*/ 2147483647 h 35"/>
                <a:gd name="T6" fmla="*/ 2147483647 w 454"/>
                <a:gd name="T7" fmla="*/ 2147483647 h 35"/>
                <a:gd name="T8" fmla="*/ 2147483647 w 454"/>
                <a:gd name="T9" fmla="*/ 2147483647 h 35"/>
                <a:gd name="T10" fmla="*/ 2147483647 w 454"/>
                <a:gd name="T11" fmla="*/ 0 h 35"/>
                <a:gd name="T12" fmla="*/ 0 60000 65536"/>
                <a:gd name="T13" fmla="*/ 0 60000 65536"/>
                <a:gd name="T14" fmla="*/ 0 60000 65536"/>
                <a:gd name="T15" fmla="*/ 0 60000 65536"/>
                <a:gd name="T16" fmla="*/ 0 60000 65536"/>
                <a:gd name="T17" fmla="*/ 0 60000 65536"/>
                <a:gd name="T18" fmla="*/ 0 w 454"/>
                <a:gd name="T19" fmla="*/ 0 h 35"/>
                <a:gd name="T20" fmla="*/ 454 w 45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454" h="35">
                  <a:moveTo>
                    <a:pt x="0" y="35"/>
                  </a:moveTo>
                  <a:lnTo>
                    <a:pt x="112" y="29"/>
                  </a:lnTo>
                  <a:lnTo>
                    <a:pt x="230" y="29"/>
                  </a:lnTo>
                  <a:lnTo>
                    <a:pt x="342" y="23"/>
                  </a:lnTo>
                  <a:lnTo>
                    <a:pt x="395" y="17"/>
                  </a:lnTo>
                  <a:lnTo>
                    <a:pt x="454"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2" name="Freeform 114"/>
            <p:cNvSpPr>
              <a:spLocks/>
            </p:cNvSpPr>
            <p:nvPr/>
          </p:nvSpPr>
          <p:spPr bwMode="auto">
            <a:xfrm>
              <a:off x="3244850" y="2533069"/>
              <a:ext cx="790575" cy="115887"/>
            </a:xfrm>
            <a:custGeom>
              <a:avLst/>
              <a:gdLst>
                <a:gd name="T0" fmla="*/ 0 w 453"/>
                <a:gd name="T1" fmla="*/ 2147483647 h 71"/>
                <a:gd name="T2" fmla="*/ 2147483647 w 453"/>
                <a:gd name="T3" fmla="*/ 2147483647 h 71"/>
                <a:gd name="T4" fmla="*/ 2147483647 w 453"/>
                <a:gd name="T5" fmla="*/ 2147483647 h 71"/>
                <a:gd name="T6" fmla="*/ 2147483647 w 453"/>
                <a:gd name="T7" fmla="*/ 2147483647 h 71"/>
                <a:gd name="T8" fmla="*/ 2147483647 w 453"/>
                <a:gd name="T9" fmla="*/ 2147483647 h 71"/>
                <a:gd name="T10" fmla="*/ 2147483647 w 453"/>
                <a:gd name="T11" fmla="*/ 0 h 71"/>
                <a:gd name="T12" fmla="*/ 0 60000 65536"/>
                <a:gd name="T13" fmla="*/ 0 60000 65536"/>
                <a:gd name="T14" fmla="*/ 0 60000 65536"/>
                <a:gd name="T15" fmla="*/ 0 60000 65536"/>
                <a:gd name="T16" fmla="*/ 0 60000 65536"/>
                <a:gd name="T17" fmla="*/ 0 60000 65536"/>
                <a:gd name="T18" fmla="*/ 0 w 453"/>
                <a:gd name="T19" fmla="*/ 0 h 71"/>
                <a:gd name="T20" fmla="*/ 453 w 453"/>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453" h="71">
                  <a:moveTo>
                    <a:pt x="0" y="71"/>
                  </a:moveTo>
                  <a:lnTo>
                    <a:pt x="59" y="53"/>
                  </a:lnTo>
                  <a:lnTo>
                    <a:pt x="112" y="41"/>
                  </a:lnTo>
                  <a:lnTo>
                    <a:pt x="223" y="24"/>
                  </a:lnTo>
                  <a:lnTo>
                    <a:pt x="341" y="12"/>
                  </a:lnTo>
                  <a:lnTo>
                    <a:pt x="453"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3" name="Freeform 115"/>
            <p:cNvSpPr>
              <a:spLocks/>
            </p:cNvSpPr>
            <p:nvPr/>
          </p:nvSpPr>
          <p:spPr bwMode="auto">
            <a:xfrm>
              <a:off x="7185025" y="1632956"/>
              <a:ext cx="790575" cy="180975"/>
            </a:xfrm>
            <a:custGeom>
              <a:avLst/>
              <a:gdLst>
                <a:gd name="T0" fmla="*/ 0 w 454"/>
                <a:gd name="T1" fmla="*/ 2147483647 h 112"/>
                <a:gd name="T2" fmla="*/ 2147483647 w 454"/>
                <a:gd name="T3" fmla="*/ 2147483647 h 112"/>
                <a:gd name="T4" fmla="*/ 2147483647 w 454"/>
                <a:gd name="T5" fmla="*/ 0 h 112"/>
                <a:gd name="T6" fmla="*/ 0 60000 65536"/>
                <a:gd name="T7" fmla="*/ 0 60000 65536"/>
                <a:gd name="T8" fmla="*/ 0 60000 65536"/>
                <a:gd name="T9" fmla="*/ 0 w 454"/>
                <a:gd name="T10" fmla="*/ 0 h 112"/>
                <a:gd name="T11" fmla="*/ 454 w 454"/>
                <a:gd name="T12" fmla="*/ 112 h 112"/>
              </a:gdLst>
              <a:ahLst/>
              <a:cxnLst>
                <a:cxn ang="T6">
                  <a:pos x="T0" y="T1"/>
                </a:cxn>
                <a:cxn ang="T7">
                  <a:pos x="T2" y="T3"/>
                </a:cxn>
                <a:cxn ang="T8">
                  <a:pos x="T4" y="T5"/>
                </a:cxn>
              </a:cxnLst>
              <a:rect l="T9" t="T10" r="T11" b="T12"/>
              <a:pathLst>
                <a:path w="454" h="112">
                  <a:moveTo>
                    <a:pt x="0" y="112"/>
                  </a:moveTo>
                  <a:lnTo>
                    <a:pt x="224" y="53"/>
                  </a:lnTo>
                  <a:lnTo>
                    <a:pt x="454"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sp>
        <p:nvSpPr>
          <p:cNvPr id="344" name="Freeform 119"/>
          <p:cNvSpPr>
            <a:spLocks/>
          </p:cNvSpPr>
          <p:nvPr/>
        </p:nvSpPr>
        <p:spPr bwMode="auto">
          <a:xfrm>
            <a:off x="1549400" y="4876894"/>
            <a:ext cx="6400800" cy="622301"/>
          </a:xfrm>
          <a:custGeom>
            <a:avLst/>
            <a:gdLst>
              <a:gd name="T0" fmla="*/ 0 w 4032"/>
              <a:gd name="T1" fmla="*/ 0 h 336"/>
              <a:gd name="T2" fmla="*/ 2147480568 w 4032"/>
              <a:gd name="T3" fmla="*/ 2147483647 h 336"/>
              <a:gd name="T4" fmla="*/ 2147480568 w 4032"/>
              <a:gd name="T5" fmla="*/ 2147483647 h 336"/>
              <a:gd name="T6" fmla="*/ 2147480568 w 4032"/>
              <a:gd name="T7" fmla="*/ 2147483647 h 336"/>
              <a:gd name="T8" fmla="*/ 2147480568 w 4032"/>
              <a:gd name="T9" fmla="*/ 2147483647 h 336"/>
              <a:gd name="T10" fmla="*/ 2147480568 w 4032"/>
              <a:gd name="T11" fmla="*/ 2147483647 h 336"/>
              <a:gd name="T12" fmla="*/ 2147480568 w 4032"/>
              <a:gd name="T13" fmla="*/ 2147483647 h 336"/>
              <a:gd name="T14" fmla="*/ 0 60000 65536"/>
              <a:gd name="T15" fmla="*/ 0 60000 65536"/>
              <a:gd name="T16" fmla="*/ 0 60000 65536"/>
              <a:gd name="T17" fmla="*/ 0 60000 65536"/>
              <a:gd name="T18" fmla="*/ 0 60000 65536"/>
              <a:gd name="T19" fmla="*/ 0 60000 65536"/>
              <a:gd name="T20" fmla="*/ 0 60000 65536"/>
              <a:gd name="T21" fmla="*/ 0 w 4032"/>
              <a:gd name="T22" fmla="*/ 0 h 336"/>
              <a:gd name="T23" fmla="*/ 4032 w 4032"/>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32" h="336">
                <a:moveTo>
                  <a:pt x="0" y="0"/>
                </a:moveTo>
                <a:lnTo>
                  <a:pt x="816" y="96"/>
                </a:lnTo>
                <a:lnTo>
                  <a:pt x="1392" y="144"/>
                </a:lnTo>
                <a:lnTo>
                  <a:pt x="2208" y="192"/>
                </a:lnTo>
                <a:lnTo>
                  <a:pt x="2880" y="240"/>
                </a:lnTo>
                <a:lnTo>
                  <a:pt x="3792" y="336"/>
                </a:lnTo>
                <a:lnTo>
                  <a:pt x="4032" y="336"/>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400" b="1" kern="0" dirty="0">
              <a:solidFill>
                <a:srgbClr val="FFFFFF"/>
              </a:solidFill>
              <a:cs typeface="Arial" charset="0"/>
            </a:endParaRPr>
          </a:p>
        </p:txBody>
      </p:sp>
      <p:sp>
        <p:nvSpPr>
          <p:cNvPr id="345" name="Text Box 229"/>
          <p:cNvSpPr txBox="1">
            <a:spLocks noChangeArrowheads="1"/>
          </p:cNvSpPr>
          <p:nvPr/>
        </p:nvSpPr>
        <p:spPr bwMode="auto">
          <a:xfrm>
            <a:off x="5567363" y="1461506"/>
            <a:ext cx="1765227" cy="307777"/>
          </a:xfrm>
          <a:prstGeom prst="rect">
            <a:avLst/>
          </a:prstGeom>
          <a:noFill/>
          <a:ln w="12700">
            <a:noFill/>
            <a:miter lim="800000"/>
            <a:headEnd type="none" w="sm" len="sm"/>
            <a:tailEnd type="none" w="sm" len="sm"/>
          </a:ln>
        </p:spPr>
        <p:txBody>
          <a:bodyPr wrap="none">
            <a:spAutoFit/>
          </a:bodyPr>
          <a:lstStyle/>
          <a:p>
            <a:pPr eaLnBrk="0" hangingPunct="0">
              <a:defRPr/>
            </a:pPr>
            <a:r>
              <a:rPr lang="en-US" sz="1400" b="1" kern="0" dirty="0">
                <a:solidFill>
                  <a:srgbClr val="BE0023"/>
                </a:solidFill>
              </a:rPr>
              <a:t>Postmeal glucose</a:t>
            </a:r>
          </a:p>
        </p:txBody>
      </p:sp>
      <p:sp>
        <p:nvSpPr>
          <p:cNvPr id="346" name="Text Box 120"/>
          <p:cNvSpPr txBox="1">
            <a:spLocks noChangeArrowheads="1"/>
          </p:cNvSpPr>
          <p:nvPr/>
        </p:nvSpPr>
        <p:spPr bwMode="auto">
          <a:xfrm>
            <a:off x="1957866" y="5105400"/>
            <a:ext cx="1394934" cy="307777"/>
          </a:xfrm>
          <a:prstGeom prst="rect">
            <a:avLst/>
          </a:prstGeom>
          <a:noFill/>
          <a:ln w="12700">
            <a:noFill/>
            <a:miter lim="800000"/>
            <a:headEnd type="none" w="sm" len="sm"/>
            <a:tailEnd type="none" w="sm" len="sm"/>
          </a:ln>
        </p:spPr>
        <p:txBody>
          <a:bodyPr wrap="none">
            <a:spAutoFit/>
          </a:bodyPr>
          <a:lstStyle/>
          <a:p>
            <a:r>
              <a:rPr lang="en-US" sz="1400" b="1" dirty="0">
                <a:solidFill>
                  <a:srgbClr val="82786F"/>
                </a:solidFill>
                <a:latin typeface="Symbol" pitchFamily="18" charset="2"/>
                <a:cs typeface="Arial" pitchFamily="34" charset="0"/>
                <a:sym typeface="Symbol"/>
              </a:rPr>
              <a:t></a:t>
            </a:r>
            <a:r>
              <a:rPr lang="en-US" sz="1400" b="1" dirty="0">
                <a:solidFill>
                  <a:srgbClr val="82786F"/>
                </a:solidFill>
                <a:cs typeface="Arial" pitchFamily="34" charset="0"/>
              </a:rPr>
              <a:t>-cell function</a:t>
            </a:r>
          </a:p>
        </p:txBody>
      </p:sp>
      <p:sp>
        <p:nvSpPr>
          <p:cNvPr id="347" name="Text Box 120"/>
          <p:cNvSpPr txBox="1">
            <a:spLocks noChangeArrowheads="1"/>
          </p:cNvSpPr>
          <p:nvPr/>
        </p:nvSpPr>
        <p:spPr bwMode="auto">
          <a:xfrm>
            <a:off x="1981200" y="4495800"/>
            <a:ext cx="1364476" cy="338554"/>
          </a:xfrm>
          <a:prstGeom prst="rect">
            <a:avLst/>
          </a:prstGeom>
          <a:noFill/>
          <a:ln w="12700">
            <a:noFill/>
            <a:miter lim="800000"/>
            <a:headEnd type="none" w="sm" len="sm"/>
            <a:tailEnd type="none" w="sm" len="sm"/>
          </a:ln>
        </p:spPr>
        <p:txBody>
          <a:bodyPr wrap="none">
            <a:spAutoFit/>
          </a:bodyPr>
          <a:lstStyle/>
          <a:p>
            <a:r>
              <a:rPr lang="en-US" sz="1400" b="1" dirty="0">
                <a:solidFill>
                  <a:srgbClr val="00AF3F"/>
                </a:solidFill>
                <a:ea typeface="SimSun-ExtB" panose="02010609060101010101" pitchFamily="49" charset="-122"/>
                <a:cs typeface="Arial" pitchFamily="34" charset="0"/>
                <a:sym typeface="Symbol"/>
              </a:rPr>
              <a:t>Incretin</a:t>
            </a:r>
            <a:r>
              <a:rPr lang="en-US" sz="1600" b="1" dirty="0">
                <a:solidFill>
                  <a:srgbClr val="00AF3F"/>
                </a:solidFill>
                <a:ea typeface="SimSun-ExtB" panose="02010609060101010101" pitchFamily="49" charset="-122"/>
                <a:cs typeface="Arial" pitchFamily="34" charset="0"/>
                <a:sym typeface="Symbol"/>
              </a:rPr>
              <a:t> </a:t>
            </a:r>
            <a:r>
              <a:rPr lang="en-US" sz="1400" b="1" dirty="0">
                <a:solidFill>
                  <a:srgbClr val="00AF3F"/>
                </a:solidFill>
                <a:ea typeface="SimSun-ExtB" panose="02010609060101010101" pitchFamily="49" charset="-122"/>
                <a:cs typeface="Arial" pitchFamily="34" charset="0"/>
                <a:sym typeface="Symbol"/>
              </a:rPr>
              <a:t>effect</a:t>
            </a:r>
            <a:endParaRPr lang="en-US" sz="1400" b="1" dirty="0">
              <a:solidFill>
                <a:srgbClr val="00AF3F"/>
              </a:solidFill>
              <a:ea typeface="SimSun-ExtB" panose="02010609060101010101" pitchFamily="49" charset="-122"/>
              <a:cs typeface="Arial" pitchFamily="34" charset="0"/>
            </a:endParaRPr>
          </a:p>
        </p:txBody>
      </p:sp>
      <p:cxnSp>
        <p:nvCxnSpPr>
          <p:cNvPr id="348" name="Straight Connector 347"/>
          <p:cNvCxnSpPr>
            <a:stCxn id="344" idx="0"/>
          </p:cNvCxnSpPr>
          <p:nvPr/>
        </p:nvCxnSpPr>
        <p:spPr bwMode="auto">
          <a:xfrm>
            <a:off x="1549400" y="4876894"/>
            <a:ext cx="6315075" cy="523200"/>
          </a:xfrm>
          <a:prstGeom prst="line">
            <a:avLst/>
          </a:prstGeom>
          <a:noFill/>
          <a:ln w="28575" cap="flat" cmpd="sng" algn="ctr">
            <a:solidFill>
              <a:srgbClr val="00AF3F"/>
            </a:solidFill>
            <a:prstDash val="solid"/>
            <a:round/>
            <a:headEnd type="none" w="med" len="med"/>
            <a:tailEnd type="none" w="med" len="med"/>
          </a:ln>
          <a:effectLst/>
        </p:spPr>
      </p:cxnSp>
      <p:sp>
        <p:nvSpPr>
          <p:cNvPr id="349" name="Text Placeholder 4"/>
          <p:cNvSpPr txBox="1">
            <a:spLocks/>
          </p:cNvSpPr>
          <p:nvPr/>
        </p:nvSpPr>
        <p:spPr bwMode="auto">
          <a:xfrm>
            <a:off x="503238" y="6408108"/>
            <a:ext cx="4322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ts val="1000"/>
              </a:lnSpc>
              <a:buFont typeface="+mj-lt"/>
              <a:buNone/>
            </a:pPr>
            <a:r>
              <a:rPr lang="en-US" dirty="0">
                <a:solidFill>
                  <a:prstClr val="black"/>
                </a:solidFill>
                <a:cs typeface="Arial" pitchFamily="34" charset="0"/>
              </a:rPr>
              <a:t>Data from Kendall DM et al. </a:t>
            </a:r>
            <a:r>
              <a:rPr lang="en-US" i="1" dirty="0">
                <a:solidFill>
                  <a:prstClr val="black"/>
                </a:solidFill>
                <a:cs typeface="Arial" pitchFamily="34" charset="0"/>
              </a:rPr>
              <a:t>Am J Med </a:t>
            </a:r>
            <a:r>
              <a:rPr lang="en-US" dirty="0">
                <a:solidFill>
                  <a:prstClr val="black"/>
                </a:solidFill>
                <a:cs typeface="Arial" pitchFamily="34" charset="0"/>
              </a:rPr>
              <a:t>2009;122:S37-50</a:t>
            </a:r>
            <a:endParaRPr lang="en-US" dirty="0">
              <a:solidFill>
                <a:srgbClr val="FFFFFF"/>
              </a:solidFill>
              <a:cs typeface="Arial" pitchFamily="34" charset="0"/>
            </a:endParaRPr>
          </a:p>
          <a:p>
            <a:pPr marL="0" indent="0">
              <a:spcAft>
                <a:spcPct val="0"/>
              </a:spcAft>
              <a:buFont typeface="+mj-lt"/>
              <a:buNone/>
            </a:pPr>
            <a:endParaRPr lang="en-US" altLang="en-US" kern="0" dirty="0">
              <a:solidFill>
                <a:srgbClr val="000000"/>
              </a:solidFill>
              <a:ea typeface="ヒラギノ角ゴ Pro W3"/>
              <a:cs typeface="DIN-Regular" pitchFamily="34" charset="0"/>
            </a:endParaRPr>
          </a:p>
        </p:txBody>
      </p:sp>
      <p:sp>
        <p:nvSpPr>
          <p:cNvPr id="118"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
        <p:nvSpPr>
          <p:cNvPr id="2" name="Rectangle 1">
            <a:extLst>
              <a:ext uri="{FF2B5EF4-FFF2-40B4-BE49-F238E27FC236}">
                <a16:creationId xmlns:a16="http://schemas.microsoft.com/office/drawing/2014/main" xmlns="" id="{CE186D77-CED2-48F2-953B-E4D0D542CEA5}"/>
              </a:ext>
            </a:extLst>
          </p:cNvPr>
          <p:cNvSpPr/>
          <p:nvPr/>
        </p:nvSpPr>
        <p:spPr>
          <a:xfrm>
            <a:off x="3601942" y="1400090"/>
            <a:ext cx="5542058" cy="4880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70"/>
          <p:cNvSpPr>
            <a:spLocks noChangeArrowheads="1"/>
          </p:cNvSpPr>
          <p:nvPr/>
        </p:nvSpPr>
        <p:spPr bwMode="auto">
          <a:xfrm>
            <a:off x="3552825" y="5589006"/>
            <a:ext cx="99386"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0</a:t>
            </a:r>
          </a:p>
        </p:txBody>
      </p:sp>
    </p:spTree>
    <p:custDataLst>
      <p:tags r:id="rId1"/>
    </p:custDataLst>
    <p:extLst>
      <p:ext uri="{BB962C8B-B14F-4D97-AF65-F5344CB8AC3E}">
        <p14:creationId xmlns:p14="http://schemas.microsoft.com/office/powerpoint/2010/main" val="22472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428" name="Rectangle 100"/>
          <p:cNvSpPr>
            <a:spLocks noGrp="1" noChangeArrowheads="1"/>
          </p:cNvSpPr>
          <p:nvPr>
            <p:ph type="title" idx="4294967295"/>
          </p:nvPr>
        </p:nvSpPr>
        <p:spPr>
          <a:xfrm>
            <a:off x="0" y="-25400"/>
            <a:ext cx="8229600" cy="1425575"/>
          </a:xfrm>
        </p:spPr>
        <p:txBody>
          <a:bodyPr/>
          <a:lstStyle/>
          <a:p>
            <a:r>
              <a:rPr lang="en-US" dirty="0"/>
              <a:t>Natural History of </a:t>
            </a:r>
            <a:br>
              <a:rPr lang="en-US" dirty="0"/>
            </a:br>
            <a:r>
              <a:rPr lang="en-US" dirty="0"/>
              <a:t>Type 2 Diabetes Mellitus</a:t>
            </a:r>
          </a:p>
        </p:txBody>
      </p:sp>
      <p:sp>
        <p:nvSpPr>
          <p:cNvPr id="234" name="Text Box 3"/>
          <p:cNvSpPr txBox="1">
            <a:spLocks noChangeArrowheads="1"/>
          </p:cNvSpPr>
          <p:nvPr/>
        </p:nvSpPr>
        <p:spPr bwMode="auto">
          <a:xfrm rot="-5400000">
            <a:off x="-152855" y="2283746"/>
            <a:ext cx="164500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prstClr val="black"/>
                </a:solidFill>
                <a:cs typeface="Arial" charset="0"/>
              </a:rPr>
              <a:t>Glucose (mg/dL)</a:t>
            </a:r>
          </a:p>
        </p:txBody>
      </p:sp>
      <p:sp>
        <p:nvSpPr>
          <p:cNvPr id="235" name="Rectangle 4"/>
          <p:cNvSpPr>
            <a:spLocks noChangeArrowheads="1"/>
          </p:cNvSpPr>
          <p:nvPr/>
        </p:nvSpPr>
        <p:spPr bwMode="auto">
          <a:xfrm>
            <a:off x="3613150" y="1585331"/>
            <a:ext cx="1457325" cy="1812925"/>
          </a:xfrm>
          <a:prstGeom prst="rect">
            <a:avLst/>
          </a:prstGeom>
          <a:solidFill>
            <a:sysClr val="window" lastClr="FFFFFF">
              <a:lumMod val="85000"/>
              <a:alpha val="50195"/>
            </a:sysClr>
          </a:solidFill>
          <a:ln w="12700">
            <a:noFill/>
            <a:miter lim="800000"/>
            <a:headEnd type="none" w="sm" len="sm"/>
            <a:tailEnd type="none" w="sm" len="sm"/>
          </a:ln>
        </p:spPr>
        <p:txBody>
          <a:bodyPr wrap="none" anchor="ct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36" name="Text Box 5"/>
          <p:cNvSpPr txBox="1">
            <a:spLocks noChangeArrowheads="1"/>
          </p:cNvSpPr>
          <p:nvPr/>
        </p:nvSpPr>
        <p:spPr bwMode="auto">
          <a:xfrm>
            <a:off x="3886200" y="1572796"/>
            <a:ext cx="843500" cy="430887"/>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sz="1050" b="1" dirty="0">
                <a:solidFill>
                  <a:prstClr val="black"/>
                </a:solidFill>
                <a:cs typeface="Arial" charset="0"/>
              </a:rPr>
              <a:t>Diabetes</a:t>
            </a:r>
          </a:p>
          <a:p>
            <a:pPr algn="ctr" eaLnBrk="0" fontAlgn="base" hangingPunct="0">
              <a:spcBef>
                <a:spcPct val="0"/>
              </a:spcBef>
              <a:spcAft>
                <a:spcPct val="0"/>
              </a:spcAft>
            </a:pPr>
            <a:r>
              <a:rPr lang="en-US" sz="1050" b="1" dirty="0">
                <a:solidFill>
                  <a:prstClr val="black"/>
                </a:solidFill>
                <a:cs typeface="Arial" charset="0"/>
              </a:rPr>
              <a:t>diagnosis</a:t>
            </a:r>
          </a:p>
        </p:txBody>
      </p:sp>
      <p:sp>
        <p:nvSpPr>
          <p:cNvPr id="237" name="Rectangle 6"/>
          <p:cNvSpPr>
            <a:spLocks noChangeArrowheads="1"/>
          </p:cNvSpPr>
          <p:nvPr/>
        </p:nvSpPr>
        <p:spPr bwMode="auto">
          <a:xfrm>
            <a:off x="1309688" y="1585331"/>
            <a:ext cx="2282825" cy="1812925"/>
          </a:xfrm>
          <a:prstGeom prst="rect">
            <a:avLst/>
          </a:prstGeom>
          <a:solidFill>
            <a:sysClr val="window" lastClr="FFFFFF">
              <a:lumMod val="85000"/>
            </a:sysClr>
          </a:solidFill>
          <a:ln w="12700">
            <a:noFill/>
            <a:miter lim="800000"/>
            <a:headEnd type="none" w="sm" len="sm"/>
            <a:tailEnd type="none" w="sm" len="sm"/>
          </a:ln>
          <a:effectLst/>
        </p:spPr>
        <p:txBody>
          <a:bodyPr wrap="none" anchor="ctr"/>
          <a:lstStyle/>
          <a:p>
            <a:pPr algn="ctr" eaLnBrk="0" fontAlgn="base" hangingPunct="0">
              <a:spcBef>
                <a:spcPct val="0"/>
              </a:spcBef>
              <a:spcAft>
                <a:spcPct val="0"/>
              </a:spcAft>
              <a:defRPr/>
            </a:pPr>
            <a:endParaRPr lang="en-US" sz="2400" b="1" kern="0" dirty="0">
              <a:solidFill>
                <a:srgbClr val="FFFFFF"/>
              </a:solidFill>
              <a:effectLst>
                <a:outerShdw blurRad="38100" dist="38100" dir="2700000" algn="tl">
                  <a:srgbClr val="000000"/>
                </a:outerShdw>
              </a:effectLst>
              <a:cs typeface="Arial" charset="0"/>
            </a:endParaRPr>
          </a:p>
        </p:txBody>
      </p:sp>
      <p:sp>
        <p:nvSpPr>
          <p:cNvPr id="238" name="Line 7"/>
          <p:cNvSpPr>
            <a:spLocks noChangeShapeType="1"/>
          </p:cNvSpPr>
          <p:nvPr/>
        </p:nvSpPr>
        <p:spPr bwMode="auto">
          <a:xfrm>
            <a:off x="1276350" y="1607556"/>
            <a:ext cx="1588" cy="17922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39" name="Line 8"/>
          <p:cNvSpPr>
            <a:spLocks noChangeShapeType="1"/>
          </p:cNvSpPr>
          <p:nvPr/>
        </p:nvSpPr>
        <p:spPr bwMode="auto">
          <a:xfrm>
            <a:off x="1209675" y="31029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0" name="Line 9"/>
          <p:cNvSpPr>
            <a:spLocks noChangeShapeType="1"/>
          </p:cNvSpPr>
          <p:nvPr/>
        </p:nvSpPr>
        <p:spPr bwMode="auto">
          <a:xfrm>
            <a:off x="1209675" y="2806119"/>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2" name="Line 10"/>
          <p:cNvSpPr>
            <a:spLocks noChangeShapeType="1"/>
          </p:cNvSpPr>
          <p:nvPr/>
        </p:nvSpPr>
        <p:spPr bwMode="auto">
          <a:xfrm>
            <a:off x="1209675" y="2507669"/>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3" name="Line 11"/>
          <p:cNvSpPr>
            <a:spLocks noChangeShapeType="1"/>
          </p:cNvSpPr>
          <p:nvPr/>
        </p:nvSpPr>
        <p:spPr bwMode="auto">
          <a:xfrm>
            <a:off x="1209675" y="22012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4" name="Line 12"/>
          <p:cNvSpPr>
            <a:spLocks noChangeShapeType="1"/>
          </p:cNvSpPr>
          <p:nvPr/>
        </p:nvSpPr>
        <p:spPr bwMode="auto">
          <a:xfrm>
            <a:off x="1209675" y="1904419"/>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5" name="Line 13"/>
          <p:cNvSpPr>
            <a:spLocks noChangeShapeType="1"/>
          </p:cNvSpPr>
          <p:nvPr/>
        </p:nvSpPr>
        <p:spPr bwMode="auto">
          <a:xfrm>
            <a:off x="1209675" y="1607556"/>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6" name="Line 14"/>
          <p:cNvSpPr>
            <a:spLocks noChangeShapeType="1"/>
          </p:cNvSpPr>
          <p:nvPr/>
        </p:nvSpPr>
        <p:spPr bwMode="auto">
          <a:xfrm>
            <a:off x="1299554" y="3399844"/>
            <a:ext cx="7059613"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47" name="Line 15"/>
          <p:cNvSpPr>
            <a:spLocks noChangeShapeType="1"/>
          </p:cNvSpPr>
          <p:nvPr/>
        </p:nvSpPr>
        <p:spPr bwMode="auto">
          <a:xfrm flipV="1">
            <a:off x="1276350"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8" name="Line 16"/>
          <p:cNvSpPr>
            <a:spLocks noChangeShapeType="1"/>
          </p:cNvSpPr>
          <p:nvPr/>
        </p:nvSpPr>
        <p:spPr bwMode="auto">
          <a:xfrm flipV="1">
            <a:off x="2520950"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49" name="Line 17"/>
          <p:cNvSpPr>
            <a:spLocks noChangeShapeType="1"/>
          </p:cNvSpPr>
          <p:nvPr/>
        </p:nvSpPr>
        <p:spPr bwMode="auto">
          <a:xfrm flipV="1">
            <a:off x="3246438"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0" name="Line 18"/>
          <p:cNvSpPr>
            <a:spLocks noChangeShapeType="1"/>
          </p:cNvSpPr>
          <p:nvPr/>
        </p:nvSpPr>
        <p:spPr bwMode="auto">
          <a:xfrm flipV="1">
            <a:off x="3981450"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1" name="Line 19"/>
          <p:cNvSpPr>
            <a:spLocks noChangeShapeType="1"/>
          </p:cNvSpPr>
          <p:nvPr/>
        </p:nvSpPr>
        <p:spPr bwMode="auto">
          <a:xfrm flipV="1">
            <a:off x="4710113" y="3399843"/>
            <a:ext cx="0"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2" name="Line 20"/>
          <p:cNvSpPr>
            <a:spLocks noChangeShapeType="1"/>
          </p:cNvSpPr>
          <p:nvPr/>
        </p:nvSpPr>
        <p:spPr bwMode="auto">
          <a:xfrm flipV="1">
            <a:off x="5443538"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3" name="Line 21"/>
          <p:cNvSpPr>
            <a:spLocks noChangeShapeType="1"/>
          </p:cNvSpPr>
          <p:nvPr/>
        </p:nvSpPr>
        <p:spPr bwMode="auto">
          <a:xfrm flipV="1">
            <a:off x="6170613"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4" name="Line 22"/>
          <p:cNvSpPr>
            <a:spLocks noChangeShapeType="1"/>
          </p:cNvSpPr>
          <p:nvPr/>
        </p:nvSpPr>
        <p:spPr bwMode="auto">
          <a:xfrm flipV="1">
            <a:off x="6905625"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5" name="Line 23"/>
          <p:cNvSpPr>
            <a:spLocks noChangeShapeType="1"/>
          </p:cNvSpPr>
          <p:nvPr/>
        </p:nvSpPr>
        <p:spPr bwMode="auto">
          <a:xfrm flipV="1">
            <a:off x="7631113"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6" name="Line 24"/>
          <p:cNvSpPr>
            <a:spLocks noChangeShapeType="1"/>
          </p:cNvSpPr>
          <p:nvPr/>
        </p:nvSpPr>
        <p:spPr bwMode="auto">
          <a:xfrm flipV="1">
            <a:off x="8367713"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7" name="Rectangle 25"/>
          <p:cNvSpPr>
            <a:spLocks noChangeArrowheads="1"/>
          </p:cNvSpPr>
          <p:nvPr/>
        </p:nvSpPr>
        <p:spPr bwMode="auto">
          <a:xfrm>
            <a:off x="1000180" y="3274431"/>
            <a:ext cx="16991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50</a:t>
            </a:r>
          </a:p>
        </p:txBody>
      </p:sp>
      <p:sp>
        <p:nvSpPr>
          <p:cNvPr id="258" name="Rectangle 26"/>
          <p:cNvSpPr>
            <a:spLocks noChangeArrowheads="1"/>
          </p:cNvSpPr>
          <p:nvPr/>
        </p:nvSpPr>
        <p:spPr bwMode="auto">
          <a:xfrm>
            <a:off x="925348" y="300320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100</a:t>
            </a:r>
          </a:p>
        </p:txBody>
      </p:sp>
      <p:sp>
        <p:nvSpPr>
          <p:cNvPr id="259" name="Rectangle 27"/>
          <p:cNvSpPr>
            <a:spLocks noChangeArrowheads="1"/>
          </p:cNvSpPr>
          <p:nvPr/>
        </p:nvSpPr>
        <p:spPr bwMode="auto">
          <a:xfrm>
            <a:off x="925348" y="2706344"/>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150</a:t>
            </a:r>
          </a:p>
        </p:txBody>
      </p:sp>
      <p:sp>
        <p:nvSpPr>
          <p:cNvPr id="260" name="Rectangle 28"/>
          <p:cNvSpPr>
            <a:spLocks noChangeArrowheads="1"/>
          </p:cNvSpPr>
          <p:nvPr/>
        </p:nvSpPr>
        <p:spPr bwMode="auto">
          <a:xfrm>
            <a:off x="925348" y="2409482"/>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200</a:t>
            </a:r>
          </a:p>
        </p:txBody>
      </p:sp>
      <p:sp>
        <p:nvSpPr>
          <p:cNvPr id="261" name="Rectangle 29"/>
          <p:cNvSpPr>
            <a:spLocks noChangeArrowheads="1"/>
          </p:cNvSpPr>
          <p:nvPr/>
        </p:nvSpPr>
        <p:spPr bwMode="auto">
          <a:xfrm>
            <a:off x="925348" y="210150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250</a:t>
            </a:r>
          </a:p>
        </p:txBody>
      </p:sp>
      <p:sp>
        <p:nvSpPr>
          <p:cNvPr id="262" name="Rectangle 30"/>
          <p:cNvSpPr>
            <a:spLocks noChangeArrowheads="1"/>
          </p:cNvSpPr>
          <p:nvPr/>
        </p:nvSpPr>
        <p:spPr bwMode="auto">
          <a:xfrm>
            <a:off x="925348" y="1804644"/>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300</a:t>
            </a:r>
          </a:p>
        </p:txBody>
      </p:sp>
      <p:sp>
        <p:nvSpPr>
          <p:cNvPr id="263" name="Rectangle 31"/>
          <p:cNvSpPr>
            <a:spLocks noChangeArrowheads="1"/>
          </p:cNvSpPr>
          <p:nvPr/>
        </p:nvSpPr>
        <p:spPr bwMode="auto">
          <a:xfrm>
            <a:off x="925348" y="1507782"/>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350</a:t>
            </a:r>
          </a:p>
        </p:txBody>
      </p:sp>
      <p:grpSp>
        <p:nvGrpSpPr>
          <p:cNvPr id="264" name="Group 37"/>
          <p:cNvGrpSpPr>
            <a:grpSpLocks/>
          </p:cNvGrpSpPr>
          <p:nvPr/>
        </p:nvGrpSpPr>
        <p:grpSpPr bwMode="auto">
          <a:xfrm>
            <a:off x="1671638" y="1925308"/>
            <a:ext cx="6303962" cy="1284287"/>
            <a:chOff x="1053" y="1182"/>
            <a:chExt cx="3971" cy="809"/>
          </a:xfrm>
        </p:grpSpPr>
        <p:sp>
          <p:nvSpPr>
            <p:cNvPr id="265" name="Freeform 38"/>
            <p:cNvSpPr>
              <a:spLocks/>
            </p:cNvSpPr>
            <p:nvPr/>
          </p:nvSpPr>
          <p:spPr bwMode="auto">
            <a:xfrm>
              <a:off x="2044" y="1786"/>
              <a:ext cx="498" cy="73"/>
            </a:xfrm>
            <a:custGeom>
              <a:avLst/>
              <a:gdLst>
                <a:gd name="T0" fmla="*/ 0 w 453"/>
                <a:gd name="T1" fmla="*/ 87 h 71"/>
                <a:gd name="T2" fmla="*/ 474 w 453"/>
                <a:gd name="T3" fmla="*/ 43 h 71"/>
                <a:gd name="T4" fmla="*/ 965 w 453"/>
                <a:gd name="T5" fmla="*/ 0 h 71"/>
                <a:gd name="T6" fmla="*/ 0 60000 65536"/>
                <a:gd name="T7" fmla="*/ 0 60000 65536"/>
                <a:gd name="T8" fmla="*/ 0 60000 65536"/>
                <a:gd name="T9" fmla="*/ 0 w 453"/>
                <a:gd name="T10" fmla="*/ 0 h 71"/>
                <a:gd name="T11" fmla="*/ 453 w 453"/>
                <a:gd name="T12" fmla="*/ 71 h 71"/>
              </a:gdLst>
              <a:ahLst/>
              <a:cxnLst>
                <a:cxn ang="T6">
                  <a:pos x="T0" y="T1"/>
                </a:cxn>
                <a:cxn ang="T7">
                  <a:pos x="T2" y="T3"/>
                </a:cxn>
                <a:cxn ang="T8">
                  <a:pos x="T4" y="T5"/>
                </a:cxn>
              </a:cxnLst>
              <a:rect l="T9" t="T10" r="T11" b="T12"/>
              <a:pathLst>
                <a:path w="453" h="71">
                  <a:moveTo>
                    <a:pt x="0" y="71"/>
                  </a:moveTo>
                  <a:lnTo>
                    <a:pt x="223" y="35"/>
                  </a:lnTo>
                  <a:lnTo>
                    <a:pt x="453"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6" name="Freeform 39"/>
            <p:cNvSpPr>
              <a:spLocks/>
            </p:cNvSpPr>
            <p:nvPr/>
          </p:nvSpPr>
          <p:spPr bwMode="auto">
            <a:xfrm>
              <a:off x="2542" y="1689"/>
              <a:ext cx="500" cy="97"/>
            </a:xfrm>
            <a:custGeom>
              <a:avLst/>
              <a:gdLst>
                <a:gd name="T0" fmla="*/ 0 w 454"/>
                <a:gd name="T1" fmla="*/ 111 h 95"/>
                <a:gd name="T2" fmla="*/ 498 w 454"/>
                <a:gd name="T3" fmla="*/ 55 h 95"/>
                <a:gd name="T4" fmla="*/ 985 w 454"/>
                <a:gd name="T5" fmla="*/ 0 h 95"/>
                <a:gd name="T6" fmla="*/ 0 60000 65536"/>
                <a:gd name="T7" fmla="*/ 0 60000 65536"/>
                <a:gd name="T8" fmla="*/ 0 60000 65536"/>
                <a:gd name="T9" fmla="*/ 0 w 454"/>
                <a:gd name="T10" fmla="*/ 0 h 95"/>
                <a:gd name="T11" fmla="*/ 454 w 454"/>
                <a:gd name="T12" fmla="*/ 95 h 95"/>
              </a:gdLst>
              <a:ahLst/>
              <a:cxnLst>
                <a:cxn ang="T6">
                  <a:pos x="T0" y="T1"/>
                </a:cxn>
                <a:cxn ang="T7">
                  <a:pos x="T2" y="T3"/>
                </a:cxn>
                <a:cxn ang="T8">
                  <a:pos x="T4" y="T5"/>
                </a:cxn>
              </a:cxnLst>
              <a:rect l="T9" t="T10" r="T11" b="T12"/>
              <a:pathLst>
                <a:path w="454" h="95">
                  <a:moveTo>
                    <a:pt x="0" y="95"/>
                  </a:moveTo>
                  <a:lnTo>
                    <a:pt x="230" y="47"/>
                  </a:lnTo>
                  <a:lnTo>
                    <a:pt x="454"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7" name="Freeform 40"/>
            <p:cNvSpPr>
              <a:spLocks/>
            </p:cNvSpPr>
            <p:nvPr/>
          </p:nvSpPr>
          <p:spPr bwMode="auto">
            <a:xfrm>
              <a:off x="3042" y="1580"/>
              <a:ext cx="492" cy="109"/>
            </a:xfrm>
            <a:custGeom>
              <a:avLst/>
              <a:gdLst>
                <a:gd name="T0" fmla="*/ 0 w 448"/>
                <a:gd name="T1" fmla="*/ 132 h 106"/>
                <a:gd name="T2" fmla="*/ 474 w 448"/>
                <a:gd name="T3" fmla="*/ 75 h 106"/>
                <a:gd name="T4" fmla="*/ 947 w 448"/>
                <a:gd name="T5" fmla="*/ 0 h 106"/>
                <a:gd name="T6" fmla="*/ 0 60000 65536"/>
                <a:gd name="T7" fmla="*/ 0 60000 65536"/>
                <a:gd name="T8" fmla="*/ 0 60000 65536"/>
                <a:gd name="T9" fmla="*/ 0 w 448"/>
                <a:gd name="T10" fmla="*/ 0 h 106"/>
                <a:gd name="T11" fmla="*/ 448 w 448"/>
                <a:gd name="T12" fmla="*/ 106 h 106"/>
              </a:gdLst>
              <a:ahLst/>
              <a:cxnLst>
                <a:cxn ang="T6">
                  <a:pos x="T0" y="T1"/>
                </a:cxn>
                <a:cxn ang="T7">
                  <a:pos x="T2" y="T3"/>
                </a:cxn>
                <a:cxn ang="T8">
                  <a:pos x="T4" y="T5"/>
                </a:cxn>
              </a:cxnLst>
              <a:rect l="T9" t="T10" r="T11" b="T12"/>
              <a:pathLst>
                <a:path w="448" h="106">
                  <a:moveTo>
                    <a:pt x="0" y="106"/>
                  </a:moveTo>
                  <a:lnTo>
                    <a:pt x="224" y="59"/>
                  </a:lnTo>
                  <a:lnTo>
                    <a:pt x="448"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8" name="Freeform 41"/>
            <p:cNvSpPr>
              <a:spLocks/>
            </p:cNvSpPr>
            <p:nvPr/>
          </p:nvSpPr>
          <p:spPr bwMode="auto">
            <a:xfrm>
              <a:off x="3534" y="1429"/>
              <a:ext cx="498" cy="151"/>
            </a:xfrm>
            <a:custGeom>
              <a:avLst/>
              <a:gdLst>
                <a:gd name="T0" fmla="*/ 0 w 453"/>
                <a:gd name="T1" fmla="*/ 172 h 148"/>
                <a:gd name="T2" fmla="*/ 239 w 453"/>
                <a:gd name="T3" fmla="*/ 130 h 148"/>
                <a:gd name="T4" fmla="*/ 477 w 453"/>
                <a:gd name="T5" fmla="*/ 93 h 148"/>
                <a:gd name="T6" fmla="*/ 965 w 453"/>
                <a:gd name="T7" fmla="*/ 0 h 148"/>
                <a:gd name="T8" fmla="*/ 0 60000 65536"/>
                <a:gd name="T9" fmla="*/ 0 60000 65536"/>
                <a:gd name="T10" fmla="*/ 0 60000 65536"/>
                <a:gd name="T11" fmla="*/ 0 60000 65536"/>
                <a:gd name="T12" fmla="*/ 0 w 453"/>
                <a:gd name="T13" fmla="*/ 0 h 148"/>
                <a:gd name="T14" fmla="*/ 453 w 453"/>
                <a:gd name="T15" fmla="*/ 148 h 148"/>
              </a:gdLst>
              <a:ahLst/>
              <a:cxnLst>
                <a:cxn ang="T8">
                  <a:pos x="T0" y="T1"/>
                </a:cxn>
                <a:cxn ang="T9">
                  <a:pos x="T2" y="T3"/>
                </a:cxn>
                <a:cxn ang="T10">
                  <a:pos x="T4" y="T5"/>
                </a:cxn>
                <a:cxn ang="T11">
                  <a:pos x="T6" y="T7"/>
                </a:cxn>
              </a:cxnLst>
              <a:rect l="T12" t="T13" r="T14" b="T15"/>
              <a:pathLst>
                <a:path w="453" h="148">
                  <a:moveTo>
                    <a:pt x="0" y="148"/>
                  </a:moveTo>
                  <a:lnTo>
                    <a:pt x="112" y="112"/>
                  </a:lnTo>
                  <a:lnTo>
                    <a:pt x="224" y="77"/>
                  </a:lnTo>
                  <a:lnTo>
                    <a:pt x="453"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9" name="Freeform 42"/>
            <p:cNvSpPr>
              <a:spLocks/>
            </p:cNvSpPr>
            <p:nvPr/>
          </p:nvSpPr>
          <p:spPr bwMode="auto">
            <a:xfrm>
              <a:off x="4032" y="1279"/>
              <a:ext cx="494" cy="150"/>
            </a:xfrm>
            <a:custGeom>
              <a:avLst/>
              <a:gdLst>
                <a:gd name="T0" fmla="*/ 0 w 448"/>
                <a:gd name="T1" fmla="*/ 171 h 147"/>
                <a:gd name="T2" fmla="*/ 488 w 448"/>
                <a:gd name="T3" fmla="*/ 82 h 147"/>
                <a:gd name="T4" fmla="*/ 734 w 448"/>
                <a:gd name="T5" fmla="*/ 43 h 147"/>
                <a:gd name="T6" fmla="*/ 980 w 448"/>
                <a:gd name="T7" fmla="*/ 0 h 147"/>
                <a:gd name="T8" fmla="*/ 0 60000 65536"/>
                <a:gd name="T9" fmla="*/ 0 60000 65536"/>
                <a:gd name="T10" fmla="*/ 0 60000 65536"/>
                <a:gd name="T11" fmla="*/ 0 60000 65536"/>
                <a:gd name="T12" fmla="*/ 0 w 448"/>
                <a:gd name="T13" fmla="*/ 0 h 147"/>
                <a:gd name="T14" fmla="*/ 448 w 448"/>
                <a:gd name="T15" fmla="*/ 147 h 147"/>
              </a:gdLst>
              <a:ahLst/>
              <a:cxnLst>
                <a:cxn ang="T8">
                  <a:pos x="T0" y="T1"/>
                </a:cxn>
                <a:cxn ang="T9">
                  <a:pos x="T2" y="T3"/>
                </a:cxn>
                <a:cxn ang="T10">
                  <a:pos x="T4" y="T5"/>
                </a:cxn>
                <a:cxn ang="T11">
                  <a:pos x="T6" y="T7"/>
                </a:cxn>
              </a:cxnLst>
              <a:rect l="T12" t="T13" r="T14" b="T15"/>
              <a:pathLst>
                <a:path w="448" h="147">
                  <a:moveTo>
                    <a:pt x="0" y="147"/>
                  </a:moveTo>
                  <a:lnTo>
                    <a:pt x="224" y="70"/>
                  </a:lnTo>
                  <a:lnTo>
                    <a:pt x="336" y="35"/>
                  </a:lnTo>
                  <a:lnTo>
                    <a:pt x="448"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0" name="Freeform 43"/>
            <p:cNvSpPr>
              <a:spLocks/>
            </p:cNvSpPr>
            <p:nvPr/>
          </p:nvSpPr>
          <p:spPr bwMode="auto">
            <a:xfrm>
              <a:off x="4526" y="1182"/>
              <a:ext cx="498" cy="97"/>
            </a:xfrm>
            <a:custGeom>
              <a:avLst/>
              <a:gdLst>
                <a:gd name="T0" fmla="*/ 0 w 454"/>
                <a:gd name="T1" fmla="*/ 111 h 95"/>
                <a:gd name="T2" fmla="*/ 235 w 454"/>
                <a:gd name="T3" fmla="*/ 74 h 95"/>
                <a:gd name="T4" fmla="*/ 471 w 454"/>
                <a:gd name="T5" fmla="*/ 49 h 95"/>
                <a:gd name="T6" fmla="*/ 952 w 454"/>
                <a:gd name="T7" fmla="*/ 0 h 95"/>
                <a:gd name="T8" fmla="*/ 0 60000 65536"/>
                <a:gd name="T9" fmla="*/ 0 60000 65536"/>
                <a:gd name="T10" fmla="*/ 0 60000 65536"/>
                <a:gd name="T11" fmla="*/ 0 60000 65536"/>
                <a:gd name="T12" fmla="*/ 0 w 454"/>
                <a:gd name="T13" fmla="*/ 0 h 95"/>
                <a:gd name="T14" fmla="*/ 454 w 454"/>
                <a:gd name="T15" fmla="*/ 95 h 95"/>
              </a:gdLst>
              <a:ahLst/>
              <a:cxnLst>
                <a:cxn ang="T8">
                  <a:pos x="T0" y="T1"/>
                </a:cxn>
                <a:cxn ang="T9">
                  <a:pos x="T2" y="T3"/>
                </a:cxn>
                <a:cxn ang="T10">
                  <a:pos x="T4" y="T5"/>
                </a:cxn>
                <a:cxn ang="T11">
                  <a:pos x="T6" y="T7"/>
                </a:cxn>
              </a:cxnLst>
              <a:rect l="T12" t="T13" r="T14" b="T15"/>
              <a:pathLst>
                <a:path w="454" h="95">
                  <a:moveTo>
                    <a:pt x="0" y="95"/>
                  </a:moveTo>
                  <a:lnTo>
                    <a:pt x="112" y="65"/>
                  </a:lnTo>
                  <a:lnTo>
                    <a:pt x="224" y="41"/>
                  </a:lnTo>
                  <a:lnTo>
                    <a:pt x="454"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1" name="Freeform 44"/>
            <p:cNvSpPr>
              <a:spLocks/>
            </p:cNvSpPr>
            <p:nvPr/>
          </p:nvSpPr>
          <p:spPr bwMode="auto">
            <a:xfrm>
              <a:off x="1551" y="1859"/>
              <a:ext cx="493" cy="96"/>
            </a:xfrm>
            <a:custGeom>
              <a:avLst/>
              <a:gdLst>
                <a:gd name="T0" fmla="*/ 0 w 448"/>
                <a:gd name="T1" fmla="*/ 110 h 94"/>
                <a:gd name="T2" fmla="*/ 240 w 448"/>
                <a:gd name="T3" fmla="*/ 92 h 94"/>
                <a:gd name="T4" fmla="*/ 482 w 448"/>
                <a:gd name="T5" fmla="*/ 55 h 94"/>
                <a:gd name="T6" fmla="*/ 724 w 448"/>
                <a:gd name="T7" fmla="*/ 23 h 94"/>
                <a:gd name="T8" fmla="*/ 965 w 448"/>
                <a:gd name="T9" fmla="*/ 0 h 94"/>
                <a:gd name="T10" fmla="*/ 0 60000 65536"/>
                <a:gd name="T11" fmla="*/ 0 60000 65536"/>
                <a:gd name="T12" fmla="*/ 0 60000 65536"/>
                <a:gd name="T13" fmla="*/ 0 60000 65536"/>
                <a:gd name="T14" fmla="*/ 0 60000 65536"/>
                <a:gd name="T15" fmla="*/ 0 w 448"/>
                <a:gd name="T16" fmla="*/ 0 h 94"/>
                <a:gd name="T17" fmla="*/ 448 w 448"/>
                <a:gd name="T18" fmla="*/ 94 h 94"/>
              </a:gdLst>
              <a:ahLst/>
              <a:cxnLst>
                <a:cxn ang="T10">
                  <a:pos x="T0" y="T1"/>
                </a:cxn>
                <a:cxn ang="T11">
                  <a:pos x="T2" y="T3"/>
                </a:cxn>
                <a:cxn ang="T12">
                  <a:pos x="T4" y="T5"/>
                </a:cxn>
                <a:cxn ang="T13">
                  <a:pos x="T6" y="T7"/>
                </a:cxn>
                <a:cxn ang="T14">
                  <a:pos x="T8" y="T9"/>
                </a:cxn>
              </a:cxnLst>
              <a:rect l="T15" t="T16" r="T17" b="T18"/>
              <a:pathLst>
                <a:path w="448" h="94">
                  <a:moveTo>
                    <a:pt x="0" y="94"/>
                  </a:moveTo>
                  <a:lnTo>
                    <a:pt x="112" y="76"/>
                  </a:lnTo>
                  <a:lnTo>
                    <a:pt x="224" y="47"/>
                  </a:lnTo>
                  <a:lnTo>
                    <a:pt x="336" y="23"/>
                  </a:lnTo>
                  <a:lnTo>
                    <a:pt x="448"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2" name="Freeform 45"/>
            <p:cNvSpPr>
              <a:spLocks/>
            </p:cNvSpPr>
            <p:nvPr/>
          </p:nvSpPr>
          <p:spPr bwMode="auto">
            <a:xfrm>
              <a:off x="1053" y="1955"/>
              <a:ext cx="498" cy="36"/>
            </a:xfrm>
            <a:custGeom>
              <a:avLst/>
              <a:gdLst>
                <a:gd name="T0" fmla="*/ 0 w 454"/>
                <a:gd name="T1" fmla="*/ 43 h 35"/>
                <a:gd name="T2" fmla="*/ 480 w 454"/>
                <a:gd name="T3" fmla="*/ 32 h 35"/>
                <a:gd name="T4" fmla="*/ 717 w 454"/>
                <a:gd name="T5" fmla="*/ 12 h 35"/>
                <a:gd name="T6" fmla="*/ 952 w 454"/>
                <a:gd name="T7" fmla="*/ 0 h 35"/>
                <a:gd name="T8" fmla="*/ 0 60000 65536"/>
                <a:gd name="T9" fmla="*/ 0 60000 65536"/>
                <a:gd name="T10" fmla="*/ 0 60000 65536"/>
                <a:gd name="T11" fmla="*/ 0 60000 65536"/>
                <a:gd name="T12" fmla="*/ 0 w 454"/>
                <a:gd name="T13" fmla="*/ 0 h 35"/>
                <a:gd name="T14" fmla="*/ 454 w 454"/>
                <a:gd name="T15" fmla="*/ 35 h 35"/>
              </a:gdLst>
              <a:ahLst/>
              <a:cxnLst>
                <a:cxn ang="T8">
                  <a:pos x="T0" y="T1"/>
                </a:cxn>
                <a:cxn ang="T9">
                  <a:pos x="T2" y="T3"/>
                </a:cxn>
                <a:cxn ang="T10">
                  <a:pos x="T4" y="T5"/>
                </a:cxn>
                <a:cxn ang="T11">
                  <a:pos x="T6" y="T7"/>
                </a:cxn>
              </a:cxnLst>
              <a:rect l="T12" t="T13" r="T14" b="T15"/>
              <a:pathLst>
                <a:path w="454" h="35">
                  <a:moveTo>
                    <a:pt x="0" y="35"/>
                  </a:moveTo>
                  <a:lnTo>
                    <a:pt x="230" y="24"/>
                  </a:lnTo>
                  <a:lnTo>
                    <a:pt x="342" y="12"/>
                  </a:lnTo>
                  <a:lnTo>
                    <a:pt x="454"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sp>
        <p:nvSpPr>
          <p:cNvPr id="273" name="Text Box 47"/>
          <p:cNvSpPr txBox="1">
            <a:spLocks noChangeArrowheads="1"/>
          </p:cNvSpPr>
          <p:nvPr/>
        </p:nvSpPr>
        <p:spPr bwMode="auto">
          <a:xfrm>
            <a:off x="6569075" y="2240257"/>
            <a:ext cx="154401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srgbClr val="000000">
                    <a:lumMod val="65000"/>
                    <a:lumOff val="35000"/>
                  </a:srgbClr>
                </a:solidFill>
                <a:cs typeface="Arial" charset="0"/>
              </a:rPr>
              <a:t>Fasting glucose</a:t>
            </a:r>
          </a:p>
        </p:txBody>
      </p:sp>
      <p:sp>
        <p:nvSpPr>
          <p:cNvPr id="274" name="Line 49"/>
          <p:cNvSpPr>
            <a:spLocks noChangeShapeType="1"/>
          </p:cNvSpPr>
          <p:nvPr/>
        </p:nvSpPr>
        <p:spPr bwMode="auto">
          <a:xfrm flipV="1">
            <a:off x="3597884" y="1605969"/>
            <a:ext cx="0" cy="3973512"/>
          </a:xfrm>
          <a:prstGeom prst="line">
            <a:avLst/>
          </a:prstGeom>
          <a:noFill/>
          <a:ln w="19050">
            <a:solidFill>
              <a:srgbClr val="000000"/>
            </a:solidFill>
            <a:prstDash val="dash"/>
            <a:round/>
            <a:headEnd type="none" w="sm" len="sm"/>
            <a:tailEnd/>
          </a:ln>
        </p:spPr>
        <p:txBody>
          <a:bodyPr wrap="none" anchor="ct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75" name="Rectangle 50"/>
          <p:cNvSpPr>
            <a:spLocks noChangeArrowheads="1"/>
          </p:cNvSpPr>
          <p:nvPr/>
        </p:nvSpPr>
        <p:spPr bwMode="auto">
          <a:xfrm>
            <a:off x="3613150" y="3861806"/>
            <a:ext cx="1457325" cy="1682750"/>
          </a:xfrm>
          <a:prstGeom prst="rect">
            <a:avLst/>
          </a:prstGeom>
          <a:solidFill>
            <a:sysClr val="window" lastClr="FFFFFF">
              <a:lumMod val="85000"/>
              <a:alpha val="50195"/>
            </a:sysClr>
          </a:solidFill>
          <a:ln w="12700">
            <a:noFill/>
            <a:miter lim="800000"/>
            <a:headEnd type="none" w="sm" len="sm"/>
            <a:tailEnd type="none" w="sm" len="sm"/>
          </a:ln>
        </p:spPr>
        <p:txBody>
          <a:bodyPr wrap="none" anchor="ct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6" name="Text Box 52"/>
          <p:cNvSpPr txBox="1">
            <a:spLocks noChangeArrowheads="1"/>
          </p:cNvSpPr>
          <p:nvPr/>
        </p:nvSpPr>
        <p:spPr bwMode="auto">
          <a:xfrm>
            <a:off x="4359474" y="5861580"/>
            <a:ext cx="663708"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prstClr val="black"/>
                </a:solidFill>
                <a:cs typeface="Arial" charset="0"/>
              </a:rPr>
              <a:t>Years</a:t>
            </a:r>
          </a:p>
        </p:txBody>
      </p:sp>
      <p:sp>
        <p:nvSpPr>
          <p:cNvPr id="277" name="Text Box 53"/>
          <p:cNvSpPr txBox="1">
            <a:spLocks noChangeArrowheads="1"/>
          </p:cNvSpPr>
          <p:nvPr/>
        </p:nvSpPr>
        <p:spPr bwMode="auto">
          <a:xfrm rot="-5400000">
            <a:off x="-167282" y="4487987"/>
            <a:ext cx="1673856" cy="307777"/>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sz="1400" b="1" dirty="0">
                <a:solidFill>
                  <a:prstClr val="black"/>
                </a:solidFill>
                <a:cs typeface="Arial" charset="0"/>
              </a:rPr>
              <a:t>Relative Function</a:t>
            </a:r>
          </a:p>
        </p:txBody>
      </p:sp>
      <p:sp>
        <p:nvSpPr>
          <p:cNvPr id="278" name="Rectangle 54"/>
          <p:cNvSpPr>
            <a:spLocks noChangeArrowheads="1"/>
          </p:cNvSpPr>
          <p:nvPr/>
        </p:nvSpPr>
        <p:spPr bwMode="auto">
          <a:xfrm>
            <a:off x="1303338" y="3847762"/>
            <a:ext cx="2282825" cy="1682750"/>
          </a:xfrm>
          <a:prstGeom prst="rect">
            <a:avLst/>
          </a:prstGeom>
          <a:solidFill>
            <a:sysClr val="window" lastClr="FFFFFF">
              <a:lumMod val="85000"/>
            </a:sysClr>
          </a:solidFill>
          <a:ln w="12700">
            <a:noFill/>
            <a:miter lim="800000"/>
            <a:headEnd type="none" w="sm" len="sm"/>
            <a:tailEnd type="none" w="sm" len="sm"/>
          </a:ln>
        </p:spPr>
        <p:txBody>
          <a:bodyPr wrap="none" anchor="ct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9" name="Line 55"/>
          <p:cNvSpPr>
            <a:spLocks noChangeShapeType="1"/>
          </p:cNvSpPr>
          <p:nvPr/>
        </p:nvSpPr>
        <p:spPr bwMode="auto">
          <a:xfrm>
            <a:off x="1209675" y="51984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80" name="Line 56"/>
          <p:cNvSpPr>
            <a:spLocks noChangeShapeType="1"/>
          </p:cNvSpPr>
          <p:nvPr/>
        </p:nvSpPr>
        <p:spPr bwMode="auto">
          <a:xfrm>
            <a:off x="1209675" y="4523794"/>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81" name="Line 57"/>
          <p:cNvSpPr>
            <a:spLocks noChangeShapeType="1"/>
          </p:cNvSpPr>
          <p:nvPr/>
        </p:nvSpPr>
        <p:spPr bwMode="auto">
          <a:xfrm>
            <a:off x="1209675" y="4180894"/>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82" name="Line 58"/>
          <p:cNvSpPr>
            <a:spLocks noChangeShapeType="1"/>
          </p:cNvSpPr>
          <p:nvPr/>
        </p:nvSpPr>
        <p:spPr bwMode="auto">
          <a:xfrm>
            <a:off x="1288442" y="5544556"/>
            <a:ext cx="7043737"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3" name="Line 59"/>
          <p:cNvSpPr>
            <a:spLocks noChangeShapeType="1"/>
          </p:cNvSpPr>
          <p:nvPr/>
        </p:nvSpPr>
        <p:spPr bwMode="auto">
          <a:xfrm flipV="1">
            <a:off x="2509838"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4" name="Line 60"/>
          <p:cNvSpPr>
            <a:spLocks noChangeShapeType="1"/>
          </p:cNvSpPr>
          <p:nvPr/>
        </p:nvSpPr>
        <p:spPr bwMode="auto">
          <a:xfrm flipV="1">
            <a:off x="3236913"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5" name="Line 61"/>
          <p:cNvSpPr>
            <a:spLocks noChangeShapeType="1"/>
          </p:cNvSpPr>
          <p:nvPr/>
        </p:nvSpPr>
        <p:spPr bwMode="auto">
          <a:xfrm flipV="1">
            <a:off x="3973513"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6" name="Line 62"/>
          <p:cNvSpPr>
            <a:spLocks noChangeShapeType="1"/>
          </p:cNvSpPr>
          <p:nvPr/>
        </p:nvSpPr>
        <p:spPr bwMode="auto">
          <a:xfrm flipV="1">
            <a:off x="4702175" y="5544555"/>
            <a:ext cx="0"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7" name="Line 63"/>
          <p:cNvSpPr>
            <a:spLocks noChangeShapeType="1"/>
          </p:cNvSpPr>
          <p:nvPr/>
        </p:nvSpPr>
        <p:spPr bwMode="auto">
          <a:xfrm flipV="1">
            <a:off x="5426075" y="5544556"/>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8" name="Line 64"/>
          <p:cNvSpPr>
            <a:spLocks noChangeShapeType="1"/>
          </p:cNvSpPr>
          <p:nvPr/>
        </p:nvSpPr>
        <p:spPr bwMode="auto">
          <a:xfrm flipV="1">
            <a:off x="6153150" y="5544556"/>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9" name="Line 65"/>
          <p:cNvSpPr>
            <a:spLocks noChangeShapeType="1"/>
          </p:cNvSpPr>
          <p:nvPr/>
        </p:nvSpPr>
        <p:spPr bwMode="auto">
          <a:xfrm flipV="1">
            <a:off x="6891338" y="5544555"/>
            <a:ext cx="0"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90" name="Line 66"/>
          <p:cNvSpPr>
            <a:spLocks noChangeShapeType="1"/>
          </p:cNvSpPr>
          <p:nvPr/>
        </p:nvSpPr>
        <p:spPr bwMode="auto">
          <a:xfrm flipV="1">
            <a:off x="7615238"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91" name="Line 67"/>
          <p:cNvSpPr>
            <a:spLocks noChangeShapeType="1"/>
          </p:cNvSpPr>
          <p:nvPr/>
        </p:nvSpPr>
        <p:spPr bwMode="auto">
          <a:xfrm flipV="1">
            <a:off x="8332179" y="5544556"/>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92" name="Rectangle 68"/>
          <p:cNvSpPr>
            <a:spLocks noChangeArrowheads="1"/>
          </p:cNvSpPr>
          <p:nvPr/>
        </p:nvSpPr>
        <p:spPr bwMode="auto">
          <a:xfrm>
            <a:off x="1995488" y="5589006"/>
            <a:ext cx="258084"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-10</a:t>
            </a:r>
          </a:p>
        </p:txBody>
      </p:sp>
      <p:sp>
        <p:nvSpPr>
          <p:cNvPr id="293" name="Rectangle 69"/>
          <p:cNvSpPr>
            <a:spLocks noChangeArrowheads="1"/>
          </p:cNvSpPr>
          <p:nvPr/>
        </p:nvSpPr>
        <p:spPr bwMode="auto">
          <a:xfrm>
            <a:off x="2778125" y="5589006"/>
            <a:ext cx="158698"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-5</a:t>
            </a:r>
          </a:p>
        </p:txBody>
      </p:sp>
      <p:sp>
        <p:nvSpPr>
          <p:cNvPr id="294" name="Rectangle 70"/>
          <p:cNvSpPr>
            <a:spLocks noChangeArrowheads="1"/>
          </p:cNvSpPr>
          <p:nvPr/>
        </p:nvSpPr>
        <p:spPr bwMode="auto">
          <a:xfrm>
            <a:off x="3552825" y="5589006"/>
            <a:ext cx="99386"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0</a:t>
            </a:r>
          </a:p>
        </p:txBody>
      </p:sp>
      <p:sp>
        <p:nvSpPr>
          <p:cNvPr id="295" name="Rectangle 71"/>
          <p:cNvSpPr>
            <a:spLocks noChangeArrowheads="1"/>
          </p:cNvSpPr>
          <p:nvPr/>
        </p:nvSpPr>
        <p:spPr bwMode="auto">
          <a:xfrm>
            <a:off x="4279900" y="5589006"/>
            <a:ext cx="99386"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5</a:t>
            </a:r>
          </a:p>
        </p:txBody>
      </p:sp>
      <p:sp>
        <p:nvSpPr>
          <p:cNvPr id="296" name="Rectangle 72"/>
          <p:cNvSpPr>
            <a:spLocks noChangeArrowheads="1"/>
          </p:cNvSpPr>
          <p:nvPr/>
        </p:nvSpPr>
        <p:spPr bwMode="auto">
          <a:xfrm>
            <a:off x="4948238"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10</a:t>
            </a:r>
          </a:p>
        </p:txBody>
      </p:sp>
      <p:sp>
        <p:nvSpPr>
          <p:cNvPr id="297" name="Rectangle 73"/>
          <p:cNvSpPr>
            <a:spLocks noChangeArrowheads="1"/>
          </p:cNvSpPr>
          <p:nvPr/>
        </p:nvSpPr>
        <p:spPr bwMode="auto">
          <a:xfrm>
            <a:off x="5673725"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15</a:t>
            </a:r>
          </a:p>
        </p:txBody>
      </p:sp>
      <p:sp>
        <p:nvSpPr>
          <p:cNvPr id="298" name="Rectangle 74"/>
          <p:cNvSpPr>
            <a:spLocks noChangeArrowheads="1"/>
          </p:cNvSpPr>
          <p:nvPr/>
        </p:nvSpPr>
        <p:spPr bwMode="auto">
          <a:xfrm>
            <a:off x="6400800"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20</a:t>
            </a:r>
          </a:p>
        </p:txBody>
      </p:sp>
      <p:sp>
        <p:nvSpPr>
          <p:cNvPr id="299" name="Rectangle 75"/>
          <p:cNvSpPr>
            <a:spLocks noChangeArrowheads="1"/>
          </p:cNvSpPr>
          <p:nvPr/>
        </p:nvSpPr>
        <p:spPr bwMode="auto">
          <a:xfrm>
            <a:off x="7137400"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25</a:t>
            </a:r>
          </a:p>
        </p:txBody>
      </p:sp>
      <p:sp>
        <p:nvSpPr>
          <p:cNvPr id="300" name="Rectangle 76"/>
          <p:cNvSpPr>
            <a:spLocks noChangeArrowheads="1"/>
          </p:cNvSpPr>
          <p:nvPr/>
        </p:nvSpPr>
        <p:spPr bwMode="auto">
          <a:xfrm>
            <a:off x="7864475"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30</a:t>
            </a:r>
          </a:p>
        </p:txBody>
      </p:sp>
      <p:sp>
        <p:nvSpPr>
          <p:cNvPr id="301" name="Freeform 78"/>
          <p:cNvSpPr>
            <a:spLocks/>
          </p:cNvSpPr>
          <p:nvPr/>
        </p:nvSpPr>
        <p:spPr bwMode="auto">
          <a:xfrm>
            <a:off x="2400300" y="4007856"/>
            <a:ext cx="803275" cy="153988"/>
          </a:xfrm>
          <a:custGeom>
            <a:avLst/>
            <a:gdLst>
              <a:gd name="T0" fmla="*/ 0 w 454"/>
              <a:gd name="T1" fmla="*/ 2147483647 h 106"/>
              <a:gd name="T2" fmla="*/ 2147483647 w 454"/>
              <a:gd name="T3" fmla="*/ 2147483647 h 106"/>
              <a:gd name="T4" fmla="*/ 2147483647 w 454"/>
              <a:gd name="T5" fmla="*/ 2147483647 h 106"/>
              <a:gd name="T6" fmla="*/ 2147483647 w 454"/>
              <a:gd name="T7" fmla="*/ 2147483647 h 106"/>
              <a:gd name="T8" fmla="*/ 2147483647 w 454"/>
              <a:gd name="T9" fmla="*/ 2147483647 h 106"/>
              <a:gd name="T10" fmla="*/ 2147483647 w 454"/>
              <a:gd name="T11" fmla="*/ 0 h 106"/>
              <a:gd name="T12" fmla="*/ 0 60000 65536"/>
              <a:gd name="T13" fmla="*/ 0 60000 65536"/>
              <a:gd name="T14" fmla="*/ 0 60000 65536"/>
              <a:gd name="T15" fmla="*/ 0 60000 65536"/>
              <a:gd name="T16" fmla="*/ 0 60000 65536"/>
              <a:gd name="T17" fmla="*/ 0 60000 65536"/>
              <a:gd name="T18" fmla="*/ 0 w 454"/>
              <a:gd name="T19" fmla="*/ 0 h 106"/>
              <a:gd name="T20" fmla="*/ 454 w 454"/>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454" h="106">
                <a:moveTo>
                  <a:pt x="0" y="106"/>
                </a:moveTo>
                <a:lnTo>
                  <a:pt x="59" y="82"/>
                </a:lnTo>
                <a:lnTo>
                  <a:pt x="112" y="59"/>
                </a:lnTo>
                <a:lnTo>
                  <a:pt x="224" y="29"/>
                </a:lnTo>
                <a:lnTo>
                  <a:pt x="342" y="12"/>
                </a:lnTo>
                <a:lnTo>
                  <a:pt x="454" y="0"/>
                </a:lnTo>
              </a:path>
            </a:pathLst>
          </a:custGeom>
          <a:noFill/>
          <a:ln w="28575">
            <a:solidFill>
              <a:srgbClr val="D52B1E"/>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02" name="Line 80"/>
          <p:cNvSpPr>
            <a:spLocks noChangeShapeType="1"/>
          </p:cNvSpPr>
          <p:nvPr/>
        </p:nvSpPr>
        <p:spPr bwMode="auto">
          <a:xfrm>
            <a:off x="3997325" y="4007856"/>
            <a:ext cx="790575" cy="1588"/>
          </a:xfrm>
          <a:prstGeom prst="line">
            <a:avLst/>
          </a:prstGeom>
          <a:noFill/>
          <a:ln w="28575">
            <a:solidFill>
              <a:srgbClr val="D52B1E"/>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303" name="Text Box 84"/>
          <p:cNvSpPr txBox="1">
            <a:spLocks noChangeArrowheads="1"/>
          </p:cNvSpPr>
          <p:nvPr/>
        </p:nvSpPr>
        <p:spPr bwMode="auto">
          <a:xfrm>
            <a:off x="5948363" y="3987219"/>
            <a:ext cx="1694695"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srgbClr val="D52B1E"/>
                </a:solidFill>
                <a:cs typeface="Arial" charset="0"/>
              </a:rPr>
              <a:t>Insulin resistance</a:t>
            </a:r>
          </a:p>
        </p:txBody>
      </p:sp>
      <p:sp>
        <p:nvSpPr>
          <p:cNvPr id="304" name="Text Box 85"/>
          <p:cNvSpPr txBox="1">
            <a:spLocks noChangeArrowheads="1"/>
          </p:cNvSpPr>
          <p:nvPr/>
        </p:nvSpPr>
        <p:spPr bwMode="auto">
          <a:xfrm>
            <a:off x="6570663" y="4900031"/>
            <a:ext cx="120738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prstClr val="black">
                    <a:lumMod val="75000"/>
                    <a:lumOff val="25000"/>
                  </a:prstClr>
                </a:solidFill>
                <a:cs typeface="Arial" charset="0"/>
              </a:rPr>
              <a:t>Insulin level</a:t>
            </a:r>
          </a:p>
        </p:txBody>
      </p:sp>
      <p:sp>
        <p:nvSpPr>
          <p:cNvPr id="305" name="AutoShape 86"/>
          <p:cNvSpPr>
            <a:spLocks noChangeArrowheads="1"/>
          </p:cNvSpPr>
          <p:nvPr/>
        </p:nvSpPr>
        <p:spPr bwMode="auto">
          <a:xfrm rot="-5400000">
            <a:off x="3364510" y="5638124"/>
            <a:ext cx="466748" cy="822325"/>
          </a:xfrm>
          <a:prstGeom prst="homePlate">
            <a:avLst>
              <a:gd name="adj" fmla="val 25000"/>
            </a:avLst>
          </a:prstGeom>
          <a:solidFill>
            <a:srgbClr val="82786F"/>
          </a:solidFill>
          <a:ln w="12700">
            <a:noFill/>
            <a:miter lim="800000"/>
            <a:headEnd type="none" w="sm" len="sm"/>
            <a:tailEnd type="none" w="sm" len="sm"/>
          </a:ln>
        </p:spPr>
        <p:txBody>
          <a:bodyPr vert="eaVert" wrap="none" anchor="ctr"/>
          <a:lstStyle/>
          <a:p>
            <a:pPr algn="ctr" eaLnBrk="0" fontAlgn="base" hangingPunct="0">
              <a:spcBef>
                <a:spcPct val="0"/>
              </a:spcBef>
              <a:spcAft>
                <a:spcPct val="0"/>
              </a:spcAft>
              <a:defRPr/>
            </a:pPr>
            <a:r>
              <a:rPr lang="en-US" sz="1200" b="1" kern="0" dirty="0">
                <a:solidFill>
                  <a:srgbClr val="FFFFFF"/>
                </a:solidFill>
                <a:cs typeface="Arial" charset="0"/>
              </a:rPr>
              <a:t>Onset of </a:t>
            </a:r>
            <a:br>
              <a:rPr lang="en-US" sz="1200" b="1" kern="0" dirty="0">
                <a:solidFill>
                  <a:srgbClr val="FFFFFF"/>
                </a:solidFill>
                <a:cs typeface="Arial" charset="0"/>
              </a:rPr>
            </a:br>
            <a:r>
              <a:rPr lang="en-US" sz="1200" b="1" kern="0" dirty="0">
                <a:solidFill>
                  <a:srgbClr val="FFFFFF"/>
                </a:solidFill>
                <a:cs typeface="Arial" charset="0"/>
              </a:rPr>
              <a:t>diabetes</a:t>
            </a:r>
          </a:p>
        </p:txBody>
      </p:sp>
      <p:sp>
        <p:nvSpPr>
          <p:cNvPr id="306" name="Text Box 87"/>
          <p:cNvSpPr txBox="1">
            <a:spLocks noChangeArrowheads="1"/>
          </p:cNvSpPr>
          <p:nvPr/>
        </p:nvSpPr>
        <p:spPr bwMode="auto">
          <a:xfrm>
            <a:off x="1395663" y="1572796"/>
            <a:ext cx="2129590" cy="434030"/>
          </a:xfrm>
          <a:prstGeom prst="rect">
            <a:avLst/>
          </a:prstGeom>
          <a:noFill/>
          <a:ln w="12700">
            <a:noFill/>
            <a:miter lim="800000"/>
            <a:headEnd type="none" w="sm" len="sm"/>
            <a:tailEnd type="none" w="sm" len="sm"/>
          </a:ln>
          <a:effectLst/>
        </p:spPr>
        <p:txBody>
          <a:bodyPr wrap="square">
            <a:spAutoFit/>
          </a:bodyPr>
          <a:lstStyle/>
          <a:p>
            <a:pPr algn="ctr" eaLnBrk="0" hangingPunct="0">
              <a:lnSpc>
                <a:spcPct val="110000"/>
              </a:lnSpc>
              <a:defRPr/>
            </a:pPr>
            <a:r>
              <a:rPr lang="en-US" sz="1050" b="1" dirty="0">
                <a:solidFill>
                  <a:prstClr val="black"/>
                </a:solidFill>
                <a:cs typeface="Arial" charset="0"/>
              </a:rPr>
              <a:t>Prediabetes</a:t>
            </a:r>
          </a:p>
          <a:p>
            <a:pPr algn="ctr" eaLnBrk="0" hangingPunct="0">
              <a:lnSpc>
                <a:spcPct val="110000"/>
              </a:lnSpc>
              <a:defRPr/>
            </a:pPr>
            <a:r>
              <a:rPr lang="en-US" sz="1050" b="1" dirty="0">
                <a:solidFill>
                  <a:prstClr val="black"/>
                </a:solidFill>
                <a:cs typeface="Arial" charset="0"/>
              </a:rPr>
              <a:t>Metabolic syndrome </a:t>
            </a:r>
          </a:p>
        </p:txBody>
      </p:sp>
      <p:sp>
        <p:nvSpPr>
          <p:cNvPr id="307" name="Rectangle 88"/>
          <p:cNvSpPr>
            <a:spLocks noChangeArrowheads="1"/>
          </p:cNvSpPr>
          <p:nvPr/>
        </p:nvSpPr>
        <p:spPr bwMode="auto">
          <a:xfrm>
            <a:off x="1103148" y="5400094"/>
            <a:ext cx="84960"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0</a:t>
            </a:r>
          </a:p>
        </p:txBody>
      </p:sp>
      <p:sp>
        <p:nvSpPr>
          <p:cNvPr id="308" name="Rectangle 89"/>
          <p:cNvSpPr>
            <a:spLocks noChangeArrowheads="1"/>
          </p:cNvSpPr>
          <p:nvPr/>
        </p:nvSpPr>
        <p:spPr bwMode="auto">
          <a:xfrm>
            <a:off x="1014248" y="5097728"/>
            <a:ext cx="16991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50</a:t>
            </a:r>
          </a:p>
        </p:txBody>
      </p:sp>
      <p:sp>
        <p:nvSpPr>
          <p:cNvPr id="309" name="Rectangle 90"/>
          <p:cNvSpPr>
            <a:spLocks noChangeArrowheads="1"/>
          </p:cNvSpPr>
          <p:nvPr/>
        </p:nvSpPr>
        <p:spPr bwMode="auto">
          <a:xfrm>
            <a:off x="925348" y="476215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100</a:t>
            </a:r>
          </a:p>
        </p:txBody>
      </p:sp>
      <p:sp>
        <p:nvSpPr>
          <p:cNvPr id="310" name="Rectangle 91"/>
          <p:cNvSpPr>
            <a:spLocks noChangeArrowheads="1"/>
          </p:cNvSpPr>
          <p:nvPr/>
        </p:nvSpPr>
        <p:spPr bwMode="auto">
          <a:xfrm>
            <a:off x="925348" y="4399969"/>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150</a:t>
            </a:r>
          </a:p>
        </p:txBody>
      </p:sp>
      <p:sp>
        <p:nvSpPr>
          <p:cNvPr id="311" name="Rectangle 92"/>
          <p:cNvSpPr>
            <a:spLocks noChangeArrowheads="1"/>
          </p:cNvSpPr>
          <p:nvPr/>
        </p:nvSpPr>
        <p:spPr bwMode="auto">
          <a:xfrm>
            <a:off x="925348" y="4072944"/>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200</a:t>
            </a:r>
          </a:p>
        </p:txBody>
      </p:sp>
      <p:sp>
        <p:nvSpPr>
          <p:cNvPr id="312" name="Rectangle 93"/>
          <p:cNvSpPr>
            <a:spLocks noChangeArrowheads="1"/>
          </p:cNvSpPr>
          <p:nvPr/>
        </p:nvSpPr>
        <p:spPr bwMode="auto">
          <a:xfrm>
            <a:off x="925348" y="374652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250</a:t>
            </a:r>
          </a:p>
        </p:txBody>
      </p:sp>
      <p:sp>
        <p:nvSpPr>
          <p:cNvPr id="313" name="Line 94"/>
          <p:cNvSpPr>
            <a:spLocks noChangeShapeType="1"/>
          </p:cNvSpPr>
          <p:nvPr/>
        </p:nvSpPr>
        <p:spPr bwMode="auto">
          <a:xfrm flipV="1">
            <a:off x="1773238"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314" name="Rectangle 95"/>
          <p:cNvSpPr>
            <a:spLocks noChangeArrowheads="1"/>
          </p:cNvSpPr>
          <p:nvPr/>
        </p:nvSpPr>
        <p:spPr bwMode="auto">
          <a:xfrm>
            <a:off x="1346200" y="5601706"/>
            <a:ext cx="258084"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-15</a:t>
            </a:r>
          </a:p>
        </p:txBody>
      </p:sp>
      <p:sp>
        <p:nvSpPr>
          <p:cNvPr id="315" name="Line 99"/>
          <p:cNvSpPr>
            <a:spLocks noChangeShapeType="1"/>
          </p:cNvSpPr>
          <p:nvPr/>
        </p:nvSpPr>
        <p:spPr bwMode="auto">
          <a:xfrm flipV="1">
            <a:off x="4762499" y="3896729"/>
            <a:ext cx="3154363" cy="112713"/>
          </a:xfrm>
          <a:custGeom>
            <a:avLst/>
            <a:gdLst>
              <a:gd name="connsiteX0" fmla="*/ 0 w 3221038"/>
              <a:gd name="connsiteY0" fmla="*/ 0 h 46038"/>
              <a:gd name="connsiteX1" fmla="*/ 3221038 w 3221038"/>
              <a:gd name="connsiteY1" fmla="*/ 46038 h 46038"/>
              <a:gd name="connsiteX0" fmla="*/ 0 w 3221038"/>
              <a:gd name="connsiteY0" fmla="*/ 0 h 46038"/>
              <a:gd name="connsiteX1" fmla="*/ 2171700 w 3221038"/>
              <a:gd name="connsiteY1" fmla="*/ 37519 h 46038"/>
              <a:gd name="connsiteX2" fmla="*/ 3221038 w 3221038"/>
              <a:gd name="connsiteY2" fmla="*/ 46038 h 46038"/>
              <a:gd name="connsiteX0" fmla="*/ 0 w 3221038"/>
              <a:gd name="connsiteY0" fmla="*/ 0 h 437569"/>
              <a:gd name="connsiteX1" fmla="*/ 1924050 w 3221038"/>
              <a:gd name="connsiteY1" fmla="*/ 437569 h 437569"/>
              <a:gd name="connsiteX2" fmla="*/ 3221038 w 3221038"/>
              <a:gd name="connsiteY2" fmla="*/ 46038 h 437569"/>
              <a:gd name="connsiteX0" fmla="*/ 0 w 3221038"/>
              <a:gd name="connsiteY0" fmla="*/ 0 h 437642"/>
              <a:gd name="connsiteX1" fmla="*/ 1924050 w 3221038"/>
              <a:gd name="connsiteY1" fmla="*/ 437569 h 437642"/>
              <a:gd name="connsiteX2" fmla="*/ 3221038 w 3221038"/>
              <a:gd name="connsiteY2" fmla="*/ 46038 h 437642"/>
              <a:gd name="connsiteX0" fmla="*/ 0 w 3221038"/>
              <a:gd name="connsiteY0" fmla="*/ 0 h 66766"/>
              <a:gd name="connsiteX1" fmla="*/ 2219325 w 3221038"/>
              <a:gd name="connsiteY1" fmla="*/ 66094 h 66766"/>
              <a:gd name="connsiteX2" fmla="*/ 3221038 w 3221038"/>
              <a:gd name="connsiteY2" fmla="*/ 46038 h 66766"/>
              <a:gd name="connsiteX0" fmla="*/ 0 w 3154363"/>
              <a:gd name="connsiteY0" fmla="*/ 0 h 112713"/>
              <a:gd name="connsiteX1" fmla="*/ 2219325 w 3154363"/>
              <a:gd name="connsiteY1" fmla="*/ 66094 h 112713"/>
              <a:gd name="connsiteX2" fmla="*/ 3154363 w 3154363"/>
              <a:gd name="connsiteY2" fmla="*/ 112713 h 112713"/>
              <a:gd name="connsiteX0" fmla="*/ 0 w 3154363"/>
              <a:gd name="connsiteY0" fmla="*/ 0 h 112713"/>
              <a:gd name="connsiteX1" fmla="*/ 2219325 w 3154363"/>
              <a:gd name="connsiteY1" fmla="*/ 66094 h 112713"/>
              <a:gd name="connsiteX2" fmla="*/ 3154363 w 3154363"/>
              <a:gd name="connsiteY2" fmla="*/ 112713 h 112713"/>
              <a:gd name="connsiteX0" fmla="*/ 0 w 3154363"/>
              <a:gd name="connsiteY0" fmla="*/ 0 h 112713"/>
              <a:gd name="connsiteX1" fmla="*/ 2219325 w 3154363"/>
              <a:gd name="connsiteY1" fmla="*/ 66094 h 112713"/>
              <a:gd name="connsiteX2" fmla="*/ 3154363 w 3154363"/>
              <a:gd name="connsiteY2" fmla="*/ 112713 h 112713"/>
              <a:gd name="connsiteX0" fmla="*/ 0 w 3154363"/>
              <a:gd name="connsiteY0" fmla="*/ 0 h 112713"/>
              <a:gd name="connsiteX1" fmla="*/ 2219325 w 3154363"/>
              <a:gd name="connsiteY1" fmla="*/ 66094 h 112713"/>
              <a:gd name="connsiteX2" fmla="*/ 3154363 w 3154363"/>
              <a:gd name="connsiteY2" fmla="*/ 112713 h 112713"/>
            </a:gdLst>
            <a:ahLst/>
            <a:cxnLst>
              <a:cxn ang="0">
                <a:pos x="connsiteX0" y="connsiteY0"/>
              </a:cxn>
              <a:cxn ang="0">
                <a:pos x="connsiteX1" y="connsiteY1"/>
              </a:cxn>
              <a:cxn ang="0">
                <a:pos x="connsiteX2" y="connsiteY2"/>
              </a:cxn>
            </a:cxnLst>
            <a:rect l="l" t="t" r="r" b="b"/>
            <a:pathLst>
              <a:path w="3154363" h="112713">
                <a:moveTo>
                  <a:pt x="0" y="0"/>
                </a:moveTo>
                <a:cubicBezTo>
                  <a:pt x="739775" y="22031"/>
                  <a:pt x="1498600" y="25013"/>
                  <a:pt x="2219325" y="66094"/>
                </a:cubicBezTo>
                <a:cubicBezTo>
                  <a:pt x="2750079" y="120121"/>
                  <a:pt x="2080684" y="106892"/>
                  <a:pt x="3154363" y="112713"/>
                </a:cubicBezTo>
              </a:path>
            </a:pathLst>
          </a:custGeom>
          <a:noFill/>
          <a:ln w="28575">
            <a:solidFill>
              <a:srgbClr val="D52B1E"/>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316" name="Line 101"/>
          <p:cNvSpPr>
            <a:spLocks noChangeShapeType="1"/>
          </p:cNvSpPr>
          <p:nvPr/>
        </p:nvSpPr>
        <p:spPr bwMode="auto">
          <a:xfrm>
            <a:off x="1276350" y="3836406"/>
            <a:ext cx="1588" cy="17049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17" name="Line 102"/>
          <p:cNvSpPr>
            <a:spLocks noChangeShapeType="1"/>
          </p:cNvSpPr>
          <p:nvPr/>
        </p:nvSpPr>
        <p:spPr bwMode="auto">
          <a:xfrm>
            <a:off x="1209675" y="55413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318" name="Line 103"/>
          <p:cNvSpPr>
            <a:spLocks noChangeShapeType="1"/>
          </p:cNvSpPr>
          <p:nvPr/>
        </p:nvSpPr>
        <p:spPr bwMode="auto">
          <a:xfrm>
            <a:off x="1209675" y="4855581"/>
            <a:ext cx="66675" cy="31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19" name="Line 104"/>
          <p:cNvSpPr>
            <a:spLocks noChangeShapeType="1"/>
          </p:cNvSpPr>
          <p:nvPr/>
        </p:nvSpPr>
        <p:spPr bwMode="auto">
          <a:xfrm>
            <a:off x="1209675" y="3836406"/>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20" name="Line 105"/>
          <p:cNvSpPr>
            <a:spLocks noChangeShapeType="1"/>
          </p:cNvSpPr>
          <p:nvPr/>
        </p:nvSpPr>
        <p:spPr bwMode="auto">
          <a:xfrm flipV="1">
            <a:off x="1276350" y="5515981"/>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321" name="Line 106"/>
          <p:cNvSpPr>
            <a:spLocks noChangeShapeType="1"/>
          </p:cNvSpPr>
          <p:nvPr/>
        </p:nvSpPr>
        <p:spPr bwMode="auto">
          <a:xfrm>
            <a:off x="1209675" y="3399844"/>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22" name="Freeform 107"/>
          <p:cNvSpPr>
            <a:spLocks/>
          </p:cNvSpPr>
          <p:nvPr/>
        </p:nvSpPr>
        <p:spPr bwMode="auto">
          <a:xfrm>
            <a:off x="1609725" y="4161844"/>
            <a:ext cx="790575" cy="487362"/>
          </a:xfrm>
          <a:custGeom>
            <a:avLst/>
            <a:gdLst>
              <a:gd name="T0" fmla="*/ 0 w 448"/>
              <a:gd name="T1" fmla="*/ 2147483647 h 334"/>
              <a:gd name="T2" fmla="*/ 2147483647 w 448"/>
              <a:gd name="T3" fmla="*/ 2147483647 h 334"/>
              <a:gd name="T4" fmla="*/ 2147483647 w 448"/>
              <a:gd name="T5" fmla="*/ 2147483647 h 334"/>
              <a:gd name="T6" fmla="*/ 2147483647 w 448"/>
              <a:gd name="T7" fmla="*/ 2147483647 h 334"/>
              <a:gd name="T8" fmla="*/ 2147483647 w 448"/>
              <a:gd name="T9" fmla="*/ 2147483647 h 334"/>
              <a:gd name="T10" fmla="*/ 2147483647 w 448"/>
              <a:gd name="T11" fmla="*/ 2147483647 h 334"/>
              <a:gd name="T12" fmla="*/ 2147483647 w 448"/>
              <a:gd name="T13" fmla="*/ 0 h 334"/>
              <a:gd name="T14" fmla="*/ 0 60000 65536"/>
              <a:gd name="T15" fmla="*/ 0 60000 65536"/>
              <a:gd name="T16" fmla="*/ 0 60000 65536"/>
              <a:gd name="T17" fmla="*/ 0 60000 65536"/>
              <a:gd name="T18" fmla="*/ 0 60000 65536"/>
              <a:gd name="T19" fmla="*/ 0 60000 65536"/>
              <a:gd name="T20" fmla="*/ 0 60000 65536"/>
              <a:gd name="T21" fmla="*/ 0 w 448"/>
              <a:gd name="T22" fmla="*/ 0 h 334"/>
              <a:gd name="T23" fmla="*/ 448 w 448"/>
              <a:gd name="T24" fmla="*/ 334 h 3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8" h="334">
                <a:moveTo>
                  <a:pt x="0" y="334"/>
                </a:moveTo>
                <a:lnTo>
                  <a:pt x="112" y="246"/>
                </a:lnTo>
                <a:lnTo>
                  <a:pt x="224" y="152"/>
                </a:lnTo>
                <a:lnTo>
                  <a:pt x="277" y="111"/>
                </a:lnTo>
                <a:lnTo>
                  <a:pt x="336" y="70"/>
                </a:lnTo>
                <a:lnTo>
                  <a:pt x="389" y="29"/>
                </a:lnTo>
                <a:lnTo>
                  <a:pt x="448" y="0"/>
                </a:lnTo>
              </a:path>
            </a:pathLst>
          </a:custGeom>
          <a:noFill/>
          <a:ln w="28575">
            <a:solidFill>
              <a:srgbClr val="D52B1E"/>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3" name="Freeform 108"/>
          <p:cNvSpPr>
            <a:spLocks/>
          </p:cNvSpPr>
          <p:nvPr/>
        </p:nvSpPr>
        <p:spPr bwMode="auto">
          <a:xfrm>
            <a:off x="3203575" y="3998331"/>
            <a:ext cx="793750" cy="9525"/>
          </a:xfrm>
          <a:custGeom>
            <a:avLst/>
            <a:gdLst>
              <a:gd name="T0" fmla="*/ 0 w 448"/>
              <a:gd name="T1" fmla="*/ 2147483647 h 6"/>
              <a:gd name="T2" fmla="*/ 2147483647 w 448"/>
              <a:gd name="T3" fmla="*/ 0 h 6"/>
              <a:gd name="T4" fmla="*/ 2147483647 w 448"/>
              <a:gd name="T5" fmla="*/ 0 h 6"/>
              <a:gd name="T6" fmla="*/ 2147483647 w 448"/>
              <a:gd name="T7" fmla="*/ 2147483647 h 6"/>
              <a:gd name="T8" fmla="*/ 2147483647 w 448"/>
              <a:gd name="T9" fmla="*/ 2147483647 h 6"/>
              <a:gd name="T10" fmla="*/ 0 60000 65536"/>
              <a:gd name="T11" fmla="*/ 0 60000 65536"/>
              <a:gd name="T12" fmla="*/ 0 60000 65536"/>
              <a:gd name="T13" fmla="*/ 0 60000 65536"/>
              <a:gd name="T14" fmla="*/ 0 60000 65536"/>
              <a:gd name="T15" fmla="*/ 0 w 448"/>
              <a:gd name="T16" fmla="*/ 0 h 6"/>
              <a:gd name="T17" fmla="*/ 448 w 448"/>
              <a:gd name="T18" fmla="*/ 6 h 6"/>
            </a:gdLst>
            <a:ahLst/>
            <a:cxnLst>
              <a:cxn ang="T10">
                <a:pos x="T0" y="T1"/>
              </a:cxn>
              <a:cxn ang="T11">
                <a:pos x="T2" y="T3"/>
              </a:cxn>
              <a:cxn ang="T12">
                <a:pos x="T4" y="T5"/>
              </a:cxn>
              <a:cxn ang="T13">
                <a:pos x="T6" y="T7"/>
              </a:cxn>
              <a:cxn ang="T14">
                <a:pos x="T8" y="T9"/>
              </a:cxn>
            </a:cxnLst>
            <a:rect l="T15" t="T16" r="T17" b="T18"/>
            <a:pathLst>
              <a:path w="448" h="6">
                <a:moveTo>
                  <a:pt x="0" y="6"/>
                </a:moveTo>
                <a:lnTo>
                  <a:pt x="112" y="0"/>
                </a:lnTo>
                <a:lnTo>
                  <a:pt x="224" y="0"/>
                </a:lnTo>
                <a:lnTo>
                  <a:pt x="336" y="6"/>
                </a:lnTo>
                <a:lnTo>
                  <a:pt x="448" y="6"/>
                </a:lnTo>
              </a:path>
            </a:pathLst>
          </a:custGeom>
          <a:noFill/>
          <a:ln w="28575">
            <a:solidFill>
              <a:srgbClr val="D52B1E"/>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nvGrpSpPr>
          <p:cNvPr id="324" name="Group 129"/>
          <p:cNvGrpSpPr/>
          <p:nvPr/>
        </p:nvGrpSpPr>
        <p:grpSpPr>
          <a:xfrm>
            <a:off x="1611313" y="4152319"/>
            <a:ext cx="6334125" cy="1173162"/>
            <a:chOff x="1611313" y="4056063"/>
            <a:chExt cx="6334125" cy="1173162"/>
          </a:xfrm>
        </p:grpSpPr>
        <p:sp>
          <p:nvSpPr>
            <p:cNvPr id="325" name="Freeform 77"/>
            <p:cNvSpPr>
              <a:spLocks/>
            </p:cNvSpPr>
            <p:nvPr/>
          </p:nvSpPr>
          <p:spPr bwMode="auto">
            <a:xfrm>
              <a:off x="1611313" y="4143375"/>
              <a:ext cx="787400" cy="495300"/>
            </a:xfrm>
            <a:custGeom>
              <a:avLst/>
              <a:gdLst>
                <a:gd name="T0" fmla="*/ 0 w 448"/>
                <a:gd name="T1" fmla="*/ 2147483647 h 334"/>
                <a:gd name="T2" fmla="*/ 2147483647 w 448"/>
                <a:gd name="T3" fmla="*/ 2147483647 h 334"/>
                <a:gd name="T4" fmla="*/ 2147483647 w 448"/>
                <a:gd name="T5" fmla="*/ 2147483647 h 334"/>
                <a:gd name="T6" fmla="*/ 2147483647 w 448"/>
                <a:gd name="T7" fmla="*/ 2147483647 h 334"/>
                <a:gd name="T8" fmla="*/ 2147483647 w 448"/>
                <a:gd name="T9" fmla="*/ 2147483647 h 334"/>
                <a:gd name="T10" fmla="*/ 2147483647 w 448"/>
                <a:gd name="T11" fmla="*/ 2147483647 h 334"/>
                <a:gd name="T12" fmla="*/ 2147483647 w 448"/>
                <a:gd name="T13" fmla="*/ 2147483647 h 334"/>
                <a:gd name="T14" fmla="*/ 2147483647 w 448"/>
                <a:gd name="T15" fmla="*/ 0 h 334"/>
                <a:gd name="T16" fmla="*/ 0 60000 65536"/>
                <a:gd name="T17" fmla="*/ 0 60000 65536"/>
                <a:gd name="T18" fmla="*/ 0 60000 65536"/>
                <a:gd name="T19" fmla="*/ 0 60000 65536"/>
                <a:gd name="T20" fmla="*/ 0 60000 65536"/>
                <a:gd name="T21" fmla="*/ 0 60000 65536"/>
                <a:gd name="T22" fmla="*/ 0 60000 65536"/>
                <a:gd name="T23" fmla="*/ 0 60000 65536"/>
                <a:gd name="T24" fmla="*/ 0 w 448"/>
                <a:gd name="T25" fmla="*/ 0 h 334"/>
                <a:gd name="T26" fmla="*/ 448 w 448"/>
                <a:gd name="T27" fmla="*/ 334 h 3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8" h="334">
                  <a:moveTo>
                    <a:pt x="0" y="334"/>
                  </a:moveTo>
                  <a:lnTo>
                    <a:pt x="53" y="293"/>
                  </a:lnTo>
                  <a:lnTo>
                    <a:pt x="112" y="246"/>
                  </a:lnTo>
                  <a:lnTo>
                    <a:pt x="224" y="146"/>
                  </a:lnTo>
                  <a:lnTo>
                    <a:pt x="277" y="105"/>
                  </a:lnTo>
                  <a:lnTo>
                    <a:pt x="336" y="64"/>
                  </a:lnTo>
                  <a:lnTo>
                    <a:pt x="389" y="29"/>
                  </a:lnTo>
                  <a:lnTo>
                    <a:pt x="448" y="0"/>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6" name="Freeform 79"/>
            <p:cNvSpPr>
              <a:spLocks/>
            </p:cNvSpPr>
            <p:nvPr/>
          </p:nvSpPr>
          <p:spPr bwMode="auto">
            <a:xfrm>
              <a:off x="2398713" y="4056063"/>
              <a:ext cx="800100" cy="87312"/>
            </a:xfrm>
            <a:custGeom>
              <a:avLst/>
              <a:gdLst>
                <a:gd name="T0" fmla="*/ 0 w 454"/>
                <a:gd name="T1" fmla="*/ 2147483647 h 59"/>
                <a:gd name="T2" fmla="*/ 2147483647 w 454"/>
                <a:gd name="T3" fmla="*/ 2147483647 h 59"/>
                <a:gd name="T4" fmla="*/ 2147483647 w 454"/>
                <a:gd name="T5" fmla="*/ 2147483647 h 59"/>
                <a:gd name="T6" fmla="*/ 2147483647 w 454"/>
                <a:gd name="T7" fmla="*/ 2147483647 h 59"/>
                <a:gd name="T8" fmla="*/ 2147483647 w 454"/>
                <a:gd name="T9" fmla="*/ 0 h 59"/>
                <a:gd name="T10" fmla="*/ 2147483647 w 454"/>
                <a:gd name="T11" fmla="*/ 0 h 59"/>
                <a:gd name="T12" fmla="*/ 2147483647 w 454"/>
                <a:gd name="T13" fmla="*/ 0 h 59"/>
                <a:gd name="T14" fmla="*/ 2147483647 w 454"/>
                <a:gd name="T15" fmla="*/ 2147483647 h 59"/>
                <a:gd name="T16" fmla="*/ 2147483647 w 454"/>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4"/>
                <a:gd name="T28" fmla="*/ 0 h 59"/>
                <a:gd name="T29" fmla="*/ 454 w 454"/>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4" h="59">
                  <a:moveTo>
                    <a:pt x="0" y="59"/>
                  </a:moveTo>
                  <a:lnTo>
                    <a:pt x="59" y="35"/>
                  </a:lnTo>
                  <a:lnTo>
                    <a:pt x="112" y="23"/>
                  </a:lnTo>
                  <a:lnTo>
                    <a:pt x="171" y="6"/>
                  </a:lnTo>
                  <a:lnTo>
                    <a:pt x="224" y="0"/>
                  </a:lnTo>
                  <a:lnTo>
                    <a:pt x="283" y="0"/>
                  </a:lnTo>
                  <a:lnTo>
                    <a:pt x="342" y="0"/>
                  </a:lnTo>
                  <a:lnTo>
                    <a:pt x="395" y="6"/>
                  </a:lnTo>
                  <a:lnTo>
                    <a:pt x="454" y="18"/>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7" name="Freeform 81"/>
            <p:cNvSpPr>
              <a:spLocks/>
            </p:cNvSpPr>
            <p:nvPr/>
          </p:nvSpPr>
          <p:spPr bwMode="auto">
            <a:xfrm>
              <a:off x="3198813" y="4081463"/>
              <a:ext cx="790575" cy="398462"/>
            </a:xfrm>
            <a:custGeom>
              <a:avLst/>
              <a:gdLst>
                <a:gd name="T0" fmla="*/ 0 w 448"/>
                <a:gd name="T1" fmla="*/ 0 h 269"/>
                <a:gd name="T2" fmla="*/ 2147483647 w 448"/>
                <a:gd name="T3" fmla="*/ 2147483647 h 269"/>
                <a:gd name="T4" fmla="*/ 2147483647 w 448"/>
                <a:gd name="T5" fmla="*/ 2147483647 h 269"/>
                <a:gd name="T6" fmla="*/ 2147483647 w 448"/>
                <a:gd name="T7" fmla="*/ 2147483647 h 269"/>
                <a:gd name="T8" fmla="*/ 2147483647 w 448"/>
                <a:gd name="T9" fmla="*/ 2147483647 h 269"/>
                <a:gd name="T10" fmla="*/ 2147483647 w 448"/>
                <a:gd name="T11" fmla="*/ 2147483647 h 269"/>
                <a:gd name="T12" fmla="*/ 2147483647 w 448"/>
                <a:gd name="T13" fmla="*/ 2147483647 h 269"/>
                <a:gd name="T14" fmla="*/ 2147483647 w 448"/>
                <a:gd name="T15" fmla="*/ 2147483647 h 269"/>
                <a:gd name="T16" fmla="*/ 0 60000 65536"/>
                <a:gd name="T17" fmla="*/ 0 60000 65536"/>
                <a:gd name="T18" fmla="*/ 0 60000 65536"/>
                <a:gd name="T19" fmla="*/ 0 60000 65536"/>
                <a:gd name="T20" fmla="*/ 0 60000 65536"/>
                <a:gd name="T21" fmla="*/ 0 60000 65536"/>
                <a:gd name="T22" fmla="*/ 0 60000 65536"/>
                <a:gd name="T23" fmla="*/ 0 60000 65536"/>
                <a:gd name="T24" fmla="*/ 0 w 448"/>
                <a:gd name="T25" fmla="*/ 0 h 269"/>
                <a:gd name="T26" fmla="*/ 448 w 448"/>
                <a:gd name="T27" fmla="*/ 269 h 2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8" h="269">
                  <a:moveTo>
                    <a:pt x="0" y="0"/>
                  </a:moveTo>
                  <a:lnTo>
                    <a:pt x="59" y="17"/>
                  </a:lnTo>
                  <a:lnTo>
                    <a:pt x="112" y="46"/>
                  </a:lnTo>
                  <a:lnTo>
                    <a:pt x="171" y="82"/>
                  </a:lnTo>
                  <a:lnTo>
                    <a:pt x="224" y="123"/>
                  </a:lnTo>
                  <a:lnTo>
                    <a:pt x="336" y="199"/>
                  </a:lnTo>
                  <a:lnTo>
                    <a:pt x="395" y="240"/>
                  </a:lnTo>
                  <a:lnTo>
                    <a:pt x="448" y="269"/>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8" name="Freeform 82"/>
            <p:cNvSpPr>
              <a:spLocks/>
            </p:cNvSpPr>
            <p:nvPr/>
          </p:nvSpPr>
          <p:spPr bwMode="auto">
            <a:xfrm>
              <a:off x="3989388" y="4479925"/>
              <a:ext cx="787400" cy="288925"/>
            </a:xfrm>
            <a:custGeom>
              <a:avLst/>
              <a:gdLst>
                <a:gd name="T0" fmla="*/ 0 w 448"/>
                <a:gd name="T1" fmla="*/ 0 h 194"/>
                <a:gd name="T2" fmla="*/ 2147483647 w 448"/>
                <a:gd name="T3" fmla="*/ 2147483647 h 194"/>
                <a:gd name="T4" fmla="*/ 2147483647 w 448"/>
                <a:gd name="T5" fmla="*/ 2147483647 h 194"/>
                <a:gd name="T6" fmla="*/ 2147483647 w 448"/>
                <a:gd name="T7" fmla="*/ 2147483647 h 194"/>
                <a:gd name="T8" fmla="*/ 2147483647 w 448"/>
                <a:gd name="T9" fmla="*/ 2147483647 h 194"/>
                <a:gd name="T10" fmla="*/ 0 60000 65536"/>
                <a:gd name="T11" fmla="*/ 0 60000 65536"/>
                <a:gd name="T12" fmla="*/ 0 60000 65536"/>
                <a:gd name="T13" fmla="*/ 0 60000 65536"/>
                <a:gd name="T14" fmla="*/ 0 60000 65536"/>
                <a:gd name="T15" fmla="*/ 0 w 448"/>
                <a:gd name="T16" fmla="*/ 0 h 194"/>
                <a:gd name="T17" fmla="*/ 448 w 448"/>
                <a:gd name="T18" fmla="*/ 194 h 194"/>
              </a:gdLst>
              <a:ahLst/>
              <a:cxnLst>
                <a:cxn ang="T10">
                  <a:pos x="T0" y="T1"/>
                </a:cxn>
                <a:cxn ang="T11">
                  <a:pos x="T2" y="T3"/>
                </a:cxn>
                <a:cxn ang="T12">
                  <a:pos x="T4" y="T5"/>
                </a:cxn>
                <a:cxn ang="T13">
                  <a:pos x="T6" y="T7"/>
                </a:cxn>
                <a:cxn ang="T14">
                  <a:pos x="T8" y="T9"/>
                </a:cxn>
              </a:cxnLst>
              <a:rect l="T15" t="T16" r="T17" b="T18"/>
              <a:pathLst>
                <a:path w="448" h="194">
                  <a:moveTo>
                    <a:pt x="0" y="0"/>
                  </a:moveTo>
                  <a:lnTo>
                    <a:pt x="112" y="53"/>
                  </a:lnTo>
                  <a:lnTo>
                    <a:pt x="224" y="106"/>
                  </a:lnTo>
                  <a:lnTo>
                    <a:pt x="336" y="153"/>
                  </a:lnTo>
                  <a:lnTo>
                    <a:pt x="448" y="194"/>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9" name="Freeform 83"/>
            <p:cNvSpPr>
              <a:spLocks/>
            </p:cNvSpPr>
            <p:nvPr/>
          </p:nvSpPr>
          <p:spPr bwMode="auto">
            <a:xfrm>
              <a:off x="4776788" y="4768850"/>
              <a:ext cx="790575" cy="180975"/>
            </a:xfrm>
            <a:custGeom>
              <a:avLst/>
              <a:gdLst>
                <a:gd name="T0" fmla="*/ 0 w 448"/>
                <a:gd name="T1" fmla="*/ 0 h 123"/>
                <a:gd name="T2" fmla="*/ 2147483647 w 448"/>
                <a:gd name="T3" fmla="*/ 2147483647 h 123"/>
                <a:gd name="T4" fmla="*/ 2147483647 w 448"/>
                <a:gd name="T5" fmla="*/ 2147483647 h 123"/>
                <a:gd name="T6" fmla="*/ 2147483647 w 448"/>
                <a:gd name="T7" fmla="*/ 2147483647 h 123"/>
                <a:gd name="T8" fmla="*/ 0 60000 65536"/>
                <a:gd name="T9" fmla="*/ 0 60000 65536"/>
                <a:gd name="T10" fmla="*/ 0 60000 65536"/>
                <a:gd name="T11" fmla="*/ 0 60000 65536"/>
                <a:gd name="T12" fmla="*/ 0 w 448"/>
                <a:gd name="T13" fmla="*/ 0 h 123"/>
                <a:gd name="T14" fmla="*/ 448 w 448"/>
                <a:gd name="T15" fmla="*/ 123 h 123"/>
              </a:gdLst>
              <a:ahLst/>
              <a:cxnLst>
                <a:cxn ang="T8">
                  <a:pos x="T0" y="T1"/>
                </a:cxn>
                <a:cxn ang="T9">
                  <a:pos x="T2" y="T3"/>
                </a:cxn>
                <a:cxn ang="T10">
                  <a:pos x="T4" y="T5"/>
                </a:cxn>
                <a:cxn ang="T11">
                  <a:pos x="T6" y="T7"/>
                </a:cxn>
              </a:cxnLst>
              <a:rect l="T12" t="T13" r="T14" b="T15"/>
              <a:pathLst>
                <a:path w="448" h="123">
                  <a:moveTo>
                    <a:pt x="0" y="0"/>
                  </a:moveTo>
                  <a:lnTo>
                    <a:pt x="112" y="35"/>
                  </a:lnTo>
                  <a:lnTo>
                    <a:pt x="224" y="70"/>
                  </a:lnTo>
                  <a:lnTo>
                    <a:pt x="448" y="123"/>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0" name="Freeform 109"/>
            <p:cNvSpPr>
              <a:spLocks/>
            </p:cNvSpPr>
            <p:nvPr/>
          </p:nvSpPr>
          <p:spPr bwMode="auto">
            <a:xfrm>
              <a:off x="5567363" y="4949825"/>
              <a:ext cx="788987" cy="112713"/>
            </a:xfrm>
            <a:custGeom>
              <a:avLst/>
              <a:gdLst>
                <a:gd name="T0" fmla="*/ 0 w 448"/>
                <a:gd name="T1" fmla="*/ 0 h 76"/>
                <a:gd name="T2" fmla="*/ 2147483647 w 448"/>
                <a:gd name="T3" fmla="*/ 2147483647 h 76"/>
                <a:gd name="T4" fmla="*/ 2147483647 w 448"/>
                <a:gd name="T5" fmla="*/ 2147483647 h 76"/>
                <a:gd name="T6" fmla="*/ 2147483647 w 448"/>
                <a:gd name="T7" fmla="*/ 2147483647 h 76"/>
                <a:gd name="T8" fmla="*/ 0 60000 65536"/>
                <a:gd name="T9" fmla="*/ 0 60000 65536"/>
                <a:gd name="T10" fmla="*/ 0 60000 65536"/>
                <a:gd name="T11" fmla="*/ 0 60000 65536"/>
                <a:gd name="T12" fmla="*/ 0 w 448"/>
                <a:gd name="T13" fmla="*/ 0 h 76"/>
                <a:gd name="T14" fmla="*/ 448 w 448"/>
                <a:gd name="T15" fmla="*/ 76 h 76"/>
              </a:gdLst>
              <a:ahLst/>
              <a:cxnLst>
                <a:cxn ang="T8">
                  <a:pos x="T0" y="T1"/>
                </a:cxn>
                <a:cxn ang="T9">
                  <a:pos x="T2" y="T3"/>
                </a:cxn>
                <a:cxn ang="T10">
                  <a:pos x="T4" y="T5"/>
                </a:cxn>
                <a:cxn ang="T11">
                  <a:pos x="T6" y="T7"/>
                </a:cxn>
              </a:cxnLst>
              <a:rect l="T12" t="T13" r="T14" b="T15"/>
              <a:pathLst>
                <a:path w="448" h="76">
                  <a:moveTo>
                    <a:pt x="0" y="0"/>
                  </a:moveTo>
                  <a:lnTo>
                    <a:pt x="112" y="23"/>
                  </a:lnTo>
                  <a:lnTo>
                    <a:pt x="224" y="41"/>
                  </a:lnTo>
                  <a:lnTo>
                    <a:pt x="448" y="76"/>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1" name="Freeform 110"/>
            <p:cNvSpPr>
              <a:spLocks/>
            </p:cNvSpPr>
            <p:nvPr/>
          </p:nvSpPr>
          <p:spPr bwMode="auto">
            <a:xfrm>
              <a:off x="6356350" y="5062538"/>
              <a:ext cx="798513" cy="112712"/>
            </a:xfrm>
            <a:custGeom>
              <a:avLst/>
              <a:gdLst>
                <a:gd name="T0" fmla="*/ 0 w 454"/>
                <a:gd name="T1" fmla="*/ 0 h 76"/>
                <a:gd name="T2" fmla="*/ 2147483647 w 454"/>
                <a:gd name="T3" fmla="*/ 2147483647 h 76"/>
                <a:gd name="T4" fmla="*/ 2147483647 w 454"/>
                <a:gd name="T5" fmla="*/ 2147483647 h 76"/>
                <a:gd name="T6" fmla="*/ 2147483647 w 454"/>
                <a:gd name="T7" fmla="*/ 2147483647 h 76"/>
                <a:gd name="T8" fmla="*/ 0 60000 65536"/>
                <a:gd name="T9" fmla="*/ 0 60000 65536"/>
                <a:gd name="T10" fmla="*/ 0 60000 65536"/>
                <a:gd name="T11" fmla="*/ 0 60000 65536"/>
                <a:gd name="T12" fmla="*/ 0 w 454"/>
                <a:gd name="T13" fmla="*/ 0 h 76"/>
                <a:gd name="T14" fmla="*/ 454 w 454"/>
                <a:gd name="T15" fmla="*/ 76 h 76"/>
              </a:gdLst>
              <a:ahLst/>
              <a:cxnLst>
                <a:cxn ang="T8">
                  <a:pos x="T0" y="T1"/>
                </a:cxn>
                <a:cxn ang="T9">
                  <a:pos x="T2" y="T3"/>
                </a:cxn>
                <a:cxn ang="T10">
                  <a:pos x="T4" y="T5"/>
                </a:cxn>
                <a:cxn ang="T11">
                  <a:pos x="T6" y="T7"/>
                </a:cxn>
              </a:cxnLst>
              <a:rect l="T12" t="T13" r="T14" b="T15"/>
              <a:pathLst>
                <a:path w="454" h="76">
                  <a:moveTo>
                    <a:pt x="0" y="0"/>
                  </a:moveTo>
                  <a:lnTo>
                    <a:pt x="224" y="41"/>
                  </a:lnTo>
                  <a:lnTo>
                    <a:pt x="342" y="59"/>
                  </a:lnTo>
                  <a:lnTo>
                    <a:pt x="454" y="76"/>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2" name="Freeform 111"/>
            <p:cNvSpPr>
              <a:spLocks/>
            </p:cNvSpPr>
            <p:nvPr/>
          </p:nvSpPr>
          <p:spPr bwMode="auto">
            <a:xfrm>
              <a:off x="7154863" y="5175250"/>
              <a:ext cx="790575" cy="53975"/>
            </a:xfrm>
            <a:custGeom>
              <a:avLst/>
              <a:gdLst>
                <a:gd name="T0" fmla="*/ 0 w 448"/>
                <a:gd name="T1" fmla="*/ 0 h 36"/>
                <a:gd name="T2" fmla="*/ 2147483647 w 448"/>
                <a:gd name="T3" fmla="*/ 2147483647 h 36"/>
                <a:gd name="T4" fmla="*/ 2147483647 w 448"/>
                <a:gd name="T5" fmla="*/ 2147483647 h 36"/>
                <a:gd name="T6" fmla="*/ 2147483647 w 448"/>
                <a:gd name="T7" fmla="*/ 2147483647 h 36"/>
                <a:gd name="T8" fmla="*/ 0 60000 65536"/>
                <a:gd name="T9" fmla="*/ 0 60000 65536"/>
                <a:gd name="T10" fmla="*/ 0 60000 65536"/>
                <a:gd name="T11" fmla="*/ 0 60000 65536"/>
                <a:gd name="T12" fmla="*/ 0 w 448"/>
                <a:gd name="T13" fmla="*/ 0 h 36"/>
                <a:gd name="T14" fmla="*/ 448 w 448"/>
                <a:gd name="T15" fmla="*/ 36 h 36"/>
              </a:gdLst>
              <a:ahLst/>
              <a:cxnLst>
                <a:cxn ang="T8">
                  <a:pos x="T0" y="T1"/>
                </a:cxn>
                <a:cxn ang="T9">
                  <a:pos x="T2" y="T3"/>
                </a:cxn>
                <a:cxn ang="T10">
                  <a:pos x="T4" y="T5"/>
                </a:cxn>
                <a:cxn ang="T11">
                  <a:pos x="T6" y="T7"/>
                </a:cxn>
              </a:cxnLst>
              <a:rect l="T12" t="T13" r="T14" b="T15"/>
              <a:pathLst>
                <a:path w="448" h="36">
                  <a:moveTo>
                    <a:pt x="0" y="0"/>
                  </a:moveTo>
                  <a:lnTo>
                    <a:pt x="112" y="12"/>
                  </a:lnTo>
                  <a:lnTo>
                    <a:pt x="224" y="18"/>
                  </a:lnTo>
                  <a:lnTo>
                    <a:pt x="448" y="36"/>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sp>
        <p:nvSpPr>
          <p:cNvPr id="333" name="Line 112"/>
          <p:cNvSpPr>
            <a:spLocks noChangeShapeType="1"/>
          </p:cNvSpPr>
          <p:nvPr/>
        </p:nvSpPr>
        <p:spPr bwMode="auto">
          <a:xfrm>
            <a:off x="1287463" y="2963281"/>
            <a:ext cx="7077075" cy="1588"/>
          </a:xfrm>
          <a:prstGeom prst="line">
            <a:avLst/>
          </a:prstGeom>
          <a:noFill/>
          <a:ln w="19050">
            <a:solidFill>
              <a:srgbClr val="000000"/>
            </a:solidFill>
            <a:prstDash val="sysDot"/>
            <a:round/>
            <a:headEnd type="none" w="sm" len="sm"/>
            <a:tailEnd type="none" w="sm" len="sm"/>
          </a:ln>
        </p:spPr>
        <p:txBody>
          <a:bodyPr wrap="none" anchor="ct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334" name="Line 113"/>
          <p:cNvSpPr>
            <a:spLocks noChangeShapeType="1"/>
          </p:cNvSpPr>
          <p:nvPr/>
        </p:nvSpPr>
        <p:spPr bwMode="auto">
          <a:xfrm>
            <a:off x="1262063" y="4861931"/>
            <a:ext cx="7102475" cy="1588"/>
          </a:xfrm>
          <a:prstGeom prst="line">
            <a:avLst/>
          </a:prstGeom>
          <a:noFill/>
          <a:ln w="19050">
            <a:solidFill>
              <a:srgbClr val="000000"/>
            </a:solidFill>
            <a:prstDash val="sysDot"/>
            <a:round/>
            <a:headEnd type="none" w="sm" len="sm"/>
            <a:tailEnd type="none" w="sm" len="sm"/>
          </a:ln>
        </p:spPr>
        <p:txBody>
          <a:bodyPr wrap="none" anchor="ctr"/>
          <a:lstStyle/>
          <a:p>
            <a:pPr>
              <a:defRPr/>
            </a:pPr>
            <a:endParaRPr lang="en-US" sz="2000" kern="0" dirty="0">
              <a:solidFill>
                <a:srgbClr val="FFFFFF"/>
              </a:solidFill>
              <a:latin typeface="Times New Roman" pitchFamily="18" charset="0"/>
              <a:cs typeface="Arial" charset="0"/>
            </a:endParaRPr>
          </a:p>
        </p:txBody>
      </p:sp>
      <p:grpSp>
        <p:nvGrpSpPr>
          <p:cNvPr id="335" name="Group 145"/>
          <p:cNvGrpSpPr/>
          <p:nvPr/>
        </p:nvGrpSpPr>
        <p:grpSpPr>
          <a:xfrm>
            <a:off x="1671638" y="1632956"/>
            <a:ext cx="6303962" cy="1495425"/>
            <a:chOff x="1671638" y="1632956"/>
            <a:chExt cx="6303962" cy="1495425"/>
          </a:xfrm>
        </p:grpSpPr>
        <p:sp>
          <p:nvSpPr>
            <p:cNvPr id="336" name="Freeform 32"/>
            <p:cNvSpPr>
              <a:spLocks/>
            </p:cNvSpPr>
            <p:nvPr/>
          </p:nvSpPr>
          <p:spPr bwMode="auto">
            <a:xfrm>
              <a:off x="4035425" y="2409244"/>
              <a:ext cx="793750" cy="123825"/>
            </a:xfrm>
            <a:custGeom>
              <a:avLst/>
              <a:gdLst>
                <a:gd name="T0" fmla="*/ 0 w 454"/>
                <a:gd name="T1" fmla="*/ 2147483647 h 77"/>
                <a:gd name="T2" fmla="*/ 2147483647 w 454"/>
                <a:gd name="T3" fmla="*/ 2147483647 h 77"/>
                <a:gd name="T4" fmla="*/ 2147483647 w 454"/>
                <a:gd name="T5" fmla="*/ 0 h 77"/>
                <a:gd name="T6" fmla="*/ 0 60000 65536"/>
                <a:gd name="T7" fmla="*/ 0 60000 65536"/>
                <a:gd name="T8" fmla="*/ 0 60000 65536"/>
                <a:gd name="T9" fmla="*/ 0 w 454"/>
                <a:gd name="T10" fmla="*/ 0 h 77"/>
                <a:gd name="T11" fmla="*/ 454 w 454"/>
                <a:gd name="T12" fmla="*/ 77 h 77"/>
              </a:gdLst>
              <a:ahLst/>
              <a:cxnLst>
                <a:cxn ang="T6">
                  <a:pos x="T0" y="T1"/>
                </a:cxn>
                <a:cxn ang="T7">
                  <a:pos x="T2" y="T3"/>
                </a:cxn>
                <a:cxn ang="T8">
                  <a:pos x="T4" y="T5"/>
                </a:cxn>
              </a:cxnLst>
              <a:rect l="T9" t="T10" r="T11" b="T12"/>
              <a:pathLst>
                <a:path w="454" h="77">
                  <a:moveTo>
                    <a:pt x="0" y="77"/>
                  </a:moveTo>
                  <a:lnTo>
                    <a:pt x="230" y="41"/>
                  </a:lnTo>
                  <a:lnTo>
                    <a:pt x="454"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7" name="Freeform 33"/>
            <p:cNvSpPr>
              <a:spLocks/>
            </p:cNvSpPr>
            <p:nvPr/>
          </p:nvSpPr>
          <p:spPr bwMode="auto">
            <a:xfrm>
              <a:off x="4829175" y="2226681"/>
              <a:ext cx="781050" cy="182563"/>
            </a:xfrm>
            <a:custGeom>
              <a:avLst/>
              <a:gdLst>
                <a:gd name="T0" fmla="*/ 0 w 448"/>
                <a:gd name="T1" fmla="*/ 2147483647 h 112"/>
                <a:gd name="T2" fmla="*/ 2147483647 w 448"/>
                <a:gd name="T3" fmla="*/ 2147483647 h 112"/>
                <a:gd name="T4" fmla="*/ 2147483647 w 448"/>
                <a:gd name="T5" fmla="*/ 2147483647 h 112"/>
                <a:gd name="T6" fmla="*/ 2147483647 w 448"/>
                <a:gd name="T7" fmla="*/ 0 h 112"/>
                <a:gd name="T8" fmla="*/ 0 60000 65536"/>
                <a:gd name="T9" fmla="*/ 0 60000 65536"/>
                <a:gd name="T10" fmla="*/ 0 60000 65536"/>
                <a:gd name="T11" fmla="*/ 0 60000 65536"/>
                <a:gd name="T12" fmla="*/ 0 w 448"/>
                <a:gd name="T13" fmla="*/ 0 h 112"/>
                <a:gd name="T14" fmla="*/ 448 w 448"/>
                <a:gd name="T15" fmla="*/ 112 h 112"/>
              </a:gdLst>
              <a:ahLst/>
              <a:cxnLst>
                <a:cxn ang="T8">
                  <a:pos x="T0" y="T1"/>
                </a:cxn>
                <a:cxn ang="T9">
                  <a:pos x="T2" y="T3"/>
                </a:cxn>
                <a:cxn ang="T10">
                  <a:pos x="T4" y="T5"/>
                </a:cxn>
                <a:cxn ang="T11">
                  <a:pos x="T6" y="T7"/>
                </a:cxn>
              </a:cxnLst>
              <a:rect l="T12" t="T13" r="T14" b="T15"/>
              <a:pathLst>
                <a:path w="448" h="112">
                  <a:moveTo>
                    <a:pt x="0" y="112"/>
                  </a:moveTo>
                  <a:lnTo>
                    <a:pt x="112" y="89"/>
                  </a:lnTo>
                  <a:lnTo>
                    <a:pt x="224" y="59"/>
                  </a:lnTo>
                  <a:lnTo>
                    <a:pt x="448"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8" name="Freeform 34"/>
            <p:cNvSpPr>
              <a:spLocks/>
            </p:cNvSpPr>
            <p:nvPr/>
          </p:nvSpPr>
          <p:spPr bwMode="auto">
            <a:xfrm>
              <a:off x="5610225" y="2055231"/>
              <a:ext cx="790575" cy="171450"/>
            </a:xfrm>
            <a:custGeom>
              <a:avLst/>
              <a:gdLst>
                <a:gd name="T0" fmla="*/ 0 w 453"/>
                <a:gd name="T1" fmla="*/ 2147483647 h 106"/>
                <a:gd name="T2" fmla="*/ 2147483647 w 453"/>
                <a:gd name="T3" fmla="*/ 2147483647 h 106"/>
                <a:gd name="T4" fmla="*/ 2147483647 w 453"/>
                <a:gd name="T5" fmla="*/ 2147483647 h 106"/>
                <a:gd name="T6" fmla="*/ 2147483647 w 453"/>
                <a:gd name="T7" fmla="*/ 0 h 106"/>
                <a:gd name="T8" fmla="*/ 0 60000 65536"/>
                <a:gd name="T9" fmla="*/ 0 60000 65536"/>
                <a:gd name="T10" fmla="*/ 0 60000 65536"/>
                <a:gd name="T11" fmla="*/ 0 60000 65536"/>
                <a:gd name="T12" fmla="*/ 0 w 453"/>
                <a:gd name="T13" fmla="*/ 0 h 106"/>
                <a:gd name="T14" fmla="*/ 453 w 453"/>
                <a:gd name="T15" fmla="*/ 106 h 106"/>
              </a:gdLst>
              <a:ahLst/>
              <a:cxnLst>
                <a:cxn ang="T8">
                  <a:pos x="T0" y="T1"/>
                </a:cxn>
                <a:cxn ang="T9">
                  <a:pos x="T2" y="T3"/>
                </a:cxn>
                <a:cxn ang="T10">
                  <a:pos x="T4" y="T5"/>
                </a:cxn>
                <a:cxn ang="T11">
                  <a:pos x="T6" y="T7"/>
                </a:cxn>
              </a:cxnLst>
              <a:rect l="T12" t="T13" r="T14" b="T15"/>
              <a:pathLst>
                <a:path w="453" h="106">
                  <a:moveTo>
                    <a:pt x="0" y="106"/>
                  </a:moveTo>
                  <a:lnTo>
                    <a:pt x="224" y="53"/>
                  </a:lnTo>
                  <a:lnTo>
                    <a:pt x="341" y="29"/>
                  </a:lnTo>
                  <a:lnTo>
                    <a:pt x="453"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9" name="Freeform 35"/>
            <p:cNvSpPr>
              <a:spLocks/>
            </p:cNvSpPr>
            <p:nvPr/>
          </p:nvSpPr>
          <p:spPr bwMode="auto">
            <a:xfrm>
              <a:off x="6400800" y="1813931"/>
              <a:ext cx="784225" cy="241300"/>
            </a:xfrm>
            <a:custGeom>
              <a:avLst/>
              <a:gdLst>
                <a:gd name="T0" fmla="*/ 0 w 448"/>
                <a:gd name="T1" fmla="*/ 2147483647 h 148"/>
                <a:gd name="T2" fmla="*/ 2147483647 w 448"/>
                <a:gd name="T3" fmla="*/ 2147483647 h 148"/>
                <a:gd name="T4" fmla="*/ 2147483647 w 448"/>
                <a:gd name="T5" fmla="*/ 2147483647 h 148"/>
                <a:gd name="T6" fmla="*/ 2147483647 w 448"/>
                <a:gd name="T7" fmla="*/ 2147483647 h 148"/>
                <a:gd name="T8" fmla="*/ 2147483647 w 448"/>
                <a:gd name="T9" fmla="*/ 0 h 148"/>
                <a:gd name="T10" fmla="*/ 0 60000 65536"/>
                <a:gd name="T11" fmla="*/ 0 60000 65536"/>
                <a:gd name="T12" fmla="*/ 0 60000 65536"/>
                <a:gd name="T13" fmla="*/ 0 60000 65536"/>
                <a:gd name="T14" fmla="*/ 0 60000 65536"/>
                <a:gd name="T15" fmla="*/ 0 w 448"/>
                <a:gd name="T16" fmla="*/ 0 h 148"/>
                <a:gd name="T17" fmla="*/ 448 w 448"/>
                <a:gd name="T18" fmla="*/ 148 h 148"/>
              </a:gdLst>
              <a:ahLst/>
              <a:cxnLst>
                <a:cxn ang="T10">
                  <a:pos x="T0" y="T1"/>
                </a:cxn>
                <a:cxn ang="T11">
                  <a:pos x="T2" y="T3"/>
                </a:cxn>
                <a:cxn ang="T12">
                  <a:pos x="T4" y="T5"/>
                </a:cxn>
                <a:cxn ang="T13">
                  <a:pos x="T6" y="T7"/>
                </a:cxn>
                <a:cxn ang="T14">
                  <a:pos x="T8" y="T9"/>
                </a:cxn>
              </a:cxnLst>
              <a:rect l="T15" t="T16" r="T17" b="T18"/>
              <a:pathLst>
                <a:path w="448" h="148">
                  <a:moveTo>
                    <a:pt x="0" y="148"/>
                  </a:moveTo>
                  <a:lnTo>
                    <a:pt x="112" y="112"/>
                  </a:lnTo>
                  <a:lnTo>
                    <a:pt x="224" y="77"/>
                  </a:lnTo>
                  <a:lnTo>
                    <a:pt x="336" y="35"/>
                  </a:lnTo>
                  <a:lnTo>
                    <a:pt x="448"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0" name="Freeform 36"/>
            <p:cNvSpPr>
              <a:spLocks/>
            </p:cNvSpPr>
            <p:nvPr/>
          </p:nvSpPr>
          <p:spPr bwMode="auto">
            <a:xfrm>
              <a:off x="2462213" y="2648956"/>
              <a:ext cx="782637" cy="422275"/>
            </a:xfrm>
            <a:custGeom>
              <a:avLst/>
              <a:gdLst>
                <a:gd name="T0" fmla="*/ 0 w 448"/>
                <a:gd name="T1" fmla="*/ 2147483647 h 260"/>
                <a:gd name="T2" fmla="*/ 2147483647 w 448"/>
                <a:gd name="T3" fmla="*/ 2147483647 h 260"/>
                <a:gd name="T4" fmla="*/ 2147483647 w 448"/>
                <a:gd name="T5" fmla="*/ 2147483647 h 260"/>
                <a:gd name="T6" fmla="*/ 2147483647 w 448"/>
                <a:gd name="T7" fmla="*/ 2147483647 h 260"/>
                <a:gd name="T8" fmla="*/ 2147483647 w 448"/>
                <a:gd name="T9" fmla="*/ 2147483647 h 260"/>
                <a:gd name="T10" fmla="*/ 2147483647 w 448"/>
                <a:gd name="T11" fmla="*/ 2147483647 h 260"/>
                <a:gd name="T12" fmla="*/ 2147483647 w 448"/>
                <a:gd name="T13" fmla="*/ 2147483647 h 260"/>
                <a:gd name="T14" fmla="*/ 2147483647 w 448"/>
                <a:gd name="T15" fmla="*/ 2147483647 h 260"/>
                <a:gd name="T16" fmla="*/ 2147483647 w 448"/>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8"/>
                <a:gd name="T28" fmla="*/ 0 h 260"/>
                <a:gd name="T29" fmla="*/ 448 w 448"/>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8" h="260">
                  <a:moveTo>
                    <a:pt x="0" y="260"/>
                  </a:moveTo>
                  <a:lnTo>
                    <a:pt x="59" y="236"/>
                  </a:lnTo>
                  <a:lnTo>
                    <a:pt x="112" y="206"/>
                  </a:lnTo>
                  <a:lnTo>
                    <a:pt x="171" y="171"/>
                  </a:lnTo>
                  <a:lnTo>
                    <a:pt x="224" y="130"/>
                  </a:lnTo>
                  <a:lnTo>
                    <a:pt x="277" y="94"/>
                  </a:lnTo>
                  <a:lnTo>
                    <a:pt x="336" y="59"/>
                  </a:lnTo>
                  <a:lnTo>
                    <a:pt x="389" y="23"/>
                  </a:lnTo>
                  <a:lnTo>
                    <a:pt x="448"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1" name="Freeform 46"/>
            <p:cNvSpPr>
              <a:spLocks/>
            </p:cNvSpPr>
            <p:nvPr/>
          </p:nvSpPr>
          <p:spPr bwMode="auto">
            <a:xfrm>
              <a:off x="1671638" y="3071231"/>
              <a:ext cx="790575" cy="57150"/>
            </a:xfrm>
            <a:custGeom>
              <a:avLst/>
              <a:gdLst>
                <a:gd name="T0" fmla="*/ 0 w 454"/>
                <a:gd name="T1" fmla="*/ 2147483647 h 35"/>
                <a:gd name="T2" fmla="*/ 2147483647 w 454"/>
                <a:gd name="T3" fmla="*/ 2147483647 h 35"/>
                <a:gd name="T4" fmla="*/ 2147483647 w 454"/>
                <a:gd name="T5" fmla="*/ 2147483647 h 35"/>
                <a:gd name="T6" fmla="*/ 2147483647 w 454"/>
                <a:gd name="T7" fmla="*/ 2147483647 h 35"/>
                <a:gd name="T8" fmla="*/ 2147483647 w 454"/>
                <a:gd name="T9" fmla="*/ 2147483647 h 35"/>
                <a:gd name="T10" fmla="*/ 2147483647 w 454"/>
                <a:gd name="T11" fmla="*/ 0 h 35"/>
                <a:gd name="T12" fmla="*/ 0 60000 65536"/>
                <a:gd name="T13" fmla="*/ 0 60000 65536"/>
                <a:gd name="T14" fmla="*/ 0 60000 65536"/>
                <a:gd name="T15" fmla="*/ 0 60000 65536"/>
                <a:gd name="T16" fmla="*/ 0 60000 65536"/>
                <a:gd name="T17" fmla="*/ 0 60000 65536"/>
                <a:gd name="T18" fmla="*/ 0 w 454"/>
                <a:gd name="T19" fmla="*/ 0 h 35"/>
                <a:gd name="T20" fmla="*/ 454 w 45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454" h="35">
                  <a:moveTo>
                    <a:pt x="0" y="35"/>
                  </a:moveTo>
                  <a:lnTo>
                    <a:pt x="112" y="29"/>
                  </a:lnTo>
                  <a:lnTo>
                    <a:pt x="230" y="29"/>
                  </a:lnTo>
                  <a:lnTo>
                    <a:pt x="342" y="23"/>
                  </a:lnTo>
                  <a:lnTo>
                    <a:pt x="395" y="17"/>
                  </a:lnTo>
                  <a:lnTo>
                    <a:pt x="454"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2" name="Freeform 114"/>
            <p:cNvSpPr>
              <a:spLocks/>
            </p:cNvSpPr>
            <p:nvPr/>
          </p:nvSpPr>
          <p:spPr bwMode="auto">
            <a:xfrm>
              <a:off x="3244850" y="2533069"/>
              <a:ext cx="790575" cy="115887"/>
            </a:xfrm>
            <a:custGeom>
              <a:avLst/>
              <a:gdLst>
                <a:gd name="T0" fmla="*/ 0 w 453"/>
                <a:gd name="T1" fmla="*/ 2147483647 h 71"/>
                <a:gd name="T2" fmla="*/ 2147483647 w 453"/>
                <a:gd name="T3" fmla="*/ 2147483647 h 71"/>
                <a:gd name="T4" fmla="*/ 2147483647 w 453"/>
                <a:gd name="T5" fmla="*/ 2147483647 h 71"/>
                <a:gd name="T6" fmla="*/ 2147483647 w 453"/>
                <a:gd name="T7" fmla="*/ 2147483647 h 71"/>
                <a:gd name="T8" fmla="*/ 2147483647 w 453"/>
                <a:gd name="T9" fmla="*/ 2147483647 h 71"/>
                <a:gd name="T10" fmla="*/ 2147483647 w 453"/>
                <a:gd name="T11" fmla="*/ 0 h 71"/>
                <a:gd name="T12" fmla="*/ 0 60000 65536"/>
                <a:gd name="T13" fmla="*/ 0 60000 65536"/>
                <a:gd name="T14" fmla="*/ 0 60000 65536"/>
                <a:gd name="T15" fmla="*/ 0 60000 65536"/>
                <a:gd name="T16" fmla="*/ 0 60000 65536"/>
                <a:gd name="T17" fmla="*/ 0 60000 65536"/>
                <a:gd name="T18" fmla="*/ 0 w 453"/>
                <a:gd name="T19" fmla="*/ 0 h 71"/>
                <a:gd name="T20" fmla="*/ 453 w 453"/>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453" h="71">
                  <a:moveTo>
                    <a:pt x="0" y="71"/>
                  </a:moveTo>
                  <a:lnTo>
                    <a:pt x="59" y="53"/>
                  </a:lnTo>
                  <a:lnTo>
                    <a:pt x="112" y="41"/>
                  </a:lnTo>
                  <a:lnTo>
                    <a:pt x="223" y="24"/>
                  </a:lnTo>
                  <a:lnTo>
                    <a:pt x="341" y="12"/>
                  </a:lnTo>
                  <a:lnTo>
                    <a:pt x="453"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3" name="Freeform 115"/>
            <p:cNvSpPr>
              <a:spLocks/>
            </p:cNvSpPr>
            <p:nvPr/>
          </p:nvSpPr>
          <p:spPr bwMode="auto">
            <a:xfrm>
              <a:off x="7185025" y="1632956"/>
              <a:ext cx="790575" cy="180975"/>
            </a:xfrm>
            <a:custGeom>
              <a:avLst/>
              <a:gdLst>
                <a:gd name="T0" fmla="*/ 0 w 454"/>
                <a:gd name="T1" fmla="*/ 2147483647 h 112"/>
                <a:gd name="T2" fmla="*/ 2147483647 w 454"/>
                <a:gd name="T3" fmla="*/ 2147483647 h 112"/>
                <a:gd name="T4" fmla="*/ 2147483647 w 454"/>
                <a:gd name="T5" fmla="*/ 0 h 112"/>
                <a:gd name="T6" fmla="*/ 0 60000 65536"/>
                <a:gd name="T7" fmla="*/ 0 60000 65536"/>
                <a:gd name="T8" fmla="*/ 0 60000 65536"/>
                <a:gd name="T9" fmla="*/ 0 w 454"/>
                <a:gd name="T10" fmla="*/ 0 h 112"/>
                <a:gd name="T11" fmla="*/ 454 w 454"/>
                <a:gd name="T12" fmla="*/ 112 h 112"/>
              </a:gdLst>
              <a:ahLst/>
              <a:cxnLst>
                <a:cxn ang="T6">
                  <a:pos x="T0" y="T1"/>
                </a:cxn>
                <a:cxn ang="T7">
                  <a:pos x="T2" y="T3"/>
                </a:cxn>
                <a:cxn ang="T8">
                  <a:pos x="T4" y="T5"/>
                </a:cxn>
              </a:cxnLst>
              <a:rect l="T9" t="T10" r="T11" b="T12"/>
              <a:pathLst>
                <a:path w="454" h="112">
                  <a:moveTo>
                    <a:pt x="0" y="112"/>
                  </a:moveTo>
                  <a:lnTo>
                    <a:pt x="224" y="53"/>
                  </a:lnTo>
                  <a:lnTo>
                    <a:pt x="454"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sp>
        <p:nvSpPr>
          <p:cNvPr id="344" name="Freeform 119"/>
          <p:cNvSpPr>
            <a:spLocks/>
          </p:cNvSpPr>
          <p:nvPr/>
        </p:nvSpPr>
        <p:spPr bwMode="auto">
          <a:xfrm>
            <a:off x="1549400" y="4876894"/>
            <a:ext cx="6400800" cy="622301"/>
          </a:xfrm>
          <a:custGeom>
            <a:avLst/>
            <a:gdLst>
              <a:gd name="T0" fmla="*/ 0 w 4032"/>
              <a:gd name="T1" fmla="*/ 0 h 336"/>
              <a:gd name="T2" fmla="*/ 2147480568 w 4032"/>
              <a:gd name="T3" fmla="*/ 2147483647 h 336"/>
              <a:gd name="T4" fmla="*/ 2147480568 w 4032"/>
              <a:gd name="T5" fmla="*/ 2147483647 h 336"/>
              <a:gd name="T6" fmla="*/ 2147480568 w 4032"/>
              <a:gd name="T7" fmla="*/ 2147483647 h 336"/>
              <a:gd name="T8" fmla="*/ 2147480568 w 4032"/>
              <a:gd name="T9" fmla="*/ 2147483647 h 336"/>
              <a:gd name="T10" fmla="*/ 2147480568 w 4032"/>
              <a:gd name="T11" fmla="*/ 2147483647 h 336"/>
              <a:gd name="T12" fmla="*/ 2147480568 w 4032"/>
              <a:gd name="T13" fmla="*/ 2147483647 h 336"/>
              <a:gd name="T14" fmla="*/ 0 60000 65536"/>
              <a:gd name="T15" fmla="*/ 0 60000 65536"/>
              <a:gd name="T16" fmla="*/ 0 60000 65536"/>
              <a:gd name="T17" fmla="*/ 0 60000 65536"/>
              <a:gd name="T18" fmla="*/ 0 60000 65536"/>
              <a:gd name="T19" fmla="*/ 0 60000 65536"/>
              <a:gd name="T20" fmla="*/ 0 60000 65536"/>
              <a:gd name="T21" fmla="*/ 0 w 4032"/>
              <a:gd name="T22" fmla="*/ 0 h 336"/>
              <a:gd name="T23" fmla="*/ 4032 w 4032"/>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32" h="336">
                <a:moveTo>
                  <a:pt x="0" y="0"/>
                </a:moveTo>
                <a:lnTo>
                  <a:pt x="816" y="96"/>
                </a:lnTo>
                <a:lnTo>
                  <a:pt x="1392" y="144"/>
                </a:lnTo>
                <a:lnTo>
                  <a:pt x="2208" y="192"/>
                </a:lnTo>
                <a:lnTo>
                  <a:pt x="2880" y="240"/>
                </a:lnTo>
                <a:lnTo>
                  <a:pt x="3792" y="336"/>
                </a:lnTo>
                <a:lnTo>
                  <a:pt x="4032" y="336"/>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400" b="1" kern="0" dirty="0">
              <a:solidFill>
                <a:srgbClr val="FFFFFF"/>
              </a:solidFill>
              <a:cs typeface="Arial" charset="0"/>
            </a:endParaRPr>
          </a:p>
        </p:txBody>
      </p:sp>
      <p:sp>
        <p:nvSpPr>
          <p:cNvPr id="345" name="Text Box 229"/>
          <p:cNvSpPr txBox="1">
            <a:spLocks noChangeArrowheads="1"/>
          </p:cNvSpPr>
          <p:nvPr/>
        </p:nvSpPr>
        <p:spPr bwMode="auto">
          <a:xfrm>
            <a:off x="5567363" y="1461506"/>
            <a:ext cx="1765227" cy="307777"/>
          </a:xfrm>
          <a:prstGeom prst="rect">
            <a:avLst/>
          </a:prstGeom>
          <a:noFill/>
          <a:ln w="12700">
            <a:noFill/>
            <a:miter lim="800000"/>
            <a:headEnd type="none" w="sm" len="sm"/>
            <a:tailEnd type="none" w="sm" len="sm"/>
          </a:ln>
        </p:spPr>
        <p:txBody>
          <a:bodyPr wrap="none">
            <a:spAutoFit/>
          </a:bodyPr>
          <a:lstStyle/>
          <a:p>
            <a:pPr eaLnBrk="0" hangingPunct="0">
              <a:defRPr/>
            </a:pPr>
            <a:r>
              <a:rPr lang="en-US" sz="1400" b="1" kern="0" dirty="0">
                <a:solidFill>
                  <a:srgbClr val="BE0023"/>
                </a:solidFill>
              </a:rPr>
              <a:t>Postmeal glucose</a:t>
            </a:r>
          </a:p>
        </p:txBody>
      </p:sp>
      <p:sp>
        <p:nvSpPr>
          <p:cNvPr id="346" name="Text Box 120"/>
          <p:cNvSpPr txBox="1">
            <a:spLocks noChangeArrowheads="1"/>
          </p:cNvSpPr>
          <p:nvPr/>
        </p:nvSpPr>
        <p:spPr bwMode="auto">
          <a:xfrm>
            <a:off x="1957866" y="5105400"/>
            <a:ext cx="1394934" cy="307777"/>
          </a:xfrm>
          <a:prstGeom prst="rect">
            <a:avLst/>
          </a:prstGeom>
          <a:noFill/>
          <a:ln w="12700">
            <a:noFill/>
            <a:miter lim="800000"/>
            <a:headEnd type="none" w="sm" len="sm"/>
            <a:tailEnd type="none" w="sm" len="sm"/>
          </a:ln>
        </p:spPr>
        <p:txBody>
          <a:bodyPr wrap="none">
            <a:spAutoFit/>
          </a:bodyPr>
          <a:lstStyle/>
          <a:p>
            <a:r>
              <a:rPr lang="en-US" sz="1400" b="1" dirty="0">
                <a:solidFill>
                  <a:srgbClr val="82786F"/>
                </a:solidFill>
                <a:latin typeface="Symbol" pitchFamily="18" charset="2"/>
                <a:cs typeface="Arial" pitchFamily="34" charset="0"/>
                <a:sym typeface="Symbol"/>
              </a:rPr>
              <a:t></a:t>
            </a:r>
            <a:r>
              <a:rPr lang="en-US" sz="1400" b="1" dirty="0">
                <a:solidFill>
                  <a:srgbClr val="82786F"/>
                </a:solidFill>
                <a:cs typeface="Arial" pitchFamily="34" charset="0"/>
              </a:rPr>
              <a:t>-cell function</a:t>
            </a:r>
          </a:p>
        </p:txBody>
      </p:sp>
      <p:sp>
        <p:nvSpPr>
          <p:cNvPr id="347" name="Text Box 120"/>
          <p:cNvSpPr txBox="1">
            <a:spLocks noChangeArrowheads="1"/>
          </p:cNvSpPr>
          <p:nvPr/>
        </p:nvSpPr>
        <p:spPr bwMode="auto">
          <a:xfrm>
            <a:off x="1981200" y="4495800"/>
            <a:ext cx="1364476" cy="338554"/>
          </a:xfrm>
          <a:prstGeom prst="rect">
            <a:avLst/>
          </a:prstGeom>
          <a:noFill/>
          <a:ln w="12700">
            <a:noFill/>
            <a:miter lim="800000"/>
            <a:headEnd type="none" w="sm" len="sm"/>
            <a:tailEnd type="none" w="sm" len="sm"/>
          </a:ln>
        </p:spPr>
        <p:txBody>
          <a:bodyPr wrap="none">
            <a:spAutoFit/>
          </a:bodyPr>
          <a:lstStyle/>
          <a:p>
            <a:r>
              <a:rPr lang="en-US" sz="1400" b="1" dirty="0">
                <a:solidFill>
                  <a:srgbClr val="00AF3F"/>
                </a:solidFill>
                <a:ea typeface="SimSun-ExtB" panose="02010609060101010101" pitchFamily="49" charset="-122"/>
                <a:cs typeface="Arial" pitchFamily="34" charset="0"/>
                <a:sym typeface="Symbol"/>
              </a:rPr>
              <a:t>Incretin</a:t>
            </a:r>
            <a:r>
              <a:rPr lang="en-US" sz="1600" b="1" dirty="0">
                <a:solidFill>
                  <a:srgbClr val="00AF3F"/>
                </a:solidFill>
                <a:ea typeface="SimSun-ExtB" panose="02010609060101010101" pitchFamily="49" charset="-122"/>
                <a:cs typeface="Arial" pitchFamily="34" charset="0"/>
                <a:sym typeface="Symbol"/>
              </a:rPr>
              <a:t> </a:t>
            </a:r>
            <a:r>
              <a:rPr lang="en-US" sz="1400" b="1" dirty="0">
                <a:solidFill>
                  <a:srgbClr val="00AF3F"/>
                </a:solidFill>
                <a:ea typeface="SimSun-ExtB" panose="02010609060101010101" pitchFamily="49" charset="-122"/>
                <a:cs typeface="Arial" pitchFamily="34" charset="0"/>
                <a:sym typeface="Symbol"/>
              </a:rPr>
              <a:t>effect</a:t>
            </a:r>
            <a:endParaRPr lang="en-US" sz="1400" b="1" dirty="0">
              <a:solidFill>
                <a:srgbClr val="00AF3F"/>
              </a:solidFill>
              <a:ea typeface="SimSun-ExtB" panose="02010609060101010101" pitchFamily="49" charset="-122"/>
              <a:cs typeface="Arial" pitchFamily="34" charset="0"/>
            </a:endParaRPr>
          </a:p>
        </p:txBody>
      </p:sp>
      <p:cxnSp>
        <p:nvCxnSpPr>
          <p:cNvPr id="348" name="Straight Connector 347"/>
          <p:cNvCxnSpPr>
            <a:stCxn id="344" idx="0"/>
          </p:cNvCxnSpPr>
          <p:nvPr/>
        </p:nvCxnSpPr>
        <p:spPr bwMode="auto">
          <a:xfrm>
            <a:off x="1549400" y="4876894"/>
            <a:ext cx="6315075" cy="523200"/>
          </a:xfrm>
          <a:prstGeom prst="line">
            <a:avLst/>
          </a:prstGeom>
          <a:noFill/>
          <a:ln w="28575" cap="flat" cmpd="sng" algn="ctr">
            <a:solidFill>
              <a:srgbClr val="00AF3F"/>
            </a:solidFill>
            <a:prstDash val="solid"/>
            <a:round/>
            <a:headEnd type="none" w="med" len="med"/>
            <a:tailEnd type="none" w="med" len="med"/>
          </a:ln>
          <a:effectLst/>
        </p:spPr>
      </p:cxnSp>
      <p:sp>
        <p:nvSpPr>
          <p:cNvPr id="349" name="Text Placeholder 4"/>
          <p:cNvSpPr txBox="1">
            <a:spLocks/>
          </p:cNvSpPr>
          <p:nvPr/>
        </p:nvSpPr>
        <p:spPr bwMode="auto">
          <a:xfrm>
            <a:off x="503238" y="6408108"/>
            <a:ext cx="4322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ts val="1000"/>
              </a:lnSpc>
              <a:buFont typeface="+mj-lt"/>
              <a:buNone/>
            </a:pPr>
            <a:r>
              <a:rPr lang="en-US" dirty="0">
                <a:solidFill>
                  <a:prstClr val="black"/>
                </a:solidFill>
                <a:cs typeface="Arial" pitchFamily="34" charset="0"/>
              </a:rPr>
              <a:t>Data from Kendall DM et al. </a:t>
            </a:r>
            <a:r>
              <a:rPr lang="en-US" i="1" dirty="0">
                <a:solidFill>
                  <a:prstClr val="black"/>
                </a:solidFill>
                <a:cs typeface="Arial" pitchFamily="34" charset="0"/>
              </a:rPr>
              <a:t>Am J Med </a:t>
            </a:r>
            <a:r>
              <a:rPr lang="en-US" dirty="0">
                <a:solidFill>
                  <a:prstClr val="black"/>
                </a:solidFill>
                <a:cs typeface="Arial" pitchFamily="34" charset="0"/>
              </a:rPr>
              <a:t>2009;122:S37-50</a:t>
            </a:r>
            <a:endParaRPr lang="en-US" dirty="0">
              <a:solidFill>
                <a:srgbClr val="FFFFFF"/>
              </a:solidFill>
              <a:cs typeface="Arial" pitchFamily="34" charset="0"/>
            </a:endParaRPr>
          </a:p>
          <a:p>
            <a:pPr marL="0" indent="0">
              <a:spcAft>
                <a:spcPct val="0"/>
              </a:spcAft>
              <a:buFont typeface="+mj-lt"/>
              <a:buNone/>
            </a:pPr>
            <a:endParaRPr lang="en-US" altLang="en-US" kern="0" dirty="0">
              <a:solidFill>
                <a:srgbClr val="000000"/>
              </a:solidFill>
              <a:ea typeface="ヒラギノ角ゴ Pro W3"/>
              <a:cs typeface="DIN-Regular" pitchFamily="34" charset="0"/>
            </a:endParaRPr>
          </a:p>
        </p:txBody>
      </p:sp>
      <p:sp>
        <p:nvSpPr>
          <p:cNvPr id="118"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
        <p:nvSpPr>
          <p:cNvPr id="2" name="Rectangle 1">
            <a:extLst>
              <a:ext uri="{FF2B5EF4-FFF2-40B4-BE49-F238E27FC236}">
                <a16:creationId xmlns:a16="http://schemas.microsoft.com/office/drawing/2014/main" xmlns="" id="{CE186D77-CED2-48F2-953B-E4D0D542CEA5}"/>
              </a:ext>
            </a:extLst>
          </p:cNvPr>
          <p:cNvSpPr/>
          <p:nvPr/>
        </p:nvSpPr>
        <p:spPr>
          <a:xfrm>
            <a:off x="5161100" y="1400090"/>
            <a:ext cx="3960000" cy="4880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609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428" name="Rectangle 100"/>
          <p:cNvSpPr>
            <a:spLocks noGrp="1" noChangeArrowheads="1"/>
          </p:cNvSpPr>
          <p:nvPr>
            <p:ph type="title" idx="4294967295"/>
          </p:nvPr>
        </p:nvSpPr>
        <p:spPr>
          <a:xfrm>
            <a:off x="0" y="-25400"/>
            <a:ext cx="8229600" cy="1425575"/>
          </a:xfrm>
        </p:spPr>
        <p:txBody>
          <a:bodyPr/>
          <a:lstStyle/>
          <a:p>
            <a:r>
              <a:rPr lang="en-US" dirty="0"/>
              <a:t>Natural History of </a:t>
            </a:r>
            <a:br>
              <a:rPr lang="en-US" dirty="0"/>
            </a:br>
            <a:r>
              <a:rPr lang="en-US" dirty="0"/>
              <a:t>Type 2 Diabetes Mellitus</a:t>
            </a:r>
          </a:p>
        </p:txBody>
      </p:sp>
      <p:sp>
        <p:nvSpPr>
          <p:cNvPr id="234" name="Text Box 3"/>
          <p:cNvSpPr txBox="1">
            <a:spLocks noChangeArrowheads="1"/>
          </p:cNvSpPr>
          <p:nvPr/>
        </p:nvSpPr>
        <p:spPr bwMode="auto">
          <a:xfrm rot="-5400000">
            <a:off x="-152855" y="2283746"/>
            <a:ext cx="164500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prstClr val="black"/>
                </a:solidFill>
                <a:cs typeface="Arial" charset="0"/>
              </a:rPr>
              <a:t>Glucose (mg/dL)</a:t>
            </a:r>
          </a:p>
        </p:txBody>
      </p:sp>
      <p:sp>
        <p:nvSpPr>
          <p:cNvPr id="235" name="Rectangle 4"/>
          <p:cNvSpPr>
            <a:spLocks noChangeArrowheads="1"/>
          </p:cNvSpPr>
          <p:nvPr/>
        </p:nvSpPr>
        <p:spPr bwMode="auto">
          <a:xfrm>
            <a:off x="3613150" y="1585331"/>
            <a:ext cx="1457325" cy="1812925"/>
          </a:xfrm>
          <a:prstGeom prst="rect">
            <a:avLst/>
          </a:prstGeom>
          <a:solidFill>
            <a:sysClr val="window" lastClr="FFFFFF">
              <a:lumMod val="85000"/>
              <a:alpha val="50195"/>
            </a:sysClr>
          </a:solidFill>
          <a:ln w="12700">
            <a:noFill/>
            <a:miter lim="800000"/>
            <a:headEnd type="none" w="sm" len="sm"/>
            <a:tailEnd type="none" w="sm" len="sm"/>
          </a:ln>
        </p:spPr>
        <p:txBody>
          <a:bodyPr wrap="none" anchor="ct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36" name="Text Box 5"/>
          <p:cNvSpPr txBox="1">
            <a:spLocks noChangeArrowheads="1"/>
          </p:cNvSpPr>
          <p:nvPr/>
        </p:nvSpPr>
        <p:spPr bwMode="auto">
          <a:xfrm>
            <a:off x="3886200" y="1572796"/>
            <a:ext cx="843500" cy="430887"/>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sz="1050" b="1" dirty="0">
                <a:solidFill>
                  <a:prstClr val="black"/>
                </a:solidFill>
                <a:cs typeface="Arial" charset="0"/>
              </a:rPr>
              <a:t>Diabetes</a:t>
            </a:r>
          </a:p>
          <a:p>
            <a:pPr algn="ctr" eaLnBrk="0" fontAlgn="base" hangingPunct="0">
              <a:spcBef>
                <a:spcPct val="0"/>
              </a:spcBef>
              <a:spcAft>
                <a:spcPct val="0"/>
              </a:spcAft>
            </a:pPr>
            <a:r>
              <a:rPr lang="en-US" sz="1050" b="1" dirty="0">
                <a:solidFill>
                  <a:prstClr val="black"/>
                </a:solidFill>
                <a:cs typeface="Arial" charset="0"/>
              </a:rPr>
              <a:t>diagnosis</a:t>
            </a:r>
          </a:p>
        </p:txBody>
      </p:sp>
      <p:sp>
        <p:nvSpPr>
          <p:cNvPr id="237" name="Rectangle 6"/>
          <p:cNvSpPr>
            <a:spLocks noChangeArrowheads="1"/>
          </p:cNvSpPr>
          <p:nvPr/>
        </p:nvSpPr>
        <p:spPr bwMode="auto">
          <a:xfrm>
            <a:off x="1309688" y="1585331"/>
            <a:ext cx="2282825" cy="1812925"/>
          </a:xfrm>
          <a:prstGeom prst="rect">
            <a:avLst/>
          </a:prstGeom>
          <a:solidFill>
            <a:sysClr val="window" lastClr="FFFFFF">
              <a:lumMod val="85000"/>
            </a:sysClr>
          </a:solidFill>
          <a:ln w="12700">
            <a:noFill/>
            <a:miter lim="800000"/>
            <a:headEnd type="none" w="sm" len="sm"/>
            <a:tailEnd type="none" w="sm" len="sm"/>
          </a:ln>
          <a:effectLst/>
        </p:spPr>
        <p:txBody>
          <a:bodyPr wrap="none" anchor="ctr"/>
          <a:lstStyle/>
          <a:p>
            <a:pPr algn="ctr" eaLnBrk="0" fontAlgn="base" hangingPunct="0">
              <a:spcBef>
                <a:spcPct val="0"/>
              </a:spcBef>
              <a:spcAft>
                <a:spcPct val="0"/>
              </a:spcAft>
              <a:defRPr/>
            </a:pPr>
            <a:endParaRPr lang="en-US" sz="2400" b="1" kern="0" dirty="0">
              <a:solidFill>
                <a:srgbClr val="FFFFFF"/>
              </a:solidFill>
              <a:effectLst>
                <a:outerShdw blurRad="38100" dist="38100" dir="2700000" algn="tl">
                  <a:srgbClr val="000000"/>
                </a:outerShdw>
              </a:effectLst>
              <a:cs typeface="Arial" charset="0"/>
            </a:endParaRPr>
          </a:p>
        </p:txBody>
      </p:sp>
      <p:sp>
        <p:nvSpPr>
          <p:cNvPr id="238" name="Line 7"/>
          <p:cNvSpPr>
            <a:spLocks noChangeShapeType="1"/>
          </p:cNvSpPr>
          <p:nvPr/>
        </p:nvSpPr>
        <p:spPr bwMode="auto">
          <a:xfrm>
            <a:off x="1276350" y="1607556"/>
            <a:ext cx="1588" cy="17922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39" name="Line 8"/>
          <p:cNvSpPr>
            <a:spLocks noChangeShapeType="1"/>
          </p:cNvSpPr>
          <p:nvPr/>
        </p:nvSpPr>
        <p:spPr bwMode="auto">
          <a:xfrm>
            <a:off x="1209675" y="31029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0" name="Line 9"/>
          <p:cNvSpPr>
            <a:spLocks noChangeShapeType="1"/>
          </p:cNvSpPr>
          <p:nvPr/>
        </p:nvSpPr>
        <p:spPr bwMode="auto">
          <a:xfrm>
            <a:off x="1209675" y="2806119"/>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2" name="Line 10"/>
          <p:cNvSpPr>
            <a:spLocks noChangeShapeType="1"/>
          </p:cNvSpPr>
          <p:nvPr/>
        </p:nvSpPr>
        <p:spPr bwMode="auto">
          <a:xfrm>
            <a:off x="1209675" y="2507669"/>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3" name="Line 11"/>
          <p:cNvSpPr>
            <a:spLocks noChangeShapeType="1"/>
          </p:cNvSpPr>
          <p:nvPr/>
        </p:nvSpPr>
        <p:spPr bwMode="auto">
          <a:xfrm>
            <a:off x="1209675" y="22012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4" name="Line 12"/>
          <p:cNvSpPr>
            <a:spLocks noChangeShapeType="1"/>
          </p:cNvSpPr>
          <p:nvPr/>
        </p:nvSpPr>
        <p:spPr bwMode="auto">
          <a:xfrm>
            <a:off x="1209675" y="1904419"/>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5" name="Line 13"/>
          <p:cNvSpPr>
            <a:spLocks noChangeShapeType="1"/>
          </p:cNvSpPr>
          <p:nvPr/>
        </p:nvSpPr>
        <p:spPr bwMode="auto">
          <a:xfrm>
            <a:off x="1209675" y="1607556"/>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6" name="Line 14"/>
          <p:cNvSpPr>
            <a:spLocks noChangeShapeType="1"/>
          </p:cNvSpPr>
          <p:nvPr/>
        </p:nvSpPr>
        <p:spPr bwMode="auto">
          <a:xfrm>
            <a:off x="1299554" y="3399844"/>
            <a:ext cx="7059613"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47" name="Line 15"/>
          <p:cNvSpPr>
            <a:spLocks noChangeShapeType="1"/>
          </p:cNvSpPr>
          <p:nvPr/>
        </p:nvSpPr>
        <p:spPr bwMode="auto">
          <a:xfrm flipV="1">
            <a:off x="1276350"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48" name="Line 16"/>
          <p:cNvSpPr>
            <a:spLocks noChangeShapeType="1"/>
          </p:cNvSpPr>
          <p:nvPr/>
        </p:nvSpPr>
        <p:spPr bwMode="auto">
          <a:xfrm flipV="1">
            <a:off x="2520950"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49" name="Line 17"/>
          <p:cNvSpPr>
            <a:spLocks noChangeShapeType="1"/>
          </p:cNvSpPr>
          <p:nvPr/>
        </p:nvSpPr>
        <p:spPr bwMode="auto">
          <a:xfrm flipV="1">
            <a:off x="3246438"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0" name="Line 18"/>
          <p:cNvSpPr>
            <a:spLocks noChangeShapeType="1"/>
          </p:cNvSpPr>
          <p:nvPr/>
        </p:nvSpPr>
        <p:spPr bwMode="auto">
          <a:xfrm flipV="1">
            <a:off x="3981450"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1" name="Line 19"/>
          <p:cNvSpPr>
            <a:spLocks noChangeShapeType="1"/>
          </p:cNvSpPr>
          <p:nvPr/>
        </p:nvSpPr>
        <p:spPr bwMode="auto">
          <a:xfrm flipV="1">
            <a:off x="4710113" y="3399843"/>
            <a:ext cx="0"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2" name="Line 20"/>
          <p:cNvSpPr>
            <a:spLocks noChangeShapeType="1"/>
          </p:cNvSpPr>
          <p:nvPr/>
        </p:nvSpPr>
        <p:spPr bwMode="auto">
          <a:xfrm flipV="1">
            <a:off x="5443538"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3" name="Line 21"/>
          <p:cNvSpPr>
            <a:spLocks noChangeShapeType="1"/>
          </p:cNvSpPr>
          <p:nvPr/>
        </p:nvSpPr>
        <p:spPr bwMode="auto">
          <a:xfrm flipV="1">
            <a:off x="6170613"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4" name="Line 22"/>
          <p:cNvSpPr>
            <a:spLocks noChangeShapeType="1"/>
          </p:cNvSpPr>
          <p:nvPr/>
        </p:nvSpPr>
        <p:spPr bwMode="auto">
          <a:xfrm flipV="1">
            <a:off x="6905625" y="3399844"/>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5" name="Line 23"/>
          <p:cNvSpPr>
            <a:spLocks noChangeShapeType="1"/>
          </p:cNvSpPr>
          <p:nvPr/>
        </p:nvSpPr>
        <p:spPr bwMode="auto">
          <a:xfrm flipV="1">
            <a:off x="7631113"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6" name="Line 24"/>
          <p:cNvSpPr>
            <a:spLocks noChangeShapeType="1"/>
          </p:cNvSpPr>
          <p:nvPr/>
        </p:nvSpPr>
        <p:spPr bwMode="auto">
          <a:xfrm flipV="1">
            <a:off x="8367713" y="3399844"/>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57" name="Rectangle 25"/>
          <p:cNvSpPr>
            <a:spLocks noChangeArrowheads="1"/>
          </p:cNvSpPr>
          <p:nvPr/>
        </p:nvSpPr>
        <p:spPr bwMode="auto">
          <a:xfrm>
            <a:off x="1000180" y="3274431"/>
            <a:ext cx="16991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50</a:t>
            </a:r>
          </a:p>
        </p:txBody>
      </p:sp>
      <p:sp>
        <p:nvSpPr>
          <p:cNvPr id="258" name="Rectangle 26"/>
          <p:cNvSpPr>
            <a:spLocks noChangeArrowheads="1"/>
          </p:cNvSpPr>
          <p:nvPr/>
        </p:nvSpPr>
        <p:spPr bwMode="auto">
          <a:xfrm>
            <a:off x="925348" y="300320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100</a:t>
            </a:r>
          </a:p>
        </p:txBody>
      </p:sp>
      <p:sp>
        <p:nvSpPr>
          <p:cNvPr id="259" name="Rectangle 27"/>
          <p:cNvSpPr>
            <a:spLocks noChangeArrowheads="1"/>
          </p:cNvSpPr>
          <p:nvPr/>
        </p:nvSpPr>
        <p:spPr bwMode="auto">
          <a:xfrm>
            <a:off x="925348" y="2706344"/>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150</a:t>
            </a:r>
          </a:p>
        </p:txBody>
      </p:sp>
      <p:sp>
        <p:nvSpPr>
          <p:cNvPr id="260" name="Rectangle 28"/>
          <p:cNvSpPr>
            <a:spLocks noChangeArrowheads="1"/>
          </p:cNvSpPr>
          <p:nvPr/>
        </p:nvSpPr>
        <p:spPr bwMode="auto">
          <a:xfrm>
            <a:off x="925348" y="2409482"/>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200</a:t>
            </a:r>
          </a:p>
        </p:txBody>
      </p:sp>
      <p:sp>
        <p:nvSpPr>
          <p:cNvPr id="261" name="Rectangle 29"/>
          <p:cNvSpPr>
            <a:spLocks noChangeArrowheads="1"/>
          </p:cNvSpPr>
          <p:nvPr/>
        </p:nvSpPr>
        <p:spPr bwMode="auto">
          <a:xfrm>
            <a:off x="925348" y="210150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250</a:t>
            </a:r>
          </a:p>
        </p:txBody>
      </p:sp>
      <p:sp>
        <p:nvSpPr>
          <p:cNvPr id="262" name="Rectangle 30"/>
          <p:cNvSpPr>
            <a:spLocks noChangeArrowheads="1"/>
          </p:cNvSpPr>
          <p:nvPr/>
        </p:nvSpPr>
        <p:spPr bwMode="auto">
          <a:xfrm>
            <a:off x="925348" y="1804644"/>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300</a:t>
            </a:r>
          </a:p>
        </p:txBody>
      </p:sp>
      <p:sp>
        <p:nvSpPr>
          <p:cNvPr id="263" name="Rectangle 31"/>
          <p:cNvSpPr>
            <a:spLocks noChangeArrowheads="1"/>
          </p:cNvSpPr>
          <p:nvPr/>
        </p:nvSpPr>
        <p:spPr bwMode="auto">
          <a:xfrm>
            <a:off x="925348" y="1507782"/>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350</a:t>
            </a:r>
          </a:p>
        </p:txBody>
      </p:sp>
      <p:grpSp>
        <p:nvGrpSpPr>
          <p:cNvPr id="264" name="Group 37"/>
          <p:cNvGrpSpPr>
            <a:grpSpLocks/>
          </p:cNvGrpSpPr>
          <p:nvPr/>
        </p:nvGrpSpPr>
        <p:grpSpPr bwMode="auto">
          <a:xfrm>
            <a:off x="1671638" y="1925308"/>
            <a:ext cx="6303962" cy="1284287"/>
            <a:chOff x="1053" y="1182"/>
            <a:chExt cx="3971" cy="809"/>
          </a:xfrm>
        </p:grpSpPr>
        <p:sp>
          <p:nvSpPr>
            <p:cNvPr id="265" name="Freeform 38"/>
            <p:cNvSpPr>
              <a:spLocks/>
            </p:cNvSpPr>
            <p:nvPr/>
          </p:nvSpPr>
          <p:spPr bwMode="auto">
            <a:xfrm>
              <a:off x="2044" y="1786"/>
              <a:ext cx="498" cy="73"/>
            </a:xfrm>
            <a:custGeom>
              <a:avLst/>
              <a:gdLst>
                <a:gd name="T0" fmla="*/ 0 w 453"/>
                <a:gd name="T1" fmla="*/ 87 h 71"/>
                <a:gd name="T2" fmla="*/ 474 w 453"/>
                <a:gd name="T3" fmla="*/ 43 h 71"/>
                <a:gd name="T4" fmla="*/ 965 w 453"/>
                <a:gd name="T5" fmla="*/ 0 h 71"/>
                <a:gd name="T6" fmla="*/ 0 60000 65536"/>
                <a:gd name="T7" fmla="*/ 0 60000 65536"/>
                <a:gd name="T8" fmla="*/ 0 60000 65536"/>
                <a:gd name="T9" fmla="*/ 0 w 453"/>
                <a:gd name="T10" fmla="*/ 0 h 71"/>
                <a:gd name="T11" fmla="*/ 453 w 453"/>
                <a:gd name="T12" fmla="*/ 71 h 71"/>
              </a:gdLst>
              <a:ahLst/>
              <a:cxnLst>
                <a:cxn ang="T6">
                  <a:pos x="T0" y="T1"/>
                </a:cxn>
                <a:cxn ang="T7">
                  <a:pos x="T2" y="T3"/>
                </a:cxn>
                <a:cxn ang="T8">
                  <a:pos x="T4" y="T5"/>
                </a:cxn>
              </a:cxnLst>
              <a:rect l="T9" t="T10" r="T11" b="T12"/>
              <a:pathLst>
                <a:path w="453" h="71">
                  <a:moveTo>
                    <a:pt x="0" y="71"/>
                  </a:moveTo>
                  <a:lnTo>
                    <a:pt x="223" y="35"/>
                  </a:lnTo>
                  <a:lnTo>
                    <a:pt x="453"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6" name="Freeform 39"/>
            <p:cNvSpPr>
              <a:spLocks/>
            </p:cNvSpPr>
            <p:nvPr/>
          </p:nvSpPr>
          <p:spPr bwMode="auto">
            <a:xfrm>
              <a:off x="2542" y="1689"/>
              <a:ext cx="500" cy="97"/>
            </a:xfrm>
            <a:custGeom>
              <a:avLst/>
              <a:gdLst>
                <a:gd name="T0" fmla="*/ 0 w 454"/>
                <a:gd name="T1" fmla="*/ 111 h 95"/>
                <a:gd name="T2" fmla="*/ 498 w 454"/>
                <a:gd name="T3" fmla="*/ 55 h 95"/>
                <a:gd name="T4" fmla="*/ 985 w 454"/>
                <a:gd name="T5" fmla="*/ 0 h 95"/>
                <a:gd name="T6" fmla="*/ 0 60000 65536"/>
                <a:gd name="T7" fmla="*/ 0 60000 65536"/>
                <a:gd name="T8" fmla="*/ 0 60000 65536"/>
                <a:gd name="T9" fmla="*/ 0 w 454"/>
                <a:gd name="T10" fmla="*/ 0 h 95"/>
                <a:gd name="T11" fmla="*/ 454 w 454"/>
                <a:gd name="T12" fmla="*/ 95 h 95"/>
              </a:gdLst>
              <a:ahLst/>
              <a:cxnLst>
                <a:cxn ang="T6">
                  <a:pos x="T0" y="T1"/>
                </a:cxn>
                <a:cxn ang="T7">
                  <a:pos x="T2" y="T3"/>
                </a:cxn>
                <a:cxn ang="T8">
                  <a:pos x="T4" y="T5"/>
                </a:cxn>
              </a:cxnLst>
              <a:rect l="T9" t="T10" r="T11" b="T12"/>
              <a:pathLst>
                <a:path w="454" h="95">
                  <a:moveTo>
                    <a:pt x="0" y="95"/>
                  </a:moveTo>
                  <a:lnTo>
                    <a:pt x="230" y="47"/>
                  </a:lnTo>
                  <a:lnTo>
                    <a:pt x="454"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7" name="Freeform 40"/>
            <p:cNvSpPr>
              <a:spLocks/>
            </p:cNvSpPr>
            <p:nvPr/>
          </p:nvSpPr>
          <p:spPr bwMode="auto">
            <a:xfrm>
              <a:off x="3042" y="1580"/>
              <a:ext cx="492" cy="109"/>
            </a:xfrm>
            <a:custGeom>
              <a:avLst/>
              <a:gdLst>
                <a:gd name="T0" fmla="*/ 0 w 448"/>
                <a:gd name="T1" fmla="*/ 132 h 106"/>
                <a:gd name="T2" fmla="*/ 474 w 448"/>
                <a:gd name="T3" fmla="*/ 75 h 106"/>
                <a:gd name="T4" fmla="*/ 947 w 448"/>
                <a:gd name="T5" fmla="*/ 0 h 106"/>
                <a:gd name="T6" fmla="*/ 0 60000 65536"/>
                <a:gd name="T7" fmla="*/ 0 60000 65536"/>
                <a:gd name="T8" fmla="*/ 0 60000 65536"/>
                <a:gd name="T9" fmla="*/ 0 w 448"/>
                <a:gd name="T10" fmla="*/ 0 h 106"/>
                <a:gd name="T11" fmla="*/ 448 w 448"/>
                <a:gd name="T12" fmla="*/ 106 h 106"/>
              </a:gdLst>
              <a:ahLst/>
              <a:cxnLst>
                <a:cxn ang="T6">
                  <a:pos x="T0" y="T1"/>
                </a:cxn>
                <a:cxn ang="T7">
                  <a:pos x="T2" y="T3"/>
                </a:cxn>
                <a:cxn ang="T8">
                  <a:pos x="T4" y="T5"/>
                </a:cxn>
              </a:cxnLst>
              <a:rect l="T9" t="T10" r="T11" b="T12"/>
              <a:pathLst>
                <a:path w="448" h="106">
                  <a:moveTo>
                    <a:pt x="0" y="106"/>
                  </a:moveTo>
                  <a:lnTo>
                    <a:pt x="224" y="59"/>
                  </a:lnTo>
                  <a:lnTo>
                    <a:pt x="448"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8" name="Freeform 41"/>
            <p:cNvSpPr>
              <a:spLocks/>
            </p:cNvSpPr>
            <p:nvPr/>
          </p:nvSpPr>
          <p:spPr bwMode="auto">
            <a:xfrm>
              <a:off x="3534" y="1429"/>
              <a:ext cx="498" cy="151"/>
            </a:xfrm>
            <a:custGeom>
              <a:avLst/>
              <a:gdLst>
                <a:gd name="T0" fmla="*/ 0 w 453"/>
                <a:gd name="T1" fmla="*/ 172 h 148"/>
                <a:gd name="T2" fmla="*/ 239 w 453"/>
                <a:gd name="T3" fmla="*/ 130 h 148"/>
                <a:gd name="T4" fmla="*/ 477 w 453"/>
                <a:gd name="T5" fmla="*/ 93 h 148"/>
                <a:gd name="T6" fmla="*/ 965 w 453"/>
                <a:gd name="T7" fmla="*/ 0 h 148"/>
                <a:gd name="T8" fmla="*/ 0 60000 65536"/>
                <a:gd name="T9" fmla="*/ 0 60000 65536"/>
                <a:gd name="T10" fmla="*/ 0 60000 65536"/>
                <a:gd name="T11" fmla="*/ 0 60000 65536"/>
                <a:gd name="T12" fmla="*/ 0 w 453"/>
                <a:gd name="T13" fmla="*/ 0 h 148"/>
                <a:gd name="T14" fmla="*/ 453 w 453"/>
                <a:gd name="T15" fmla="*/ 148 h 148"/>
              </a:gdLst>
              <a:ahLst/>
              <a:cxnLst>
                <a:cxn ang="T8">
                  <a:pos x="T0" y="T1"/>
                </a:cxn>
                <a:cxn ang="T9">
                  <a:pos x="T2" y="T3"/>
                </a:cxn>
                <a:cxn ang="T10">
                  <a:pos x="T4" y="T5"/>
                </a:cxn>
                <a:cxn ang="T11">
                  <a:pos x="T6" y="T7"/>
                </a:cxn>
              </a:cxnLst>
              <a:rect l="T12" t="T13" r="T14" b="T15"/>
              <a:pathLst>
                <a:path w="453" h="148">
                  <a:moveTo>
                    <a:pt x="0" y="148"/>
                  </a:moveTo>
                  <a:lnTo>
                    <a:pt x="112" y="112"/>
                  </a:lnTo>
                  <a:lnTo>
                    <a:pt x="224" y="77"/>
                  </a:lnTo>
                  <a:lnTo>
                    <a:pt x="453"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69" name="Freeform 42"/>
            <p:cNvSpPr>
              <a:spLocks/>
            </p:cNvSpPr>
            <p:nvPr/>
          </p:nvSpPr>
          <p:spPr bwMode="auto">
            <a:xfrm>
              <a:off x="4032" y="1279"/>
              <a:ext cx="494" cy="150"/>
            </a:xfrm>
            <a:custGeom>
              <a:avLst/>
              <a:gdLst>
                <a:gd name="T0" fmla="*/ 0 w 448"/>
                <a:gd name="T1" fmla="*/ 171 h 147"/>
                <a:gd name="T2" fmla="*/ 488 w 448"/>
                <a:gd name="T3" fmla="*/ 82 h 147"/>
                <a:gd name="T4" fmla="*/ 734 w 448"/>
                <a:gd name="T5" fmla="*/ 43 h 147"/>
                <a:gd name="T6" fmla="*/ 980 w 448"/>
                <a:gd name="T7" fmla="*/ 0 h 147"/>
                <a:gd name="T8" fmla="*/ 0 60000 65536"/>
                <a:gd name="T9" fmla="*/ 0 60000 65536"/>
                <a:gd name="T10" fmla="*/ 0 60000 65536"/>
                <a:gd name="T11" fmla="*/ 0 60000 65536"/>
                <a:gd name="T12" fmla="*/ 0 w 448"/>
                <a:gd name="T13" fmla="*/ 0 h 147"/>
                <a:gd name="T14" fmla="*/ 448 w 448"/>
                <a:gd name="T15" fmla="*/ 147 h 147"/>
              </a:gdLst>
              <a:ahLst/>
              <a:cxnLst>
                <a:cxn ang="T8">
                  <a:pos x="T0" y="T1"/>
                </a:cxn>
                <a:cxn ang="T9">
                  <a:pos x="T2" y="T3"/>
                </a:cxn>
                <a:cxn ang="T10">
                  <a:pos x="T4" y="T5"/>
                </a:cxn>
                <a:cxn ang="T11">
                  <a:pos x="T6" y="T7"/>
                </a:cxn>
              </a:cxnLst>
              <a:rect l="T12" t="T13" r="T14" b="T15"/>
              <a:pathLst>
                <a:path w="448" h="147">
                  <a:moveTo>
                    <a:pt x="0" y="147"/>
                  </a:moveTo>
                  <a:lnTo>
                    <a:pt x="224" y="70"/>
                  </a:lnTo>
                  <a:lnTo>
                    <a:pt x="336" y="35"/>
                  </a:lnTo>
                  <a:lnTo>
                    <a:pt x="448"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0" name="Freeform 43"/>
            <p:cNvSpPr>
              <a:spLocks/>
            </p:cNvSpPr>
            <p:nvPr/>
          </p:nvSpPr>
          <p:spPr bwMode="auto">
            <a:xfrm>
              <a:off x="4526" y="1182"/>
              <a:ext cx="498" cy="97"/>
            </a:xfrm>
            <a:custGeom>
              <a:avLst/>
              <a:gdLst>
                <a:gd name="T0" fmla="*/ 0 w 454"/>
                <a:gd name="T1" fmla="*/ 111 h 95"/>
                <a:gd name="T2" fmla="*/ 235 w 454"/>
                <a:gd name="T3" fmla="*/ 74 h 95"/>
                <a:gd name="T4" fmla="*/ 471 w 454"/>
                <a:gd name="T5" fmla="*/ 49 h 95"/>
                <a:gd name="T6" fmla="*/ 952 w 454"/>
                <a:gd name="T7" fmla="*/ 0 h 95"/>
                <a:gd name="T8" fmla="*/ 0 60000 65536"/>
                <a:gd name="T9" fmla="*/ 0 60000 65536"/>
                <a:gd name="T10" fmla="*/ 0 60000 65536"/>
                <a:gd name="T11" fmla="*/ 0 60000 65536"/>
                <a:gd name="T12" fmla="*/ 0 w 454"/>
                <a:gd name="T13" fmla="*/ 0 h 95"/>
                <a:gd name="T14" fmla="*/ 454 w 454"/>
                <a:gd name="T15" fmla="*/ 95 h 95"/>
              </a:gdLst>
              <a:ahLst/>
              <a:cxnLst>
                <a:cxn ang="T8">
                  <a:pos x="T0" y="T1"/>
                </a:cxn>
                <a:cxn ang="T9">
                  <a:pos x="T2" y="T3"/>
                </a:cxn>
                <a:cxn ang="T10">
                  <a:pos x="T4" y="T5"/>
                </a:cxn>
                <a:cxn ang="T11">
                  <a:pos x="T6" y="T7"/>
                </a:cxn>
              </a:cxnLst>
              <a:rect l="T12" t="T13" r="T14" b="T15"/>
              <a:pathLst>
                <a:path w="454" h="95">
                  <a:moveTo>
                    <a:pt x="0" y="95"/>
                  </a:moveTo>
                  <a:lnTo>
                    <a:pt x="112" y="65"/>
                  </a:lnTo>
                  <a:lnTo>
                    <a:pt x="224" y="41"/>
                  </a:lnTo>
                  <a:lnTo>
                    <a:pt x="454"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1" name="Freeform 44"/>
            <p:cNvSpPr>
              <a:spLocks/>
            </p:cNvSpPr>
            <p:nvPr/>
          </p:nvSpPr>
          <p:spPr bwMode="auto">
            <a:xfrm>
              <a:off x="1551" y="1859"/>
              <a:ext cx="493" cy="96"/>
            </a:xfrm>
            <a:custGeom>
              <a:avLst/>
              <a:gdLst>
                <a:gd name="T0" fmla="*/ 0 w 448"/>
                <a:gd name="T1" fmla="*/ 110 h 94"/>
                <a:gd name="T2" fmla="*/ 240 w 448"/>
                <a:gd name="T3" fmla="*/ 92 h 94"/>
                <a:gd name="T4" fmla="*/ 482 w 448"/>
                <a:gd name="T5" fmla="*/ 55 h 94"/>
                <a:gd name="T6" fmla="*/ 724 w 448"/>
                <a:gd name="T7" fmla="*/ 23 h 94"/>
                <a:gd name="T8" fmla="*/ 965 w 448"/>
                <a:gd name="T9" fmla="*/ 0 h 94"/>
                <a:gd name="T10" fmla="*/ 0 60000 65536"/>
                <a:gd name="T11" fmla="*/ 0 60000 65536"/>
                <a:gd name="T12" fmla="*/ 0 60000 65536"/>
                <a:gd name="T13" fmla="*/ 0 60000 65536"/>
                <a:gd name="T14" fmla="*/ 0 60000 65536"/>
                <a:gd name="T15" fmla="*/ 0 w 448"/>
                <a:gd name="T16" fmla="*/ 0 h 94"/>
                <a:gd name="T17" fmla="*/ 448 w 448"/>
                <a:gd name="T18" fmla="*/ 94 h 94"/>
              </a:gdLst>
              <a:ahLst/>
              <a:cxnLst>
                <a:cxn ang="T10">
                  <a:pos x="T0" y="T1"/>
                </a:cxn>
                <a:cxn ang="T11">
                  <a:pos x="T2" y="T3"/>
                </a:cxn>
                <a:cxn ang="T12">
                  <a:pos x="T4" y="T5"/>
                </a:cxn>
                <a:cxn ang="T13">
                  <a:pos x="T6" y="T7"/>
                </a:cxn>
                <a:cxn ang="T14">
                  <a:pos x="T8" y="T9"/>
                </a:cxn>
              </a:cxnLst>
              <a:rect l="T15" t="T16" r="T17" b="T18"/>
              <a:pathLst>
                <a:path w="448" h="94">
                  <a:moveTo>
                    <a:pt x="0" y="94"/>
                  </a:moveTo>
                  <a:lnTo>
                    <a:pt x="112" y="76"/>
                  </a:lnTo>
                  <a:lnTo>
                    <a:pt x="224" y="47"/>
                  </a:lnTo>
                  <a:lnTo>
                    <a:pt x="336" y="23"/>
                  </a:lnTo>
                  <a:lnTo>
                    <a:pt x="448"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2" name="Freeform 45"/>
            <p:cNvSpPr>
              <a:spLocks/>
            </p:cNvSpPr>
            <p:nvPr/>
          </p:nvSpPr>
          <p:spPr bwMode="auto">
            <a:xfrm>
              <a:off x="1053" y="1955"/>
              <a:ext cx="498" cy="36"/>
            </a:xfrm>
            <a:custGeom>
              <a:avLst/>
              <a:gdLst>
                <a:gd name="T0" fmla="*/ 0 w 454"/>
                <a:gd name="T1" fmla="*/ 43 h 35"/>
                <a:gd name="T2" fmla="*/ 480 w 454"/>
                <a:gd name="T3" fmla="*/ 32 h 35"/>
                <a:gd name="T4" fmla="*/ 717 w 454"/>
                <a:gd name="T5" fmla="*/ 12 h 35"/>
                <a:gd name="T6" fmla="*/ 952 w 454"/>
                <a:gd name="T7" fmla="*/ 0 h 35"/>
                <a:gd name="T8" fmla="*/ 0 60000 65536"/>
                <a:gd name="T9" fmla="*/ 0 60000 65536"/>
                <a:gd name="T10" fmla="*/ 0 60000 65536"/>
                <a:gd name="T11" fmla="*/ 0 60000 65536"/>
                <a:gd name="T12" fmla="*/ 0 w 454"/>
                <a:gd name="T13" fmla="*/ 0 h 35"/>
                <a:gd name="T14" fmla="*/ 454 w 454"/>
                <a:gd name="T15" fmla="*/ 35 h 35"/>
              </a:gdLst>
              <a:ahLst/>
              <a:cxnLst>
                <a:cxn ang="T8">
                  <a:pos x="T0" y="T1"/>
                </a:cxn>
                <a:cxn ang="T9">
                  <a:pos x="T2" y="T3"/>
                </a:cxn>
                <a:cxn ang="T10">
                  <a:pos x="T4" y="T5"/>
                </a:cxn>
                <a:cxn ang="T11">
                  <a:pos x="T6" y="T7"/>
                </a:cxn>
              </a:cxnLst>
              <a:rect l="T12" t="T13" r="T14" b="T15"/>
              <a:pathLst>
                <a:path w="454" h="35">
                  <a:moveTo>
                    <a:pt x="0" y="35"/>
                  </a:moveTo>
                  <a:lnTo>
                    <a:pt x="230" y="24"/>
                  </a:lnTo>
                  <a:lnTo>
                    <a:pt x="342" y="12"/>
                  </a:lnTo>
                  <a:lnTo>
                    <a:pt x="454" y="0"/>
                  </a:lnTo>
                </a:path>
              </a:pathLst>
            </a:custGeom>
            <a:solidFill>
              <a:srgbClr val="3366FF"/>
            </a:solidFill>
            <a:ln w="28575">
              <a:solidFill>
                <a:srgbClr val="FF6D22"/>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sp>
        <p:nvSpPr>
          <p:cNvPr id="273" name="Text Box 47"/>
          <p:cNvSpPr txBox="1">
            <a:spLocks noChangeArrowheads="1"/>
          </p:cNvSpPr>
          <p:nvPr/>
        </p:nvSpPr>
        <p:spPr bwMode="auto">
          <a:xfrm>
            <a:off x="6569075" y="2240257"/>
            <a:ext cx="154401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srgbClr val="000000">
                    <a:lumMod val="65000"/>
                    <a:lumOff val="35000"/>
                  </a:srgbClr>
                </a:solidFill>
                <a:cs typeface="Arial" charset="0"/>
              </a:rPr>
              <a:t>Fasting glucose</a:t>
            </a:r>
          </a:p>
        </p:txBody>
      </p:sp>
      <p:sp>
        <p:nvSpPr>
          <p:cNvPr id="274" name="Line 49"/>
          <p:cNvSpPr>
            <a:spLocks noChangeShapeType="1"/>
          </p:cNvSpPr>
          <p:nvPr/>
        </p:nvSpPr>
        <p:spPr bwMode="auto">
          <a:xfrm flipV="1">
            <a:off x="3597884" y="1605969"/>
            <a:ext cx="0" cy="3973512"/>
          </a:xfrm>
          <a:prstGeom prst="line">
            <a:avLst/>
          </a:prstGeom>
          <a:noFill/>
          <a:ln w="19050">
            <a:solidFill>
              <a:srgbClr val="000000"/>
            </a:solidFill>
            <a:prstDash val="dash"/>
            <a:round/>
            <a:headEnd type="none" w="sm" len="sm"/>
            <a:tailEnd/>
          </a:ln>
        </p:spPr>
        <p:txBody>
          <a:bodyPr wrap="none" anchor="ct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275" name="Rectangle 50"/>
          <p:cNvSpPr>
            <a:spLocks noChangeArrowheads="1"/>
          </p:cNvSpPr>
          <p:nvPr/>
        </p:nvSpPr>
        <p:spPr bwMode="auto">
          <a:xfrm>
            <a:off x="3613150" y="3861806"/>
            <a:ext cx="1457325" cy="1682750"/>
          </a:xfrm>
          <a:prstGeom prst="rect">
            <a:avLst/>
          </a:prstGeom>
          <a:solidFill>
            <a:sysClr val="window" lastClr="FFFFFF">
              <a:lumMod val="85000"/>
              <a:alpha val="50195"/>
            </a:sysClr>
          </a:solidFill>
          <a:ln w="12700">
            <a:noFill/>
            <a:miter lim="800000"/>
            <a:headEnd type="none" w="sm" len="sm"/>
            <a:tailEnd type="none" w="sm" len="sm"/>
          </a:ln>
        </p:spPr>
        <p:txBody>
          <a:bodyPr wrap="none" anchor="ct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6" name="Text Box 52"/>
          <p:cNvSpPr txBox="1">
            <a:spLocks noChangeArrowheads="1"/>
          </p:cNvSpPr>
          <p:nvPr/>
        </p:nvSpPr>
        <p:spPr bwMode="auto">
          <a:xfrm>
            <a:off x="4359474" y="5861580"/>
            <a:ext cx="663708"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prstClr val="black"/>
                </a:solidFill>
                <a:cs typeface="Arial" charset="0"/>
              </a:rPr>
              <a:t>Years</a:t>
            </a:r>
          </a:p>
        </p:txBody>
      </p:sp>
      <p:sp>
        <p:nvSpPr>
          <p:cNvPr id="277" name="Text Box 53"/>
          <p:cNvSpPr txBox="1">
            <a:spLocks noChangeArrowheads="1"/>
          </p:cNvSpPr>
          <p:nvPr/>
        </p:nvSpPr>
        <p:spPr bwMode="auto">
          <a:xfrm rot="-5400000">
            <a:off x="-167282" y="4487987"/>
            <a:ext cx="1673856" cy="307777"/>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sz="1400" b="1" dirty="0">
                <a:solidFill>
                  <a:prstClr val="black"/>
                </a:solidFill>
                <a:cs typeface="Arial" charset="0"/>
              </a:rPr>
              <a:t>Relative Function</a:t>
            </a:r>
          </a:p>
        </p:txBody>
      </p:sp>
      <p:sp>
        <p:nvSpPr>
          <p:cNvPr id="278" name="Rectangle 54"/>
          <p:cNvSpPr>
            <a:spLocks noChangeArrowheads="1"/>
          </p:cNvSpPr>
          <p:nvPr/>
        </p:nvSpPr>
        <p:spPr bwMode="auto">
          <a:xfrm>
            <a:off x="1303338" y="3847762"/>
            <a:ext cx="2282825" cy="1682750"/>
          </a:xfrm>
          <a:prstGeom prst="rect">
            <a:avLst/>
          </a:prstGeom>
          <a:solidFill>
            <a:sysClr val="window" lastClr="FFFFFF">
              <a:lumMod val="85000"/>
            </a:sysClr>
          </a:solidFill>
          <a:ln w="12700">
            <a:noFill/>
            <a:miter lim="800000"/>
            <a:headEnd type="none" w="sm" len="sm"/>
            <a:tailEnd type="none" w="sm" len="sm"/>
          </a:ln>
        </p:spPr>
        <p:txBody>
          <a:bodyPr wrap="none" anchor="ct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279" name="Line 55"/>
          <p:cNvSpPr>
            <a:spLocks noChangeShapeType="1"/>
          </p:cNvSpPr>
          <p:nvPr/>
        </p:nvSpPr>
        <p:spPr bwMode="auto">
          <a:xfrm>
            <a:off x="1209675" y="51984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80" name="Line 56"/>
          <p:cNvSpPr>
            <a:spLocks noChangeShapeType="1"/>
          </p:cNvSpPr>
          <p:nvPr/>
        </p:nvSpPr>
        <p:spPr bwMode="auto">
          <a:xfrm>
            <a:off x="1209675" y="4523794"/>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81" name="Line 57"/>
          <p:cNvSpPr>
            <a:spLocks noChangeShapeType="1"/>
          </p:cNvSpPr>
          <p:nvPr/>
        </p:nvSpPr>
        <p:spPr bwMode="auto">
          <a:xfrm>
            <a:off x="1209675" y="4180894"/>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282" name="Line 58"/>
          <p:cNvSpPr>
            <a:spLocks noChangeShapeType="1"/>
          </p:cNvSpPr>
          <p:nvPr/>
        </p:nvSpPr>
        <p:spPr bwMode="auto">
          <a:xfrm>
            <a:off x="1288442" y="5544556"/>
            <a:ext cx="7043737"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3" name="Line 59"/>
          <p:cNvSpPr>
            <a:spLocks noChangeShapeType="1"/>
          </p:cNvSpPr>
          <p:nvPr/>
        </p:nvSpPr>
        <p:spPr bwMode="auto">
          <a:xfrm flipV="1">
            <a:off x="2509838"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4" name="Line 60"/>
          <p:cNvSpPr>
            <a:spLocks noChangeShapeType="1"/>
          </p:cNvSpPr>
          <p:nvPr/>
        </p:nvSpPr>
        <p:spPr bwMode="auto">
          <a:xfrm flipV="1">
            <a:off x="3236913"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5" name="Line 61"/>
          <p:cNvSpPr>
            <a:spLocks noChangeShapeType="1"/>
          </p:cNvSpPr>
          <p:nvPr/>
        </p:nvSpPr>
        <p:spPr bwMode="auto">
          <a:xfrm flipV="1">
            <a:off x="3973513"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6" name="Line 62"/>
          <p:cNvSpPr>
            <a:spLocks noChangeShapeType="1"/>
          </p:cNvSpPr>
          <p:nvPr/>
        </p:nvSpPr>
        <p:spPr bwMode="auto">
          <a:xfrm flipV="1">
            <a:off x="4702175" y="5544555"/>
            <a:ext cx="0"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7" name="Line 63"/>
          <p:cNvSpPr>
            <a:spLocks noChangeShapeType="1"/>
          </p:cNvSpPr>
          <p:nvPr/>
        </p:nvSpPr>
        <p:spPr bwMode="auto">
          <a:xfrm flipV="1">
            <a:off x="5426075" y="5544556"/>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8" name="Line 64"/>
          <p:cNvSpPr>
            <a:spLocks noChangeShapeType="1"/>
          </p:cNvSpPr>
          <p:nvPr/>
        </p:nvSpPr>
        <p:spPr bwMode="auto">
          <a:xfrm flipV="1">
            <a:off x="6153150" y="5544556"/>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89" name="Line 65"/>
          <p:cNvSpPr>
            <a:spLocks noChangeShapeType="1"/>
          </p:cNvSpPr>
          <p:nvPr/>
        </p:nvSpPr>
        <p:spPr bwMode="auto">
          <a:xfrm flipV="1">
            <a:off x="6891338" y="5544555"/>
            <a:ext cx="0"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90" name="Line 66"/>
          <p:cNvSpPr>
            <a:spLocks noChangeShapeType="1"/>
          </p:cNvSpPr>
          <p:nvPr/>
        </p:nvSpPr>
        <p:spPr bwMode="auto">
          <a:xfrm flipV="1">
            <a:off x="7615238"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91" name="Line 67"/>
          <p:cNvSpPr>
            <a:spLocks noChangeShapeType="1"/>
          </p:cNvSpPr>
          <p:nvPr/>
        </p:nvSpPr>
        <p:spPr bwMode="auto">
          <a:xfrm flipV="1">
            <a:off x="8332179" y="5544556"/>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292" name="Rectangle 68"/>
          <p:cNvSpPr>
            <a:spLocks noChangeArrowheads="1"/>
          </p:cNvSpPr>
          <p:nvPr/>
        </p:nvSpPr>
        <p:spPr bwMode="auto">
          <a:xfrm>
            <a:off x="1995488" y="5589006"/>
            <a:ext cx="258084"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-10</a:t>
            </a:r>
          </a:p>
        </p:txBody>
      </p:sp>
      <p:sp>
        <p:nvSpPr>
          <p:cNvPr id="293" name="Rectangle 69"/>
          <p:cNvSpPr>
            <a:spLocks noChangeArrowheads="1"/>
          </p:cNvSpPr>
          <p:nvPr/>
        </p:nvSpPr>
        <p:spPr bwMode="auto">
          <a:xfrm>
            <a:off x="2778125" y="5589006"/>
            <a:ext cx="158698"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-5</a:t>
            </a:r>
          </a:p>
        </p:txBody>
      </p:sp>
      <p:sp>
        <p:nvSpPr>
          <p:cNvPr id="294" name="Rectangle 70"/>
          <p:cNvSpPr>
            <a:spLocks noChangeArrowheads="1"/>
          </p:cNvSpPr>
          <p:nvPr/>
        </p:nvSpPr>
        <p:spPr bwMode="auto">
          <a:xfrm>
            <a:off x="3552825" y="5589006"/>
            <a:ext cx="99386"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0</a:t>
            </a:r>
          </a:p>
        </p:txBody>
      </p:sp>
      <p:sp>
        <p:nvSpPr>
          <p:cNvPr id="295" name="Rectangle 71"/>
          <p:cNvSpPr>
            <a:spLocks noChangeArrowheads="1"/>
          </p:cNvSpPr>
          <p:nvPr/>
        </p:nvSpPr>
        <p:spPr bwMode="auto">
          <a:xfrm>
            <a:off x="4279900" y="5589006"/>
            <a:ext cx="99386"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5</a:t>
            </a:r>
          </a:p>
        </p:txBody>
      </p:sp>
      <p:sp>
        <p:nvSpPr>
          <p:cNvPr id="296" name="Rectangle 72"/>
          <p:cNvSpPr>
            <a:spLocks noChangeArrowheads="1"/>
          </p:cNvSpPr>
          <p:nvPr/>
        </p:nvSpPr>
        <p:spPr bwMode="auto">
          <a:xfrm>
            <a:off x="4948238"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10</a:t>
            </a:r>
          </a:p>
        </p:txBody>
      </p:sp>
      <p:sp>
        <p:nvSpPr>
          <p:cNvPr id="297" name="Rectangle 73"/>
          <p:cNvSpPr>
            <a:spLocks noChangeArrowheads="1"/>
          </p:cNvSpPr>
          <p:nvPr/>
        </p:nvSpPr>
        <p:spPr bwMode="auto">
          <a:xfrm>
            <a:off x="5673725"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15</a:t>
            </a:r>
          </a:p>
        </p:txBody>
      </p:sp>
      <p:sp>
        <p:nvSpPr>
          <p:cNvPr id="298" name="Rectangle 74"/>
          <p:cNvSpPr>
            <a:spLocks noChangeArrowheads="1"/>
          </p:cNvSpPr>
          <p:nvPr/>
        </p:nvSpPr>
        <p:spPr bwMode="auto">
          <a:xfrm>
            <a:off x="6400800"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20</a:t>
            </a:r>
          </a:p>
        </p:txBody>
      </p:sp>
      <p:sp>
        <p:nvSpPr>
          <p:cNvPr id="299" name="Rectangle 75"/>
          <p:cNvSpPr>
            <a:spLocks noChangeArrowheads="1"/>
          </p:cNvSpPr>
          <p:nvPr/>
        </p:nvSpPr>
        <p:spPr bwMode="auto">
          <a:xfrm>
            <a:off x="7137400"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25</a:t>
            </a:r>
          </a:p>
        </p:txBody>
      </p:sp>
      <p:sp>
        <p:nvSpPr>
          <p:cNvPr id="300" name="Rectangle 76"/>
          <p:cNvSpPr>
            <a:spLocks noChangeArrowheads="1"/>
          </p:cNvSpPr>
          <p:nvPr/>
        </p:nvSpPr>
        <p:spPr bwMode="auto">
          <a:xfrm>
            <a:off x="7864475" y="5589006"/>
            <a:ext cx="198772"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30</a:t>
            </a:r>
          </a:p>
        </p:txBody>
      </p:sp>
      <p:sp>
        <p:nvSpPr>
          <p:cNvPr id="301" name="Freeform 78"/>
          <p:cNvSpPr>
            <a:spLocks/>
          </p:cNvSpPr>
          <p:nvPr/>
        </p:nvSpPr>
        <p:spPr bwMode="auto">
          <a:xfrm>
            <a:off x="2400300" y="4007856"/>
            <a:ext cx="803275" cy="153988"/>
          </a:xfrm>
          <a:custGeom>
            <a:avLst/>
            <a:gdLst>
              <a:gd name="T0" fmla="*/ 0 w 454"/>
              <a:gd name="T1" fmla="*/ 2147483647 h 106"/>
              <a:gd name="T2" fmla="*/ 2147483647 w 454"/>
              <a:gd name="T3" fmla="*/ 2147483647 h 106"/>
              <a:gd name="T4" fmla="*/ 2147483647 w 454"/>
              <a:gd name="T5" fmla="*/ 2147483647 h 106"/>
              <a:gd name="T6" fmla="*/ 2147483647 w 454"/>
              <a:gd name="T7" fmla="*/ 2147483647 h 106"/>
              <a:gd name="T8" fmla="*/ 2147483647 w 454"/>
              <a:gd name="T9" fmla="*/ 2147483647 h 106"/>
              <a:gd name="T10" fmla="*/ 2147483647 w 454"/>
              <a:gd name="T11" fmla="*/ 0 h 106"/>
              <a:gd name="T12" fmla="*/ 0 60000 65536"/>
              <a:gd name="T13" fmla="*/ 0 60000 65536"/>
              <a:gd name="T14" fmla="*/ 0 60000 65536"/>
              <a:gd name="T15" fmla="*/ 0 60000 65536"/>
              <a:gd name="T16" fmla="*/ 0 60000 65536"/>
              <a:gd name="T17" fmla="*/ 0 60000 65536"/>
              <a:gd name="T18" fmla="*/ 0 w 454"/>
              <a:gd name="T19" fmla="*/ 0 h 106"/>
              <a:gd name="T20" fmla="*/ 454 w 454"/>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454" h="106">
                <a:moveTo>
                  <a:pt x="0" y="106"/>
                </a:moveTo>
                <a:lnTo>
                  <a:pt x="59" y="82"/>
                </a:lnTo>
                <a:lnTo>
                  <a:pt x="112" y="59"/>
                </a:lnTo>
                <a:lnTo>
                  <a:pt x="224" y="29"/>
                </a:lnTo>
                <a:lnTo>
                  <a:pt x="342" y="12"/>
                </a:lnTo>
                <a:lnTo>
                  <a:pt x="454" y="0"/>
                </a:lnTo>
              </a:path>
            </a:pathLst>
          </a:custGeom>
          <a:noFill/>
          <a:ln w="28575">
            <a:solidFill>
              <a:srgbClr val="D52B1E"/>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02" name="Line 80"/>
          <p:cNvSpPr>
            <a:spLocks noChangeShapeType="1"/>
          </p:cNvSpPr>
          <p:nvPr/>
        </p:nvSpPr>
        <p:spPr bwMode="auto">
          <a:xfrm>
            <a:off x="3997325" y="4007856"/>
            <a:ext cx="790575" cy="1588"/>
          </a:xfrm>
          <a:prstGeom prst="line">
            <a:avLst/>
          </a:prstGeom>
          <a:noFill/>
          <a:ln w="28575">
            <a:solidFill>
              <a:srgbClr val="D52B1E"/>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303" name="Text Box 84"/>
          <p:cNvSpPr txBox="1">
            <a:spLocks noChangeArrowheads="1"/>
          </p:cNvSpPr>
          <p:nvPr/>
        </p:nvSpPr>
        <p:spPr bwMode="auto">
          <a:xfrm>
            <a:off x="5948363" y="3987219"/>
            <a:ext cx="1694695"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srgbClr val="D52B1E"/>
                </a:solidFill>
                <a:cs typeface="Arial" charset="0"/>
              </a:rPr>
              <a:t>Insulin resistance</a:t>
            </a:r>
          </a:p>
        </p:txBody>
      </p:sp>
      <p:sp>
        <p:nvSpPr>
          <p:cNvPr id="304" name="Text Box 85"/>
          <p:cNvSpPr txBox="1">
            <a:spLocks noChangeArrowheads="1"/>
          </p:cNvSpPr>
          <p:nvPr/>
        </p:nvSpPr>
        <p:spPr bwMode="auto">
          <a:xfrm>
            <a:off x="6570663" y="4900031"/>
            <a:ext cx="120738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dirty="0">
                <a:solidFill>
                  <a:prstClr val="black">
                    <a:lumMod val="75000"/>
                    <a:lumOff val="25000"/>
                  </a:prstClr>
                </a:solidFill>
                <a:cs typeface="Arial" charset="0"/>
              </a:rPr>
              <a:t>Insulin level</a:t>
            </a:r>
          </a:p>
        </p:txBody>
      </p:sp>
      <p:sp>
        <p:nvSpPr>
          <p:cNvPr id="305" name="AutoShape 86"/>
          <p:cNvSpPr>
            <a:spLocks noChangeArrowheads="1"/>
          </p:cNvSpPr>
          <p:nvPr/>
        </p:nvSpPr>
        <p:spPr bwMode="auto">
          <a:xfrm rot="-5400000">
            <a:off x="3364510" y="5638124"/>
            <a:ext cx="466748" cy="822325"/>
          </a:xfrm>
          <a:prstGeom prst="homePlate">
            <a:avLst>
              <a:gd name="adj" fmla="val 25000"/>
            </a:avLst>
          </a:prstGeom>
          <a:solidFill>
            <a:srgbClr val="82786F"/>
          </a:solidFill>
          <a:ln w="12700">
            <a:noFill/>
            <a:miter lim="800000"/>
            <a:headEnd type="none" w="sm" len="sm"/>
            <a:tailEnd type="none" w="sm" len="sm"/>
          </a:ln>
        </p:spPr>
        <p:txBody>
          <a:bodyPr vert="eaVert" wrap="none" anchor="ctr"/>
          <a:lstStyle/>
          <a:p>
            <a:pPr algn="ctr" eaLnBrk="0" fontAlgn="base" hangingPunct="0">
              <a:spcBef>
                <a:spcPct val="0"/>
              </a:spcBef>
              <a:spcAft>
                <a:spcPct val="0"/>
              </a:spcAft>
              <a:defRPr/>
            </a:pPr>
            <a:r>
              <a:rPr lang="en-US" sz="1200" b="1" kern="0" dirty="0">
                <a:solidFill>
                  <a:srgbClr val="FFFFFF"/>
                </a:solidFill>
                <a:cs typeface="Arial" charset="0"/>
              </a:rPr>
              <a:t>Onset of </a:t>
            </a:r>
            <a:br>
              <a:rPr lang="en-US" sz="1200" b="1" kern="0" dirty="0">
                <a:solidFill>
                  <a:srgbClr val="FFFFFF"/>
                </a:solidFill>
                <a:cs typeface="Arial" charset="0"/>
              </a:rPr>
            </a:br>
            <a:r>
              <a:rPr lang="en-US" sz="1200" b="1" kern="0" dirty="0">
                <a:solidFill>
                  <a:srgbClr val="FFFFFF"/>
                </a:solidFill>
                <a:cs typeface="Arial" charset="0"/>
              </a:rPr>
              <a:t>diabetes</a:t>
            </a:r>
          </a:p>
        </p:txBody>
      </p:sp>
      <p:sp>
        <p:nvSpPr>
          <p:cNvPr id="306" name="Text Box 87"/>
          <p:cNvSpPr txBox="1">
            <a:spLocks noChangeArrowheads="1"/>
          </p:cNvSpPr>
          <p:nvPr/>
        </p:nvSpPr>
        <p:spPr bwMode="auto">
          <a:xfrm>
            <a:off x="1395663" y="1572796"/>
            <a:ext cx="2129590" cy="434030"/>
          </a:xfrm>
          <a:prstGeom prst="rect">
            <a:avLst/>
          </a:prstGeom>
          <a:noFill/>
          <a:ln w="12700">
            <a:noFill/>
            <a:miter lim="800000"/>
            <a:headEnd type="none" w="sm" len="sm"/>
            <a:tailEnd type="none" w="sm" len="sm"/>
          </a:ln>
          <a:effectLst/>
        </p:spPr>
        <p:txBody>
          <a:bodyPr wrap="square">
            <a:spAutoFit/>
          </a:bodyPr>
          <a:lstStyle/>
          <a:p>
            <a:pPr algn="ctr" eaLnBrk="0" hangingPunct="0">
              <a:lnSpc>
                <a:spcPct val="110000"/>
              </a:lnSpc>
              <a:defRPr/>
            </a:pPr>
            <a:r>
              <a:rPr lang="en-US" sz="1050" b="1" dirty="0">
                <a:solidFill>
                  <a:prstClr val="black"/>
                </a:solidFill>
                <a:cs typeface="Arial" charset="0"/>
              </a:rPr>
              <a:t>Prediabetes</a:t>
            </a:r>
          </a:p>
          <a:p>
            <a:pPr algn="ctr" eaLnBrk="0" hangingPunct="0">
              <a:lnSpc>
                <a:spcPct val="110000"/>
              </a:lnSpc>
              <a:defRPr/>
            </a:pPr>
            <a:r>
              <a:rPr lang="en-US" sz="1050" b="1" dirty="0">
                <a:solidFill>
                  <a:prstClr val="black"/>
                </a:solidFill>
                <a:cs typeface="Arial" charset="0"/>
              </a:rPr>
              <a:t>Metabolic syndrome </a:t>
            </a:r>
          </a:p>
        </p:txBody>
      </p:sp>
      <p:sp>
        <p:nvSpPr>
          <p:cNvPr id="307" name="Rectangle 88"/>
          <p:cNvSpPr>
            <a:spLocks noChangeArrowheads="1"/>
          </p:cNvSpPr>
          <p:nvPr/>
        </p:nvSpPr>
        <p:spPr bwMode="auto">
          <a:xfrm>
            <a:off x="1103148" y="5400094"/>
            <a:ext cx="84960"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0</a:t>
            </a:r>
          </a:p>
        </p:txBody>
      </p:sp>
      <p:sp>
        <p:nvSpPr>
          <p:cNvPr id="308" name="Rectangle 89"/>
          <p:cNvSpPr>
            <a:spLocks noChangeArrowheads="1"/>
          </p:cNvSpPr>
          <p:nvPr/>
        </p:nvSpPr>
        <p:spPr bwMode="auto">
          <a:xfrm>
            <a:off x="1014248" y="5097728"/>
            <a:ext cx="16991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50</a:t>
            </a:r>
          </a:p>
        </p:txBody>
      </p:sp>
      <p:sp>
        <p:nvSpPr>
          <p:cNvPr id="309" name="Rectangle 90"/>
          <p:cNvSpPr>
            <a:spLocks noChangeArrowheads="1"/>
          </p:cNvSpPr>
          <p:nvPr/>
        </p:nvSpPr>
        <p:spPr bwMode="auto">
          <a:xfrm>
            <a:off x="925348" y="476215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100</a:t>
            </a:r>
          </a:p>
        </p:txBody>
      </p:sp>
      <p:sp>
        <p:nvSpPr>
          <p:cNvPr id="310" name="Rectangle 91"/>
          <p:cNvSpPr>
            <a:spLocks noChangeArrowheads="1"/>
          </p:cNvSpPr>
          <p:nvPr/>
        </p:nvSpPr>
        <p:spPr bwMode="auto">
          <a:xfrm>
            <a:off x="925348" y="4399969"/>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150</a:t>
            </a:r>
          </a:p>
        </p:txBody>
      </p:sp>
      <p:sp>
        <p:nvSpPr>
          <p:cNvPr id="311" name="Rectangle 92"/>
          <p:cNvSpPr>
            <a:spLocks noChangeArrowheads="1"/>
          </p:cNvSpPr>
          <p:nvPr/>
        </p:nvSpPr>
        <p:spPr bwMode="auto">
          <a:xfrm>
            <a:off x="925348" y="4072944"/>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200</a:t>
            </a:r>
          </a:p>
        </p:txBody>
      </p:sp>
      <p:sp>
        <p:nvSpPr>
          <p:cNvPr id="312" name="Rectangle 93"/>
          <p:cNvSpPr>
            <a:spLocks noChangeArrowheads="1"/>
          </p:cNvSpPr>
          <p:nvPr/>
        </p:nvSpPr>
        <p:spPr bwMode="auto">
          <a:xfrm>
            <a:off x="925348" y="3746527"/>
            <a:ext cx="254878" cy="18466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200" b="1" dirty="0">
                <a:solidFill>
                  <a:prstClr val="black"/>
                </a:solidFill>
                <a:cs typeface="Arial" charset="0"/>
              </a:rPr>
              <a:t>250</a:t>
            </a:r>
          </a:p>
        </p:txBody>
      </p:sp>
      <p:sp>
        <p:nvSpPr>
          <p:cNvPr id="313" name="Line 94"/>
          <p:cNvSpPr>
            <a:spLocks noChangeShapeType="1"/>
          </p:cNvSpPr>
          <p:nvPr/>
        </p:nvSpPr>
        <p:spPr bwMode="auto">
          <a:xfrm flipV="1">
            <a:off x="1773238" y="5544556"/>
            <a:ext cx="1587"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314" name="Rectangle 95"/>
          <p:cNvSpPr>
            <a:spLocks noChangeArrowheads="1"/>
          </p:cNvSpPr>
          <p:nvPr/>
        </p:nvSpPr>
        <p:spPr bwMode="auto">
          <a:xfrm>
            <a:off x="1346200" y="5601706"/>
            <a:ext cx="258084" cy="21544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400" b="1" dirty="0">
                <a:solidFill>
                  <a:prstClr val="black"/>
                </a:solidFill>
                <a:cs typeface="Arial" charset="0"/>
              </a:rPr>
              <a:t>-15</a:t>
            </a:r>
          </a:p>
        </p:txBody>
      </p:sp>
      <p:sp>
        <p:nvSpPr>
          <p:cNvPr id="315" name="Line 99"/>
          <p:cNvSpPr>
            <a:spLocks noChangeShapeType="1"/>
          </p:cNvSpPr>
          <p:nvPr/>
        </p:nvSpPr>
        <p:spPr bwMode="auto">
          <a:xfrm flipV="1">
            <a:off x="4762499" y="3896729"/>
            <a:ext cx="3154363" cy="112713"/>
          </a:xfrm>
          <a:custGeom>
            <a:avLst/>
            <a:gdLst>
              <a:gd name="connsiteX0" fmla="*/ 0 w 3221038"/>
              <a:gd name="connsiteY0" fmla="*/ 0 h 46038"/>
              <a:gd name="connsiteX1" fmla="*/ 3221038 w 3221038"/>
              <a:gd name="connsiteY1" fmla="*/ 46038 h 46038"/>
              <a:gd name="connsiteX0" fmla="*/ 0 w 3221038"/>
              <a:gd name="connsiteY0" fmla="*/ 0 h 46038"/>
              <a:gd name="connsiteX1" fmla="*/ 2171700 w 3221038"/>
              <a:gd name="connsiteY1" fmla="*/ 37519 h 46038"/>
              <a:gd name="connsiteX2" fmla="*/ 3221038 w 3221038"/>
              <a:gd name="connsiteY2" fmla="*/ 46038 h 46038"/>
              <a:gd name="connsiteX0" fmla="*/ 0 w 3221038"/>
              <a:gd name="connsiteY0" fmla="*/ 0 h 437569"/>
              <a:gd name="connsiteX1" fmla="*/ 1924050 w 3221038"/>
              <a:gd name="connsiteY1" fmla="*/ 437569 h 437569"/>
              <a:gd name="connsiteX2" fmla="*/ 3221038 w 3221038"/>
              <a:gd name="connsiteY2" fmla="*/ 46038 h 437569"/>
              <a:gd name="connsiteX0" fmla="*/ 0 w 3221038"/>
              <a:gd name="connsiteY0" fmla="*/ 0 h 437642"/>
              <a:gd name="connsiteX1" fmla="*/ 1924050 w 3221038"/>
              <a:gd name="connsiteY1" fmla="*/ 437569 h 437642"/>
              <a:gd name="connsiteX2" fmla="*/ 3221038 w 3221038"/>
              <a:gd name="connsiteY2" fmla="*/ 46038 h 437642"/>
              <a:gd name="connsiteX0" fmla="*/ 0 w 3221038"/>
              <a:gd name="connsiteY0" fmla="*/ 0 h 66766"/>
              <a:gd name="connsiteX1" fmla="*/ 2219325 w 3221038"/>
              <a:gd name="connsiteY1" fmla="*/ 66094 h 66766"/>
              <a:gd name="connsiteX2" fmla="*/ 3221038 w 3221038"/>
              <a:gd name="connsiteY2" fmla="*/ 46038 h 66766"/>
              <a:gd name="connsiteX0" fmla="*/ 0 w 3154363"/>
              <a:gd name="connsiteY0" fmla="*/ 0 h 112713"/>
              <a:gd name="connsiteX1" fmla="*/ 2219325 w 3154363"/>
              <a:gd name="connsiteY1" fmla="*/ 66094 h 112713"/>
              <a:gd name="connsiteX2" fmla="*/ 3154363 w 3154363"/>
              <a:gd name="connsiteY2" fmla="*/ 112713 h 112713"/>
              <a:gd name="connsiteX0" fmla="*/ 0 w 3154363"/>
              <a:gd name="connsiteY0" fmla="*/ 0 h 112713"/>
              <a:gd name="connsiteX1" fmla="*/ 2219325 w 3154363"/>
              <a:gd name="connsiteY1" fmla="*/ 66094 h 112713"/>
              <a:gd name="connsiteX2" fmla="*/ 3154363 w 3154363"/>
              <a:gd name="connsiteY2" fmla="*/ 112713 h 112713"/>
              <a:gd name="connsiteX0" fmla="*/ 0 w 3154363"/>
              <a:gd name="connsiteY0" fmla="*/ 0 h 112713"/>
              <a:gd name="connsiteX1" fmla="*/ 2219325 w 3154363"/>
              <a:gd name="connsiteY1" fmla="*/ 66094 h 112713"/>
              <a:gd name="connsiteX2" fmla="*/ 3154363 w 3154363"/>
              <a:gd name="connsiteY2" fmla="*/ 112713 h 112713"/>
              <a:gd name="connsiteX0" fmla="*/ 0 w 3154363"/>
              <a:gd name="connsiteY0" fmla="*/ 0 h 112713"/>
              <a:gd name="connsiteX1" fmla="*/ 2219325 w 3154363"/>
              <a:gd name="connsiteY1" fmla="*/ 66094 h 112713"/>
              <a:gd name="connsiteX2" fmla="*/ 3154363 w 3154363"/>
              <a:gd name="connsiteY2" fmla="*/ 112713 h 112713"/>
            </a:gdLst>
            <a:ahLst/>
            <a:cxnLst>
              <a:cxn ang="0">
                <a:pos x="connsiteX0" y="connsiteY0"/>
              </a:cxn>
              <a:cxn ang="0">
                <a:pos x="connsiteX1" y="connsiteY1"/>
              </a:cxn>
              <a:cxn ang="0">
                <a:pos x="connsiteX2" y="connsiteY2"/>
              </a:cxn>
            </a:cxnLst>
            <a:rect l="l" t="t" r="r" b="b"/>
            <a:pathLst>
              <a:path w="3154363" h="112713">
                <a:moveTo>
                  <a:pt x="0" y="0"/>
                </a:moveTo>
                <a:cubicBezTo>
                  <a:pt x="739775" y="22031"/>
                  <a:pt x="1498600" y="25013"/>
                  <a:pt x="2219325" y="66094"/>
                </a:cubicBezTo>
                <a:cubicBezTo>
                  <a:pt x="2750079" y="120121"/>
                  <a:pt x="2080684" y="106892"/>
                  <a:pt x="3154363" y="112713"/>
                </a:cubicBezTo>
              </a:path>
            </a:pathLst>
          </a:custGeom>
          <a:noFill/>
          <a:ln w="28575">
            <a:solidFill>
              <a:srgbClr val="D52B1E"/>
            </a:solidFill>
            <a:round/>
            <a:headEnd/>
            <a:tailEnd/>
          </a:ln>
        </p:spPr>
        <p:txBody>
          <a:bodyP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316" name="Line 101"/>
          <p:cNvSpPr>
            <a:spLocks noChangeShapeType="1"/>
          </p:cNvSpPr>
          <p:nvPr/>
        </p:nvSpPr>
        <p:spPr bwMode="auto">
          <a:xfrm>
            <a:off x="1276350" y="3836406"/>
            <a:ext cx="1588" cy="17049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17" name="Line 102"/>
          <p:cNvSpPr>
            <a:spLocks noChangeShapeType="1"/>
          </p:cNvSpPr>
          <p:nvPr/>
        </p:nvSpPr>
        <p:spPr bwMode="auto">
          <a:xfrm>
            <a:off x="1209675" y="5541381"/>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318" name="Line 103"/>
          <p:cNvSpPr>
            <a:spLocks noChangeShapeType="1"/>
          </p:cNvSpPr>
          <p:nvPr/>
        </p:nvSpPr>
        <p:spPr bwMode="auto">
          <a:xfrm>
            <a:off x="1209675" y="4855581"/>
            <a:ext cx="66675" cy="31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19" name="Line 104"/>
          <p:cNvSpPr>
            <a:spLocks noChangeShapeType="1"/>
          </p:cNvSpPr>
          <p:nvPr/>
        </p:nvSpPr>
        <p:spPr bwMode="auto">
          <a:xfrm>
            <a:off x="1209675" y="3836406"/>
            <a:ext cx="66675" cy="1588"/>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20" name="Line 105"/>
          <p:cNvSpPr>
            <a:spLocks noChangeShapeType="1"/>
          </p:cNvSpPr>
          <p:nvPr/>
        </p:nvSpPr>
        <p:spPr bwMode="auto">
          <a:xfrm flipV="1">
            <a:off x="1276350" y="5515981"/>
            <a:ext cx="1588" cy="66675"/>
          </a:xfrm>
          <a:prstGeom prst="line">
            <a:avLst/>
          </a:prstGeom>
          <a:noFill/>
          <a:ln w="19050">
            <a:solidFill>
              <a:srgbClr val="000000"/>
            </a:solidFill>
            <a:round/>
            <a:headEnd/>
            <a:tailEnd/>
          </a:ln>
        </p:spPr>
        <p:txBody>
          <a:bodyPr/>
          <a:lstStyle/>
          <a:p>
            <a:pPr fontAlgn="base">
              <a:spcBef>
                <a:spcPct val="0"/>
              </a:spcBef>
              <a:spcAft>
                <a:spcPct val="0"/>
              </a:spcAft>
              <a:defRPr/>
            </a:pPr>
            <a:endParaRPr lang="en-US" sz="1400" kern="0" dirty="0">
              <a:solidFill>
                <a:prstClr val="black"/>
              </a:solidFill>
              <a:latin typeface="Times New Roman" pitchFamily="18" charset="0"/>
              <a:cs typeface="Arial" charset="0"/>
            </a:endParaRPr>
          </a:p>
        </p:txBody>
      </p:sp>
      <p:sp>
        <p:nvSpPr>
          <p:cNvPr id="321" name="Line 106"/>
          <p:cNvSpPr>
            <a:spLocks noChangeShapeType="1"/>
          </p:cNvSpPr>
          <p:nvPr/>
        </p:nvSpPr>
        <p:spPr bwMode="auto">
          <a:xfrm>
            <a:off x="1209675" y="3399844"/>
            <a:ext cx="66675" cy="1587"/>
          </a:xfrm>
          <a:prstGeom prst="line">
            <a:avLst/>
          </a:prstGeom>
          <a:noFill/>
          <a:ln w="19050">
            <a:solidFill>
              <a:srgbClr val="000000"/>
            </a:solidFill>
            <a:round/>
            <a:headEnd/>
            <a:tailEnd/>
          </a:ln>
        </p:spPr>
        <p:txBody>
          <a:bodyPr/>
          <a:lstStyle/>
          <a:p>
            <a:pPr fontAlgn="base">
              <a:spcBef>
                <a:spcPct val="0"/>
              </a:spcBef>
              <a:spcAft>
                <a:spcPct val="0"/>
              </a:spcAft>
              <a:defRPr/>
            </a:pPr>
            <a:endParaRPr lang="en-US" sz="2000" kern="0" dirty="0">
              <a:solidFill>
                <a:prstClr val="black"/>
              </a:solidFill>
              <a:latin typeface="Times New Roman" pitchFamily="18" charset="0"/>
              <a:cs typeface="Arial" charset="0"/>
            </a:endParaRPr>
          </a:p>
        </p:txBody>
      </p:sp>
      <p:sp>
        <p:nvSpPr>
          <p:cNvPr id="322" name="Freeform 107"/>
          <p:cNvSpPr>
            <a:spLocks/>
          </p:cNvSpPr>
          <p:nvPr/>
        </p:nvSpPr>
        <p:spPr bwMode="auto">
          <a:xfrm>
            <a:off x="1609725" y="4161844"/>
            <a:ext cx="790575" cy="487362"/>
          </a:xfrm>
          <a:custGeom>
            <a:avLst/>
            <a:gdLst>
              <a:gd name="T0" fmla="*/ 0 w 448"/>
              <a:gd name="T1" fmla="*/ 2147483647 h 334"/>
              <a:gd name="T2" fmla="*/ 2147483647 w 448"/>
              <a:gd name="T3" fmla="*/ 2147483647 h 334"/>
              <a:gd name="T4" fmla="*/ 2147483647 w 448"/>
              <a:gd name="T5" fmla="*/ 2147483647 h 334"/>
              <a:gd name="T6" fmla="*/ 2147483647 w 448"/>
              <a:gd name="T7" fmla="*/ 2147483647 h 334"/>
              <a:gd name="T8" fmla="*/ 2147483647 w 448"/>
              <a:gd name="T9" fmla="*/ 2147483647 h 334"/>
              <a:gd name="T10" fmla="*/ 2147483647 w 448"/>
              <a:gd name="T11" fmla="*/ 2147483647 h 334"/>
              <a:gd name="T12" fmla="*/ 2147483647 w 448"/>
              <a:gd name="T13" fmla="*/ 0 h 334"/>
              <a:gd name="T14" fmla="*/ 0 60000 65536"/>
              <a:gd name="T15" fmla="*/ 0 60000 65536"/>
              <a:gd name="T16" fmla="*/ 0 60000 65536"/>
              <a:gd name="T17" fmla="*/ 0 60000 65536"/>
              <a:gd name="T18" fmla="*/ 0 60000 65536"/>
              <a:gd name="T19" fmla="*/ 0 60000 65536"/>
              <a:gd name="T20" fmla="*/ 0 60000 65536"/>
              <a:gd name="T21" fmla="*/ 0 w 448"/>
              <a:gd name="T22" fmla="*/ 0 h 334"/>
              <a:gd name="T23" fmla="*/ 448 w 448"/>
              <a:gd name="T24" fmla="*/ 334 h 3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8" h="334">
                <a:moveTo>
                  <a:pt x="0" y="334"/>
                </a:moveTo>
                <a:lnTo>
                  <a:pt x="112" y="246"/>
                </a:lnTo>
                <a:lnTo>
                  <a:pt x="224" y="152"/>
                </a:lnTo>
                <a:lnTo>
                  <a:pt x="277" y="111"/>
                </a:lnTo>
                <a:lnTo>
                  <a:pt x="336" y="70"/>
                </a:lnTo>
                <a:lnTo>
                  <a:pt x="389" y="29"/>
                </a:lnTo>
                <a:lnTo>
                  <a:pt x="448" y="0"/>
                </a:lnTo>
              </a:path>
            </a:pathLst>
          </a:custGeom>
          <a:noFill/>
          <a:ln w="28575">
            <a:solidFill>
              <a:srgbClr val="D52B1E"/>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3" name="Freeform 108"/>
          <p:cNvSpPr>
            <a:spLocks/>
          </p:cNvSpPr>
          <p:nvPr/>
        </p:nvSpPr>
        <p:spPr bwMode="auto">
          <a:xfrm>
            <a:off x="3203575" y="3998331"/>
            <a:ext cx="793750" cy="9525"/>
          </a:xfrm>
          <a:custGeom>
            <a:avLst/>
            <a:gdLst>
              <a:gd name="T0" fmla="*/ 0 w 448"/>
              <a:gd name="T1" fmla="*/ 2147483647 h 6"/>
              <a:gd name="T2" fmla="*/ 2147483647 w 448"/>
              <a:gd name="T3" fmla="*/ 0 h 6"/>
              <a:gd name="T4" fmla="*/ 2147483647 w 448"/>
              <a:gd name="T5" fmla="*/ 0 h 6"/>
              <a:gd name="T6" fmla="*/ 2147483647 w 448"/>
              <a:gd name="T7" fmla="*/ 2147483647 h 6"/>
              <a:gd name="T8" fmla="*/ 2147483647 w 448"/>
              <a:gd name="T9" fmla="*/ 2147483647 h 6"/>
              <a:gd name="T10" fmla="*/ 0 60000 65536"/>
              <a:gd name="T11" fmla="*/ 0 60000 65536"/>
              <a:gd name="T12" fmla="*/ 0 60000 65536"/>
              <a:gd name="T13" fmla="*/ 0 60000 65536"/>
              <a:gd name="T14" fmla="*/ 0 60000 65536"/>
              <a:gd name="T15" fmla="*/ 0 w 448"/>
              <a:gd name="T16" fmla="*/ 0 h 6"/>
              <a:gd name="T17" fmla="*/ 448 w 448"/>
              <a:gd name="T18" fmla="*/ 6 h 6"/>
            </a:gdLst>
            <a:ahLst/>
            <a:cxnLst>
              <a:cxn ang="T10">
                <a:pos x="T0" y="T1"/>
              </a:cxn>
              <a:cxn ang="T11">
                <a:pos x="T2" y="T3"/>
              </a:cxn>
              <a:cxn ang="T12">
                <a:pos x="T4" y="T5"/>
              </a:cxn>
              <a:cxn ang="T13">
                <a:pos x="T6" y="T7"/>
              </a:cxn>
              <a:cxn ang="T14">
                <a:pos x="T8" y="T9"/>
              </a:cxn>
            </a:cxnLst>
            <a:rect l="T15" t="T16" r="T17" b="T18"/>
            <a:pathLst>
              <a:path w="448" h="6">
                <a:moveTo>
                  <a:pt x="0" y="6"/>
                </a:moveTo>
                <a:lnTo>
                  <a:pt x="112" y="0"/>
                </a:lnTo>
                <a:lnTo>
                  <a:pt x="224" y="0"/>
                </a:lnTo>
                <a:lnTo>
                  <a:pt x="336" y="6"/>
                </a:lnTo>
                <a:lnTo>
                  <a:pt x="448" y="6"/>
                </a:lnTo>
              </a:path>
            </a:pathLst>
          </a:custGeom>
          <a:noFill/>
          <a:ln w="28575">
            <a:solidFill>
              <a:srgbClr val="D52B1E"/>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nvGrpSpPr>
          <p:cNvPr id="324" name="Group 129"/>
          <p:cNvGrpSpPr/>
          <p:nvPr/>
        </p:nvGrpSpPr>
        <p:grpSpPr>
          <a:xfrm>
            <a:off x="1611313" y="4152319"/>
            <a:ext cx="6334125" cy="1173162"/>
            <a:chOff x="1611313" y="4056063"/>
            <a:chExt cx="6334125" cy="1173162"/>
          </a:xfrm>
        </p:grpSpPr>
        <p:sp>
          <p:nvSpPr>
            <p:cNvPr id="325" name="Freeform 77"/>
            <p:cNvSpPr>
              <a:spLocks/>
            </p:cNvSpPr>
            <p:nvPr/>
          </p:nvSpPr>
          <p:spPr bwMode="auto">
            <a:xfrm>
              <a:off x="1611313" y="4143375"/>
              <a:ext cx="787400" cy="495300"/>
            </a:xfrm>
            <a:custGeom>
              <a:avLst/>
              <a:gdLst>
                <a:gd name="T0" fmla="*/ 0 w 448"/>
                <a:gd name="T1" fmla="*/ 2147483647 h 334"/>
                <a:gd name="T2" fmla="*/ 2147483647 w 448"/>
                <a:gd name="T3" fmla="*/ 2147483647 h 334"/>
                <a:gd name="T4" fmla="*/ 2147483647 w 448"/>
                <a:gd name="T5" fmla="*/ 2147483647 h 334"/>
                <a:gd name="T6" fmla="*/ 2147483647 w 448"/>
                <a:gd name="T7" fmla="*/ 2147483647 h 334"/>
                <a:gd name="T8" fmla="*/ 2147483647 w 448"/>
                <a:gd name="T9" fmla="*/ 2147483647 h 334"/>
                <a:gd name="T10" fmla="*/ 2147483647 w 448"/>
                <a:gd name="T11" fmla="*/ 2147483647 h 334"/>
                <a:gd name="T12" fmla="*/ 2147483647 w 448"/>
                <a:gd name="T13" fmla="*/ 2147483647 h 334"/>
                <a:gd name="T14" fmla="*/ 2147483647 w 448"/>
                <a:gd name="T15" fmla="*/ 0 h 334"/>
                <a:gd name="T16" fmla="*/ 0 60000 65536"/>
                <a:gd name="T17" fmla="*/ 0 60000 65536"/>
                <a:gd name="T18" fmla="*/ 0 60000 65536"/>
                <a:gd name="T19" fmla="*/ 0 60000 65536"/>
                <a:gd name="T20" fmla="*/ 0 60000 65536"/>
                <a:gd name="T21" fmla="*/ 0 60000 65536"/>
                <a:gd name="T22" fmla="*/ 0 60000 65536"/>
                <a:gd name="T23" fmla="*/ 0 60000 65536"/>
                <a:gd name="T24" fmla="*/ 0 w 448"/>
                <a:gd name="T25" fmla="*/ 0 h 334"/>
                <a:gd name="T26" fmla="*/ 448 w 448"/>
                <a:gd name="T27" fmla="*/ 334 h 3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8" h="334">
                  <a:moveTo>
                    <a:pt x="0" y="334"/>
                  </a:moveTo>
                  <a:lnTo>
                    <a:pt x="53" y="293"/>
                  </a:lnTo>
                  <a:lnTo>
                    <a:pt x="112" y="246"/>
                  </a:lnTo>
                  <a:lnTo>
                    <a:pt x="224" y="146"/>
                  </a:lnTo>
                  <a:lnTo>
                    <a:pt x="277" y="105"/>
                  </a:lnTo>
                  <a:lnTo>
                    <a:pt x="336" y="64"/>
                  </a:lnTo>
                  <a:lnTo>
                    <a:pt x="389" y="29"/>
                  </a:lnTo>
                  <a:lnTo>
                    <a:pt x="448" y="0"/>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6" name="Freeform 79"/>
            <p:cNvSpPr>
              <a:spLocks/>
            </p:cNvSpPr>
            <p:nvPr/>
          </p:nvSpPr>
          <p:spPr bwMode="auto">
            <a:xfrm>
              <a:off x="2398713" y="4056063"/>
              <a:ext cx="800100" cy="87312"/>
            </a:xfrm>
            <a:custGeom>
              <a:avLst/>
              <a:gdLst>
                <a:gd name="T0" fmla="*/ 0 w 454"/>
                <a:gd name="T1" fmla="*/ 2147483647 h 59"/>
                <a:gd name="T2" fmla="*/ 2147483647 w 454"/>
                <a:gd name="T3" fmla="*/ 2147483647 h 59"/>
                <a:gd name="T4" fmla="*/ 2147483647 w 454"/>
                <a:gd name="T5" fmla="*/ 2147483647 h 59"/>
                <a:gd name="T6" fmla="*/ 2147483647 w 454"/>
                <a:gd name="T7" fmla="*/ 2147483647 h 59"/>
                <a:gd name="T8" fmla="*/ 2147483647 w 454"/>
                <a:gd name="T9" fmla="*/ 0 h 59"/>
                <a:gd name="T10" fmla="*/ 2147483647 w 454"/>
                <a:gd name="T11" fmla="*/ 0 h 59"/>
                <a:gd name="T12" fmla="*/ 2147483647 w 454"/>
                <a:gd name="T13" fmla="*/ 0 h 59"/>
                <a:gd name="T14" fmla="*/ 2147483647 w 454"/>
                <a:gd name="T15" fmla="*/ 2147483647 h 59"/>
                <a:gd name="T16" fmla="*/ 2147483647 w 454"/>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4"/>
                <a:gd name="T28" fmla="*/ 0 h 59"/>
                <a:gd name="T29" fmla="*/ 454 w 454"/>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4" h="59">
                  <a:moveTo>
                    <a:pt x="0" y="59"/>
                  </a:moveTo>
                  <a:lnTo>
                    <a:pt x="59" y="35"/>
                  </a:lnTo>
                  <a:lnTo>
                    <a:pt x="112" y="23"/>
                  </a:lnTo>
                  <a:lnTo>
                    <a:pt x="171" y="6"/>
                  </a:lnTo>
                  <a:lnTo>
                    <a:pt x="224" y="0"/>
                  </a:lnTo>
                  <a:lnTo>
                    <a:pt x="283" y="0"/>
                  </a:lnTo>
                  <a:lnTo>
                    <a:pt x="342" y="0"/>
                  </a:lnTo>
                  <a:lnTo>
                    <a:pt x="395" y="6"/>
                  </a:lnTo>
                  <a:lnTo>
                    <a:pt x="454" y="18"/>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7" name="Freeform 81"/>
            <p:cNvSpPr>
              <a:spLocks/>
            </p:cNvSpPr>
            <p:nvPr/>
          </p:nvSpPr>
          <p:spPr bwMode="auto">
            <a:xfrm>
              <a:off x="3198813" y="4081463"/>
              <a:ext cx="790575" cy="398462"/>
            </a:xfrm>
            <a:custGeom>
              <a:avLst/>
              <a:gdLst>
                <a:gd name="T0" fmla="*/ 0 w 448"/>
                <a:gd name="T1" fmla="*/ 0 h 269"/>
                <a:gd name="T2" fmla="*/ 2147483647 w 448"/>
                <a:gd name="T3" fmla="*/ 2147483647 h 269"/>
                <a:gd name="T4" fmla="*/ 2147483647 w 448"/>
                <a:gd name="T5" fmla="*/ 2147483647 h 269"/>
                <a:gd name="T6" fmla="*/ 2147483647 w 448"/>
                <a:gd name="T7" fmla="*/ 2147483647 h 269"/>
                <a:gd name="T8" fmla="*/ 2147483647 w 448"/>
                <a:gd name="T9" fmla="*/ 2147483647 h 269"/>
                <a:gd name="T10" fmla="*/ 2147483647 w 448"/>
                <a:gd name="T11" fmla="*/ 2147483647 h 269"/>
                <a:gd name="T12" fmla="*/ 2147483647 w 448"/>
                <a:gd name="T13" fmla="*/ 2147483647 h 269"/>
                <a:gd name="T14" fmla="*/ 2147483647 w 448"/>
                <a:gd name="T15" fmla="*/ 2147483647 h 269"/>
                <a:gd name="T16" fmla="*/ 0 60000 65536"/>
                <a:gd name="T17" fmla="*/ 0 60000 65536"/>
                <a:gd name="T18" fmla="*/ 0 60000 65536"/>
                <a:gd name="T19" fmla="*/ 0 60000 65536"/>
                <a:gd name="T20" fmla="*/ 0 60000 65536"/>
                <a:gd name="T21" fmla="*/ 0 60000 65536"/>
                <a:gd name="T22" fmla="*/ 0 60000 65536"/>
                <a:gd name="T23" fmla="*/ 0 60000 65536"/>
                <a:gd name="T24" fmla="*/ 0 w 448"/>
                <a:gd name="T25" fmla="*/ 0 h 269"/>
                <a:gd name="T26" fmla="*/ 448 w 448"/>
                <a:gd name="T27" fmla="*/ 269 h 2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8" h="269">
                  <a:moveTo>
                    <a:pt x="0" y="0"/>
                  </a:moveTo>
                  <a:lnTo>
                    <a:pt x="59" y="17"/>
                  </a:lnTo>
                  <a:lnTo>
                    <a:pt x="112" y="46"/>
                  </a:lnTo>
                  <a:lnTo>
                    <a:pt x="171" y="82"/>
                  </a:lnTo>
                  <a:lnTo>
                    <a:pt x="224" y="123"/>
                  </a:lnTo>
                  <a:lnTo>
                    <a:pt x="336" y="199"/>
                  </a:lnTo>
                  <a:lnTo>
                    <a:pt x="395" y="240"/>
                  </a:lnTo>
                  <a:lnTo>
                    <a:pt x="448" y="269"/>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8" name="Freeform 82"/>
            <p:cNvSpPr>
              <a:spLocks/>
            </p:cNvSpPr>
            <p:nvPr/>
          </p:nvSpPr>
          <p:spPr bwMode="auto">
            <a:xfrm>
              <a:off x="3989388" y="4479925"/>
              <a:ext cx="787400" cy="288925"/>
            </a:xfrm>
            <a:custGeom>
              <a:avLst/>
              <a:gdLst>
                <a:gd name="T0" fmla="*/ 0 w 448"/>
                <a:gd name="T1" fmla="*/ 0 h 194"/>
                <a:gd name="T2" fmla="*/ 2147483647 w 448"/>
                <a:gd name="T3" fmla="*/ 2147483647 h 194"/>
                <a:gd name="T4" fmla="*/ 2147483647 w 448"/>
                <a:gd name="T5" fmla="*/ 2147483647 h 194"/>
                <a:gd name="T6" fmla="*/ 2147483647 w 448"/>
                <a:gd name="T7" fmla="*/ 2147483647 h 194"/>
                <a:gd name="T8" fmla="*/ 2147483647 w 448"/>
                <a:gd name="T9" fmla="*/ 2147483647 h 194"/>
                <a:gd name="T10" fmla="*/ 0 60000 65536"/>
                <a:gd name="T11" fmla="*/ 0 60000 65536"/>
                <a:gd name="T12" fmla="*/ 0 60000 65536"/>
                <a:gd name="T13" fmla="*/ 0 60000 65536"/>
                <a:gd name="T14" fmla="*/ 0 60000 65536"/>
                <a:gd name="T15" fmla="*/ 0 w 448"/>
                <a:gd name="T16" fmla="*/ 0 h 194"/>
                <a:gd name="T17" fmla="*/ 448 w 448"/>
                <a:gd name="T18" fmla="*/ 194 h 194"/>
              </a:gdLst>
              <a:ahLst/>
              <a:cxnLst>
                <a:cxn ang="T10">
                  <a:pos x="T0" y="T1"/>
                </a:cxn>
                <a:cxn ang="T11">
                  <a:pos x="T2" y="T3"/>
                </a:cxn>
                <a:cxn ang="T12">
                  <a:pos x="T4" y="T5"/>
                </a:cxn>
                <a:cxn ang="T13">
                  <a:pos x="T6" y="T7"/>
                </a:cxn>
                <a:cxn ang="T14">
                  <a:pos x="T8" y="T9"/>
                </a:cxn>
              </a:cxnLst>
              <a:rect l="T15" t="T16" r="T17" b="T18"/>
              <a:pathLst>
                <a:path w="448" h="194">
                  <a:moveTo>
                    <a:pt x="0" y="0"/>
                  </a:moveTo>
                  <a:lnTo>
                    <a:pt x="112" y="53"/>
                  </a:lnTo>
                  <a:lnTo>
                    <a:pt x="224" y="106"/>
                  </a:lnTo>
                  <a:lnTo>
                    <a:pt x="336" y="153"/>
                  </a:lnTo>
                  <a:lnTo>
                    <a:pt x="448" y="194"/>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29" name="Freeform 83"/>
            <p:cNvSpPr>
              <a:spLocks/>
            </p:cNvSpPr>
            <p:nvPr/>
          </p:nvSpPr>
          <p:spPr bwMode="auto">
            <a:xfrm>
              <a:off x="4776788" y="4768850"/>
              <a:ext cx="790575" cy="180975"/>
            </a:xfrm>
            <a:custGeom>
              <a:avLst/>
              <a:gdLst>
                <a:gd name="T0" fmla="*/ 0 w 448"/>
                <a:gd name="T1" fmla="*/ 0 h 123"/>
                <a:gd name="T2" fmla="*/ 2147483647 w 448"/>
                <a:gd name="T3" fmla="*/ 2147483647 h 123"/>
                <a:gd name="T4" fmla="*/ 2147483647 w 448"/>
                <a:gd name="T5" fmla="*/ 2147483647 h 123"/>
                <a:gd name="T6" fmla="*/ 2147483647 w 448"/>
                <a:gd name="T7" fmla="*/ 2147483647 h 123"/>
                <a:gd name="T8" fmla="*/ 0 60000 65536"/>
                <a:gd name="T9" fmla="*/ 0 60000 65536"/>
                <a:gd name="T10" fmla="*/ 0 60000 65536"/>
                <a:gd name="T11" fmla="*/ 0 60000 65536"/>
                <a:gd name="T12" fmla="*/ 0 w 448"/>
                <a:gd name="T13" fmla="*/ 0 h 123"/>
                <a:gd name="T14" fmla="*/ 448 w 448"/>
                <a:gd name="T15" fmla="*/ 123 h 123"/>
              </a:gdLst>
              <a:ahLst/>
              <a:cxnLst>
                <a:cxn ang="T8">
                  <a:pos x="T0" y="T1"/>
                </a:cxn>
                <a:cxn ang="T9">
                  <a:pos x="T2" y="T3"/>
                </a:cxn>
                <a:cxn ang="T10">
                  <a:pos x="T4" y="T5"/>
                </a:cxn>
                <a:cxn ang="T11">
                  <a:pos x="T6" y="T7"/>
                </a:cxn>
              </a:cxnLst>
              <a:rect l="T12" t="T13" r="T14" b="T15"/>
              <a:pathLst>
                <a:path w="448" h="123">
                  <a:moveTo>
                    <a:pt x="0" y="0"/>
                  </a:moveTo>
                  <a:lnTo>
                    <a:pt x="112" y="35"/>
                  </a:lnTo>
                  <a:lnTo>
                    <a:pt x="224" y="70"/>
                  </a:lnTo>
                  <a:lnTo>
                    <a:pt x="448" y="123"/>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0" name="Freeform 109"/>
            <p:cNvSpPr>
              <a:spLocks/>
            </p:cNvSpPr>
            <p:nvPr/>
          </p:nvSpPr>
          <p:spPr bwMode="auto">
            <a:xfrm>
              <a:off x="5567363" y="4949825"/>
              <a:ext cx="788987" cy="112713"/>
            </a:xfrm>
            <a:custGeom>
              <a:avLst/>
              <a:gdLst>
                <a:gd name="T0" fmla="*/ 0 w 448"/>
                <a:gd name="T1" fmla="*/ 0 h 76"/>
                <a:gd name="T2" fmla="*/ 2147483647 w 448"/>
                <a:gd name="T3" fmla="*/ 2147483647 h 76"/>
                <a:gd name="T4" fmla="*/ 2147483647 w 448"/>
                <a:gd name="T5" fmla="*/ 2147483647 h 76"/>
                <a:gd name="T6" fmla="*/ 2147483647 w 448"/>
                <a:gd name="T7" fmla="*/ 2147483647 h 76"/>
                <a:gd name="T8" fmla="*/ 0 60000 65536"/>
                <a:gd name="T9" fmla="*/ 0 60000 65536"/>
                <a:gd name="T10" fmla="*/ 0 60000 65536"/>
                <a:gd name="T11" fmla="*/ 0 60000 65536"/>
                <a:gd name="T12" fmla="*/ 0 w 448"/>
                <a:gd name="T13" fmla="*/ 0 h 76"/>
                <a:gd name="T14" fmla="*/ 448 w 448"/>
                <a:gd name="T15" fmla="*/ 76 h 76"/>
              </a:gdLst>
              <a:ahLst/>
              <a:cxnLst>
                <a:cxn ang="T8">
                  <a:pos x="T0" y="T1"/>
                </a:cxn>
                <a:cxn ang="T9">
                  <a:pos x="T2" y="T3"/>
                </a:cxn>
                <a:cxn ang="T10">
                  <a:pos x="T4" y="T5"/>
                </a:cxn>
                <a:cxn ang="T11">
                  <a:pos x="T6" y="T7"/>
                </a:cxn>
              </a:cxnLst>
              <a:rect l="T12" t="T13" r="T14" b="T15"/>
              <a:pathLst>
                <a:path w="448" h="76">
                  <a:moveTo>
                    <a:pt x="0" y="0"/>
                  </a:moveTo>
                  <a:lnTo>
                    <a:pt x="112" y="23"/>
                  </a:lnTo>
                  <a:lnTo>
                    <a:pt x="224" y="41"/>
                  </a:lnTo>
                  <a:lnTo>
                    <a:pt x="448" y="76"/>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1" name="Freeform 110"/>
            <p:cNvSpPr>
              <a:spLocks/>
            </p:cNvSpPr>
            <p:nvPr/>
          </p:nvSpPr>
          <p:spPr bwMode="auto">
            <a:xfrm>
              <a:off x="6356350" y="5062538"/>
              <a:ext cx="798513" cy="112712"/>
            </a:xfrm>
            <a:custGeom>
              <a:avLst/>
              <a:gdLst>
                <a:gd name="T0" fmla="*/ 0 w 454"/>
                <a:gd name="T1" fmla="*/ 0 h 76"/>
                <a:gd name="T2" fmla="*/ 2147483647 w 454"/>
                <a:gd name="T3" fmla="*/ 2147483647 h 76"/>
                <a:gd name="T4" fmla="*/ 2147483647 w 454"/>
                <a:gd name="T5" fmla="*/ 2147483647 h 76"/>
                <a:gd name="T6" fmla="*/ 2147483647 w 454"/>
                <a:gd name="T7" fmla="*/ 2147483647 h 76"/>
                <a:gd name="T8" fmla="*/ 0 60000 65536"/>
                <a:gd name="T9" fmla="*/ 0 60000 65536"/>
                <a:gd name="T10" fmla="*/ 0 60000 65536"/>
                <a:gd name="T11" fmla="*/ 0 60000 65536"/>
                <a:gd name="T12" fmla="*/ 0 w 454"/>
                <a:gd name="T13" fmla="*/ 0 h 76"/>
                <a:gd name="T14" fmla="*/ 454 w 454"/>
                <a:gd name="T15" fmla="*/ 76 h 76"/>
              </a:gdLst>
              <a:ahLst/>
              <a:cxnLst>
                <a:cxn ang="T8">
                  <a:pos x="T0" y="T1"/>
                </a:cxn>
                <a:cxn ang="T9">
                  <a:pos x="T2" y="T3"/>
                </a:cxn>
                <a:cxn ang="T10">
                  <a:pos x="T4" y="T5"/>
                </a:cxn>
                <a:cxn ang="T11">
                  <a:pos x="T6" y="T7"/>
                </a:cxn>
              </a:cxnLst>
              <a:rect l="T12" t="T13" r="T14" b="T15"/>
              <a:pathLst>
                <a:path w="454" h="76">
                  <a:moveTo>
                    <a:pt x="0" y="0"/>
                  </a:moveTo>
                  <a:lnTo>
                    <a:pt x="224" y="41"/>
                  </a:lnTo>
                  <a:lnTo>
                    <a:pt x="342" y="59"/>
                  </a:lnTo>
                  <a:lnTo>
                    <a:pt x="454" y="76"/>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2" name="Freeform 111"/>
            <p:cNvSpPr>
              <a:spLocks/>
            </p:cNvSpPr>
            <p:nvPr/>
          </p:nvSpPr>
          <p:spPr bwMode="auto">
            <a:xfrm>
              <a:off x="7154863" y="5175250"/>
              <a:ext cx="790575" cy="53975"/>
            </a:xfrm>
            <a:custGeom>
              <a:avLst/>
              <a:gdLst>
                <a:gd name="T0" fmla="*/ 0 w 448"/>
                <a:gd name="T1" fmla="*/ 0 h 36"/>
                <a:gd name="T2" fmla="*/ 2147483647 w 448"/>
                <a:gd name="T3" fmla="*/ 2147483647 h 36"/>
                <a:gd name="T4" fmla="*/ 2147483647 w 448"/>
                <a:gd name="T5" fmla="*/ 2147483647 h 36"/>
                <a:gd name="T6" fmla="*/ 2147483647 w 448"/>
                <a:gd name="T7" fmla="*/ 2147483647 h 36"/>
                <a:gd name="T8" fmla="*/ 0 60000 65536"/>
                <a:gd name="T9" fmla="*/ 0 60000 65536"/>
                <a:gd name="T10" fmla="*/ 0 60000 65536"/>
                <a:gd name="T11" fmla="*/ 0 60000 65536"/>
                <a:gd name="T12" fmla="*/ 0 w 448"/>
                <a:gd name="T13" fmla="*/ 0 h 36"/>
                <a:gd name="T14" fmla="*/ 448 w 448"/>
                <a:gd name="T15" fmla="*/ 36 h 36"/>
              </a:gdLst>
              <a:ahLst/>
              <a:cxnLst>
                <a:cxn ang="T8">
                  <a:pos x="T0" y="T1"/>
                </a:cxn>
                <a:cxn ang="T9">
                  <a:pos x="T2" y="T3"/>
                </a:cxn>
                <a:cxn ang="T10">
                  <a:pos x="T4" y="T5"/>
                </a:cxn>
                <a:cxn ang="T11">
                  <a:pos x="T6" y="T7"/>
                </a:cxn>
              </a:cxnLst>
              <a:rect l="T12" t="T13" r="T14" b="T15"/>
              <a:pathLst>
                <a:path w="448" h="36">
                  <a:moveTo>
                    <a:pt x="0" y="0"/>
                  </a:moveTo>
                  <a:lnTo>
                    <a:pt x="112" y="12"/>
                  </a:lnTo>
                  <a:lnTo>
                    <a:pt x="224" y="18"/>
                  </a:lnTo>
                  <a:lnTo>
                    <a:pt x="448" y="36"/>
                  </a:lnTo>
                </a:path>
              </a:pathLst>
            </a:custGeom>
            <a:noFill/>
            <a:ln w="28575">
              <a:solidFill>
                <a:srgbClr val="000000">
                  <a:lumMod val="75000"/>
                  <a:lumOff val="25000"/>
                </a:srgbClr>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sp>
        <p:nvSpPr>
          <p:cNvPr id="333" name="Line 112"/>
          <p:cNvSpPr>
            <a:spLocks noChangeShapeType="1"/>
          </p:cNvSpPr>
          <p:nvPr/>
        </p:nvSpPr>
        <p:spPr bwMode="auto">
          <a:xfrm>
            <a:off x="1287463" y="2963281"/>
            <a:ext cx="7077075" cy="1588"/>
          </a:xfrm>
          <a:prstGeom prst="line">
            <a:avLst/>
          </a:prstGeom>
          <a:noFill/>
          <a:ln w="19050">
            <a:solidFill>
              <a:srgbClr val="000000"/>
            </a:solidFill>
            <a:prstDash val="sysDot"/>
            <a:round/>
            <a:headEnd type="none" w="sm" len="sm"/>
            <a:tailEnd type="none" w="sm" len="sm"/>
          </a:ln>
        </p:spPr>
        <p:txBody>
          <a:bodyPr wrap="none" anchor="ctr"/>
          <a:lstStyle/>
          <a:p>
            <a:pPr fontAlgn="base">
              <a:spcBef>
                <a:spcPct val="0"/>
              </a:spcBef>
              <a:spcAft>
                <a:spcPct val="0"/>
              </a:spcAft>
              <a:defRPr/>
            </a:pPr>
            <a:endParaRPr lang="en-US" sz="2000" kern="0" dirty="0">
              <a:solidFill>
                <a:srgbClr val="FFFFFF"/>
              </a:solidFill>
              <a:latin typeface="Times New Roman" pitchFamily="18" charset="0"/>
              <a:cs typeface="Arial" charset="0"/>
            </a:endParaRPr>
          </a:p>
        </p:txBody>
      </p:sp>
      <p:sp>
        <p:nvSpPr>
          <p:cNvPr id="334" name="Line 113"/>
          <p:cNvSpPr>
            <a:spLocks noChangeShapeType="1"/>
          </p:cNvSpPr>
          <p:nvPr/>
        </p:nvSpPr>
        <p:spPr bwMode="auto">
          <a:xfrm>
            <a:off x="1262063" y="4861931"/>
            <a:ext cx="7102475" cy="1588"/>
          </a:xfrm>
          <a:prstGeom prst="line">
            <a:avLst/>
          </a:prstGeom>
          <a:noFill/>
          <a:ln w="19050">
            <a:solidFill>
              <a:srgbClr val="000000"/>
            </a:solidFill>
            <a:prstDash val="sysDot"/>
            <a:round/>
            <a:headEnd type="none" w="sm" len="sm"/>
            <a:tailEnd type="none" w="sm" len="sm"/>
          </a:ln>
        </p:spPr>
        <p:txBody>
          <a:bodyPr wrap="none" anchor="ctr"/>
          <a:lstStyle/>
          <a:p>
            <a:pPr>
              <a:defRPr/>
            </a:pPr>
            <a:endParaRPr lang="en-US" sz="2000" kern="0" dirty="0">
              <a:solidFill>
                <a:srgbClr val="FFFFFF"/>
              </a:solidFill>
              <a:latin typeface="Times New Roman" pitchFamily="18" charset="0"/>
              <a:cs typeface="Arial" charset="0"/>
            </a:endParaRPr>
          </a:p>
        </p:txBody>
      </p:sp>
      <p:grpSp>
        <p:nvGrpSpPr>
          <p:cNvPr id="335" name="Group 145"/>
          <p:cNvGrpSpPr/>
          <p:nvPr/>
        </p:nvGrpSpPr>
        <p:grpSpPr>
          <a:xfrm>
            <a:off x="1671638" y="1632956"/>
            <a:ext cx="6303962" cy="1495425"/>
            <a:chOff x="1671638" y="1632956"/>
            <a:chExt cx="6303962" cy="1495425"/>
          </a:xfrm>
        </p:grpSpPr>
        <p:sp>
          <p:nvSpPr>
            <p:cNvPr id="336" name="Freeform 32"/>
            <p:cNvSpPr>
              <a:spLocks/>
            </p:cNvSpPr>
            <p:nvPr/>
          </p:nvSpPr>
          <p:spPr bwMode="auto">
            <a:xfrm>
              <a:off x="4035425" y="2409244"/>
              <a:ext cx="793750" cy="123825"/>
            </a:xfrm>
            <a:custGeom>
              <a:avLst/>
              <a:gdLst>
                <a:gd name="T0" fmla="*/ 0 w 454"/>
                <a:gd name="T1" fmla="*/ 2147483647 h 77"/>
                <a:gd name="T2" fmla="*/ 2147483647 w 454"/>
                <a:gd name="T3" fmla="*/ 2147483647 h 77"/>
                <a:gd name="T4" fmla="*/ 2147483647 w 454"/>
                <a:gd name="T5" fmla="*/ 0 h 77"/>
                <a:gd name="T6" fmla="*/ 0 60000 65536"/>
                <a:gd name="T7" fmla="*/ 0 60000 65536"/>
                <a:gd name="T8" fmla="*/ 0 60000 65536"/>
                <a:gd name="T9" fmla="*/ 0 w 454"/>
                <a:gd name="T10" fmla="*/ 0 h 77"/>
                <a:gd name="T11" fmla="*/ 454 w 454"/>
                <a:gd name="T12" fmla="*/ 77 h 77"/>
              </a:gdLst>
              <a:ahLst/>
              <a:cxnLst>
                <a:cxn ang="T6">
                  <a:pos x="T0" y="T1"/>
                </a:cxn>
                <a:cxn ang="T7">
                  <a:pos x="T2" y="T3"/>
                </a:cxn>
                <a:cxn ang="T8">
                  <a:pos x="T4" y="T5"/>
                </a:cxn>
              </a:cxnLst>
              <a:rect l="T9" t="T10" r="T11" b="T12"/>
              <a:pathLst>
                <a:path w="454" h="77">
                  <a:moveTo>
                    <a:pt x="0" y="77"/>
                  </a:moveTo>
                  <a:lnTo>
                    <a:pt x="230" y="41"/>
                  </a:lnTo>
                  <a:lnTo>
                    <a:pt x="454"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7" name="Freeform 33"/>
            <p:cNvSpPr>
              <a:spLocks/>
            </p:cNvSpPr>
            <p:nvPr/>
          </p:nvSpPr>
          <p:spPr bwMode="auto">
            <a:xfrm>
              <a:off x="4829175" y="2226681"/>
              <a:ext cx="781050" cy="182563"/>
            </a:xfrm>
            <a:custGeom>
              <a:avLst/>
              <a:gdLst>
                <a:gd name="T0" fmla="*/ 0 w 448"/>
                <a:gd name="T1" fmla="*/ 2147483647 h 112"/>
                <a:gd name="T2" fmla="*/ 2147483647 w 448"/>
                <a:gd name="T3" fmla="*/ 2147483647 h 112"/>
                <a:gd name="T4" fmla="*/ 2147483647 w 448"/>
                <a:gd name="T5" fmla="*/ 2147483647 h 112"/>
                <a:gd name="T6" fmla="*/ 2147483647 w 448"/>
                <a:gd name="T7" fmla="*/ 0 h 112"/>
                <a:gd name="T8" fmla="*/ 0 60000 65536"/>
                <a:gd name="T9" fmla="*/ 0 60000 65536"/>
                <a:gd name="T10" fmla="*/ 0 60000 65536"/>
                <a:gd name="T11" fmla="*/ 0 60000 65536"/>
                <a:gd name="T12" fmla="*/ 0 w 448"/>
                <a:gd name="T13" fmla="*/ 0 h 112"/>
                <a:gd name="T14" fmla="*/ 448 w 448"/>
                <a:gd name="T15" fmla="*/ 112 h 112"/>
              </a:gdLst>
              <a:ahLst/>
              <a:cxnLst>
                <a:cxn ang="T8">
                  <a:pos x="T0" y="T1"/>
                </a:cxn>
                <a:cxn ang="T9">
                  <a:pos x="T2" y="T3"/>
                </a:cxn>
                <a:cxn ang="T10">
                  <a:pos x="T4" y="T5"/>
                </a:cxn>
                <a:cxn ang="T11">
                  <a:pos x="T6" y="T7"/>
                </a:cxn>
              </a:cxnLst>
              <a:rect l="T12" t="T13" r="T14" b="T15"/>
              <a:pathLst>
                <a:path w="448" h="112">
                  <a:moveTo>
                    <a:pt x="0" y="112"/>
                  </a:moveTo>
                  <a:lnTo>
                    <a:pt x="112" y="89"/>
                  </a:lnTo>
                  <a:lnTo>
                    <a:pt x="224" y="59"/>
                  </a:lnTo>
                  <a:lnTo>
                    <a:pt x="448"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8" name="Freeform 34"/>
            <p:cNvSpPr>
              <a:spLocks/>
            </p:cNvSpPr>
            <p:nvPr/>
          </p:nvSpPr>
          <p:spPr bwMode="auto">
            <a:xfrm>
              <a:off x="5610225" y="2055231"/>
              <a:ext cx="790575" cy="171450"/>
            </a:xfrm>
            <a:custGeom>
              <a:avLst/>
              <a:gdLst>
                <a:gd name="T0" fmla="*/ 0 w 453"/>
                <a:gd name="T1" fmla="*/ 2147483647 h 106"/>
                <a:gd name="T2" fmla="*/ 2147483647 w 453"/>
                <a:gd name="T3" fmla="*/ 2147483647 h 106"/>
                <a:gd name="T4" fmla="*/ 2147483647 w 453"/>
                <a:gd name="T5" fmla="*/ 2147483647 h 106"/>
                <a:gd name="T6" fmla="*/ 2147483647 w 453"/>
                <a:gd name="T7" fmla="*/ 0 h 106"/>
                <a:gd name="T8" fmla="*/ 0 60000 65536"/>
                <a:gd name="T9" fmla="*/ 0 60000 65536"/>
                <a:gd name="T10" fmla="*/ 0 60000 65536"/>
                <a:gd name="T11" fmla="*/ 0 60000 65536"/>
                <a:gd name="T12" fmla="*/ 0 w 453"/>
                <a:gd name="T13" fmla="*/ 0 h 106"/>
                <a:gd name="T14" fmla="*/ 453 w 453"/>
                <a:gd name="T15" fmla="*/ 106 h 106"/>
              </a:gdLst>
              <a:ahLst/>
              <a:cxnLst>
                <a:cxn ang="T8">
                  <a:pos x="T0" y="T1"/>
                </a:cxn>
                <a:cxn ang="T9">
                  <a:pos x="T2" y="T3"/>
                </a:cxn>
                <a:cxn ang="T10">
                  <a:pos x="T4" y="T5"/>
                </a:cxn>
                <a:cxn ang="T11">
                  <a:pos x="T6" y="T7"/>
                </a:cxn>
              </a:cxnLst>
              <a:rect l="T12" t="T13" r="T14" b="T15"/>
              <a:pathLst>
                <a:path w="453" h="106">
                  <a:moveTo>
                    <a:pt x="0" y="106"/>
                  </a:moveTo>
                  <a:lnTo>
                    <a:pt x="224" y="53"/>
                  </a:lnTo>
                  <a:lnTo>
                    <a:pt x="341" y="29"/>
                  </a:lnTo>
                  <a:lnTo>
                    <a:pt x="453"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39" name="Freeform 35"/>
            <p:cNvSpPr>
              <a:spLocks/>
            </p:cNvSpPr>
            <p:nvPr/>
          </p:nvSpPr>
          <p:spPr bwMode="auto">
            <a:xfrm>
              <a:off x="6400800" y="1813931"/>
              <a:ext cx="784225" cy="241300"/>
            </a:xfrm>
            <a:custGeom>
              <a:avLst/>
              <a:gdLst>
                <a:gd name="T0" fmla="*/ 0 w 448"/>
                <a:gd name="T1" fmla="*/ 2147483647 h 148"/>
                <a:gd name="T2" fmla="*/ 2147483647 w 448"/>
                <a:gd name="T3" fmla="*/ 2147483647 h 148"/>
                <a:gd name="T4" fmla="*/ 2147483647 w 448"/>
                <a:gd name="T5" fmla="*/ 2147483647 h 148"/>
                <a:gd name="T6" fmla="*/ 2147483647 w 448"/>
                <a:gd name="T7" fmla="*/ 2147483647 h 148"/>
                <a:gd name="T8" fmla="*/ 2147483647 w 448"/>
                <a:gd name="T9" fmla="*/ 0 h 148"/>
                <a:gd name="T10" fmla="*/ 0 60000 65536"/>
                <a:gd name="T11" fmla="*/ 0 60000 65536"/>
                <a:gd name="T12" fmla="*/ 0 60000 65536"/>
                <a:gd name="T13" fmla="*/ 0 60000 65536"/>
                <a:gd name="T14" fmla="*/ 0 60000 65536"/>
                <a:gd name="T15" fmla="*/ 0 w 448"/>
                <a:gd name="T16" fmla="*/ 0 h 148"/>
                <a:gd name="T17" fmla="*/ 448 w 448"/>
                <a:gd name="T18" fmla="*/ 148 h 148"/>
              </a:gdLst>
              <a:ahLst/>
              <a:cxnLst>
                <a:cxn ang="T10">
                  <a:pos x="T0" y="T1"/>
                </a:cxn>
                <a:cxn ang="T11">
                  <a:pos x="T2" y="T3"/>
                </a:cxn>
                <a:cxn ang="T12">
                  <a:pos x="T4" y="T5"/>
                </a:cxn>
                <a:cxn ang="T13">
                  <a:pos x="T6" y="T7"/>
                </a:cxn>
                <a:cxn ang="T14">
                  <a:pos x="T8" y="T9"/>
                </a:cxn>
              </a:cxnLst>
              <a:rect l="T15" t="T16" r="T17" b="T18"/>
              <a:pathLst>
                <a:path w="448" h="148">
                  <a:moveTo>
                    <a:pt x="0" y="148"/>
                  </a:moveTo>
                  <a:lnTo>
                    <a:pt x="112" y="112"/>
                  </a:lnTo>
                  <a:lnTo>
                    <a:pt x="224" y="77"/>
                  </a:lnTo>
                  <a:lnTo>
                    <a:pt x="336" y="35"/>
                  </a:lnTo>
                  <a:lnTo>
                    <a:pt x="448"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0" name="Freeform 36"/>
            <p:cNvSpPr>
              <a:spLocks/>
            </p:cNvSpPr>
            <p:nvPr/>
          </p:nvSpPr>
          <p:spPr bwMode="auto">
            <a:xfrm>
              <a:off x="2462213" y="2648956"/>
              <a:ext cx="782637" cy="422275"/>
            </a:xfrm>
            <a:custGeom>
              <a:avLst/>
              <a:gdLst>
                <a:gd name="T0" fmla="*/ 0 w 448"/>
                <a:gd name="T1" fmla="*/ 2147483647 h 260"/>
                <a:gd name="T2" fmla="*/ 2147483647 w 448"/>
                <a:gd name="T3" fmla="*/ 2147483647 h 260"/>
                <a:gd name="T4" fmla="*/ 2147483647 w 448"/>
                <a:gd name="T5" fmla="*/ 2147483647 h 260"/>
                <a:gd name="T6" fmla="*/ 2147483647 w 448"/>
                <a:gd name="T7" fmla="*/ 2147483647 h 260"/>
                <a:gd name="T8" fmla="*/ 2147483647 w 448"/>
                <a:gd name="T9" fmla="*/ 2147483647 h 260"/>
                <a:gd name="T10" fmla="*/ 2147483647 w 448"/>
                <a:gd name="T11" fmla="*/ 2147483647 h 260"/>
                <a:gd name="T12" fmla="*/ 2147483647 w 448"/>
                <a:gd name="T13" fmla="*/ 2147483647 h 260"/>
                <a:gd name="T14" fmla="*/ 2147483647 w 448"/>
                <a:gd name="T15" fmla="*/ 2147483647 h 260"/>
                <a:gd name="T16" fmla="*/ 2147483647 w 448"/>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8"/>
                <a:gd name="T28" fmla="*/ 0 h 260"/>
                <a:gd name="T29" fmla="*/ 448 w 448"/>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8" h="260">
                  <a:moveTo>
                    <a:pt x="0" y="260"/>
                  </a:moveTo>
                  <a:lnTo>
                    <a:pt x="59" y="236"/>
                  </a:lnTo>
                  <a:lnTo>
                    <a:pt x="112" y="206"/>
                  </a:lnTo>
                  <a:lnTo>
                    <a:pt x="171" y="171"/>
                  </a:lnTo>
                  <a:lnTo>
                    <a:pt x="224" y="130"/>
                  </a:lnTo>
                  <a:lnTo>
                    <a:pt x="277" y="94"/>
                  </a:lnTo>
                  <a:lnTo>
                    <a:pt x="336" y="59"/>
                  </a:lnTo>
                  <a:lnTo>
                    <a:pt x="389" y="23"/>
                  </a:lnTo>
                  <a:lnTo>
                    <a:pt x="448"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1" name="Freeform 46"/>
            <p:cNvSpPr>
              <a:spLocks/>
            </p:cNvSpPr>
            <p:nvPr/>
          </p:nvSpPr>
          <p:spPr bwMode="auto">
            <a:xfrm>
              <a:off x="1671638" y="3071231"/>
              <a:ext cx="790575" cy="57150"/>
            </a:xfrm>
            <a:custGeom>
              <a:avLst/>
              <a:gdLst>
                <a:gd name="T0" fmla="*/ 0 w 454"/>
                <a:gd name="T1" fmla="*/ 2147483647 h 35"/>
                <a:gd name="T2" fmla="*/ 2147483647 w 454"/>
                <a:gd name="T3" fmla="*/ 2147483647 h 35"/>
                <a:gd name="T4" fmla="*/ 2147483647 w 454"/>
                <a:gd name="T5" fmla="*/ 2147483647 h 35"/>
                <a:gd name="T6" fmla="*/ 2147483647 w 454"/>
                <a:gd name="T7" fmla="*/ 2147483647 h 35"/>
                <a:gd name="T8" fmla="*/ 2147483647 w 454"/>
                <a:gd name="T9" fmla="*/ 2147483647 h 35"/>
                <a:gd name="T10" fmla="*/ 2147483647 w 454"/>
                <a:gd name="T11" fmla="*/ 0 h 35"/>
                <a:gd name="T12" fmla="*/ 0 60000 65536"/>
                <a:gd name="T13" fmla="*/ 0 60000 65536"/>
                <a:gd name="T14" fmla="*/ 0 60000 65536"/>
                <a:gd name="T15" fmla="*/ 0 60000 65536"/>
                <a:gd name="T16" fmla="*/ 0 60000 65536"/>
                <a:gd name="T17" fmla="*/ 0 60000 65536"/>
                <a:gd name="T18" fmla="*/ 0 w 454"/>
                <a:gd name="T19" fmla="*/ 0 h 35"/>
                <a:gd name="T20" fmla="*/ 454 w 45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454" h="35">
                  <a:moveTo>
                    <a:pt x="0" y="35"/>
                  </a:moveTo>
                  <a:lnTo>
                    <a:pt x="112" y="29"/>
                  </a:lnTo>
                  <a:lnTo>
                    <a:pt x="230" y="29"/>
                  </a:lnTo>
                  <a:lnTo>
                    <a:pt x="342" y="23"/>
                  </a:lnTo>
                  <a:lnTo>
                    <a:pt x="395" y="17"/>
                  </a:lnTo>
                  <a:lnTo>
                    <a:pt x="454"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2" name="Freeform 114"/>
            <p:cNvSpPr>
              <a:spLocks/>
            </p:cNvSpPr>
            <p:nvPr/>
          </p:nvSpPr>
          <p:spPr bwMode="auto">
            <a:xfrm>
              <a:off x="3244850" y="2533069"/>
              <a:ext cx="790575" cy="115887"/>
            </a:xfrm>
            <a:custGeom>
              <a:avLst/>
              <a:gdLst>
                <a:gd name="T0" fmla="*/ 0 w 453"/>
                <a:gd name="T1" fmla="*/ 2147483647 h 71"/>
                <a:gd name="T2" fmla="*/ 2147483647 w 453"/>
                <a:gd name="T3" fmla="*/ 2147483647 h 71"/>
                <a:gd name="T4" fmla="*/ 2147483647 w 453"/>
                <a:gd name="T5" fmla="*/ 2147483647 h 71"/>
                <a:gd name="T6" fmla="*/ 2147483647 w 453"/>
                <a:gd name="T7" fmla="*/ 2147483647 h 71"/>
                <a:gd name="T8" fmla="*/ 2147483647 w 453"/>
                <a:gd name="T9" fmla="*/ 2147483647 h 71"/>
                <a:gd name="T10" fmla="*/ 2147483647 w 453"/>
                <a:gd name="T11" fmla="*/ 0 h 71"/>
                <a:gd name="T12" fmla="*/ 0 60000 65536"/>
                <a:gd name="T13" fmla="*/ 0 60000 65536"/>
                <a:gd name="T14" fmla="*/ 0 60000 65536"/>
                <a:gd name="T15" fmla="*/ 0 60000 65536"/>
                <a:gd name="T16" fmla="*/ 0 60000 65536"/>
                <a:gd name="T17" fmla="*/ 0 60000 65536"/>
                <a:gd name="T18" fmla="*/ 0 w 453"/>
                <a:gd name="T19" fmla="*/ 0 h 71"/>
                <a:gd name="T20" fmla="*/ 453 w 453"/>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453" h="71">
                  <a:moveTo>
                    <a:pt x="0" y="71"/>
                  </a:moveTo>
                  <a:lnTo>
                    <a:pt x="59" y="53"/>
                  </a:lnTo>
                  <a:lnTo>
                    <a:pt x="112" y="41"/>
                  </a:lnTo>
                  <a:lnTo>
                    <a:pt x="223" y="24"/>
                  </a:lnTo>
                  <a:lnTo>
                    <a:pt x="341" y="12"/>
                  </a:lnTo>
                  <a:lnTo>
                    <a:pt x="453"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sp>
          <p:nvSpPr>
            <p:cNvPr id="343" name="Freeform 115"/>
            <p:cNvSpPr>
              <a:spLocks/>
            </p:cNvSpPr>
            <p:nvPr/>
          </p:nvSpPr>
          <p:spPr bwMode="auto">
            <a:xfrm>
              <a:off x="7185025" y="1632956"/>
              <a:ext cx="790575" cy="180975"/>
            </a:xfrm>
            <a:custGeom>
              <a:avLst/>
              <a:gdLst>
                <a:gd name="T0" fmla="*/ 0 w 454"/>
                <a:gd name="T1" fmla="*/ 2147483647 h 112"/>
                <a:gd name="T2" fmla="*/ 2147483647 w 454"/>
                <a:gd name="T3" fmla="*/ 2147483647 h 112"/>
                <a:gd name="T4" fmla="*/ 2147483647 w 454"/>
                <a:gd name="T5" fmla="*/ 0 h 112"/>
                <a:gd name="T6" fmla="*/ 0 60000 65536"/>
                <a:gd name="T7" fmla="*/ 0 60000 65536"/>
                <a:gd name="T8" fmla="*/ 0 60000 65536"/>
                <a:gd name="T9" fmla="*/ 0 w 454"/>
                <a:gd name="T10" fmla="*/ 0 h 112"/>
                <a:gd name="T11" fmla="*/ 454 w 454"/>
                <a:gd name="T12" fmla="*/ 112 h 112"/>
              </a:gdLst>
              <a:ahLst/>
              <a:cxnLst>
                <a:cxn ang="T6">
                  <a:pos x="T0" y="T1"/>
                </a:cxn>
                <a:cxn ang="T7">
                  <a:pos x="T2" y="T3"/>
                </a:cxn>
                <a:cxn ang="T8">
                  <a:pos x="T4" y="T5"/>
                </a:cxn>
              </a:cxnLst>
              <a:rect l="T9" t="T10" r="T11" b="T12"/>
              <a:pathLst>
                <a:path w="454" h="112">
                  <a:moveTo>
                    <a:pt x="0" y="112"/>
                  </a:moveTo>
                  <a:lnTo>
                    <a:pt x="224" y="53"/>
                  </a:lnTo>
                  <a:lnTo>
                    <a:pt x="454" y="0"/>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800" b="1" kern="0" dirty="0">
                <a:solidFill>
                  <a:srgbClr val="FFFFFF"/>
                </a:solidFill>
                <a:cs typeface="Arial" charset="0"/>
              </a:endParaRPr>
            </a:p>
          </p:txBody>
        </p:sp>
      </p:grpSp>
      <p:sp>
        <p:nvSpPr>
          <p:cNvPr id="344" name="Freeform 119"/>
          <p:cNvSpPr>
            <a:spLocks/>
          </p:cNvSpPr>
          <p:nvPr/>
        </p:nvSpPr>
        <p:spPr bwMode="auto">
          <a:xfrm>
            <a:off x="1549400" y="4876894"/>
            <a:ext cx="6400800" cy="622301"/>
          </a:xfrm>
          <a:custGeom>
            <a:avLst/>
            <a:gdLst>
              <a:gd name="T0" fmla="*/ 0 w 4032"/>
              <a:gd name="T1" fmla="*/ 0 h 336"/>
              <a:gd name="T2" fmla="*/ 2147480568 w 4032"/>
              <a:gd name="T3" fmla="*/ 2147483647 h 336"/>
              <a:gd name="T4" fmla="*/ 2147480568 w 4032"/>
              <a:gd name="T5" fmla="*/ 2147483647 h 336"/>
              <a:gd name="T6" fmla="*/ 2147480568 w 4032"/>
              <a:gd name="T7" fmla="*/ 2147483647 h 336"/>
              <a:gd name="T8" fmla="*/ 2147480568 w 4032"/>
              <a:gd name="T9" fmla="*/ 2147483647 h 336"/>
              <a:gd name="T10" fmla="*/ 2147480568 w 4032"/>
              <a:gd name="T11" fmla="*/ 2147483647 h 336"/>
              <a:gd name="T12" fmla="*/ 2147480568 w 4032"/>
              <a:gd name="T13" fmla="*/ 2147483647 h 336"/>
              <a:gd name="T14" fmla="*/ 0 60000 65536"/>
              <a:gd name="T15" fmla="*/ 0 60000 65536"/>
              <a:gd name="T16" fmla="*/ 0 60000 65536"/>
              <a:gd name="T17" fmla="*/ 0 60000 65536"/>
              <a:gd name="T18" fmla="*/ 0 60000 65536"/>
              <a:gd name="T19" fmla="*/ 0 60000 65536"/>
              <a:gd name="T20" fmla="*/ 0 60000 65536"/>
              <a:gd name="T21" fmla="*/ 0 w 4032"/>
              <a:gd name="T22" fmla="*/ 0 h 336"/>
              <a:gd name="T23" fmla="*/ 4032 w 4032"/>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32" h="336">
                <a:moveTo>
                  <a:pt x="0" y="0"/>
                </a:moveTo>
                <a:lnTo>
                  <a:pt x="816" y="96"/>
                </a:lnTo>
                <a:lnTo>
                  <a:pt x="1392" y="144"/>
                </a:lnTo>
                <a:lnTo>
                  <a:pt x="2208" y="192"/>
                </a:lnTo>
                <a:lnTo>
                  <a:pt x="2880" y="240"/>
                </a:lnTo>
                <a:lnTo>
                  <a:pt x="3792" y="336"/>
                </a:lnTo>
                <a:lnTo>
                  <a:pt x="4032" y="336"/>
                </a:lnTo>
              </a:path>
            </a:pathLst>
          </a:custGeom>
          <a:noFill/>
          <a:ln w="28575">
            <a:solidFill>
              <a:srgbClr val="82786F"/>
            </a:solidFill>
            <a:round/>
            <a:headEnd/>
            <a:tailEnd/>
          </a:ln>
        </p:spPr>
        <p:txBody>
          <a:bodyPr/>
          <a:lstStyle/>
          <a:p>
            <a:pPr algn="ctr" fontAlgn="base">
              <a:lnSpc>
                <a:spcPct val="90000"/>
              </a:lnSpc>
              <a:spcBef>
                <a:spcPct val="50000"/>
              </a:spcBef>
              <a:spcAft>
                <a:spcPct val="0"/>
              </a:spcAft>
              <a:defRPr/>
            </a:pPr>
            <a:endParaRPr lang="en-US" sz="2400" b="1" kern="0" dirty="0">
              <a:solidFill>
                <a:srgbClr val="FFFFFF"/>
              </a:solidFill>
              <a:cs typeface="Arial" charset="0"/>
            </a:endParaRPr>
          </a:p>
        </p:txBody>
      </p:sp>
      <p:sp>
        <p:nvSpPr>
          <p:cNvPr id="345" name="Text Box 229"/>
          <p:cNvSpPr txBox="1">
            <a:spLocks noChangeArrowheads="1"/>
          </p:cNvSpPr>
          <p:nvPr/>
        </p:nvSpPr>
        <p:spPr bwMode="auto">
          <a:xfrm>
            <a:off x="5567363" y="1461506"/>
            <a:ext cx="1765227" cy="307777"/>
          </a:xfrm>
          <a:prstGeom prst="rect">
            <a:avLst/>
          </a:prstGeom>
          <a:noFill/>
          <a:ln w="12700">
            <a:noFill/>
            <a:miter lim="800000"/>
            <a:headEnd type="none" w="sm" len="sm"/>
            <a:tailEnd type="none" w="sm" len="sm"/>
          </a:ln>
        </p:spPr>
        <p:txBody>
          <a:bodyPr wrap="none">
            <a:spAutoFit/>
          </a:bodyPr>
          <a:lstStyle/>
          <a:p>
            <a:pPr eaLnBrk="0" hangingPunct="0">
              <a:defRPr/>
            </a:pPr>
            <a:r>
              <a:rPr lang="en-US" sz="1400" b="1" kern="0" dirty="0">
                <a:solidFill>
                  <a:srgbClr val="BE0023"/>
                </a:solidFill>
              </a:rPr>
              <a:t>Postmeal glucose</a:t>
            </a:r>
          </a:p>
        </p:txBody>
      </p:sp>
      <p:sp>
        <p:nvSpPr>
          <p:cNvPr id="346" name="Text Box 120"/>
          <p:cNvSpPr txBox="1">
            <a:spLocks noChangeArrowheads="1"/>
          </p:cNvSpPr>
          <p:nvPr/>
        </p:nvSpPr>
        <p:spPr bwMode="auto">
          <a:xfrm>
            <a:off x="1957866" y="5105400"/>
            <a:ext cx="1394934" cy="307777"/>
          </a:xfrm>
          <a:prstGeom prst="rect">
            <a:avLst/>
          </a:prstGeom>
          <a:noFill/>
          <a:ln w="12700">
            <a:noFill/>
            <a:miter lim="800000"/>
            <a:headEnd type="none" w="sm" len="sm"/>
            <a:tailEnd type="none" w="sm" len="sm"/>
          </a:ln>
        </p:spPr>
        <p:txBody>
          <a:bodyPr wrap="none">
            <a:spAutoFit/>
          </a:bodyPr>
          <a:lstStyle/>
          <a:p>
            <a:r>
              <a:rPr lang="en-US" sz="1400" b="1" dirty="0">
                <a:solidFill>
                  <a:srgbClr val="82786F"/>
                </a:solidFill>
                <a:latin typeface="Symbol" pitchFamily="18" charset="2"/>
                <a:cs typeface="Arial" pitchFamily="34" charset="0"/>
                <a:sym typeface="Symbol"/>
              </a:rPr>
              <a:t></a:t>
            </a:r>
            <a:r>
              <a:rPr lang="en-US" sz="1400" b="1" dirty="0">
                <a:solidFill>
                  <a:srgbClr val="82786F"/>
                </a:solidFill>
                <a:cs typeface="Arial" pitchFamily="34" charset="0"/>
              </a:rPr>
              <a:t>-cell function</a:t>
            </a:r>
          </a:p>
        </p:txBody>
      </p:sp>
      <p:sp>
        <p:nvSpPr>
          <p:cNvPr id="347" name="Text Box 120"/>
          <p:cNvSpPr txBox="1">
            <a:spLocks noChangeArrowheads="1"/>
          </p:cNvSpPr>
          <p:nvPr/>
        </p:nvSpPr>
        <p:spPr bwMode="auto">
          <a:xfrm>
            <a:off x="1981200" y="4495800"/>
            <a:ext cx="1364476" cy="338554"/>
          </a:xfrm>
          <a:prstGeom prst="rect">
            <a:avLst/>
          </a:prstGeom>
          <a:noFill/>
          <a:ln w="12700">
            <a:noFill/>
            <a:miter lim="800000"/>
            <a:headEnd type="none" w="sm" len="sm"/>
            <a:tailEnd type="none" w="sm" len="sm"/>
          </a:ln>
        </p:spPr>
        <p:txBody>
          <a:bodyPr wrap="none">
            <a:spAutoFit/>
          </a:bodyPr>
          <a:lstStyle/>
          <a:p>
            <a:r>
              <a:rPr lang="en-US" sz="1400" b="1" dirty="0">
                <a:solidFill>
                  <a:srgbClr val="00AF3F"/>
                </a:solidFill>
                <a:ea typeface="SimSun-ExtB" panose="02010609060101010101" pitchFamily="49" charset="-122"/>
                <a:cs typeface="Arial" pitchFamily="34" charset="0"/>
                <a:sym typeface="Symbol"/>
              </a:rPr>
              <a:t>Incretin</a:t>
            </a:r>
            <a:r>
              <a:rPr lang="en-US" sz="1600" b="1" dirty="0">
                <a:solidFill>
                  <a:srgbClr val="00AF3F"/>
                </a:solidFill>
                <a:ea typeface="SimSun-ExtB" panose="02010609060101010101" pitchFamily="49" charset="-122"/>
                <a:cs typeface="Arial" pitchFamily="34" charset="0"/>
                <a:sym typeface="Symbol"/>
              </a:rPr>
              <a:t> </a:t>
            </a:r>
            <a:r>
              <a:rPr lang="en-US" sz="1400" b="1" dirty="0">
                <a:solidFill>
                  <a:srgbClr val="00AF3F"/>
                </a:solidFill>
                <a:ea typeface="SimSun-ExtB" panose="02010609060101010101" pitchFamily="49" charset="-122"/>
                <a:cs typeface="Arial" pitchFamily="34" charset="0"/>
                <a:sym typeface="Symbol"/>
              </a:rPr>
              <a:t>effect</a:t>
            </a:r>
            <a:endParaRPr lang="en-US" sz="1400" b="1" dirty="0">
              <a:solidFill>
                <a:srgbClr val="00AF3F"/>
              </a:solidFill>
              <a:ea typeface="SimSun-ExtB" panose="02010609060101010101" pitchFamily="49" charset="-122"/>
              <a:cs typeface="Arial" pitchFamily="34" charset="0"/>
            </a:endParaRPr>
          </a:p>
        </p:txBody>
      </p:sp>
      <p:cxnSp>
        <p:nvCxnSpPr>
          <p:cNvPr id="348" name="Straight Connector 347"/>
          <p:cNvCxnSpPr>
            <a:stCxn id="344" idx="0"/>
          </p:cNvCxnSpPr>
          <p:nvPr/>
        </p:nvCxnSpPr>
        <p:spPr bwMode="auto">
          <a:xfrm>
            <a:off x="1549400" y="4876894"/>
            <a:ext cx="6315075" cy="523200"/>
          </a:xfrm>
          <a:prstGeom prst="line">
            <a:avLst/>
          </a:prstGeom>
          <a:noFill/>
          <a:ln w="28575" cap="flat" cmpd="sng" algn="ctr">
            <a:solidFill>
              <a:srgbClr val="00AF3F"/>
            </a:solidFill>
            <a:prstDash val="solid"/>
            <a:round/>
            <a:headEnd type="none" w="med" len="med"/>
            <a:tailEnd type="none" w="med" len="med"/>
          </a:ln>
          <a:effectLst/>
        </p:spPr>
      </p:cxnSp>
      <p:sp>
        <p:nvSpPr>
          <p:cNvPr id="349" name="Text Placeholder 4"/>
          <p:cNvSpPr txBox="1">
            <a:spLocks/>
          </p:cNvSpPr>
          <p:nvPr/>
        </p:nvSpPr>
        <p:spPr bwMode="auto">
          <a:xfrm>
            <a:off x="503238" y="6408108"/>
            <a:ext cx="4322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ts val="1000"/>
              </a:lnSpc>
              <a:buFont typeface="+mj-lt"/>
              <a:buNone/>
            </a:pPr>
            <a:r>
              <a:rPr lang="en-US" dirty="0">
                <a:solidFill>
                  <a:prstClr val="black"/>
                </a:solidFill>
                <a:cs typeface="Arial" pitchFamily="34" charset="0"/>
              </a:rPr>
              <a:t>Data from Kendall DM et al. </a:t>
            </a:r>
            <a:r>
              <a:rPr lang="en-US" i="1" dirty="0">
                <a:solidFill>
                  <a:prstClr val="black"/>
                </a:solidFill>
                <a:cs typeface="Arial" pitchFamily="34" charset="0"/>
              </a:rPr>
              <a:t>Am J Med </a:t>
            </a:r>
            <a:r>
              <a:rPr lang="en-US" dirty="0">
                <a:solidFill>
                  <a:prstClr val="black"/>
                </a:solidFill>
                <a:cs typeface="Arial" pitchFamily="34" charset="0"/>
              </a:rPr>
              <a:t>2009;122:S37-50</a:t>
            </a:r>
            <a:endParaRPr lang="en-US" dirty="0">
              <a:solidFill>
                <a:srgbClr val="FFFFFF"/>
              </a:solidFill>
              <a:cs typeface="Arial" pitchFamily="34" charset="0"/>
            </a:endParaRPr>
          </a:p>
          <a:p>
            <a:pPr marL="0" indent="0">
              <a:spcAft>
                <a:spcPct val="0"/>
              </a:spcAft>
              <a:buFont typeface="+mj-lt"/>
              <a:buNone/>
            </a:pPr>
            <a:endParaRPr lang="en-US" altLang="en-US" kern="0" dirty="0">
              <a:solidFill>
                <a:srgbClr val="000000"/>
              </a:solidFill>
              <a:ea typeface="ヒラギノ角ゴ Pro W3"/>
              <a:cs typeface="DIN-Regular" pitchFamily="34" charset="0"/>
            </a:endParaRPr>
          </a:p>
        </p:txBody>
      </p:sp>
      <p:sp>
        <p:nvSpPr>
          <p:cNvPr id="118"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custDataLst>
      <p:tags r:id="rId1"/>
    </p:custDataLst>
    <p:extLst>
      <p:ext uri="{BB962C8B-B14F-4D97-AF65-F5344CB8AC3E}">
        <p14:creationId xmlns:p14="http://schemas.microsoft.com/office/powerpoint/2010/main" val="90727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50837"/>
          </a:xfrm>
          <a:prstGeom prst="rect">
            <a:avLst/>
          </a:prstGeom>
        </p:spPr>
        <p:txBody>
          <a:bodyPr/>
          <a:lstStyle/>
          <a:p>
            <a:pPr>
              <a:lnSpc>
                <a:spcPct val="90000"/>
              </a:lnSpc>
              <a:defRPr/>
            </a:pPr>
            <a:r>
              <a:rPr lang="en-US" sz="1200">
                <a:solidFill>
                  <a:srgbClr val="000000"/>
                </a:solidFill>
                <a:latin typeface="Arial Narrow" panose="020B0606020202030204" pitchFamily="34" charset="0"/>
              </a:rPr>
              <a:t>Company Confidential  © 2014 Eli Lilly and Company </a:t>
            </a:r>
            <a:endParaRPr lang="en-US" sz="1200" dirty="0">
              <a:solidFill>
                <a:srgbClr val="000000"/>
              </a:solidFill>
              <a:latin typeface="Arial Narrow" panose="020B0606020202030204" pitchFamily="34" charset="0"/>
            </a:endParaRP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sp>
        <p:nvSpPr>
          <p:cNvPr id="31" name="Footer Placeholder 4"/>
          <p:cNvSpPr txBox="1">
            <a:spLocks/>
          </p:cNvSpPr>
          <p:nvPr/>
        </p:nvSpPr>
        <p:spPr bwMode="auto">
          <a:xfrm>
            <a:off x="3563633" y="6580899"/>
            <a:ext cx="2016735" cy="2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Tree>
    <p:extLst>
      <p:ext uri="{BB962C8B-B14F-4D97-AF65-F5344CB8AC3E}">
        <p14:creationId xmlns:p14="http://schemas.microsoft.com/office/powerpoint/2010/main" val="427096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50837"/>
          </a:xfrm>
          <a:prstGeom prst="rect">
            <a:avLst/>
          </a:prstGeom>
        </p:spPr>
        <p:txBody>
          <a:bodyPr/>
          <a:lstStyle/>
          <a:p>
            <a:pPr>
              <a:lnSpc>
                <a:spcPct val="90000"/>
              </a:lnSpc>
              <a:defRPr/>
            </a:pPr>
            <a:r>
              <a:rPr lang="en-US" sz="1200">
                <a:solidFill>
                  <a:srgbClr val="000000"/>
                </a:solidFill>
                <a:latin typeface="Arial Narrow" panose="020B0606020202030204" pitchFamily="34" charset="0"/>
              </a:rPr>
              <a:t>Company Confidential  © 2014 Eli Lilly and Company </a:t>
            </a:r>
            <a:endParaRPr lang="en-US" sz="1200" dirty="0">
              <a:solidFill>
                <a:srgbClr val="000000"/>
              </a:solidFill>
              <a:latin typeface="Arial Narrow" panose="020B0606020202030204" pitchFamily="34" charset="0"/>
            </a:endParaRP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sp>
        <p:nvSpPr>
          <p:cNvPr id="31" name="Footer Placeholder 4"/>
          <p:cNvSpPr txBox="1">
            <a:spLocks/>
          </p:cNvSpPr>
          <p:nvPr/>
        </p:nvSpPr>
        <p:spPr bwMode="auto">
          <a:xfrm>
            <a:off x="3563633" y="6580899"/>
            <a:ext cx="2016735" cy="2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pic>
        <p:nvPicPr>
          <p:cNvPr id="9" name="Picture 48">
            <a:extLst>
              <a:ext uri="{FF2B5EF4-FFF2-40B4-BE49-F238E27FC236}">
                <a16:creationId xmlns:a16="http://schemas.microsoft.com/office/drawing/2014/main" xmlns="" id="{E55349F9-AE7C-4281-8699-E37F853AD8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341" y="1807210"/>
            <a:ext cx="1378459" cy="11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0503A7A8-ADF7-47E1-9A39-C65EDC9FD690}"/>
              </a:ext>
            </a:extLst>
          </p:cNvPr>
          <p:cNvSpPr txBox="1"/>
          <p:nvPr/>
        </p:nvSpPr>
        <p:spPr>
          <a:xfrm>
            <a:off x="596743" y="1749958"/>
            <a:ext cx="1842171" cy="523220"/>
          </a:xfrm>
          <a:prstGeom prst="rect">
            <a:avLst/>
          </a:prstGeom>
          <a:noFill/>
        </p:spPr>
        <p:txBody>
          <a:bodyPr wrap="none" rtlCol="0">
            <a:spAutoFit/>
          </a:bodyPr>
          <a:lstStyle/>
          <a:p>
            <a:pPr algn="ctr"/>
            <a:r>
              <a:rPr lang="en-US" sz="1400" b="1" dirty="0">
                <a:solidFill>
                  <a:srgbClr val="000000"/>
                </a:solidFill>
              </a:rPr>
              <a:t>Increased hepatic </a:t>
            </a:r>
            <a:br>
              <a:rPr lang="en-US" sz="1400" b="1" dirty="0">
                <a:solidFill>
                  <a:srgbClr val="000000"/>
                </a:solidFill>
              </a:rPr>
            </a:br>
            <a:r>
              <a:rPr lang="en-US" sz="1400" b="1" dirty="0">
                <a:solidFill>
                  <a:srgbClr val="000000"/>
                </a:solidFill>
              </a:rPr>
              <a:t>glucose production</a:t>
            </a:r>
          </a:p>
        </p:txBody>
      </p:sp>
      <p:cxnSp>
        <p:nvCxnSpPr>
          <p:cNvPr id="11" name="Curved Connector 31">
            <a:extLst>
              <a:ext uri="{FF2B5EF4-FFF2-40B4-BE49-F238E27FC236}">
                <a16:creationId xmlns:a16="http://schemas.microsoft.com/office/drawing/2014/main" xmlns="" id="{BCDA68EF-C409-4A48-A204-08348B6B7F81}"/>
              </a:ext>
            </a:extLst>
          </p:cNvPr>
          <p:cNvCxnSpPr/>
          <p:nvPr/>
        </p:nvCxnSpPr>
        <p:spPr>
          <a:xfrm>
            <a:off x="3015839" y="2705409"/>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87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50837"/>
          </a:xfrm>
          <a:prstGeom prst="rect">
            <a:avLst/>
          </a:prstGeom>
        </p:spPr>
        <p:txBody>
          <a:bodyPr/>
          <a:lstStyle/>
          <a:p>
            <a:pPr>
              <a:lnSpc>
                <a:spcPct val="90000"/>
              </a:lnSpc>
              <a:defRPr/>
            </a:pPr>
            <a:r>
              <a:rPr lang="en-US" sz="1200">
                <a:solidFill>
                  <a:srgbClr val="000000"/>
                </a:solidFill>
                <a:latin typeface="Arial Narrow" panose="020B0606020202030204" pitchFamily="34" charset="0"/>
              </a:rPr>
              <a:t>Company Confidential  © 2014 Eli Lilly and Company </a:t>
            </a:r>
            <a:endParaRPr lang="en-US" sz="1200" dirty="0">
              <a:solidFill>
                <a:srgbClr val="000000"/>
              </a:solidFill>
              <a:latin typeface="Arial Narrow" panose="020B0606020202030204" pitchFamily="34" charset="0"/>
            </a:endParaRP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sp>
        <p:nvSpPr>
          <p:cNvPr id="31" name="Footer Placeholder 4"/>
          <p:cNvSpPr txBox="1">
            <a:spLocks/>
          </p:cNvSpPr>
          <p:nvPr/>
        </p:nvSpPr>
        <p:spPr bwMode="auto">
          <a:xfrm>
            <a:off x="3563633" y="6580899"/>
            <a:ext cx="2016735" cy="2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pic>
        <p:nvPicPr>
          <p:cNvPr id="9" name="Picture 48">
            <a:extLst>
              <a:ext uri="{FF2B5EF4-FFF2-40B4-BE49-F238E27FC236}">
                <a16:creationId xmlns:a16="http://schemas.microsoft.com/office/drawing/2014/main" xmlns="" id="{E55349F9-AE7C-4281-8699-E37F853AD8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341" y="1807210"/>
            <a:ext cx="1378459" cy="11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0503A7A8-ADF7-47E1-9A39-C65EDC9FD690}"/>
              </a:ext>
            </a:extLst>
          </p:cNvPr>
          <p:cNvSpPr txBox="1"/>
          <p:nvPr/>
        </p:nvSpPr>
        <p:spPr>
          <a:xfrm>
            <a:off x="596743" y="1749958"/>
            <a:ext cx="1842171" cy="523220"/>
          </a:xfrm>
          <a:prstGeom prst="rect">
            <a:avLst/>
          </a:prstGeom>
          <a:noFill/>
        </p:spPr>
        <p:txBody>
          <a:bodyPr wrap="none" rtlCol="0">
            <a:spAutoFit/>
          </a:bodyPr>
          <a:lstStyle/>
          <a:p>
            <a:pPr algn="ctr"/>
            <a:r>
              <a:rPr lang="en-US" sz="1400" b="1" dirty="0">
                <a:solidFill>
                  <a:srgbClr val="000000"/>
                </a:solidFill>
              </a:rPr>
              <a:t>Increased hepatic </a:t>
            </a:r>
            <a:br>
              <a:rPr lang="en-US" sz="1400" b="1" dirty="0">
                <a:solidFill>
                  <a:srgbClr val="000000"/>
                </a:solidFill>
              </a:rPr>
            </a:br>
            <a:r>
              <a:rPr lang="en-US" sz="1400" b="1" dirty="0">
                <a:solidFill>
                  <a:srgbClr val="000000"/>
                </a:solidFill>
              </a:rPr>
              <a:t>glucose production</a:t>
            </a:r>
          </a:p>
        </p:txBody>
      </p:sp>
      <p:cxnSp>
        <p:nvCxnSpPr>
          <p:cNvPr id="11" name="Curved Connector 31">
            <a:extLst>
              <a:ext uri="{FF2B5EF4-FFF2-40B4-BE49-F238E27FC236}">
                <a16:creationId xmlns:a16="http://schemas.microsoft.com/office/drawing/2014/main" xmlns="" id="{BCDA68EF-C409-4A48-A204-08348B6B7F81}"/>
              </a:ext>
            </a:extLst>
          </p:cNvPr>
          <p:cNvCxnSpPr/>
          <p:nvPr/>
        </p:nvCxnSpPr>
        <p:spPr>
          <a:xfrm>
            <a:off x="3015839" y="2705409"/>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3">
            <a:extLst>
              <a:ext uri="{FF2B5EF4-FFF2-40B4-BE49-F238E27FC236}">
                <a16:creationId xmlns:a16="http://schemas.microsoft.com/office/drawing/2014/main" xmlns="" id="{7BD519C5-19DE-4028-B067-CA8FED8AC8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280000">
            <a:off x="3514078" y="5288393"/>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B380DDE2-95E1-4CC3-986B-C70146C8710E}"/>
              </a:ext>
            </a:extLst>
          </p:cNvPr>
          <p:cNvSpPr txBox="1"/>
          <p:nvPr/>
        </p:nvSpPr>
        <p:spPr>
          <a:xfrm>
            <a:off x="3295283" y="6083223"/>
            <a:ext cx="1864613" cy="523220"/>
          </a:xfrm>
          <a:prstGeom prst="rect">
            <a:avLst/>
          </a:prstGeom>
          <a:noFill/>
        </p:spPr>
        <p:txBody>
          <a:bodyPr wrap="none" rtlCol="0">
            <a:spAutoFit/>
          </a:bodyPr>
          <a:lstStyle/>
          <a:p>
            <a:pPr algn="ctr"/>
            <a:r>
              <a:rPr lang="en-US" sz="1400" b="1" dirty="0">
                <a:solidFill>
                  <a:srgbClr val="000000"/>
                </a:solidFill>
              </a:rPr>
              <a:t>Decreased glucose </a:t>
            </a:r>
            <a:br>
              <a:rPr lang="en-US" sz="1400" b="1" dirty="0">
                <a:solidFill>
                  <a:srgbClr val="000000"/>
                </a:solidFill>
              </a:rPr>
            </a:br>
            <a:r>
              <a:rPr lang="en-US" sz="1400" b="1" dirty="0">
                <a:solidFill>
                  <a:srgbClr val="000000"/>
                </a:solidFill>
              </a:rPr>
              <a:t>uptake</a:t>
            </a:r>
          </a:p>
        </p:txBody>
      </p:sp>
      <p:cxnSp>
        <p:nvCxnSpPr>
          <p:cNvPr id="14" name="Curved Connector 48">
            <a:extLst>
              <a:ext uri="{FF2B5EF4-FFF2-40B4-BE49-F238E27FC236}">
                <a16:creationId xmlns:a16="http://schemas.microsoft.com/office/drawing/2014/main" xmlns="" id="{9035E887-B8E5-495C-9190-946916ACF78B}"/>
              </a:ext>
            </a:extLst>
          </p:cNvPr>
          <p:cNvCxnSpPr/>
          <p:nvPr/>
        </p:nvCxnSpPr>
        <p:spPr>
          <a:xfrm rot="5400000" flipH="1" flipV="1">
            <a:off x="4332358" y="4969407"/>
            <a:ext cx="707884" cy="22860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63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50837"/>
          </a:xfrm>
          <a:prstGeom prst="rect">
            <a:avLst/>
          </a:prstGeom>
        </p:spPr>
        <p:txBody>
          <a:bodyPr/>
          <a:lstStyle/>
          <a:p>
            <a:pPr>
              <a:lnSpc>
                <a:spcPct val="90000"/>
              </a:lnSpc>
              <a:defRPr/>
            </a:pPr>
            <a:r>
              <a:rPr lang="en-US" sz="1200">
                <a:solidFill>
                  <a:srgbClr val="000000"/>
                </a:solidFill>
                <a:latin typeface="Arial Narrow" panose="020B0606020202030204" pitchFamily="34" charset="0"/>
              </a:rPr>
              <a:t>Company Confidential  © 2014 Eli Lilly and Company </a:t>
            </a:r>
            <a:endParaRPr lang="en-US" sz="1200" dirty="0">
              <a:solidFill>
                <a:srgbClr val="000000"/>
              </a:solidFill>
              <a:latin typeface="Arial Narrow" panose="020B0606020202030204" pitchFamily="34" charset="0"/>
            </a:endParaRP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sp>
        <p:nvSpPr>
          <p:cNvPr id="31" name="Footer Placeholder 4"/>
          <p:cNvSpPr txBox="1">
            <a:spLocks/>
          </p:cNvSpPr>
          <p:nvPr/>
        </p:nvSpPr>
        <p:spPr bwMode="auto">
          <a:xfrm>
            <a:off x="3563633" y="6580899"/>
            <a:ext cx="2016735" cy="2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pic>
        <p:nvPicPr>
          <p:cNvPr id="9" name="Picture 48">
            <a:extLst>
              <a:ext uri="{FF2B5EF4-FFF2-40B4-BE49-F238E27FC236}">
                <a16:creationId xmlns:a16="http://schemas.microsoft.com/office/drawing/2014/main" xmlns="" id="{E55349F9-AE7C-4281-8699-E37F853AD8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341" y="1807210"/>
            <a:ext cx="1378459" cy="11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0503A7A8-ADF7-47E1-9A39-C65EDC9FD690}"/>
              </a:ext>
            </a:extLst>
          </p:cNvPr>
          <p:cNvSpPr txBox="1"/>
          <p:nvPr/>
        </p:nvSpPr>
        <p:spPr>
          <a:xfrm>
            <a:off x="596743" y="1749958"/>
            <a:ext cx="1842171" cy="523220"/>
          </a:xfrm>
          <a:prstGeom prst="rect">
            <a:avLst/>
          </a:prstGeom>
          <a:noFill/>
        </p:spPr>
        <p:txBody>
          <a:bodyPr wrap="none" rtlCol="0">
            <a:spAutoFit/>
          </a:bodyPr>
          <a:lstStyle/>
          <a:p>
            <a:pPr algn="ctr"/>
            <a:r>
              <a:rPr lang="en-US" sz="1400" b="1" dirty="0">
                <a:solidFill>
                  <a:srgbClr val="000000"/>
                </a:solidFill>
              </a:rPr>
              <a:t>Increased hepatic </a:t>
            </a:r>
            <a:br>
              <a:rPr lang="en-US" sz="1400" b="1" dirty="0">
                <a:solidFill>
                  <a:srgbClr val="000000"/>
                </a:solidFill>
              </a:rPr>
            </a:br>
            <a:r>
              <a:rPr lang="en-US" sz="1400" b="1" dirty="0">
                <a:solidFill>
                  <a:srgbClr val="000000"/>
                </a:solidFill>
              </a:rPr>
              <a:t>glucose production</a:t>
            </a:r>
          </a:p>
        </p:txBody>
      </p:sp>
      <p:cxnSp>
        <p:nvCxnSpPr>
          <p:cNvPr id="11" name="Curved Connector 31">
            <a:extLst>
              <a:ext uri="{FF2B5EF4-FFF2-40B4-BE49-F238E27FC236}">
                <a16:creationId xmlns:a16="http://schemas.microsoft.com/office/drawing/2014/main" xmlns="" id="{BCDA68EF-C409-4A48-A204-08348B6B7F81}"/>
              </a:ext>
            </a:extLst>
          </p:cNvPr>
          <p:cNvCxnSpPr/>
          <p:nvPr/>
        </p:nvCxnSpPr>
        <p:spPr>
          <a:xfrm>
            <a:off x="3015839" y="2705409"/>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3">
            <a:extLst>
              <a:ext uri="{FF2B5EF4-FFF2-40B4-BE49-F238E27FC236}">
                <a16:creationId xmlns:a16="http://schemas.microsoft.com/office/drawing/2014/main" xmlns="" id="{7BD519C5-19DE-4028-B067-CA8FED8AC8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280000">
            <a:off x="3514078" y="5288393"/>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B380DDE2-95E1-4CC3-986B-C70146C8710E}"/>
              </a:ext>
            </a:extLst>
          </p:cNvPr>
          <p:cNvSpPr txBox="1"/>
          <p:nvPr/>
        </p:nvSpPr>
        <p:spPr>
          <a:xfrm>
            <a:off x="3295283" y="6083223"/>
            <a:ext cx="1864613" cy="523220"/>
          </a:xfrm>
          <a:prstGeom prst="rect">
            <a:avLst/>
          </a:prstGeom>
          <a:noFill/>
        </p:spPr>
        <p:txBody>
          <a:bodyPr wrap="none" rtlCol="0">
            <a:spAutoFit/>
          </a:bodyPr>
          <a:lstStyle/>
          <a:p>
            <a:pPr algn="ctr"/>
            <a:r>
              <a:rPr lang="en-US" sz="1400" b="1" dirty="0">
                <a:solidFill>
                  <a:srgbClr val="000000"/>
                </a:solidFill>
              </a:rPr>
              <a:t>Decreased glucose </a:t>
            </a:r>
            <a:br>
              <a:rPr lang="en-US" sz="1400" b="1" dirty="0">
                <a:solidFill>
                  <a:srgbClr val="000000"/>
                </a:solidFill>
              </a:rPr>
            </a:br>
            <a:r>
              <a:rPr lang="en-US" sz="1400" b="1" dirty="0">
                <a:solidFill>
                  <a:srgbClr val="000000"/>
                </a:solidFill>
              </a:rPr>
              <a:t>uptake</a:t>
            </a:r>
          </a:p>
        </p:txBody>
      </p:sp>
      <p:cxnSp>
        <p:nvCxnSpPr>
          <p:cNvPr id="14" name="Curved Connector 48">
            <a:extLst>
              <a:ext uri="{FF2B5EF4-FFF2-40B4-BE49-F238E27FC236}">
                <a16:creationId xmlns:a16="http://schemas.microsoft.com/office/drawing/2014/main" xmlns="" id="{9035E887-B8E5-495C-9190-946916ACF78B}"/>
              </a:ext>
            </a:extLst>
          </p:cNvPr>
          <p:cNvCxnSpPr/>
          <p:nvPr/>
        </p:nvCxnSpPr>
        <p:spPr>
          <a:xfrm rot="5400000" flipH="1" flipV="1">
            <a:off x="4332358" y="4969407"/>
            <a:ext cx="707884" cy="22860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8068" y="5072082"/>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90067" y="5699259"/>
            <a:ext cx="1814920" cy="523220"/>
          </a:xfrm>
          <a:prstGeom prst="rect">
            <a:avLst/>
          </a:prstGeom>
          <a:noFill/>
        </p:spPr>
        <p:txBody>
          <a:bodyPr wrap="none" rtlCol="0">
            <a:spAutoFit/>
          </a:bodyPr>
          <a:lstStyle/>
          <a:p>
            <a:pPr algn="ctr"/>
            <a:r>
              <a:rPr lang="en-US" sz="1400" b="1" dirty="0">
                <a:solidFill>
                  <a:srgbClr val="000000"/>
                </a:solidFill>
              </a:rPr>
              <a:t>Decreased insulin </a:t>
            </a:r>
            <a:br>
              <a:rPr lang="en-US" sz="1400" b="1" dirty="0">
                <a:solidFill>
                  <a:srgbClr val="000000"/>
                </a:solidFill>
              </a:rPr>
            </a:br>
            <a:r>
              <a:rPr lang="en-US" sz="1400" b="1" dirty="0">
                <a:solidFill>
                  <a:srgbClr val="000000"/>
                </a:solidFill>
              </a:rPr>
              <a:t>secretion</a:t>
            </a:r>
          </a:p>
        </p:txBody>
      </p:sp>
      <p:cxnSp>
        <p:nvCxnSpPr>
          <p:cNvPr id="17" name="Curved Connector 16"/>
          <p:cNvCxnSpPr/>
          <p:nvPr/>
        </p:nvCxnSpPr>
        <p:spPr>
          <a:xfrm flipV="1">
            <a:off x="2867098" y="4643378"/>
            <a:ext cx="866704" cy="671919"/>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23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CCFFE8D-A437-43FD-B88E-27E67A5C79FA}"/>
              </a:ext>
            </a:extLst>
          </p:cNvPr>
          <p:cNvPicPr>
            <a:picLocks noChangeAspect="1"/>
          </p:cNvPicPr>
          <p:nvPr/>
        </p:nvPicPr>
        <p:blipFill>
          <a:blip r:embed="rId3">
            <a:duotone>
              <a:schemeClr val="accent3">
                <a:shade val="45000"/>
                <a:satMod val="135000"/>
              </a:schemeClr>
              <a:prstClr val="white"/>
            </a:duotone>
          </a:blip>
          <a:stretch>
            <a:fillRect/>
          </a:stretch>
        </p:blipFill>
        <p:spPr>
          <a:xfrm>
            <a:off x="7465252" y="3477491"/>
            <a:ext cx="1429362" cy="10858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7752" y="4881217"/>
            <a:ext cx="5653107" cy="97574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08966" y="5846950"/>
            <a:ext cx="5661448" cy="884028"/>
          </a:xfrm>
          <a:prstGeom prst="rect">
            <a:avLst/>
          </a:prstGeom>
        </p:spPr>
      </p:pic>
      <p:sp>
        <p:nvSpPr>
          <p:cNvPr id="9" name="Title 8"/>
          <p:cNvSpPr>
            <a:spLocks noGrp="1"/>
          </p:cNvSpPr>
          <p:nvPr>
            <p:ph type="ctrTitle"/>
          </p:nvPr>
        </p:nvSpPr>
        <p:spPr>
          <a:xfrm>
            <a:off x="446156" y="1148522"/>
            <a:ext cx="7048493" cy="1791745"/>
          </a:xfrm>
        </p:spPr>
        <p:txBody>
          <a:bodyPr/>
          <a:lstStyle/>
          <a:p>
            <a:r>
              <a:rPr lang="en-US" dirty="0"/>
              <a:t>Low and High </a:t>
            </a:r>
            <a:r>
              <a:rPr lang="en-US" dirty="0" err="1"/>
              <a:t>Pre_Mix</a:t>
            </a:r>
            <a:r>
              <a:rPr lang="en-US" dirty="0"/>
              <a:t> regimen in Naïve patients and patients who are on Insulin therapy</a:t>
            </a:r>
            <a:br>
              <a:rPr lang="en-US" dirty="0"/>
            </a:br>
            <a:r>
              <a:rPr lang="en-US" dirty="0"/>
              <a:t/>
            </a:r>
            <a:br>
              <a:rPr lang="en-US" dirty="0"/>
            </a:br>
            <a:r>
              <a:rPr lang="en-US" sz="2400" dirty="0"/>
              <a:t>Akbar </a:t>
            </a:r>
            <a:r>
              <a:rPr lang="en-US" sz="2400" dirty="0" err="1"/>
              <a:t>Aliasgarzadeh</a:t>
            </a:r>
            <a:r>
              <a:rPr lang="en-US" sz="2400" dirty="0"/>
              <a:t>, </a:t>
            </a:r>
            <a:r>
              <a:rPr lang="en-US" sz="2400" dirty="0" smtClean="0"/>
              <a:t>M.D.</a:t>
            </a:r>
            <a:r>
              <a:rPr lang="en-US" sz="2400" dirty="0"/>
              <a:t/>
            </a:r>
            <a:br>
              <a:rPr lang="en-US" sz="2400" dirty="0"/>
            </a:br>
            <a:endParaRPr lang="en-US" dirty="0"/>
          </a:p>
        </p:txBody>
      </p:sp>
      <p:sp>
        <p:nvSpPr>
          <p:cNvPr id="10" name="Subtitle 9"/>
          <p:cNvSpPr>
            <a:spLocks noGrp="1"/>
          </p:cNvSpPr>
          <p:nvPr>
            <p:ph type="subTitle" idx="1"/>
          </p:nvPr>
        </p:nvSpPr>
        <p:spPr>
          <a:xfrm>
            <a:off x="357808" y="3440113"/>
            <a:ext cx="7081055" cy="455041"/>
          </a:xfrm>
        </p:spPr>
        <p:txBody>
          <a:bodyPr/>
          <a:lstStyle/>
          <a:p>
            <a:r>
              <a:rPr lang="en-US" b="0" dirty="0"/>
              <a:t>Professor of Endocrinology and Metabolism</a:t>
            </a:r>
            <a:br>
              <a:rPr lang="en-US" b="0" dirty="0"/>
            </a:br>
            <a:r>
              <a:rPr lang="en-US" b="0" dirty="0"/>
              <a:t>Tabriz University of Medical Sciences</a:t>
            </a:r>
          </a:p>
        </p:txBody>
      </p:sp>
    </p:spTree>
    <p:extLst>
      <p:ext uri="{BB962C8B-B14F-4D97-AF65-F5344CB8AC3E}">
        <p14:creationId xmlns:p14="http://schemas.microsoft.com/office/powerpoint/2010/main" val="794970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50837"/>
          </a:xfrm>
          <a:prstGeom prst="rect">
            <a:avLst/>
          </a:prstGeom>
        </p:spPr>
        <p:txBody>
          <a:bodyPr/>
          <a:lstStyle/>
          <a:p>
            <a:pPr>
              <a:lnSpc>
                <a:spcPct val="90000"/>
              </a:lnSpc>
              <a:defRPr/>
            </a:pPr>
            <a:r>
              <a:rPr lang="en-US" sz="1200">
                <a:solidFill>
                  <a:srgbClr val="000000"/>
                </a:solidFill>
                <a:latin typeface="Arial Narrow" panose="020B0606020202030204" pitchFamily="34" charset="0"/>
              </a:rPr>
              <a:t>Company Confidential  © 2014 Eli Lilly and Company </a:t>
            </a:r>
            <a:endParaRPr lang="en-US" sz="1200" dirty="0">
              <a:solidFill>
                <a:srgbClr val="000000"/>
              </a:solidFill>
              <a:latin typeface="Arial Narrow" panose="020B0606020202030204" pitchFamily="34" charset="0"/>
            </a:endParaRP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sp>
        <p:nvSpPr>
          <p:cNvPr id="31" name="Footer Placeholder 4"/>
          <p:cNvSpPr txBox="1">
            <a:spLocks/>
          </p:cNvSpPr>
          <p:nvPr/>
        </p:nvSpPr>
        <p:spPr bwMode="auto">
          <a:xfrm>
            <a:off x="3563633" y="6580899"/>
            <a:ext cx="2016735" cy="2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pic>
        <p:nvPicPr>
          <p:cNvPr id="9" name="Picture 48">
            <a:extLst>
              <a:ext uri="{FF2B5EF4-FFF2-40B4-BE49-F238E27FC236}">
                <a16:creationId xmlns:a16="http://schemas.microsoft.com/office/drawing/2014/main" xmlns="" id="{E55349F9-AE7C-4281-8699-E37F853AD8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341" y="1807210"/>
            <a:ext cx="1378459" cy="11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0503A7A8-ADF7-47E1-9A39-C65EDC9FD690}"/>
              </a:ext>
            </a:extLst>
          </p:cNvPr>
          <p:cNvSpPr txBox="1"/>
          <p:nvPr/>
        </p:nvSpPr>
        <p:spPr>
          <a:xfrm>
            <a:off x="596743" y="1749958"/>
            <a:ext cx="1842171" cy="523220"/>
          </a:xfrm>
          <a:prstGeom prst="rect">
            <a:avLst/>
          </a:prstGeom>
          <a:noFill/>
        </p:spPr>
        <p:txBody>
          <a:bodyPr wrap="none" rtlCol="0">
            <a:spAutoFit/>
          </a:bodyPr>
          <a:lstStyle/>
          <a:p>
            <a:pPr algn="ctr"/>
            <a:r>
              <a:rPr lang="en-US" sz="1400" b="1" dirty="0">
                <a:solidFill>
                  <a:srgbClr val="000000"/>
                </a:solidFill>
              </a:rPr>
              <a:t>Increased hepatic </a:t>
            </a:r>
            <a:br>
              <a:rPr lang="en-US" sz="1400" b="1" dirty="0">
                <a:solidFill>
                  <a:srgbClr val="000000"/>
                </a:solidFill>
              </a:rPr>
            </a:br>
            <a:r>
              <a:rPr lang="en-US" sz="1400" b="1" dirty="0">
                <a:solidFill>
                  <a:srgbClr val="000000"/>
                </a:solidFill>
              </a:rPr>
              <a:t>glucose production</a:t>
            </a:r>
          </a:p>
        </p:txBody>
      </p:sp>
      <p:cxnSp>
        <p:nvCxnSpPr>
          <p:cNvPr id="11" name="Curved Connector 31">
            <a:extLst>
              <a:ext uri="{FF2B5EF4-FFF2-40B4-BE49-F238E27FC236}">
                <a16:creationId xmlns:a16="http://schemas.microsoft.com/office/drawing/2014/main" xmlns="" id="{BCDA68EF-C409-4A48-A204-08348B6B7F81}"/>
              </a:ext>
            </a:extLst>
          </p:cNvPr>
          <p:cNvCxnSpPr/>
          <p:nvPr/>
        </p:nvCxnSpPr>
        <p:spPr>
          <a:xfrm>
            <a:off x="3015839" y="2705409"/>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3">
            <a:extLst>
              <a:ext uri="{FF2B5EF4-FFF2-40B4-BE49-F238E27FC236}">
                <a16:creationId xmlns:a16="http://schemas.microsoft.com/office/drawing/2014/main" xmlns="" id="{7BD519C5-19DE-4028-B067-CA8FED8AC8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280000">
            <a:off x="3514078" y="5288393"/>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B380DDE2-95E1-4CC3-986B-C70146C8710E}"/>
              </a:ext>
            </a:extLst>
          </p:cNvPr>
          <p:cNvSpPr txBox="1"/>
          <p:nvPr/>
        </p:nvSpPr>
        <p:spPr>
          <a:xfrm>
            <a:off x="3295283" y="6083223"/>
            <a:ext cx="1864613" cy="523220"/>
          </a:xfrm>
          <a:prstGeom prst="rect">
            <a:avLst/>
          </a:prstGeom>
          <a:noFill/>
        </p:spPr>
        <p:txBody>
          <a:bodyPr wrap="none" rtlCol="0">
            <a:spAutoFit/>
          </a:bodyPr>
          <a:lstStyle/>
          <a:p>
            <a:pPr algn="ctr"/>
            <a:r>
              <a:rPr lang="en-US" sz="1400" b="1" dirty="0">
                <a:solidFill>
                  <a:srgbClr val="000000"/>
                </a:solidFill>
              </a:rPr>
              <a:t>Decreased glucose </a:t>
            </a:r>
            <a:br>
              <a:rPr lang="en-US" sz="1400" b="1" dirty="0">
                <a:solidFill>
                  <a:srgbClr val="000000"/>
                </a:solidFill>
              </a:rPr>
            </a:br>
            <a:r>
              <a:rPr lang="en-US" sz="1400" b="1" dirty="0">
                <a:solidFill>
                  <a:srgbClr val="000000"/>
                </a:solidFill>
              </a:rPr>
              <a:t>uptake</a:t>
            </a:r>
          </a:p>
        </p:txBody>
      </p:sp>
      <p:cxnSp>
        <p:nvCxnSpPr>
          <p:cNvPr id="14" name="Curved Connector 48">
            <a:extLst>
              <a:ext uri="{FF2B5EF4-FFF2-40B4-BE49-F238E27FC236}">
                <a16:creationId xmlns:a16="http://schemas.microsoft.com/office/drawing/2014/main" xmlns="" id="{9035E887-B8E5-495C-9190-946916ACF78B}"/>
              </a:ext>
            </a:extLst>
          </p:cNvPr>
          <p:cNvCxnSpPr/>
          <p:nvPr/>
        </p:nvCxnSpPr>
        <p:spPr>
          <a:xfrm rot="5400000" flipH="1" flipV="1">
            <a:off x="4332358" y="4969407"/>
            <a:ext cx="707884" cy="22860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8068" y="5072082"/>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90067" y="5699259"/>
            <a:ext cx="1814920" cy="523220"/>
          </a:xfrm>
          <a:prstGeom prst="rect">
            <a:avLst/>
          </a:prstGeom>
          <a:noFill/>
        </p:spPr>
        <p:txBody>
          <a:bodyPr wrap="none" rtlCol="0">
            <a:spAutoFit/>
          </a:bodyPr>
          <a:lstStyle/>
          <a:p>
            <a:pPr algn="ctr"/>
            <a:r>
              <a:rPr lang="en-US" sz="1400" b="1" dirty="0">
                <a:solidFill>
                  <a:srgbClr val="000000"/>
                </a:solidFill>
              </a:rPr>
              <a:t>Decreased insulin </a:t>
            </a:r>
            <a:br>
              <a:rPr lang="en-US" sz="1400" b="1" dirty="0">
                <a:solidFill>
                  <a:srgbClr val="000000"/>
                </a:solidFill>
              </a:rPr>
            </a:br>
            <a:r>
              <a:rPr lang="en-US" sz="1400" b="1" dirty="0">
                <a:solidFill>
                  <a:srgbClr val="000000"/>
                </a:solidFill>
              </a:rPr>
              <a:t>secretion</a:t>
            </a:r>
          </a:p>
        </p:txBody>
      </p:sp>
      <p:cxnSp>
        <p:nvCxnSpPr>
          <p:cNvPr id="17" name="Curved Connector 16"/>
          <p:cNvCxnSpPr/>
          <p:nvPr/>
        </p:nvCxnSpPr>
        <p:spPr>
          <a:xfrm flipV="1">
            <a:off x="2867098" y="4643378"/>
            <a:ext cx="866704" cy="671919"/>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
            <a:extLst>
              <a:ext uri="{FF2B5EF4-FFF2-40B4-BE49-F238E27FC236}">
                <a16:creationId xmlns:a16="http://schemas.microsoft.com/office/drawing/2014/main" xmlns="" id="{232CEE55-4585-42A3-9C28-296E808190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35421" y="3780863"/>
            <a:ext cx="874379" cy="615516"/>
          </a:xfrm>
          <a:prstGeom prst="snip1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03B1FF38-D958-45BF-930A-B5F87E24E5E8}"/>
              </a:ext>
            </a:extLst>
          </p:cNvPr>
          <p:cNvSpPr txBox="1"/>
          <p:nvPr/>
        </p:nvSpPr>
        <p:spPr>
          <a:xfrm>
            <a:off x="0" y="3302147"/>
            <a:ext cx="1912703" cy="523220"/>
          </a:xfrm>
          <a:prstGeom prst="rect">
            <a:avLst/>
          </a:prstGeom>
          <a:noFill/>
        </p:spPr>
        <p:txBody>
          <a:bodyPr wrap="none" rtlCol="0">
            <a:spAutoFit/>
          </a:bodyPr>
          <a:lstStyle/>
          <a:p>
            <a:pPr algn="ctr"/>
            <a:r>
              <a:rPr lang="en-US" sz="1400" b="1" dirty="0">
                <a:solidFill>
                  <a:srgbClr val="000000"/>
                </a:solidFill>
              </a:rPr>
              <a:t>Increased glucagon </a:t>
            </a:r>
            <a:br>
              <a:rPr lang="en-US" sz="1400" b="1" dirty="0">
                <a:solidFill>
                  <a:srgbClr val="000000"/>
                </a:solidFill>
              </a:rPr>
            </a:br>
            <a:r>
              <a:rPr lang="en-US" sz="1400" b="1" dirty="0">
                <a:solidFill>
                  <a:srgbClr val="000000"/>
                </a:solidFill>
              </a:rPr>
              <a:t>secretion</a:t>
            </a:r>
          </a:p>
        </p:txBody>
      </p:sp>
      <p:cxnSp>
        <p:nvCxnSpPr>
          <p:cNvPr id="20" name="Curved Connector 33">
            <a:extLst>
              <a:ext uri="{FF2B5EF4-FFF2-40B4-BE49-F238E27FC236}">
                <a16:creationId xmlns:a16="http://schemas.microsoft.com/office/drawing/2014/main" xmlns="" id="{5ED50962-A690-4418-91DB-690F5DCEA6C8}"/>
              </a:ext>
            </a:extLst>
          </p:cNvPr>
          <p:cNvCxnSpPr/>
          <p:nvPr/>
        </p:nvCxnSpPr>
        <p:spPr>
          <a:xfrm flipV="1">
            <a:off x="2438914" y="3815301"/>
            <a:ext cx="856369" cy="27332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80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50837"/>
          </a:xfrm>
          <a:prstGeom prst="rect">
            <a:avLst/>
          </a:prstGeom>
        </p:spPr>
        <p:txBody>
          <a:bodyPr/>
          <a:lstStyle/>
          <a:p>
            <a:pPr>
              <a:lnSpc>
                <a:spcPct val="90000"/>
              </a:lnSpc>
              <a:defRPr/>
            </a:pPr>
            <a:r>
              <a:rPr lang="en-US" sz="1200">
                <a:solidFill>
                  <a:srgbClr val="000000"/>
                </a:solidFill>
                <a:latin typeface="Arial Narrow" panose="020B0606020202030204" pitchFamily="34" charset="0"/>
              </a:rPr>
              <a:t>Company Confidential  © 2014 Eli Lilly and Company </a:t>
            </a:r>
            <a:endParaRPr lang="en-US" sz="1200" dirty="0">
              <a:solidFill>
                <a:srgbClr val="000000"/>
              </a:solidFill>
              <a:latin typeface="Arial Narrow" panose="020B0606020202030204" pitchFamily="34" charset="0"/>
            </a:endParaRP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sp>
        <p:nvSpPr>
          <p:cNvPr id="31" name="Footer Placeholder 4"/>
          <p:cNvSpPr txBox="1">
            <a:spLocks/>
          </p:cNvSpPr>
          <p:nvPr/>
        </p:nvSpPr>
        <p:spPr bwMode="auto">
          <a:xfrm>
            <a:off x="3563633" y="6580899"/>
            <a:ext cx="2016735" cy="2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pic>
        <p:nvPicPr>
          <p:cNvPr id="9" name="Picture 48">
            <a:extLst>
              <a:ext uri="{FF2B5EF4-FFF2-40B4-BE49-F238E27FC236}">
                <a16:creationId xmlns:a16="http://schemas.microsoft.com/office/drawing/2014/main" xmlns="" id="{E55349F9-AE7C-4281-8699-E37F853AD8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341" y="1807210"/>
            <a:ext cx="1378459" cy="11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0503A7A8-ADF7-47E1-9A39-C65EDC9FD690}"/>
              </a:ext>
            </a:extLst>
          </p:cNvPr>
          <p:cNvSpPr txBox="1"/>
          <p:nvPr/>
        </p:nvSpPr>
        <p:spPr>
          <a:xfrm>
            <a:off x="596743" y="1749958"/>
            <a:ext cx="1842171" cy="523220"/>
          </a:xfrm>
          <a:prstGeom prst="rect">
            <a:avLst/>
          </a:prstGeom>
          <a:noFill/>
        </p:spPr>
        <p:txBody>
          <a:bodyPr wrap="none" rtlCol="0">
            <a:spAutoFit/>
          </a:bodyPr>
          <a:lstStyle/>
          <a:p>
            <a:pPr algn="ctr"/>
            <a:r>
              <a:rPr lang="en-US" sz="1400" b="1" dirty="0">
                <a:solidFill>
                  <a:srgbClr val="000000"/>
                </a:solidFill>
              </a:rPr>
              <a:t>Increased hepatic </a:t>
            </a:r>
            <a:br>
              <a:rPr lang="en-US" sz="1400" b="1" dirty="0">
                <a:solidFill>
                  <a:srgbClr val="000000"/>
                </a:solidFill>
              </a:rPr>
            </a:br>
            <a:r>
              <a:rPr lang="en-US" sz="1400" b="1" dirty="0">
                <a:solidFill>
                  <a:srgbClr val="000000"/>
                </a:solidFill>
              </a:rPr>
              <a:t>glucose production</a:t>
            </a:r>
          </a:p>
        </p:txBody>
      </p:sp>
      <p:cxnSp>
        <p:nvCxnSpPr>
          <p:cNvPr id="11" name="Curved Connector 31">
            <a:extLst>
              <a:ext uri="{FF2B5EF4-FFF2-40B4-BE49-F238E27FC236}">
                <a16:creationId xmlns:a16="http://schemas.microsoft.com/office/drawing/2014/main" xmlns="" id="{BCDA68EF-C409-4A48-A204-08348B6B7F81}"/>
              </a:ext>
            </a:extLst>
          </p:cNvPr>
          <p:cNvCxnSpPr/>
          <p:nvPr/>
        </p:nvCxnSpPr>
        <p:spPr>
          <a:xfrm>
            <a:off x="3015839" y="2705409"/>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3">
            <a:extLst>
              <a:ext uri="{FF2B5EF4-FFF2-40B4-BE49-F238E27FC236}">
                <a16:creationId xmlns:a16="http://schemas.microsoft.com/office/drawing/2014/main" xmlns="" id="{7BD519C5-19DE-4028-B067-CA8FED8AC8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280000">
            <a:off x="3514078" y="5288393"/>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B380DDE2-95E1-4CC3-986B-C70146C8710E}"/>
              </a:ext>
            </a:extLst>
          </p:cNvPr>
          <p:cNvSpPr txBox="1"/>
          <p:nvPr/>
        </p:nvSpPr>
        <p:spPr>
          <a:xfrm>
            <a:off x="3295283" y="6083223"/>
            <a:ext cx="1864613" cy="523220"/>
          </a:xfrm>
          <a:prstGeom prst="rect">
            <a:avLst/>
          </a:prstGeom>
          <a:noFill/>
        </p:spPr>
        <p:txBody>
          <a:bodyPr wrap="none" rtlCol="0">
            <a:spAutoFit/>
          </a:bodyPr>
          <a:lstStyle/>
          <a:p>
            <a:pPr algn="ctr"/>
            <a:r>
              <a:rPr lang="en-US" sz="1400" b="1" dirty="0">
                <a:solidFill>
                  <a:srgbClr val="000000"/>
                </a:solidFill>
              </a:rPr>
              <a:t>Decreased glucose </a:t>
            </a:r>
            <a:br>
              <a:rPr lang="en-US" sz="1400" b="1" dirty="0">
                <a:solidFill>
                  <a:srgbClr val="000000"/>
                </a:solidFill>
              </a:rPr>
            </a:br>
            <a:r>
              <a:rPr lang="en-US" sz="1400" b="1" dirty="0">
                <a:solidFill>
                  <a:srgbClr val="000000"/>
                </a:solidFill>
              </a:rPr>
              <a:t>uptake</a:t>
            </a:r>
          </a:p>
        </p:txBody>
      </p:sp>
      <p:cxnSp>
        <p:nvCxnSpPr>
          <p:cNvPr id="14" name="Curved Connector 48">
            <a:extLst>
              <a:ext uri="{FF2B5EF4-FFF2-40B4-BE49-F238E27FC236}">
                <a16:creationId xmlns:a16="http://schemas.microsoft.com/office/drawing/2014/main" xmlns="" id="{9035E887-B8E5-495C-9190-946916ACF78B}"/>
              </a:ext>
            </a:extLst>
          </p:cNvPr>
          <p:cNvCxnSpPr/>
          <p:nvPr/>
        </p:nvCxnSpPr>
        <p:spPr>
          <a:xfrm rot="5400000" flipH="1" flipV="1">
            <a:off x="4332358" y="4969407"/>
            <a:ext cx="707884" cy="22860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8068" y="5072082"/>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90067" y="5699259"/>
            <a:ext cx="1814920" cy="523220"/>
          </a:xfrm>
          <a:prstGeom prst="rect">
            <a:avLst/>
          </a:prstGeom>
          <a:noFill/>
        </p:spPr>
        <p:txBody>
          <a:bodyPr wrap="none" rtlCol="0">
            <a:spAutoFit/>
          </a:bodyPr>
          <a:lstStyle/>
          <a:p>
            <a:pPr algn="ctr"/>
            <a:r>
              <a:rPr lang="en-US" sz="1400" b="1" dirty="0">
                <a:solidFill>
                  <a:srgbClr val="000000"/>
                </a:solidFill>
              </a:rPr>
              <a:t>Decreased insulin </a:t>
            </a:r>
            <a:br>
              <a:rPr lang="en-US" sz="1400" b="1" dirty="0">
                <a:solidFill>
                  <a:srgbClr val="000000"/>
                </a:solidFill>
              </a:rPr>
            </a:br>
            <a:r>
              <a:rPr lang="en-US" sz="1400" b="1" dirty="0">
                <a:solidFill>
                  <a:srgbClr val="000000"/>
                </a:solidFill>
              </a:rPr>
              <a:t>secretion</a:t>
            </a:r>
          </a:p>
        </p:txBody>
      </p:sp>
      <p:cxnSp>
        <p:nvCxnSpPr>
          <p:cNvPr id="17" name="Curved Connector 16"/>
          <p:cNvCxnSpPr/>
          <p:nvPr/>
        </p:nvCxnSpPr>
        <p:spPr>
          <a:xfrm flipV="1">
            <a:off x="2867098" y="4643378"/>
            <a:ext cx="866704" cy="671919"/>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
            <a:extLst>
              <a:ext uri="{FF2B5EF4-FFF2-40B4-BE49-F238E27FC236}">
                <a16:creationId xmlns:a16="http://schemas.microsoft.com/office/drawing/2014/main" xmlns="" id="{232CEE55-4585-42A3-9C28-296E808190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35421" y="3780863"/>
            <a:ext cx="874379" cy="615516"/>
          </a:xfrm>
          <a:prstGeom prst="snip1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03B1FF38-D958-45BF-930A-B5F87E24E5E8}"/>
              </a:ext>
            </a:extLst>
          </p:cNvPr>
          <p:cNvSpPr txBox="1"/>
          <p:nvPr/>
        </p:nvSpPr>
        <p:spPr>
          <a:xfrm>
            <a:off x="0" y="3302147"/>
            <a:ext cx="1912703" cy="523220"/>
          </a:xfrm>
          <a:prstGeom prst="rect">
            <a:avLst/>
          </a:prstGeom>
          <a:noFill/>
        </p:spPr>
        <p:txBody>
          <a:bodyPr wrap="none" rtlCol="0">
            <a:spAutoFit/>
          </a:bodyPr>
          <a:lstStyle/>
          <a:p>
            <a:pPr algn="ctr"/>
            <a:r>
              <a:rPr lang="en-US" sz="1400" b="1" dirty="0">
                <a:solidFill>
                  <a:srgbClr val="000000"/>
                </a:solidFill>
              </a:rPr>
              <a:t>Increased glucagon </a:t>
            </a:r>
            <a:br>
              <a:rPr lang="en-US" sz="1400" b="1" dirty="0">
                <a:solidFill>
                  <a:srgbClr val="000000"/>
                </a:solidFill>
              </a:rPr>
            </a:br>
            <a:r>
              <a:rPr lang="en-US" sz="1400" b="1" dirty="0">
                <a:solidFill>
                  <a:srgbClr val="000000"/>
                </a:solidFill>
              </a:rPr>
              <a:t>secretion</a:t>
            </a:r>
          </a:p>
        </p:txBody>
      </p:sp>
      <p:cxnSp>
        <p:nvCxnSpPr>
          <p:cNvPr id="20" name="Curved Connector 33">
            <a:extLst>
              <a:ext uri="{FF2B5EF4-FFF2-40B4-BE49-F238E27FC236}">
                <a16:creationId xmlns:a16="http://schemas.microsoft.com/office/drawing/2014/main" xmlns="" id="{5ED50962-A690-4418-91DB-690F5DCEA6C8}"/>
              </a:ext>
            </a:extLst>
          </p:cNvPr>
          <p:cNvCxnSpPr/>
          <p:nvPr/>
        </p:nvCxnSpPr>
        <p:spPr>
          <a:xfrm flipV="1">
            <a:off x="2438914" y="3815301"/>
            <a:ext cx="856369" cy="27332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42">
            <a:extLst>
              <a:ext uri="{FF2B5EF4-FFF2-40B4-BE49-F238E27FC236}">
                <a16:creationId xmlns:a16="http://schemas.microsoft.com/office/drawing/2014/main" xmlns="" id="{92DFBD25-4F02-4BE0-8296-4DD1CE05E8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00750" y="1905000"/>
            <a:ext cx="169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xmlns="" id="{1BBFEF5D-BFAD-45B6-B8A7-B6529F5477D7}"/>
              </a:ext>
            </a:extLst>
          </p:cNvPr>
          <p:cNvSpPr txBox="1"/>
          <p:nvPr/>
        </p:nvSpPr>
        <p:spPr>
          <a:xfrm>
            <a:off x="7413731" y="1727510"/>
            <a:ext cx="1356462" cy="523220"/>
          </a:xfrm>
          <a:prstGeom prst="rect">
            <a:avLst/>
          </a:prstGeom>
          <a:noFill/>
        </p:spPr>
        <p:txBody>
          <a:bodyPr wrap="none" rtlCol="0">
            <a:spAutoFit/>
          </a:bodyPr>
          <a:lstStyle/>
          <a:p>
            <a:pPr algn="ctr"/>
            <a:r>
              <a:rPr lang="en-US" sz="1400" b="1" dirty="0">
                <a:solidFill>
                  <a:srgbClr val="000000"/>
                </a:solidFill>
              </a:rPr>
              <a:t>Decreased </a:t>
            </a:r>
            <a:br>
              <a:rPr lang="en-US" sz="1400" b="1" dirty="0">
                <a:solidFill>
                  <a:srgbClr val="000000"/>
                </a:solidFill>
              </a:rPr>
            </a:br>
            <a:r>
              <a:rPr lang="en-US" sz="1400" b="1" dirty="0">
                <a:solidFill>
                  <a:srgbClr val="000000"/>
                </a:solidFill>
              </a:rPr>
              <a:t>incretin effect</a:t>
            </a:r>
          </a:p>
        </p:txBody>
      </p:sp>
      <p:cxnSp>
        <p:nvCxnSpPr>
          <p:cNvPr id="23" name="Curved Connector 51">
            <a:extLst>
              <a:ext uri="{FF2B5EF4-FFF2-40B4-BE49-F238E27FC236}">
                <a16:creationId xmlns:a16="http://schemas.microsoft.com/office/drawing/2014/main" xmlns="" id="{08698290-9B8D-45AA-9927-52479EB4B1FD}"/>
              </a:ext>
            </a:extLst>
          </p:cNvPr>
          <p:cNvCxnSpPr/>
          <p:nvPr/>
        </p:nvCxnSpPr>
        <p:spPr>
          <a:xfrm rot="10800000" flipV="1">
            <a:off x="5697638" y="2969441"/>
            <a:ext cx="720527" cy="545584"/>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64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50837"/>
          </a:xfrm>
          <a:prstGeom prst="rect">
            <a:avLst/>
          </a:prstGeom>
        </p:spPr>
        <p:txBody>
          <a:bodyPr/>
          <a:lstStyle/>
          <a:p>
            <a:pPr>
              <a:lnSpc>
                <a:spcPct val="90000"/>
              </a:lnSpc>
              <a:defRPr/>
            </a:pPr>
            <a:r>
              <a:rPr lang="en-US" sz="1200">
                <a:solidFill>
                  <a:srgbClr val="000000"/>
                </a:solidFill>
                <a:latin typeface="Arial Narrow" panose="020B0606020202030204" pitchFamily="34" charset="0"/>
              </a:rPr>
              <a:t>Company Confidential  © 2014 Eli Lilly and Company </a:t>
            </a:r>
            <a:endParaRPr lang="en-US" sz="1200" dirty="0">
              <a:solidFill>
                <a:srgbClr val="000000"/>
              </a:solidFill>
              <a:latin typeface="Arial Narrow" panose="020B0606020202030204" pitchFamily="34" charset="0"/>
            </a:endParaRP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sp>
        <p:nvSpPr>
          <p:cNvPr id="31" name="Footer Placeholder 4"/>
          <p:cNvSpPr txBox="1">
            <a:spLocks/>
          </p:cNvSpPr>
          <p:nvPr/>
        </p:nvSpPr>
        <p:spPr bwMode="auto">
          <a:xfrm>
            <a:off x="3563633" y="6580899"/>
            <a:ext cx="2016735" cy="2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pic>
        <p:nvPicPr>
          <p:cNvPr id="9" name="Picture 48">
            <a:extLst>
              <a:ext uri="{FF2B5EF4-FFF2-40B4-BE49-F238E27FC236}">
                <a16:creationId xmlns:a16="http://schemas.microsoft.com/office/drawing/2014/main" xmlns="" id="{E55349F9-AE7C-4281-8699-E37F853AD8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341" y="1807210"/>
            <a:ext cx="1378459" cy="11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0503A7A8-ADF7-47E1-9A39-C65EDC9FD690}"/>
              </a:ext>
            </a:extLst>
          </p:cNvPr>
          <p:cNvSpPr txBox="1"/>
          <p:nvPr/>
        </p:nvSpPr>
        <p:spPr>
          <a:xfrm>
            <a:off x="596743" y="1749958"/>
            <a:ext cx="1842171" cy="523220"/>
          </a:xfrm>
          <a:prstGeom prst="rect">
            <a:avLst/>
          </a:prstGeom>
          <a:noFill/>
        </p:spPr>
        <p:txBody>
          <a:bodyPr wrap="none" rtlCol="0">
            <a:spAutoFit/>
          </a:bodyPr>
          <a:lstStyle/>
          <a:p>
            <a:pPr algn="ctr"/>
            <a:r>
              <a:rPr lang="en-US" sz="1400" b="1" dirty="0">
                <a:solidFill>
                  <a:srgbClr val="000000"/>
                </a:solidFill>
              </a:rPr>
              <a:t>Increased hepatic </a:t>
            </a:r>
            <a:br>
              <a:rPr lang="en-US" sz="1400" b="1" dirty="0">
                <a:solidFill>
                  <a:srgbClr val="000000"/>
                </a:solidFill>
              </a:rPr>
            </a:br>
            <a:r>
              <a:rPr lang="en-US" sz="1400" b="1" dirty="0">
                <a:solidFill>
                  <a:srgbClr val="000000"/>
                </a:solidFill>
              </a:rPr>
              <a:t>glucose production</a:t>
            </a:r>
          </a:p>
        </p:txBody>
      </p:sp>
      <p:cxnSp>
        <p:nvCxnSpPr>
          <p:cNvPr id="11" name="Curved Connector 31">
            <a:extLst>
              <a:ext uri="{FF2B5EF4-FFF2-40B4-BE49-F238E27FC236}">
                <a16:creationId xmlns:a16="http://schemas.microsoft.com/office/drawing/2014/main" xmlns="" id="{BCDA68EF-C409-4A48-A204-08348B6B7F81}"/>
              </a:ext>
            </a:extLst>
          </p:cNvPr>
          <p:cNvCxnSpPr/>
          <p:nvPr/>
        </p:nvCxnSpPr>
        <p:spPr>
          <a:xfrm>
            <a:off x="3015839" y="2705409"/>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3">
            <a:extLst>
              <a:ext uri="{FF2B5EF4-FFF2-40B4-BE49-F238E27FC236}">
                <a16:creationId xmlns:a16="http://schemas.microsoft.com/office/drawing/2014/main" xmlns="" id="{7BD519C5-19DE-4028-B067-CA8FED8AC8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280000">
            <a:off x="3514078" y="5288393"/>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B380DDE2-95E1-4CC3-986B-C70146C8710E}"/>
              </a:ext>
            </a:extLst>
          </p:cNvPr>
          <p:cNvSpPr txBox="1"/>
          <p:nvPr/>
        </p:nvSpPr>
        <p:spPr>
          <a:xfrm>
            <a:off x="3295283" y="6083223"/>
            <a:ext cx="1864613" cy="523220"/>
          </a:xfrm>
          <a:prstGeom prst="rect">
            <a:avLst/>
          </a:prstGeom>
          <a:noFill/>
        </p:spPr>
        <p:txBody>
          <a:bodyPr wrap="none" rtlCol="0">
            <a:spAutoFit/>
          </a:bodyPr>
          <a:lstStyle/>
          <a:p>
            <a:pPr algn="ctr"/>
            <a:r>
              <a:rPr lang="en-US" sz="1400" b="1" dirty="0">
                <a:solidFill>
                  <a:srgbClr val="000000"/>
                </a:solidFill>
              </a:rPr>
              <a:t>Decreased glucose </a:t>
            </a:r>
            <a:br>
              <a:rPr lang="en-US" sz="1400" b="1" dirty="0">
                <a:solidFill>
                  <a:srgbClr val="000000"/>
                </a:solidFill>
              </a:rPr>
            </a:br>
            <a:r>
              <a:rPr lang="en-US" sz="1400" b="1" dirty="0">
                <a:solidFill>
                  <a:srgbClr val="000000"/>
                </a:solidFill>
              </a:rPr>
              <a:t>uptake</a:t>
            </a:r>
          </a:p>
        </p:txBody>
      </p:sp>
      <p:cxnSp>
        <p:nvCxnSpPr>
          <p:cNvPr id="14" name="Curved Connector 48">
            <a:extLst>
              <a:ext uri="{FF2B5EF4-FFF2-40B4-BE49-F238E27FC236}">
                <a16:creationId xmlns:a16="http://schemas.microsoft.com/office/drawing/2014/main" xmlns="" id="{9035E887-B8E5-495C-9190-946916ACF78B}"/>
              </a:ext>
            </a:extLst>
          </p:cNvPr>
          <p:cNvCxnSpPr/>
          <p:nvPr/>
        </p:nvCxnSpPr>
        <p:spPr>
          <a:xfrm rot="5400000" flipH="1" flipV="1">
            <a:off x="4332358" y="4969407"/>
            <a:ext cx="707884" cy="22860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8068" y="5072082"/>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90067" y="5699259"/>
            <a:ext cx="1814920" cy="523220"/>
          </a:xfrm>
          <a:prstGeom prst="rect">
            <a:avLst/>
          </a:prstGeom>
          <a:noFill/>
        </p:spPr>
        <p:txBody>
          <a:bodyPr wrap="none" rtlCol="0">
            <a:spAutoFit/>
          </a:bodyPr>
          <a:lstStyle/>
          <a:p>
            <a:pPr algn="ctr"/>
            <a:r>
              <a:rPr lang="en-US" sz="1400" b="1" dirty="0">
                <a:solidFill>
                  <a:srgbClr val="000000"/>
                </a:solidFill>
              </a:rPr>
              <a:t>Decreased insulin </a:t>
            </a:r>
            <a:br>
              <a:rPr lang="en-US" sz="1400" b="1" dirty="0">
                <a:solidFill>
                  <a:srgbClr val="000000"/>
                </a:solidFill>
              </a:rPr>
            </a:br>
            <a:r>
              <a:rPr lang="en-US" sz="1400" b="1" dirty="0">
                <a:solidFill>
                  <a:srgbClr val="000000"/>
                </a:solidFill>
              </a:rPr>
              <a:t>secretion</a:t>
            </a:r>
          </a:p>
        </p:txBody>
      </p:sp>
      <p:cxnSp>
        <p:nvCxnSpPr>
          <p:cNvPr id="17" name="Curved Connector 16"/>
          <p:cNvCxnSpPr/>
          <p:nvPr/>
        </p:nvCxnSpPr>
        <p:spPr>
          <a:xfrm flipV="1">
            <a:off x="2867098" y="4643378"/>
            <a:ext cx="866704" cy="671919"/>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
            <a:extLst>
              <a:ext uri="{FF2B5EF4-FFF2-40B4-BE49-F238E27FC236}">
                <a16:creationId xmlns:a16="http://schemas.microsoft.com/office/drawing/2014/main" xmlns="" id="{232CEE55-4585-42A3-9C28-296E808190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35421" y="3780863"/>
            <a:ext cx="874379" cy="615516"/>
          </a:xfrm>
          <a:prstGeom prst="snip1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03B1FF38-D958-45BF-930A-B5F87E24E5E8}"/>
              </a:ext>
            </a:extLst>
          </p:cNvPr>
          <p:cNvSpPr txBox="1"/>
          <p:nvPr/>
        </p:nvSpPr>
        <p:spPr>
          <a:xfrm>
            <a:off x="0" y="3302147"/>
            <a:ext cx="1912703" cy="523220"/>
          </a:xfrm>
          <a:prstGeom prst="rect">
            <a:avLst/>
          </a:prstGeom>
          <a:noFill/>
        </p:spPr>
        <p:txBody>
          <a:bodyPr wrap="none" rtlCol="0">
            <a:spAutoFit/>
          </a:bodyPr>
          <a:lstStyle/>
          <a:p>
            <a:pPr algn="ctr"/>
            <a:r>
              <a:rPr lang="en-US" sz="1400" b="1" dirty="0">
                <a:solidFill>
                  <a:srgbClr val="000000"/>
                </a:solidFill>
              </a:rPr>
              <a:t>Increased glucagon </a:t>
            </a:r>
            <a:br>
              <a:rPr lang="en-US" sz="1400" b="1" dirty="0">
                <a:solidFill>
                  <a:srgbClr val="000000"/>
                </a:solidFill>
              </a:rPr>
            </a:br>
            <a:r>
              <a:rPr lang="en-US" sz="1400" b="1" dirty="0">
                <a:solidFill>
                  <a:srgbClr val="000000"/>
                </a:solidFill>
              </a:rPr>
              <a:t>secretion</a:t>
            </a:r>
          </a:p>
        </p:txBody>
      </p:sp>
      <p:cxnSp>
        <p:nvCxnSpPr>
          <p:cNvPr id="20" name="Curved Connector 33">
            <a:extLst>
              <a:ext uri="{FF2B5EF4-FFF2-40B4-BE49-F238E27FC236}">
                <a16:creationId xmlns:a16="http://schemas.microsoft.com/office/drawing/2014/main" xmlns="" id="{5ED50962-A690-4418-91DB-690F5DCEA6C8}"/>
              </a:ext>
            </a:extLst>
          </p:cNvPr>
          <p:cNvCxnSpPr/>
          <p:nvPr/>
        </p:nvCxnSpPr>
        <p:spPr>
          <a:xfrm flipV="1">
            <a:off x="2438914" y="3815301"/>
            <a:ext cx="856369" cy="27332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42">
            <a:extLst>
              <a:ext uri="{FF2B5EF4-FFF2-40B4-BE49-F238E27FC236}">
                <a16:creationId xmlns:a16="http://schemas.microsoft.com/office/drawing/2014/main" xmlns="" id="{92DFBD25-4F02-4BE0-8296-4DD1CE05E8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00750" y="1905000"/>
            <a:ext cx="169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xmlns="" id="{1BBFEF5D-BFAD-45B6-B8A7-B6529F5477D7}"/>
              </a:ext>
            </a:extLst>
          </p:cNvPr>
          <p:cNvSpPr txBox="1"/>
          <p:nvPr/>
        </p:nvSpPr>
        <p:spPr>
          <a:xfrm>
            <a:off x="7413731" y="1727510"/>
            <a:ext cx="1356462" cy="523220"/>
          </a:xfrm>
          <a:prstGeom prst="rect">
            <a:avLst/>
          </a:prstGeom>
          <a:noFill/>
        </p:spPr>
        <p:txBody>
          <a:bodyPr wrap="none" rtlCol="0">
            <a:spAutoFit/>
          </a:bodyPr>
          <a:lstStyle/>
          <a:p>
            <a:pPr algn="ctr"/>
            <a:r>
              <a:rPr lang="en-US" sz="1400" b="1" dirty="0">
                <a:solidFill>
                  <a:srgbClr val="000000"/>
                </a:solidFill>
              </a:rPr>
              <a:t>Decreased </a:t>
            </a:r>
            <a:br>
              <a:rPr lang="en-US" sz="1400" b="1" dirty="0">
                <a:solidFill>
                  <a:srgbClr val="000000"/>
                </a:solidFill>
              </a:rPr>
            </a:br>
            <a:r>
              <a:rPr lang="en-US" sz="1400" b="1" dirty="0">
                <a:solidFill>
                  <a:srgbClr val="000000"/>
                </a:solidFill>
              </a:rPr>
              <a:t>incretin effect</a:t>
            </a:r>
          </a:p>
        </p:txBody>
      </p:sp>
      <p:cxnSp>
        <p:nvCxnSpPr>
          <p:cNvPr id="23" name="Curved Connector 51">
            <a:extLst>
              <a:ext uri="{FF2B5EF4-FFF2-40B4-BE49-F238E27FC236}">
                <a16:creationId xmlns:a16="http://schemas.microsoft.com/office/drawing/2014/main" xmlns="" id="{08698290-9B8D-45AA-9927-52479EB4B1FD}"/>
              </a:ext>
            </a:extLst>
          </p:cNvPr>
          <p:cNvCxnSpPr/>
          <p:nvPr/>
        </p:nvCxnSpPr>
        <p:spPr>
          <a:xfrm rot="10800000" flipV="1">
            <a:off x="5697638" y="2969441"/>
            <a:ext cx="720527" cy="545584"/>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44">
            <a:extLst>
              <a:ext uri="{FF2B5EF4-FFF2-40B4-BE49-F238E27FC236}">
                <a16:creationId xmlns:a16="http://schemas.microsoft.com/office/drawing/2014/main" xmlns="" id="{1F1461B0-8A85-45FA-82A1-1966C5B8DC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5007589"/>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xmlns="" id="{EFEC8E2B-0471-4928-85BE-0262BD8FBCF5}"/>
              </a:ext>
            </a:extLst>
          </p:cNvPr>
          <p:cNvSpPr txBox="1"/>
          <p:nvPr/>
        </p:nvSpPr>
        <p:spPr>
          <a:xfrm>
            <a:off x="7163849" y="5319812"/>
            <a:ext cx="1069524" cy="523220"/>
          </a:xfrm>
          <a:prstGeom prst="rect">
            <a:avLst/>
          </a:prstGeom>
          <a:noFill/>
        </p:spPr>
        <p:txBody>
          <a:bodyPr wrap="none" rtlCol="0">
            <a:spAutoFit/>
          </a:bodyPr>
          <a:lstStyle/>
          <a:p>
            <a:pPr algn="ctr"/>
            <a:r>
              <a:rPr lang="en-US" sz="1400" b="1" dirty="0">
                <a:solidFill>
                  <a:srgbClr val="000000"/>
                </a:solidFill>
              </a:rPr>
              <a:t>Increased </a:t>
            </a:r>
            <a:br>
              <a:rPr lang="en-US" sz="1400" b="1" dirty="0">
                <a:solidFill>
                  <a:srgbClr val="000000"/>
                </a:solidFill>
              </a:rPr>
            </a:br>
            <a:r>
              <a:rPr lang="en-US" sz="1400" b="1" dirty="0">
                <a:solidFill>
                  <a:srgbClr val="000000"/>
                </a:solidFill>
              </a:rPr>
              <a:t>lipolysis</a:t>
            </a:r>
          </a:p>
        </p:txBody>
      </p:sp>
      <p:cxnSp>
        <p:nvCxnSpPr>
          <p:cNvPr id="27" name="Curved Connector 49">
            <a:extLst>
              <a:ext uri="{FF2B5EF4-FFF2-40B4-BE49-F238E27FC236}">
                <a16:creationId xmlns:a16="http://schemas.microsoft.com/office/drawing/2014/main" xmlns="" id="{3A83F76B-6937-4186-A8F2-F89BF1ED02C4}"/>
              </a:ext>
            </a:extLst>
          </p:cNvPr>
          <p:cNvCxnSpPr/>
          <p:nvPr/>
        </p:nvCxnSpPr>
        <p:spPr>
          <a:xfrm flipH="1" flipV="1">
            <a:off x="5791978" y="4609257"/>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21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50837"/>
          </a:xfrm>
          <a:prstGeom prst="rect">
            <a:avLst/>
          </a:prstGeom>
        </p:spPr>
        <p:txBody>
          <a:bodyPr/>
          <a:lstStyle/>
          <a:p>
            <a:pPr>
              <a:lnSpc>
                <a:spcPct val="90000"/>
              </a:lnSpc>
              <a:defRPr/>
            </a:pPr>
            <a:r>
              <a:rPr lang="en-US" sz="1200">
                <a:solidFill>
                  <a:srgbClr val="000000"/>
                </a:solidFill>
                <a:latin typeface="Arial Narrow" panose="020B0606020202030204" pitchFamily="34" charset="0"/>
              </a:rPr>
              <a:t>Company Confidential  © 2014 Eli Lilly and Company </a:t>
            </a:r>
            <a:endParaRPr lang="en-US" sz="1200" dirty="0">
              <a:solidFill>
                <a:srgbClr val="000000"/>
              </a:solidFill>
              <a:latin typeface="Arial Narrow" panose="020B0606020202030204" pitchFamily="34" charset="0"/>
            </a:endParaRP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sp>
        <p:nvSpPr>
          <p:cNvPr id="31" name="Footer Placeholder 4"/>
          <p:cNvSpPr txBox="1">
            <a:spLocks/>
          </p:cNvSpPr>
          <p:nvPr/>
        </p:nvSpPr>
        <p:spPr bwMode="auto">
          <a:xfrm>
            <a:off x="3563633" y="6580899"/>
            <a:ext cx="2016735" cy="2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pic>
        <p:nvPicPr>
          <p:cNvPr id="9" name="Picture 48">
            <a:extLst>
              <a:ext uri="{FF2B5EF4-FFF2-40B4-BE49-F238E27FC236}">
                <a16:creationId xmlns:a16="http://schemas.microsoft.com/office/drawing/2014/main" xmlns="" id="{E55349F9-AE7C-4281-8699-E37F853AD8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341" y="1807210"/>
            <a:ext cx="1378459" cy="11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0503A7A8-ADF7-47E1-9A39-C65EDC9FD690}"/>
              </a:ext>
            </a:extLst>
          </p:cNvPr>
          <p:cNvSpPr txBox="1"/>
          <p:nvPr/>
        </p:nvSpPr>
        <p:spPr>
          <a:xfrm>
            <a:off x="596743" y="1749958"/>
            <a:ext cx="1842171" cy="523220"/>
          </a:xfrm>
          <a:prstGeom prst="rect">
            <a:avLst/>
          </a:prstGeom>
          <a:noFill/>
        </p:spPr>
        <p:txBody>
          <a:bodyPr wrap="none" rtlCol="0">
            <a:spAutoFit/>
          </a:bodyPr>
          <a:lstStyle/>
          <a:p>
            <a:pPr algn="ctr"/>
            <a:r>
              <a:rPr lang="en-US" sz="1400" b="1" dirty="0">
                <a:solidFill>
                  <a:srgbClr val="000000"/>
                </a:solidFill>
              </a:rPr>
              <a:t>Increased hepatic </a:t>
            </a:r>
            <a:br>
              <a:rPr lang="en-US" sz="1400" b="1" dirty="0">
                <a:solidFill>
                  <a:srgbClr val="000000"/>
                </a:solidFill>
              </a:rPr>
            </a:br>
            <a:r>
              <a:rPr lang="en-US" sz="1400" b="1" dirty="0">
                <a:solidFill>
                  <a:srgbClr val="000000"/>
                </a:solidFill>
              </a:rPr>
              <a:t>glucose production</a:t>
            </a:r>
          </a:p>
        </p:txBody>
      </p:sp>
      <p:cxnSp>
        <p:nvCxnSpPr>
          <p:cNvPr id="11" name="Curved Connector 31">
            <a:extLst>
              <a:ext uri="{FF2B5EF4-FFF2-40B4-BE49-F238E27FC236}">
                <a16:creationId xmlns:a16="http://schemas.microsoft.com/office/drawing/2014/main" xmlns="" id="{BCDA68EF-C409-4A48-A204-08348B6B7F81}"/>
              </a:ext>
            </a:extLst>
          </p:cNvPr>
          <p:cNvCxnSpPr/>
          <p:nvPr/>
        </p:nvCxnSpPr>
        <p:spPr>
          <a:xfrm>
            <a:off x="3015839" y="2705409"/>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3">
            <a:extLst>
              <a:ext uri="{FF2B5EF4-FFF2-40B4-BE49-F238E27FC236}">
                <a16:creationId xmlns:a16="http://schemas.microsoft.com/office/drawing/2014/main" xmlns="" id="{7BD519C5-19DE-4028-B067-CA8FED8AC8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280000">
            <a:off x="3514078" y="5288393"/>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B380DDE2-95E1-4CC3-986B-C70146C8710E}"/>
              </a:ext>
            </a:extLst>
          </p:cNvPr>
          <p:cNvSpPr txBox="1"/>
          <p:nvPr/>
        </p:nvSpPr>
        <p:spPr>
          <a:xfrm>
            <a:off x="3295283" y="6083223"/>
            <a:ext cx="1864613" cy="523220"/>
          </a:xfrm>
          <a:prstGeom prst="rect">
            <a:avLst/>
          </a:prstGeom>
          <a:noFill/>
        </p:spPr>
        <p:txBody>
          <a:bodyPr wrap="none" rtlCol="0">
            <a:spAutoFit/>
          </a:bodyPr>
          <a:lstStyle/>
          <a:p>
            <a:pPr algn="ctr"/>
            <a:r>
              <a:rPr lang="en-US" sz="1400" b="1" dirty="0">
                <a:solidFill>
                  <a:srgbClr val="000000"/>
                </a:solidFill>
              </a:rPr>
              <a:t>Decreased glucose </a:t>
            </a:r>
            <a:br>
              <a:rPr lang="en-US" sz="1400" b="1" dirty="0">
                <a:solidFill>
                  <a:srgbClr val="000000"/>
                </a:solidFill>
              </a:rPr>
            </a:br>
            <a:r>
              <a:rPr lang="en-US" sz="1400" b="1" dirty="0">
                <a:solidFill>
                  <a:srgbClr val="000000"/>
                </a:solidFill>
              </a:rPr>
              <a:t>uptake</a:t>
            </a:r>
          </a:p>
        </p:txBody>
      </p:sp>
      <p:cxnSp>
        <p:nvCxnSpPr>
          <p:cNvPr id="14" name="Curved Connector 48">
            <a:extLst>
              <a:ext uri="{FF2B5EF4-FFF2-40B4-BE49-F238E27FC236}">
                <a16:creationId xmlns:a16="http://schemas.microsoft.com/office/drawing/2014/main" xmlns="" id="{9035E887-B8E5-495C-9190-946916ACF78B}"/>
              </a:ext>
            </a:extLst>
          </p:cNvPr>
          <p:cNvCxnSpPr/>
          <p:nvPr/>
        </p:nvCxnSpPr>
        <p:spPr>
          <a:xfrm rot="5400000" flipH="1" flipV="1">
            <a:off x="4332358" y="4969407"/>
            <a:ext cx="707884" cy="22860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8068" y="5072082"/>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90067" y="5699259"/>
            <a:ext cx="1814920" cy="523220"/>
          </a:xfrm>
          <a:prstGeom prst="rect">
            <a:avLst/>
          </a:prstGeom>
          <a:noFill/>
        </p:spPr>
        <p:txBody>
          <a:bodyPr wrap="none" rtlCol="0">
            <a:spAutoFit/>
          </a:bodyPr>
          <a:lstStyle/>
          <a:p>
            <a:pPr algn="ctr"/>
            <a:r>
              <a:rPr lang="en-US" sz="1400" b="1" dirty="0">
                <a:solidFill>
                  <a:srgbClr val="000000"/>
                </a:solidFill>
              </a:rPr>
              <a:t>Decreased insulin </a:t>
            </a:r>
            <a:br>
              <a:rPr lang="en-US" sz="1400" b="1" dirty="0">
                <a:solidFill>
                  <a:srgbClr val="000000"/>
                </a:solidFill>
              </a:rPr>
            </a:br>
            <a:r>
              <a:rPr lang="en-US" sz="1400" b="1" dirty="0">
                <a:solidFill>
                  <a:srgbClr val="000000"/>
                </a:solidFill>
              </a:rPr>
              <a:t>secretion</a:t>
            </a:r>
          </a:p>
        </p:txBody>
      </p:sp>
      <p:cxnSp>
        <p:nvCxnSpPr>
          <p:cNvPr id="17" name="Curved Connector 16"/>
          <p:cNvCxnSpPr/>
          <p:nvPr/>
        </p:nvCxnSpPr>
        <p:spPr>
          <a:xfrm flipV="1">
            <a:off x="2867098" y="4643378"/>
            <a:ext cx="866704" cy="671919"/>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
            <a:extLst>
              <a:ext uri="{FF2B5EF4-FFF2-40B4-BE49-F238E27FC236}">
                <a16:creationId xmlns:a16="http://schemas.microsoft.com/office/drawing/2014/main" xmlns="" id="{232CEE55-4585-42A3-9C28-296E808190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35421" y="3780863"/>
            <a:ext cx="874379" cy="615516"/>
          </a:xfrm>
          <a:prstGeom prst="snip1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03B1FF38-D958-45BF-930A-B5F87E24E5E8}"/>
              </a:ext>
            </a:extLst>
          </p:cNvPr>
          <p:cNvSpPr txBox="1"/>
          <p:nvPr/>
        </p:nvSpPr>
        <p:spPr>
          <a:xfrm>
            <a:off x="0" y="3302147"/>
            <a:ext cx="1912703" cy="523220"/>
          </a:xfrm>
          <a:prstGeom prst="rect">
            <a:avLst/>
          </a:prstGeom>
          <a:noFill/>
        </p:spPr>
        <p:txBody>
          <a:bodyPr wrap="none" rtlCol="0">
            <a:spAutoFit/>
          </a:bodyPr>
          <a:lstStyle/>
          <a:p>
            <a:pPr algn="ctr"/>
            <a:r>
              <a:rPr lang="en-US" sz="1400" b="1" dirty="0">
                <a:solidFill>
                  <a:srgbClr val="000000"/>
                </a:solidFill>
              </a:rPr>
              <a:t>Increased glucagon </a:t>
            </a:r>
            <a:br>
              <a:rPr lang="en-US" sz="1400" b="1" dirty="0">
                <a:solidFill>
                  <a:srgbClr val="000000"/>
                </a:solidFill>
              </a:rPr>
            </a:br>
            <a:r>
              <a:rPr lang="en-US" sz="1400" b="1" dirty="0">
                <a:solidFill>
                  <a:srgbClr val="000000"/>
                </a:solidFill>
              </a:rPr>
              <a:t>secretion</a:t>
            </a:r>
          </a:p>
        </p:txBody>
      </p:sp>
      <p:cxnSp>
        <p:nvCxnSpPr>
          <p:cNvPr id="20" name="Curved Connector 33">
            <a:extLst>
              <a:ext uri="{FF2B5EF4-FFF2-40B4-BE49-F238E27FC236}">
                <a16:creationId xmlns:a16="http://schemas.microsoft.com/office/drawing/2014/main" xmlns="" id="{5ED50962-A690-4418-91DB-690F5DCEA6C8}"/>
              </a:ext>
            </a:extLst>
          </p:cNvPr>
          <p:cNvCxnSpPr/>
          <p:nvPr/>
        </p:nvCxnSpPr>
        <p:spPr>
          <a:xfrm flipV="1">
            <a:off x="2438914" y="3815301"/>
            <a:ext cx="856369" cy="27332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42">
            <a:extLst>
              <a:ext uri="{FF2B5EF4-FFF2-40B4-BE49-F238E27FC236}">
                <a16:creationId xmlns:a16="http://schemas.microsoft.com/office/drawing/2014/main" xmlns="" id="{92DFBD25-4F02-4BE0-8296-4DD1CE05E8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00750" y="1905000"/>
            <a:ext cx="169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xmlns="" id="{1BBFEF5D-BFAD-45B6-B8A7-B6529F5477D7}"/>
              </a:ext>
            </a:extLst>
          </p:cNvPr>
          <p:cNvSpPr txBox="1"/>
          <p:nvPr/>
        </p:nvSpPr>
        <p:spPr>
          <a:xfrm>
            <a:off x="7413731" y="1727510"/>
            <a:ext cx="1356462" cy="523220"/>
          </a:xfrm>
          <a:prstGeom prst="rect">
            <a:avLst/>
          </a:prstGeom>
          <a:noFill/>
        </p:spPr>
        <p:txBody>
          <a:bodyPr wrap="none" rtlCol="0">
            <a:spAutoFit/>
          </a:bodyPr>
          <a:lstStyle/>
          <a:p>
            <a:pPr algn="ctr"/>
            <a:r>
              <a:rPr lang="en-US" sz="1400" b="1" dirty="0">
                <a:solidFill>
                  <a:srgbClr val="000000"/>
                </a:solidFill>
              </a:rPr>
              <a:t>Decreased </a:t>
            </a:r>
            <a:br>
              <a:rPr lang="en-US" sz="1400" b="1" dirty="0">
                <a:solidFill>
                  <a:srgbClr val="000000"/>
                </a:solidFill>
              </a:rPr>
            </a:br>
            <a:r>
              <a:rPr lang="en-US" sz="1400" b="1" dirty="0">
                <a:solidFill>
                  <a:srgbClr val="000000"/>
                </a:solidFill>
              </a:rPr>
              <a:t>incretin effect</a:t>
            </a:r>
          </a:p>
        </p:txBody>
      </p:sp>
      <p:cxnSp>
        <p:nvCxnSpPr>
          <p:cNvPr id="23" name="Curved Connector 51">
            <a:extLst>
              <a:ext uri="{FF2B5EF4-FFF2-40B4-BE49-F238E27FC236}">
                <a16:creationId xmlns:a16="http://schemas.microsoft.com/office/drawing/2014/main" xmlns="" id="{08698290-9B8D-45AA-9927-52479EB4B1FD}"/>
              </a:ext>
            </a:extLst>
          </p:cNvPr>
          <p:cNvCxnSpPr/>
          <p:nvPr/>
        </p:nvCxnSpPr>
        <p:spPr>
          <a:xfrm rot="10800000" flipV="1">
            <a:off x="5697638" y="2969441"/>
            <a:ext cx="720527" cy="545584"/>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44">
            <a:extLst>
              <a:ext uri="{FF2B5EF4-FFF2-40B4-BE49-F238E27FC236}">
                <a16:creationId xmlns:a16="http://schemas.microsoft.com/office/drawing/2014/main" xmlns="" id="{1F1461B0-8A85-45FA-82A1-1966C5B8DC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5007589"/>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xmlns="" id="{EFEC8E2B-0471-4928-85BE-0262BD8FBCF5}"/>
              </a:ext>
            </a:extLst>
          </p:cNvPr>
          <p:cNvSpPr txBox="1"/>
          <p:nvPr/>
        </p:nvSpPr>
        <p:spPr>
          <a:xfrm>
            <a:off x="7163849" y="5319812"/>
            <a:ext cx="1069524" cy="523220"/>
          </a:xfrm>
          <a:prstGeom prst="rect">
            <a:avLst/>
          </a:prstGeom>
          <a:noFill/>
        </p:spPr>
        <p:txBody>
          <a:bodyPr wrap="none" rtlCol="0">
            <a:spAutoFit/>
          </a:bodyPr>
          <a:lstStyle/>
          <a:p>
            <a:pPr algn="ctr"/>
            <a:r>
              <a:rPr lang="en-US" sz="1400" b="1" dirty="0">
                <a:solidFill>
                  <a:srgbClr val="000000"/>
                </a:solidFill>
              </a:rPr>
              <a:t>Increased </a:t>
            </a:r>
            <a:br>
              <a:rPr lang="en-US" sz="1400" b="1" dirty="0">
                <a:solidFill>
                  <a:srgbClr val="000000"/>
                </a:solidFill>
              </a:rPr>
            </a:br>
            <a:r>
              <a:rPr lang="en-US" sz="1400" b="1" dirty="0">
                <a:solidFill>
                  <a:srgbClr val="000000"/>
                </a:solidFill>
              </a:rPr>
              <a:t>lipolysis</a:t>
            </a:r>
          </a:p>
        </p:txBody>
      </p:sp>
      <p:cxnSp>
        <p:nvCxnSpPr>
          <p:cNvPr id="27" name="Curved Connector 49">
            <a:extLst>
              <a:ext uri="{FF2B5EF4-FFF2-40B4-BE49-F238E27FC236}">
                <a16:creationId xmlns:a16="http://schemas.microsoft.com/office/drawing/2014/main" xmlns="" id="{3A83F76B-6937-4186-A8F2-F89BF1ED02C4}"/>
              </a:ext>
            </a:extLst>
          </p:cNvPr>
          <p:cNvCxnSpPr/>
          <p:nvPr/>
        </p:nvCxnSpPr>
        <p:spPr>
          <a:xfrm flipH="1" flipV="1">
            <a:off x="5791978" y="4609257"/>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12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42900"/>
          </a:xfrm>
          <a:prstGeom prst="rect">
            <a:avLst/>
          </a:prstGeom>
        </p:spPr>
        <p:txBody>
          <a:bodyPr/>
          <a:lstStyle/>
          <a:p>
            <a:pPr>
              <a:lnSpc>
                <a:spcPct val="90000"/>
              </a:lnSpc>
              <a:defRPr/>
            </a:pPr>
            <a:r>
              <a:rPr lang="en-US" sz="1200">
                <a:solidFill>
                  <a:srgbClr val="000000"/>
                </a:solidFill>
                <a:latin typeface="Arial Narrow" panose="020B0606020202030204" pitchFamily="34" charset="0"/>
              </a:rPr>
              <a:t>Company Confidential  © 2014 Eli Lilly and Company </a:t>
            </a:r>
            <a:endParaRPr lang="en-US" sz="1200" dirty="0">
              <a:solidFill>
                <a:srgbClr val="000000"/>
              </a:solidFill>
              <a:latin typeface="Arial Narrow" panose="020B0606020202030204" pitchFamily="34" charset="0"/>
            </a:endParaRPr>
          </a:p>
        </p:txBody>
      </p:sp>
      <p:pic>
        <p:nvPicPr>
          <p:cNvPr id="6" name="Picture 4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8068" y="5072082"/>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280000">
            <a:off x="3514078" y="5288393"/>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4341" y="1807210"/>
            <a:ext cx="1378459" cy="11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35421" y="3780863"/>
            <a:ext cx="874379" cy="615516"/>
          </a:xfrm>
          <a:prstGeom prst="snip1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7148144" y="3335626"/>
            <a:ext cx="700456" cy="11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00750" y="1905000"/>
            <a:ext cx="169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96743" y="1749958"/>
            <a:ext cx="1842171" cy="523220"/>
          </a:xfrm>
          <a:prstGeom prst="rect">
            <a:avLst/>
          </a:prstGeom>
          <a:noFill/>
        </p:spPr>
        <p:txBody>
          <a:bodyPr wrap="none" rtlCol="0">
            <a:spAutoFit/>
          </a:bodyPr>
          <a:lstStyle/>
          <a:p>
            <a:pPr algn="ctr"/>
            <a:r>
              <a:rPr lang="en-US" sz="1400" b="1" dirty="0">
                <a:solidFill>
                  <a:srgbClr val="000000"/>
                </a:solidFill>
              </a:rPr>
              <a:t>Increased hepatic </a:t>
            </a:r>
            <a:br>
              <a:rPr lang="en-US" sz="1400" b="1" dirty="0">
                <a:solidFill>
                  <a:srgbClr val="000000"/>
                </a:solidFill>
              </a:rPr>
            </a:br>
            <a:r>
              <a:rPr lang="en-US" sz="1400" b="1" dirty="0">
                <a:solidFill>
                  <a:srgbClr val="000000"/>
                </a:solidFill>
              </a:rPr>
              <a:t>glucose production</a:t>
            </a:r>
          </a:p>
        </p:txBody>
      </p:sp>
      <p:sp>
        <p:nvSpPr>
          <p:cNvPr id="15" name="TextBox 14"/>
          <p:cNvSpPr txBox="1"/>
          <p:nvPr/>
        </p:nvSpPr>
        <p:spPr>
          <a:xfrm>
            <a:off x="0" y="3302147"/>
            <a:ext cx="1912703" cy="523220"/>
          </a:xfrm>
          <a:prstGeom prst="rect">
            <a:avLst/>
          </a:prstGeom>
          <a:noFill/>
        </p:spPr>
        <p:txBody>
          <a:bodyPr wrap="none" rtlCol="0">
            <a:spAutoFit/>
          </a:bodyPr>
          <a:lstStyle/>
          <a:p>
            <a:pPr algn="ctr"/>
            <a:r>
              <a:rPr lang="en-US" sz="1400" b="1" dirty="0">
                <a:solidFill>
                  <a:srgbClr val="000000"/>
                </a:solidFill>
              </a:rPr>
              <a:t>Increased glucagon </a:t>
            </a:r>
            <a:br>
              <a:rPr lang="en-US" sz="1400" b="1" dirty="0">
                <a:solidFill>
                  <a:srgbClr val="000000"/>
                </a:solidFill>
              </a:rPr>
            </a:br>
            <a:r>
              <a:rPr lang="en-US" sz="1400" b="1" dirty="0">
                <a:solidFill>
                  <a:srgbClr val="000000"/>
                </a:solidFill>
              </a:rPr>
              <a:t>secretion</a:t>
            </a:r>
          </a:p>
        </p:txBody>
      </p:sp>
      <p:sp>
        <p:nvSpPr>
          <p:cNvPr id="16" name="TextBox 15"/>
          <p:cNvSpPr txBox="1"/>
          <p:nvPr/>
        </p:nvSpPr>
        <p:spPr>
          <a:xfrm>
            <a:off x="90067" y="5699259"/>
            <a:ext cx="1814920" cy="523220"/>
          </a:xfrm>
          <a:prstGeom prst="rect">
            <a:avLst/>
          </a:prstGeom>
          <a:noFill/>
        </p:spPr>
        <p:txBody>
          <a:bodyPr wrap="none" rtlCol="0">
            <a:spAutoFit/>
          </a:bodyPr>
          <a:lstStyle/>
          <a:p>
            <a:pPr algn="ctr"/>
            <a:r>
              <a:rPr lang="en-US" sz="1400" b="1" dirty="0">
                <a:solidFill>
                  <a:srgbClr val="000000"/>
                </a:solidFill>
              </a:rPr>
              <a:t>Decreased insulin </a:t>
            </a:r>
            <a:br>
              <a:rPr lang="en-US" sz="1400" b="1" dirty="0">
                <a:solidFill>
                  <a:srgbClr val="000000"/>
                </a:solidFill>
              </a:rPr>
            </a:br>
            <a:r>
              <a:rPr lang="en-US" sz="1400" b="1" dirty="0">
                <a:solidFill>
                  <a:srgbClr val="000000"/>
                </a:solidFill>
              </a:rPr>
              <a:t>secretion</a:t>
            </a:r>
          </a:p>
        </p:txBody>
      </p:sp>
      <p:sp>
        <p:nvSpPr>
          <p:cNvPr id="17" name="TextBox 16"/>
          <p:cNvSpPr txBox="1"/>
          <p:nvPr/>
        </p:nvSpPr>
        <p:spPr>
          <a:xfrm>
            <a:off x="3295283" y="6083223"/>
            <a:ext cx="1864613" cy="523220"/>
          </a:xfrm>
          <a:prstGeom prst="rect">
            <a:avLst/>
          </a:prstGeom>
          <a:noFill/>
        </p:spPr>
        <p:txBody>
          <a:bodyPr wrap="none" rtlCol="0">
            <a:spAutoFit/>
          </a:bodyPr>
          <a:lstStyle/>
          <a:p>
            <a:pPr algn="ctr"/>
            <a:r>
              <a:rPr lang="en-US" sz="1400" b="1" dirty="0">
                <a:solidFill>
                  <a:srgbClr val="000000"/>
                </a:solidFill>
              </a:rPr>
              <a:t>Decreased glucose </a:t>
            </a:r>
            <a:br>
              <a:rPr lang="en-US" sz="1400" b="1" dirty="0">
                <a:solidFill>
                  <a:srgbClr val="000000"/>
                </a:solidFill>
              </a:rPr>
            </a:br>
            <a:r>
              <a:rPr lang="en-US" sz="1400" b="1" dirty="0">
                <a:solidFill>
                  <a:srgbClr val="000000"/>
                </a:solidFill>
              </a:rPr>
              <a:t>uptake</a:t>
            </a:r>
          </a:p>
        </p:txBody>
      </p:sp>
      <p:pic>
        <p:nvPicPr>
          <p:cNvPr id="21"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5007589"/>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7163849" y="5319812"/>
            <a:ext cx="1069524" cy="523220"/>
          </a:xfrm>
          <a:prstGeom prst="rect">
            <a:avLst/>
          </a:prstGeom>
          <a:noFill/>
        </p:spPr>
        <p:txBody>
          <a:bodyPr wrap="none" rtlCol="0">
            <a:spAutoFit/>
          </a:bodyPr>
          <a:lstStyle/>
          <a:p>
            <a:pPr algn="ctr"/>
            <a:r>
              <a:rPr lang="en-US" sz="1400" b="1" dirty="0">
                <a:solidFill>
                  <a:srgbClr val="000000"/>
                </a:solidFill>
              </a:rPr>
              <a:t>Increased </a:t>
            </a:r>
            <a:br>
              <a:rPr lang="en-US" sz="1400" b="1" dirty="0">
                <a:solidFill>
                  <a:srgbClr val="000000"/>
                </a:solidFill>
              </a:rPr>
            </a:br>
            <a:r>
              <a:rPr lang="en-US" sz="1400" b="1" dirty="0">
                <a:solidFill>
                  <a:srgbClr val="000000"/>
                </a:solidFill>
              </a:rPr>
              <a:t>lipolysis</a:t>
            </a:r>
          </a:p>
        </p:txBody>
      </p:sp>
      <p:sp>
        <p:nvSpPr>
          <p:cNvPr id="23" name="TextBox 22"/>
          <p:cNvSpPr txBox="1"/>
          <p:nvPr/>
        </p:nvSpPr>
        <p:spPr>
          <a:xfrm>
            <a:off x="7698611" y="3298685"/>
            <a:ext cx="1277914" cy="738664"/>
          </a:xfrm>
          <a:prstGeom prst="rect">
            <a:avLst/>
          </a:prstGeom>
          <a:noFill/>
        </p:spPr>
        <p:txBody>
          <a:bodyPr wrap="none" rtlCol="0">
            <a:spAutoFit/>
          </a:bodyPr>
          <a:lstStyle/>
          <a:p>
            <a:pPr algn="ctr"/>
            <a:r>
              <a:rPr lang="en-US" sz="1400" b="1" dirty="0">
                <a:solidFill>
                  <a:srgbClr val="000000"/>
                </a:solidFill>
              </a:rPr>
              <a:t>Increased </a:t>
            </a:r>
            <a:br>
              <a:rPr lang="en-US" sz="1400" b="1" dirty="0">
                <a:solidFill>
                  <a:srgbClr val="000000"/>
                </a:solidFill>
              </a:rPr>
            </a:br>
            <a:r>
              <a:rPr lang="en-US" sz="1400" b="1" dirty="0">
                <a:solidFill>
                  <a:srgbClr val="000000"/>
                </a:solidFill>
              </a:rPr>
              <a:t>glucose </a:t>
            </a:r>
            <a:br>
              <a:rPr lang="en-US" sz="1400" b="1" dirty="0">
                <a:solidFill>
                  <a:srgbClr val="000000"/>
                </a:solidFill>
              </a:rPr>
            </a:br>
            <a:r>
              <a:rPr lang="en-US" sz="1400" b="1" dirty="0">
                <a:solidFill>
                  <a:srgbClr val="000000"/>
                </a:solidFill>
              </a:rPr>
              <a:t>reabsorption</a:t>
            </a:r>
          </a:p>
        </p:txBody>
      </p:sp>
      <p:sp>
        <p:nvSpPr>
          <p:cNvPr id="24" name="TextBox 23"/>
          <p:cNvSpPr txBox="1"/>
          <p:nvPr/>
        </p:nvSpPr>
        <p:spPr>
          <a:xfrm>
            <a:off x="7413731" y="1727510"/>
            <a:ext cx="1356462" cy="523220"/>
          </a:xfrm>
          <a:prstGeom prst="rect">
            <a:avLst/>
          </a:prstGeom>
          <a:noFill/>
        </p:spPr>
        <p:txBody>
          <a:bodyPr wrap="none" rtlCol="0">
            <a:spAutoFit/>
          </a:bodyPr>
          <a:lstStyle/>
          <a:p>
            <a:pPr algn="ctr"/>
            <a:r>
              <a:rPr lang="en-US" sz="1400" b="1" dirty="0">
                <a:solidFill>
                  <a:srgbClr val="000000"/>
                </a:solidFill>
              </a:rPr>
              <a:t>Decreased </a:t>
            </a:r>
            <a:br>
              <a:rPr lang="en-US" sz="1400" b="1" dirty="0">
                <a:solidFill>
                  <a:srgbClr val="000000"/>
                </a:solidFill>
              </a:rPr>
            </a:br>
            <a:r>
              <a:rPr lang="en-US" sz="1400" b="1" dirty="0">
                <a:solidFill>
                  <a:srgbClr val="000000"/>
                </a:solidFill>
              </a:rPr>
              <a:t>incretin effect</a:t>
            </a: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cxnSp>
        <p:nvCxnSpPr>
          <p:cNvPr id="32" name="Curved Connector 31"/>
          <p:cNvCxnSpPr/>
          <p:nvPr/>
        </p:nvCxnSpPr>
        <p:spPr>
          <a:xfrm>
            <a:off x="3015839" y="2705409"/>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flipV="1">
            <a:off x="2438914" y="3815301"/>
            <a:ext cx="856369" cy="27332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flipV="1">
            <a:off x="2867098" y="4643378"/>
            <a:ext cx="866704" cy="671919"/>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5400000" flipH="1" flipV="1">
            <a:off x="4332358" y="4969407"/>
            <a:ext cx="707884" cy="22860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flipH="1" flipV="1">
            <a:off x="5791978" y="4609257"/>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flipH="1">
            <a:off x="6168575" y="3776411"/>
            <a:ext cx="856369" cy="27332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flipV="1">
            <a:off x="5697638" y="2969441"/>
            <a:ext cx="720527" cy="545584"/>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1" name="Footer Placeholder 4"/>
          <p:cNvSpPr txBox="1">
            <a:spLocks/>
          </p:cNvSpPr>
          <p:nvPr/>
        </p:nvSpPr>
        <p:spPr bwMode="auto">
          <a:xfrm>
            <a:off x="3563633" y="6580899"/>
            <a:ext cx="2016735" cy="26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Tree>
    <p:extLst>
      <p:ext uri="{BB962C8B-B14F-4D97-AF65-F5344CB8AC3E}">
        <p14:creationId xmlns:p14="http://schemas.microsoft.com/office/powerpoint/2010/main" val="244085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25400"/>
            <a:ext cx="8229600" cy="1425575"/>
          </a:xfrm>
        </p:spPr>
        <p:txBody>
          <a:bodyPr/>
          <a:lstStyle/>
          <a:p>
            <a:r>
              <a:rPr lang="nl-NL" altLang="en-US" sz="3200" dirty="0"/>
              <a:t>Pathophysiological Defects in Type 2 Diabetes: The ‘Ominous Octet’</a:t>
            </a:r>
            <a:endParaRPr lang="en-GB" altLang="en-US" sz="3200" dirty="0"/>
          </a:p>
        </p:txBody>
      </p:sp>
      <p:sp>
        <p:nvSpPr>
          <p:cNvPr id="5" name="Footer Placeholder 1"/>
          <p:cNvSpPr>
            <a:spLocks noGrp="1"/>
          </p:cNvSpPr>
          <p:nvPr>
            <p:ph type="ftr" sz="quarter" idx="4294967295"/>
          </p:nvPr>
        </p:nvSpPr>
        <p:spPr>
          <a:xfrm>
            <a:off x="0" y="6507163"/>
            <a:ext cx="2952750" cy="342900"/>
          </a:xfrm>
          <a:prstGeom prst="rect">
            <a:avLst/>
          </a:prstGeom>
        </p:spPr>
        <p:txBody>
          <a:bodyPr/>
          <a:lstStyle/>
          <a:p>
            <a:pPr>
              <a:lnSpc>
                <a:spcPct val="90000"/>
              </a:lnSpc>
              <a:defRPr/>
            </a:pPr>
            <a:r>
              <a:rPr lang="en-US" sz="1100" dirty="0">
                <a:solidFill>
                  <a:srgbClr val="000000"/>
                </a:solidFill>
                <a:latin typeface="Arial Narrow" panose="020B0606020202030204" pitchFamily="34" charset="0"/>
              </a:rPr>
              <a:t>Company Confidential  © 2014 Eli Lilly and Company </a:t>
            </a:r>
          </a:p>
        </p:txBody>
      </p:sp>
      <p:pic>
        <p:nvPicPr>
          <p:cNvPr id="6" name="Picture 4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8068" y="5072082"/>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280000">
            <a:off x="3514078" y="5288393"/>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4341" y="1807210"/>
            <a:ext cx="1378459" cy="11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850" y="1796759"/>
            <a:ext cx="11144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1335421" y="3780863"/>
            <a:ext cx="874379" cy="615516"/>
          </a:xfrm>
          <a:prstGeom prst="snip1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7148144" y="3335626"/>
            <a:ext cx="700456" cy="11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00750" y="1905000"/>
            <a:ext cx="169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54211" y="1473888"/>
            <a:ext cx="1688283" cy="523220"/>
          </a:xfrm>
          <a:prstGeom prst="rect">
            <a:avLst/>
          </a:prstGeom>
          <a:noFill/>
        </p:spPr>
        <p:txBody>
          <a:bodyPr wrap="none" rtlCol="0">
            <a:spAutoFit/>
          </a:bodyPr>
          <a:lstStyle/>
          <a:p>
            <a:pPr algn="ctr"/>
            <a:r>
              <a:rPr lang="en-US" sz="1400" b="1" dirty="0">
                <a:solidFill>
                  <a:srgbClr val="000000"/>
                </a:solidFill>
              </a:rPr>
              <a:t>Neurotransmitter </a:t>
            </a:r>
            <a:br>
              <a:rPr lang="en-US" sz="1400" b="1" dirty="0">
                <a:solidFill>
                  <a:srgbClr val="000000"/>
                </a:solidFill>
              </a:rPr>
            </a:br>
            <a:r>
              <a:rPr lang="en-US" sz="1400" b="1" dirty="0">
                <a:solidFill>
                  <a:srgbClr val="000000"/>
                </a:solidFill>
              </a:rPr>
              <a:t>dysfunction</a:t>
            </a:r>
          </a:p>
        </p:txBody>
      </p:sp>
      <p:sp>
        <p:nvSpPr>
          <p:cNvPr id="14" name="TextBox 13"/>
          <p:cNvSpPr txBox="1"/>
          <p:nvPr/>
        </p:nvSpPr>
        <p:spPr>
          <a:xfrm>
            <a:off x="596743" y="1749958"/>
            <a:ext cx="1842171" cy="523220"/>
          </a:xfrm>
          <a:prstGeom prst="rect">
            <a:avLst/>
          </a:prstGeom>
          <a:noFill/>
        </p:spPr>
        <p:txBody>
          <a:bodyPr wrap="none" rtlCol="0">
            <a:spAutoFit/>
          </a:bodyPr>
          <a:lstStyle/>
          <a:p>
            <a:pPr algn="ctr"/>
            <a:r>
              <a:rPr lang="en-US" sz="1400" b="1" dirty="0">
                <a:solidFill>
                  <a:srgbClr val="000000"/>
                </a:solidFill>
              </a:rPr>
              <a:t>Increased hepatic </a:t>
            </a:r>
            <a:br>
              <a:rPr lang="en-US" sz="1400" b="1" dirty="0">
                <a:solidFill>
                  <a:srgbClr val="000000"/>
                </a:solidFill>
              </a:rPr>
            </a:br>
            <a:r>
              <a:rPr lang="en-US" sz="1400" b="1" dirty="0">
                <a:solidFill>
                  <a:srgbClr val="000000"/>
                </a:solidFill>
              </a:rPr>
              <a:t>glucose production</a:t>
            </a:r>
          </a:p>
        </p:txBody>
      </p:sp>
      <p:sp>
        <p:nvSpPr>
          <p:cNvPr id="15" name="TextBox 14"/>
          <p:cNvSpPr txBox="1"/>
          <p:nvPr/>
        </p:nvSpPr>
        <p:spPr>
          <a:xfrm>
            <a:off x="0" y="3302147"/>
            <a:ext cx="1912703" cy="523220"/>
          </a:xfrm>
          <a:prstGeom prst="rect">
            <a:avLst/>
          </a:prstGeom>
          <a:noFill/>
        </p:spPr>
        <p:txBody>
          <a:bodyPr wrap="none" rtlCol="0">
            <a:spAutoFit/>
          </a:bodyPr>
          <a:lstStyle/>
          <a:p>
            <a:pPr algn="ctr"/>
            <a:r>
              <a:rPr lang="en-US" sz="1400" b="1" dirty="0">
                <a:solidFill>
                  <a:srgbClr val="000000"/>
                </a:solidFill>
              </a:rPr>
              <a:t>Increased glucagon </a:t>
            </a:r>
            <a:br>
              <a:rPr lang="en-US" sz="1400" b="1" dirty="0">
                <a:solidFill>
                  <a:srgbClr val="000000"/>
                </a:solidFill>
              </a:rPr>
            </a:br>
            <a:r>
              <a:rPr lang="en-US" sz="1400" b="1" dirty="0">
                <a:solidFill>
                  <a:srgbClr val="000000"/>
                </a:solidFill>
              </a:rPr>
              <a:t>secretion</a:t>
            </a:r>
          </a:p>
        </p:txBody>
      </p:sp>
      <p:sp>
        <p:nvSpPr>
          <p:cNvPr id="16" name="TextBox 15"/>
          <p:cNvSpPr txBox="1"/>
          <p:nvPr/>
        </p:nvSpPr>
        <p:spPr>
          <a:xfrm>
            <a:off x="90067" y="5699259"/>
            <a:ext cx="1814920" cy="523220"/>
          </a:xfrm>
          <a:prstGeom prst="rect">
            <a:avLst/>
          </a:prstGeom>
          <a:noFill/>
        </p:spPr>
        <p:txBody>
          <a:bodyPr wrap="none" rtlCol="0">
            <a:spAutoFit/>
          </a:bodyPr>
          <a:lstStyle/>
          <a:p>
            <a:pPr algn="ctr"/>
            <a:r>
              <a:rPr lang="en-US" sz="1400" b="1" dirty="0">
                <a:solidFill>
                  <a:srgbClr val="000000"/>
                </a:solidFill>
              </a:rPr>
              <a:t>Decreased insulin </a:t>
            </a:r>
            <a:br>
              <a:rPr lang="en-US" sz="1400" b="1" dirty="0">
                <a:solidFill>
                  <a:srgbClr val="000000"/>
                </a:solidFill>
              </a:rPr>
            </a:br>
            <a:r>
              <a:rPr lang="en-US" sz="1400" b="1" dirty="0">
                <a:solidFill>
                  <a:srgbClr val="000000"/>
                </a:solidFill>
              </a:rPr>
              <a:t>secretion</a:t>
            </a:r>
          </a:p>
        </p:txBody>
      </p:sp>
      <p:sp>
        <p:nvSpPr>
          <p:cNvPr id="17" name="TextBox 16"/>
          <p:cNvSpPr txBox="1"/>
          <p:nvPr/>
        </p:nvSpPr>
        <p:spPr>
          <a:xfrm>
            <a:off x="3295283" y="6083223"/>
            <a:ext cx="1864613" cy="523220"/>
          </a:xfrm>
          <a:prstGeom prst="rect">
            <a:avLst/>
          </a:prstGeom>
          <a:noFill/>
        </p:spPr>
        <p:txBody>
          <a:bodyPr wrap="none" rtlCol="0">
            <a:spAutoFit/>
          </a:bodyPr>
          <a:lstStyle/>
          <a:p>
            <a:pPr algn="ctr"/>
            <a:r>
              <a:rPr lang="en-US" sz="1400" b="1" dirty="0">
                <a:solidFill>
                  <a:srgbClr val="000000"/>
                </a:solidFill>
              </a:rPr>
              <a:t>Decreased glucose </a:t>
            </a:r>
            <a:br>
              <a:rPr lang="en-US" sz="1400" b="1" dirty="0">
                <a:solidFill>
                  <a:srgbClr val="000000"/>
                </a:solidFill>
              </a:rPr>
            </a:br>
            <a:r>
              <a:rPr lang="en-US" sz="1400" b="1" dirty="0">
                <a:solidFill>
                  <a:srgbClr val="000000"/>
                </a:solidFill>
              </a:rPr>
              <a:t>uptake</a:t>
            </a:r>
          </a:p>
        </p:txBody>
      </p:sp>
      <p:pic>
        <p:nvPicPr>
          <p:cNvPr id="21"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5007589"/>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7163849" y="5319812"/>
            <a:ext cx="1069524" cy="523220"/>
          </a:xfrm>
          <a:prstGeom prst="rect">
            <a:avLst/>
          </a:prstGeom>
          <a:noFill/>
        </p:spPr>
        <p:txBody>
          <a:bodyPr wrap="none" rtlCol="0">
            <a:spAutoFit/>
          </a:bodyPr>
          <a:lstStyle/>
          <a:p>
            <a:pPr algn="ctr"/>
            <a:r>
              <a:rPr lang="en-US" sz="1400" b="1" dirty="0">
                <a:solidFill>
                  <a:srgbClr val="000000"/>
                </a:solidFill>
              </a:rPr>
              <a:t>Increased </a:t>
            </a:r>
            <a:br>
              <a:rPr lang="en-US" sz="1400" b="1" dirty="0">
                <a:solidFill>
                  <a:srgbClr val="000000"/>
                </a:solidFill>
              </a:rPr>
            </a:br>
            <a:r>
              <a:rPr lang="en-US" sz="1400" b="1" dirty="0">
                <a:solidFill>
                  <a:srgbClr val="000000"/>
                </a:solidFill>
              </a:rPr>
              <a:t>lipolysis</a:t>
            </a:r>
          </a:p>
        </p:txBody>
      </p:sp>
      <p:sp>
        <p:nvSpPr>
          <p:cNvPr id="23" name="TextBox 22"/>
          <p:cNvSpPr txBox="1"/>
          <p:nvPr/>
        </p:nvSpPr>
        <p:spPr>
          <a:xfrm>
            <a:off x="7698611" y="3298685"/>
            <a:ext cx="1277914" cy="738664"/>
          </a:xfrm>
          <a:prstGeom prst="rect">
            <a:avLst/>
          </a:prstGeom>
          <a:noFill/>
        </p:spPr>
        <p:txBody>
          <a:bodyPr wrap="none" rtlCol="0">
            <a:spAutoFit/>
          </a:bodyPr>
          <a:lstStyle/>
          <a:p>
            <a:pPr algn="ctr"/>
            <a:r>
              <a:rPr lang="en-US" sz="1400" b="1" dirty="0">
                <a:solidFill>
                  <a:srgbClr val="000000"/>
                </a:solidFill>
              </a:rPr>
              <a:t>Increased </a:t>
            </a:r>
            <a:br>
              <a:rPr lang="en-US" sz="1400" b="1" dirty="0">
                <a:solidFill>
                  <a:srgbClr val="000000"/>
                </a:solidFill>
              </a:rPr>
            </a:br>
            <a:r>
              <a:rPr lang="en-US" sz="1400" b="1" dirty="0">
                <a:solidFill>
                  <a:srgbClr val="000000"/>
                </a:solidFill>
              </a:rPr>
              <a:t>glucose </a:t>
            </a:r>
            <a:br>
              <a:rPr lang="en-US" sz="1400" b="1" dirty="0">
                <a:solidFill>
                  <a:srgbClr val="000000"/>
                </a:solidFill>
              </a:rPr>
            </a:br>
            <a:r>
              <a:rPr lang="en-US" sz="1400" b="1" dirty="0">
                <a:solidFill>
                  <a:srgbClr val="000000"/>
                </a:solidFill>
              </a:rPr>
              <a:t>reabsorption</a:t>
            </a:r>
          </a:p>
        </p:txBody>
      </p:sp>
      <p:sp>
        <p:nvSpPr>
          <p:cNvPr id="24" name="TextBox 23"/>
          <p:cNvSpPr txBox="1"/>
          <p:nvPr/>
        </p:nvSpPr>
        <p:spPr>
          <a:xfrm>
            <a:off x="7413731" y="1727510"/>
            <a:ext cx="1356462" cy="523220"/>
          </a:xfrm>
          <a:prstGeom prst="rect">
            <a:avLst/>
          </a:prstGeom>
          <a:noFill/>
        </p:spPr>
        <p:txBody>
          <a:bodyPr wrap="none" rtlCol="0">
            <a:spAutoFit/>
          </a:bodyPr>
          <a:lstStyle/>
          <a:p>
            <a:pPr algn="ctr"/>
            <a:r>
              <a:rPr lang="en-US" sz="1400" b="1" dirty="0">
                <a:solidFill>
                  <a:srgbClr val="000000"/>
                </a:solidFill>
              </a:rPr>
              <a:t>Decreased </a:t>
            </a:r>
            <a:br>
              <a:rPr lang="en-US" sz="1400" b="1" dirty="0">
                <a:solidFill>
                  <a:srgbClr val="000000"/>
                </a:solidFill>
              </a:rPr>
            </a:br>
            <a:r>
              <a:rPr lang="en-US" sz="1400" b="1" dirty="0">
                <a:solidFill>
                  <a:srgbClr val="000000"/>
                </a:solidFill>
              </a:rPr>
              <a:t>incretin effect</a:t>
            </a:r>
          </a:p>
        </p:txBody>
      </p:sp>
      <p:grpSp>
        <p:nvGrpSpPr>
          <p:cNvPr id="4" name="Group 3"/>
          <p:cNvGrpSpPr/>
          <p:nvPr/>
        </p:nvGrpSpPr>
        <p:grpSpPr>
          <a:xfrm>
            <a:off x="3429000" y="3413293"/>
            <a:ext cx="2438400" cy="1230082"/>
            <a:chOff x="3581400" y="3413293"/>
            <a:chExt cx="2438400" cy="1230082"/>
          </a:xfrm>
        </p:grpSpPr>
        <p:sp>
          <p:nvSpPr>
            <p:cNvPr id="3" name="Oval 2"/>
            <p:cNvSpPr/>
            <p:nvPr/>
          </p:nvSpPr>
          <p:spPr>
            <a:xfrm>
              <a:off x="3581400" y="3413293"/>
              <a:ext cx="2438400" cy="1230082"/>
            </a:xfrm>
            <a:prstGeom prst="ellipse">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52B1E"/>
                  </a:solidFill>
                </a:ln>
                <a:solidFill>
                  <a:srgbClr val="D52B1E"/>
                </a:solidFill>
              </a:endParaRPr>
            </a:p>
          </p:txBody>
        </p:sp>
        <p:sp>
          <p:nvSpPr>
            <p:cNvPr id="26" name="Text Box 477"/>
            <p:cNvSpPr txBox="1">
              <a:spLocks noChangeArrowheads="1"/>
            </p:cNvSpPr>
            <p:nvPr/>
          </p:nvSpPr>
          <p:spPr bwMode="auto">
            <a:xfrm>
              <a:off x="3730314" y="3832954"/>
              <a:ext cx="2132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square">
              <a:spAutoFit/>
            </a:bodyPr>
            <a:lstStyle>
              <a:lvl1pPr>
                <a:defRPr>
                  <a:solidFill>
                    <a:schemeClr val="tx1"/>
                  </a:solidFill>
                  <a:latin typeface="Helvetica" charset="0"/>
                  <a:ea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a:solidFill>
                    <a:schemeClr val="tx1"/>
                  </a:solidFill>
                  <a:latin typeface="Helvetica" charset="0"/>
                  <a:ea typeface="ＭＳ Ｐゴシック" charset="0"/>
                </a:defRPr>
              </a:lvl9pPr>
            </a:lstStyle>
            <a:p>
              <a:pPr algn="ctr">
                <a:defRPr/>
              </a:pPr>
              <a:r>
                <a:rPr lang="en-US" sz="1600" b="1" dirty="0">
                  <a:solidFill>
                    <a:srgbClr val="FFFFFF"/>
                  </a:solidFill>
                  <a:latin typeface="Arial"/>
                  <a:ea typeface="Wingdings"/>
                  <a:cs typeface="Wingdings"/>
                  <a:sym typeface="Wingdings"/>
                </a:rPr>
                <a:t>Hyperglycemia</a:t>
              </a:r>
            </a:p>
          </p:txBody>
        </p:sp>
      </p:grpSp>
      <p:cxnSp>
        <p:nvCxnSpPr>
          <p:cNvPr id="27" name="Curved Connector 26"/>
          <p:cNvCxnSpPr/>
          <p:nvPr/>
        </p:nvCxnSpPr>
        <p:spPr>
          <a:xfrm rot="16200000" flipH="1">
            <a:off x="4294258" y="2867384"/>
            <a:ext cx="707884" cy="22860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a:off x="3015839" y="2705409"/>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flipV="1">
            <a:off x="2438914" y="3815301"/>
            <a:ext cx="856369" cy="27332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flipV="1">
            <a:off x="2867098" y="4643378"/>
            <a:ext cx="866704" cy="671919"/>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5400000" flipH="1" flipV="1">
            <a:off x="4332358" y="4969407"/>
            <a:ext cx="707884" cy="22860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flipH="1" flipV="1">
            <a:off x="5791978" y="4609257"/>
            <a:ext cx="804782" cy="593278"/>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flipH="1">
            <a:off x="6168575" y="3776411"/>
            <a:ext cx="856369" cy="273320"/>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flipV="1">
            <a:off x="5697638" y="2969441"/>
            <a:ext cx="720527" cy="545584"/>
          </a:xfrm>
          <a:prstGeom prst="curvedConnector3">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1" name="Footer Placeholder 4"/>
          <p:cNvSpPr txBox="1">
            <a:spLocks/>
          </p:cNvSpPr>
          <p:nvPr/>
        </p:nvSpPr>
        <p:spPr bwMode="auto">
          <a:xfrm>
            <a:off x="3563633" y="6580899"/>
            <a:ext cx="2016735" cy="26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Tree>
    <p:extLst>
      <p:ext uri="{BB962C8B-B14F-4D97-AF65-F5344CB8AC3E}">
        <p14:creationId xmlns:p14="http://schemas.microsoft.com/office/powerpoint/2010/main" val="407240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1"/>
          <p:cNvSpPr>
            <a:spLocks noGrp="1" noChangeArrowheads="1"/>
          </p:cNvSpPr>
          <p:nvPr>
            <p:ph type="title" idx="4294967295"/>
          </p:nvPr>
        </p:nvSpPr>
        <p:spPr>
          <a:xfrm>
            <a:off x="695325" y="0"/>
            <a:ext cx="8448675" cy="1371600"/>
          </a:xfrm>
        </p:spPr>
        <p:txBody>
          <a:bodyPr/>
          <a:lstStyle/>
          <a:p>
            <a:r>
              <a:rPr lang="en-US" altLang="en-US" sz="2800" dirty="0"/>
              <a:t>Factors Contributing to Progressive Alteration of </a:t>
            </a:r>
            <a:r>
              <a:rPr lang="en-US" altLang="en-US" sz="2800" dirty="0">
                <a:sym typeface="Symbol" pitchFamily="18" charset="2"/>
              </a:rPr>
              <a:t></a:t>
            </a:r>
            <a:r>
              <a:rPr lang="en-US" altLang="en-US" sz="2800" dirty="0"/>
              <a:t>-cell Function and Therapeutic Intervention</a:t>
            </a:r>
          </a:p>
        </p:txBody>
      </p:sp>
      <p:sp>
        <p:nvSpPr>
          <p:cNvPr id="41010" name="Footer Placeholder 1"/>
          <p:cNvSpPr txBox="1">
            <a:spLocks/>
          </p:cNvSpPr>
          <p:nvPr/>
        </p:nvSpPr>
        <p:spPr bwMode="auto">
          <a:xfrm>
            <a:off x="381000" y="6184069"/>
            <a:ext cx="8458200" cy="53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fontAlgn="base">
              <a:lnSpc>
                <a:spcPct val="100000"/>
              </a:lnSpc>
              <a:spcBef>
                <a:spcPts val="0"/>
              </a:spcBef>
              <a:spcAft>
                <a:spcPct val="0"/>
              </a:spcAft>
              <a:buClr>
                <a:srgbClr val="82786F"/>
              </a:buClr>
              <a:buFont typeface="Arial" pitchFamily="34" charset="0"/>
              <a:buNone/>
            </a:pPr>
            <a:r>
              <a:rPr lang="en-GB" altLang="en-US" sz="1200" dirty="0">
                <a:solidFill>
                  <a:srgbClr val="000000"/>
                </a:solidFill>
                <a:latin typeface="Arial Narrow" panose="020B0606020202030204" pitchFamily="34" charset="0"/>
              </a:rPr>
              <a:t>ACEi=angiotensin converting enzyme inhibitors; ARB=angiotensin receptor blocker; MET=metformin; SU=sulphonylurea; TZD=thiazolidindione</a:t>
            </a:r>
          </a:p>
          <a:p>
            <a:pPr eaLnBrk="1" fontAlgn="base" hangingPunct="1">
              <a:lnSpc>
                <a:spcPct val="100000"/>
              </a:lnSpc>
              <a:spcBef>
                <a:spcPct val="0"/>
              </a:spcBef>
              <a:spcAft>
                <a:spcPct val="0"/>
              </a:spcAft>
              <a:buClrTx/>
              <a:buFont typeface="Arial" pitchFamily="34" charset="0"/>
              <a:buNone/>
            </a:pPr>
            <a:r>
              <a:rPr lang="en-GB" altLang="en-US" sz="1200" dirty="0">
                <a:solidFill>
                  <a:srgbClr val="000000"/>
                </a:solidFill>
                <a:latin typeface="Arial Narrow" panose="020B0606020202030204" pitchFamily="34" charset="0"/>
              </a:rPr>
              <a:t>Cernea S and Dobreanu M. </a:t>
            </a:r>
            <a:r>
              <a:rPr lang="en-GB" altLang="en-US" sz="1200" i="1" dirty="0">
                <a:solidFill>
                  <a:srgbClr val="000000"/>
                </a:solidFill>
                <a:latin typeface="Arial Narrow" panose="020B0606020202030204" pitchFamily="34" charset="0"/>
              </a:rPr>
              <a:t>Biochemia Medica </a:t>
            </a:r>
            <a:r>
              <a:rPr lang="en-GB" altLang="en-US" sz="1200" dirty="0">
                <a:solidFill>
                  <a:srgbClr val="000000"/>
                </a:solidFill>
                <a:latin typeface="Arial Narrow" panose="020B0606020202030204" pitchFamily="34" charset="0"/>
              </a:rPr>
              <a:t>2013;23:266-80</a:t>
            </a:r>
            <a:endParaRPr lang="en-US" altLang="en-US" sz="1200" dirty="0">
              <a:solidFill>
                <a:srgbClr val="000000"/>
              </a:solidFill>
              <a:latin typeface="Arial Narrow" panose="020B0606020202030204" pitchFamily="34" charset="0"/>
            </a:endParaRPr>
          </a:p>
        </p:txBody>
      </p:sp>
      <p:grpSp>
        <p:nvGrpSpPr>
          <p:cNvPr id="4" name="Group 3"/>
          <p:cNvGrpSpPr/>
          <p:nvPr/>
        </p:nvGrpSpPr>
        <p:grpSpPr>
          <a:xfrm>
            <a:off x="3407852" y="3153895"/>
            <a:ext cx="1885950" cy="1266825"/>
            <a:chOff x="3446145" y="3466148"/>
            <a:chExt cx="1885950" cy="1266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45" y="3466148"/>
              <a:ext cx="18859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3659407" y="3964894"/>
              <a:ext cx="1576072" cy="338554"/>
            </a:xfrm>
            <a:prstGeom prst="rect">
              <a:avLst/>
            </a:prstGeom>
            <a:solidFill>
              <a:srgbClr val="B8B39A"/>
            </a:solidFill>
            <a:ln>
              <a:noFill/>
            </a:ln>
            <a:effectLst>
              <a:glow rad="228600">
                <a:schemeClr val="accent3">
                  <a:satMod val="175000"/>
                  <a:alpha val="40000"/>
                </a:schemeClr>
              </a:glow>
              <a:softEdge rad="63500"/>
            </a:effec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algn="ctr" fontAlgn="base">
                <a:lnSpc>
                  <a:spcPct val="100000"/>
                </a:lnSpc>
                <a:spcBef>
                  <a:spcPct val="0"/>
                </a:spcBef>
                <a:spcAft>
                  <a:spcPct val="0"/>
                </a:spcAft>
                <a:buClrTx/>
                <a:buFontTx/>
                <a:buNone/>
              </a:pPr>
              <a:r>
                <a:rPr lang="fr-FR" altLang="ko-KR" sz="1600" b="1" dirty="0">
                  <a:solidFill>
                    <a:srgbClr val="000000"/>
                  </a:solidFill>
                  <a:cs typeface="Arial" pitchFamily="34" charset="0"/>
                  <a:sym typeface="Symbol" pitchFamily="18" charset="2"/>
                </a:rPr>
                <a:t></a:t>
              </a:r>
              <a:r>
                <a:rPr lang="fr-FR" altLang="ko-KR" sz="1600" b="1" dirty="0">
                  <a:solidFill>
                    <a:srgbClr val="000000"/>
                  </a:solidFill>
                  <a:cs typeface="Arial" pitchFamily="34" charset="0"/>
                </a:rPr>
                <a:t>-cell function</a:t>
              </a:r>
            </a:p>
          </p:txBody>
        </p:sp>
      </p:grpSp>
      <p:sp>
        <p:nvSpPr>
          <p:cNvPr id="2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Tree>
    <p:extLst>
      <p:ext uri="{BB962C8B-B14F-4D97-AF65-F5344CB8AC3E}">
        <p14:creationId xmlns:p14="http://schemas.microsoft.com/office/powerpoint/2010/main" val="99228785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1"/>
          <p:cNvSpPr>
            <a:spLocks noGrp="1" noChangeArrowheads="1"/>
          </p:cNvSpPr>
          <p:nvPr>
            <p:ph type="title" idx="4294967295"/>
          </p:nvPr>
        </p:nvSpPr>
        <p:spPr>
          <a:xfrm>
            <a:off x="695325" y="0"/>
            <a:ext cx="8448675" cy="1371600"/>
          </a:xfrm>
        </p:spPr>
        <p:txBody>
          <a:bodyPr/>
          <a:lstStyle/>
          <a:p>
            <a:r>
              <a:rPr lang="en-US" altLang="en-US" sz="2800" dirty="0"/>
              <a:t>Factors Contributing to Progressive Alteration of </a:t>
            </a:r>
            <a:r>
              <a:rPr lang="en-US" altLang="en-US" sz="2800" dirty="0">
                <a:sym typeface="Symbol" pitchFamily="18" charset="2"/>
              </a:rPr>
              <a:t></a:t>
            </a:r>
            <a:r>
              <a:rPr lang="en-US" altLang="en-US" sz="2800" dirty="0"/>
              <a:t>-cell Function and Therapeutic Intervention</a:t>
            </a:r>
          </a:p>
        </p:txBody>
      </p:sp>
      <p:sp>
        <p:nvSpPr>
          <p:cNvPr id="41010" name="Footer Placeholder 1"/>
          <p:cNvSpPr txBox="1">
            <a:spLocks/>
          </p:cNvSpPr>
          <p:nvPr/>
        </p:nvSpPr>
        <p:spPr bwMode="auto">
          <a:xfrm>
            <a:off x="381000" y="6184069"/>
            <a:ext cx="8458200" cy="53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fontAlgn="base">
              <a:lnSpc>
                <a:spcPct val="100000"/>
              </a:lnSpc>
              <a:spcBef>
                <a:spcPts val="0"/>
              </a:spcBef>
              <a:spcAft>
                <a:spcPct val="0"/>
              </a:spcAft>
              <a:buClr>
                <a:srgbClr val="82786F"/>
              </a:buClr>
              <a:buFont typeface="Arial" pitchFamily="34" charset="0"/>
              <a:buNone/>
            </a:pPr>
            <a:r>
              <a:rPr lang="en-GB" altLang="en-US" sz="1200" dirty="0">
                <a:solidFill>
                  <a:srgbClr val="000000"/>
                </a:solidFill>
                <a:latin typeface="Arial Narrow" panose="020B0606020202030204" pitchFamily="34" charset="0"/>
              </a:rPr>
              <a:t>ACEi=angiotensin converting enzyme inhibitors; ARB=angiotensin receptor blocker; MET=metformin; SU=sulphonylurea; TZD=thiazolidindione</a:t>
            </a:r>
          </a:p>
          <a:p>
            <a:pPr eaLnBrk="1" fontAlgn="base" hangingPunct="1">
              <a:lnSpc>
                <a:spcPct val="100000"/>
              </a:lnSpc>
              <a:spcBef>
                <a:spcPct val="0"/>
              </a:spcBef>
              <a:spcAft>
                <a:spcPct val="0"/>
              </a:spcAft>
              <a:buClrTx/>
              <a:buFont typeface="Arial" pitchFamily="34" charset="0"/>
              <a:buNone/>
            </a:pPr>
            <a:r>
              <a:rPr lang="en-GB" altLang="en-US" sz="1200" dirty="0">
                <a:solidFill>
                  <a:srgbClr val="000000"/>
                </a:solidFill>
                <a:latin typeface="Arial Narrow" panose="020B0606020202030204" pitchFamily="34" charset="0"/>
              </a:rPr>
              <a:t>Cernea S and Dobreanu M. </a:t>
            </a:r>
            <a:r>
              <a:rPr lang="en-GB" altLang="en-US" sz="1200" i="1" dirty="0">
                <a:solidFill>
                  <a:srgbClr val="000000"/>
                </a:solidFill>
                <a:latin typeface="Arial Narrow" panose="020B0606020202030204" pitchFamily="34" charset="0"/>
              </a:rPr>
              <a:t>Biochemia Medica </a:t>
            </a:r>
            <a:r>
              <a:rPr lang="en-GB" altLang="en-US" sz="1200" dirty="0">
                <a:solidFill>
                  <a:srgbClr val="000000"/>
                </a:solidFill>
                <a:latin typeface="Arial Narrow" panose="020B0606020202030204" pitchFamily="34" charset="0"/>
              </a:rPr>
              <a:t>2013;23:266-80</a:t>
            </a:r>
            <a:endParaRPr lang="en-US" altLang="en-US" sz="1200" dirty="0">
              <a:solidFill>
                <a:srgbClr val="000000"/>
              </a:solidFill>
              <a:latin typeface="Arial Narrow" panose="020B0606020202030204" pitchFamily="34" charset="0"/>
            </a:endParaRPr>
          </a:p>
        </p:txBody>
      </p:sp>
      <p:grpSp>
        <p:nvGrpSpPr>
          <p:cNvPr id="4" name="Group 3"/>
          <p:cNvGrpSpPr/>
          <p:nvPr/>
        </p:nvGrpSpPr>
        <p:grpSpPr>
          <a:xfrm>
            <a:off x="3407852" y="3153895"/>
            <a:ext cx="1885950" cy="1266825"/>
            <a:chOff x="3446145" y="3466148"/>
            <a:chExt cx="1885950" cy="1266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45" y="3466148"/>
              <a:ext cx="18859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3659407" y="3964894"/>
              <a:ext cx="1576072" cy="338554"/>
            </a:xfrm>
            <a:prstGeom prst="rect">
              <a:avLst/>
            </a:prstGeom>
            <a:solidFill>
              <a:srgbClr val="B8B39A"/>
            </a:solidFill>
            <a:ln>
              <a:noFill/>
            </a:ln>
            <a:effectLst>
              <a:glow rad="228600">
                <a:schemeClr val="accent3">
                  <a:satMod val="175000"/>
                  <a:alpha val="40000"/>
                </a:schemeClr>
              </a:glow>
              <a:softEdge rad="63500"/>
            </a:effec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algn="ctr" fontAlgn="base">
                <a:lnSpc>
                  <a:spcPct val="100000"/>
                </a:lnSpc>
                <a:spcBef>
                  <a:spcPct val="0"/>
                </a:spcBef>
                <a:spcAft>
                  <a:spcPct val="0"/>
                </a:spcAft>
                <a:buClrTx/>
                <a:buFontTx/>
                <a:buNone/>
              </a:pPr>
              <a:r>
                <a:rPr lang="fr-FR" altLang="ko-KR" sz="1600" b="1" dirty="0">
                  <a:solidFill>
                    <a:srgbClr val="000000"/>
                  </a:solidFill>
                  <a:cs typeface="Arial" pitchFamily="34" charset="0"/>
                  <a:sym typeface="Symbol" pitchFamily="18" charset="2"/>
                </a:rPr>
                <a:t></a:t>
              </a:r>
              <a:r>
                <a:rPr lang="fr-FR" altLang="ko-KR" sz="1600" b="1" dirty="0">
                  <a:solidFill>
                    <a:srgbClr val="000000"/>
                  </a:solidFill>
                  <a:cs typeface="Arial" pitchFamily="34" charset="0"/>
                </a:rPr>
                <a:t>-cell function</a:t>
              </a:r>
            </a:p>
          </p:txBody>
        </p:sp>
      </p:grpSp>
      <p:sp>
        <p:nvSpPr>
          <p:cNvPr id="2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10" name="TextBox 9">
            <a:extLst>
              <a:ext uri="{FF2B5EF4-FFF2-40B4-BE49-F238E27FC236}">
                <a16:creationId xmlns:a16="http://schemas.microsoft.com/office/drawing/2014/main" xmlns="" id="{6F73E1FB-1363-4E86-91D2-DEE4FBB25909}"/>
              </a:ext>
            </a:extLst>
          </p:cNvPr>
          <p:cNvSpPr txBox="1"/>
          <p:nvPr/>
        </p:nvSpPr>
        <p:spPr>
          <a:xfrm>
            <a:off x="5933299" y="2123742"/>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Autoimmunity</a:t>
            </a:r>
          </a:p>
          <a:p>
            <a:pPr algn="ctr" fontAlgn="base">
              <a:spcBef>
                <a:spcPct val="0"/>
              </a:spcBef>
              <a:spcAft>
                <a:spcPct val="0"/>
              </a:spcAft>
            </a:pPr>
            <a:r>
              <a:rPr lang="en-US" sz="1600" dirty="0">
                <a:solidFill>
                  <a:srgbClr val="FFFFFF">
                    <a:lumMod val="50000"/>
                  </a:srgbClr>
                </a:solidFill>
              </a:rPr>
              <a:t>(Immune modulators)</a:t>
            </a:r>
          </a:p>
        </p:txBody>
      </p:sp>
      <p:cxnSp>
        <p:nvCxnSpPr>
          <p:cNvPr id="11" name="Straight Arrow Connector 10">
            <a:extLst>
              <a:ext uri="{FF2B5EF4-FFF2-40B4-BE49-F238E27FC236}">
                <a16:creationId xmlns:a16="http://schemas.microsoft.com/office/drawing/2014/main" xmlns="" id="{E7DAE3F2-5D74-4822-B529-F952887A60F6}"/>
              </a:ext>
            </a:extLst>
          </p:cNvPr>
          <p:cNvCxnSpPr/>
          <p:nvPr/>
        </p:nvCxnSpPr>
        <p:spPr>
          <a:xfrm flipH="1">
            <a:off x="5486400" y="2822125"/>
            <a:ext cx="553909" cy="39579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77124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1"/>
          <p:cNvSpPr>
            <a:spLocks noGrp="1" noChangeArrowheads="1"/>
          </p:cNvSpPr>
          <p:nvPr>
            <p:ph type="title" idx="4294967295"/>
          </p:nvPr>
        </p:nvSpPr>
        <p:spPr>
          <a:xfrm>
            <a:off x="695325" y="0"/>
            <a:ext cx="8448675" cy="1371600"/>
          </a:xfrm>
        </p:spPr>
        <p:txBody>
          <a:bodyPr/>
          <a:lstStyle/>
          <a:p>
            <a:r>
              <a:rPr lang="en-US" altLang="en-US" sz="2800" dirty="0"/>
              <a:t>Factors Contributing to Progressive Alteration of </a:t>
            </a:r>
            <a:r>
              <a:rPr lang="en-US" altLang="en-US" sz="2800" dirty="0">
                <a:sym typeface="Symbol" pitchFamily="18" charset="2"/>
              </a:rPr>
              <a:t></a:t>
            </a:r>
            <a:r>
              <a:rPr lang="en-US" altLang="en-US" sz="2800" dirty="0"/>
              <a:t>-cell Function and Therapeutic Intervention</a:t>
            </a:r>
          </a:p>
        </p:txBody>
      </p:sp>
      <p:sp>
        <p:nvSpPr>
          <p:cNvPr id="41010" name="Footer Placeholder 1"/>
          <p:cNvSpPr txBox="1">
            <a:spLocks/>
          </p:cNvSpPr>
          <p:nvPr/>
        </p:nvSpPr>
        <p:spPr bwMode="auto">
          <a:xfrm>
            <a:off x="381000" y="6184069"/>
            <a:ext cx="8458200" cy="53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fontAlgn="base">
              <a:lnSpc>
                <a:spcPct val="100000"/>
              </a:lnSpc>
              <a:spcBef>
                <a:spcPts val="0"/>
              </a:spcBef>
              <a:spcAft>
                <a:spcPct val="0"/>
              </a:spcAft>
              <a:buClr>
                <a:srgbClr val="82786F"/>
              </a:buClr>
              <a:buFont typeface="Arial" pitchFamily="34" charset="0"/>
              <a:buNone/>
            </a:pPr>
            <a:r>
              <a:rPr lang="en-GB" altLang="en-US" sz="1200" dirty="0">
                <a:solidFill>
                  <a:srgbClr val="000000"/>
                </a:solidFill>
                <a:latin typeface="Arial Narrow" panose="020B0606020202030204" pitchFamily="34" charset="0"/>
              </a:rPr>
              <a:t>ACEi=angiotensin converting enzyme inhibitors; ARB=angiotensin receptor blocker; MET=metformin; SU=sulphonylurea; TZD=thiazolidindione</a:t>
            </a:r>
          </a:p>
          <a:p>
            <a:pPr eaLnBrk="1" fontAlgn="base" hangingPunct="1">
              <a:lnSpc>
                <a:spcPct val="100000"/>
              </a:lnSpc>
              <a:spcBef>
                <a:spcPct val="0"/>
              </a:spcBef>
              <a:spcAft>
                <a:spcPct val="0"/>
              </a:spcAft>
              <a:buClrTx/>
              <a:buFont typeface="Arial" pitchFamily="34" charset="0"/>
              <a:buNone/>
            </a:pPr>
            <a:r>
              <a:rPr lang="en-GB" altLang="en-US" sz="1200" dirty="0">
                <a:solidFill>
                  <a:srgbClr val="000000"/>
                </a:solidFill>
                <a:latin typeface="Arial Narrow" panose="020B0606020202030204" pitchFamily="34" charset="0"/>
              </a:rPr>
              <a:t>Cernea S and Dobreanu M. </a:t>
            </a:r>
            <a:r>
              <a:rPr lang="en-GB" altLang="en-US" sz="1200" i="1" dirty="0">
                <a:solidFill>
                  <a:srgbClr val="000000"/>
                </a:solidFill>
                <a:latin typeface="Arial Narrow" panose="020B0606020202030204" pitchFamily="34" charset="0"/>
              </a:rPr>
              <a:t>Biochemia Medica </a:t>
            </a:r>
            <a:r>
              <a:rPr lang="en-GB" altLang="en-US" sz="1200" dirty="0">
                <a:solidFill>
                  <a:srgbClr val="000000"/>
                </a:solidFill>
                <a:latin typeface="Arial Narrow" panose="020B0606020202030204" pitchFamily="34" charset="0"/>
              </a:rPr>
              <a:t>2013;23:266-80</a:t>
            </a:r>
            <a:endParaRPr lang="en-US" altLang="en-US" sz="1200" dirty="0">
              <a:solidFill>
                <a:srgbClr val="000000"/>
              </a:solidFill>
              <a:latin typeface="Arial Narrow" panose="020B0606020202030204" pitchFamily="34" charset="0"/>
            </a:endParaRPr>
          </a:p>
        </p:txBody>
      </p:sp>
      <p:grpSp>
        <p:nvGrpSpPr>
          <p:cNvPr id="4" name="Group 3"/>
          <p:cNvGrpSpPr/>
          <p:nvPr/>
        </p:nvGrpSpPr>
        <p:grpSpPr>
          <a:xfrm>
            <a:off x="3407852" y="3153895"/>
            <a:ext cx="1885950" cy="1266825"/>
            <a:chOff x="3446145" y="3466148"/>
            <a:chExt cx="1885950" cy="1266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45" y="3466148"/>
              <a:ext cx="18859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3659407" y="3964894"/>
              <a:ext cx="1576072" cy="338554"/>
            </a:xfrm>
            <a:prstGeom prst="rect">
              <a:avLst/>
            </a:prstGeom>
            <a:solidFill>
              <a:srgbClr val="B8B39A"/>
            </a:solidFill>
            <a:ln>
              <a:noFill/>
            </a:ln>
            <a:effectLst>
              <a:glow rad="228600">
                <a:schemeClr val="accent3">
                  <a:satMod val="175000"/>
                  <a:alpha val="40000"/>
                </a:schemeClr>
              </a:glow>
              <a:softEdge rad="63500"/>
            </a:effec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algn="ctr" fontAlgn="base">
                <a:lnSpc>
                  <a:spcPct val="100000"/>
                </a:lnSpc>
                <a:spcBef>
                  <a:spcPct val="0"/>
                </a:spcBef>
                <a:spcAft>
                  <a:spcPct val="0"/>
                </a:spcAft>
                <a:buClrTx/>
                <a:buFontTx/>
                <a:buNone/>
              </a:pPr>
              <a:r>
                <a:rPr lang="fr-FR" altLang="ko-KR" sz="1600" b="1" dirty="0">
                  <a:solidFill>
                    <a:srgbClr val="000000"/>
                  </a:solidFill>
                  <a:cs typeface="Arial" pitchFamily="34" charset="0"/>
                  <a:sym typeface="Symbol" pitchFamily="18" charset="2"/>
                </a:rPr>
                <a:t></a:t>
              </a:r>
              <a:r>
                <a:rPr lang="fr-FR" altLang="ko-KR" sz="1600" b="1" dirty="0">
                  <a:solidFill>
                    <a:srgbClr val="000000"/>
                  </a:solidFill>
                  <a:cs typeface="Arial" pitchFamily="34" charset="0"/>
                </a:rPr>
                <a:t>-cell function</a:t>
              </a:r>
            </a:p>
          </p:txBody>
        </p:sp>
      </p:grpSp>
      <p:sp>
        <p:nvSpPr>
          <p:cNvPr id="2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8" name="TextBox 7">
            <a:extLst>
              <a:ext uri="{FF2B5EF4-FFF2-40B4-BE49-F238E27FC236}">
                <a16:creationId xmlns:a16="http://schemas.microsoft.com/office/drawing/2014/main" xmlns="" id="{517F0D5F-96BC-47AB-BA75-AE53D0EB784D}"/>
              </a:ext>
            </a:extLst>
          </p:cNvPr>
          <p:cNvSpPr txBox="1"/>
          <p:nvPr/>
        </p:nvSpPr>
        <p:spPr>
          <a:xfrm>
            <a:off x="1056276" y="4582305"/>
            <a:ext cx="1990537" cy="892552"/>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Insulin resistance</a:t>
            </a:r>
          </a:p>
          <a:p>
            <a:pPr algn="ctr" fontAlgn="base">
              <a:spcBef>
                <a:spcPct val="0"/>
              </a:spcBef>
              <a:spcAft>
                <a:spcPct val="0"/>
              </a:spcAft>
            </a:pPr>
            <a:r>
              <a:rPr lang="en-US" sz="1600" b="1" dirty="0">
                <a:solidFill>
                  <a:srgbClr val="FFFFFF">
                    <a:lumMod val="50000"/>
                  </a:srgbClr>
                </a:solidFill>
              </a:rPr>
              <a:t>(</a:t>
            </a:r>
            <a:r>
              <a:rPr lang="en-US" sz="1600" dirty="0">
                <a:solidFill>
                  <a:srgbClr val="FFFFFF">
                    <a:lumMod val="50000"/>
                  </a:srgbClr>
                </a:solidFill>
              </a:rPr>
              <a:t>MET, TZD</a:t>
            </a:r>
            <a:r>
              <a:rPr lang="en-US" sz="1600" b="1" dirty="0">
                <a:solidFill>
                  <a:srgbClr val="FFFFFF">
                    <a:lumMod val="50000"/>
                  </a:srgbClr>
                </a:solidFill>
              </a:rPr>
              <a:t>)</a:t>
            </a:r>
          </a:p>
        </p:txBody>
      </p:sp>
      <p:cxnSp>
        <p:nvCxnSpPr>
          <p:cNvPr id="9" name="Straight Arrow Connector 8">
            <a:extLst>
              <a:ext uri="{FF2B5EF4-FFF2-40B4-BE49-F238E27FC236}">
                <a16:creationId xmlns:a16="http://schemas.microsoft.com/office/drawing/2014/main" xmlns="" id="{E4C44447-05CB-4D64-9D23-BA3A335AA7CA}"/>
              </a:ext>
            </a:extLst>
          </p:cNvPr>
          <p:cNvCxnSpPr/>
          <p:nvPr/>
        </p:nvCxnSpPr>
        <p:spPr>
          <a:xfrm flipV="1">
            <a:off x="2741657" y="4312009"/>
            <a:ext cx="548680" cy="5037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7763CFF5-8F97-429B-845C-D6C7A0B2F827}"/>
              </a:ext>
            </a:extLst>
          </p:cNvPr>
          <p:cNvSpPr txBox="1"/>
          <p:nvPr/>
        </p:nvSpPr>
        <p:spPr>
          <a:xfrm>
            <a:off x="5933299" y="2123742"/>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Autoimmunity</a:t>
            </a:r>
          </a:p>
          <a:p>
            <a:pPr algn="ctr" fontAlgn="base">
              <a:spcBef>
                <a:spcPct val="0"/>
              </a:spcBef>
              <a:spcAft>
                <a:spcPct val="0"/>
              </a:spcAft>
            </a:pPr>
            <a:r>
              <a:rPr lang="en-US" sz="1600" dirty="0">
                <a:solidFill>
                  <a:srgbClr val="FFFFFF">
                    <a:lumMod val="50000"/>
                  </a:srgbClr>
                </a:solidFill>
              </a:rPr>
              <a:t>(Immune modulators)</a:t>
            </a:r>
          </a:p>
        </p:txBody>
      </p:sp>
      <p:cxnSp>
        <p:nvCxnSpPr>
          <p:cNvPr id="11" name="Straight Arrow Connector 10">
            <a:extLst>
              <a:ext uri="{FF2B5EF4-FFF2-40B4-BE49-F238E27FC236}">
                <a16:creationId xmlns:a16="http://schemas.microsoft.com/office/drawing/2014/main" xmlns="" id="{74FF15CC-3453-4011-861A-E4B920020169}"/>
              </a:ext>
            </a:extLst>
          </p:cNvPr>
          <p:cNvCxnSpPr/>
          <p:nvPr/>
        </p:nvCxnSpPr>
        <p:spPr>
          <a:xfrm flipH="1">
            <a:off x="5486400" y="2822125"/>
            <a:ext cx="553909" cy="39579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50260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1"/>
          <p:cNvSpPr>
            <a:spLocks noGrp="1" noChangeArrowheads="1"/>
          </p:cNvSpPr>
          <p:nvPr>
            <p:ph type="title" idx="4294967295"/>
          </p:nvPr>
        </p:nvSpPr>
        <p:spPr>
          <a:xfrm>
            <a:off x="695325" y="0"/>
            <a:ext cx="8448675" cy="1371600"/>
          </a:xfrm>
        </p:spPr>
        <p:txBody>
          <a:bodyPr/>
          <a:lstStyle/>
          <a:p>
            <a:r>
              <a:rPr lang="en-US" altLang="en-US" sz="2800" dirty="0"/>
              <a:t>Factors Contributing to Progressive Alteration of </a:t>
            </a:r>
            <a:r>
              <a:rPr lang="en-US" altLang="en-US" sz="2800" dirty="0">
                <a:sym typeface="Symbol" pitchFamily="18" charset="2"/>
              </a:rPr>
              <a:t></a:t>
            </a:r>
            <a:r>
              <a:rPr lang="en-US" altLang="en-US" sz="2800" dirty="0"/>
              <a:t>-cell Function and Therapeutic Intervention</a:t>
            </a:r>
          </a:p>
        </p:txBody>
      </p:sp>
      <p:sp>
        <p:nvSpPr>
          <p:cNvPr id="41010" name="Footer Placeholder 1"/>
          <p:cNvSpPr txBox="1">
            <a:spLocks/>
          </p:cNvSpPr>
          <p:nvPr/>
        </p:nvSpPr>
        <p:spPr bwMode="auto">
          <a:xfrm>
            <a:off x="381000" y="6184069"/>
            <a:ext cx="8458200" cy="53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fontAlgn="base">
              <a:lnSpc>
                <a:spcPct val="100000"/>
              </a:lnSpc>
              <a:spcBef>
                <a:spcPts val="0"/>
              </a:spcBef>
              <a:spcAft>
                <a:spcPct val="0"/>
              </a:spcAft>
              <a:buClr>
                <a:srgbClr val="82786F"/>
              </a:buClr>
              <a:buFont typeface="Arial" pitchFamily="34" charset="0"/>
              <a:buNone/>
            </a:pPr>
            <a:r>
              <a:rPr lang="en-GB" altLang="en-US" sz="1200" dirty="0">
                <a:solidFill>
                  <a:srgbClr val="000000"/>
                </a:solidFill>
                <a:latin typeface="Arial Narrow" panose="020B0606020202030204" pitchFamily="34" charset="0"/>
              </a:rPr>
              <a:t>ACEi=angiotensin converting enzyme inhibitors; ARB=angiotensin receptor blocker; MET=metformin; SU=sulphonylurea; TZD=thiazolidindione</a:t>
            </a:r>
          </a:p>
          <a:p>
            <a:pPr eaLnBrk="1" fontAlgn="base" hangingPunct="1">
              <a:lnSpc>
                <a:spcPct val="100000"/>
              </a:lnSpc>
              <a:spcBef>
                <a:spcPct val="0"/>
              </a:spcBef>
              <a:spcAft>
                <a:spcPct val="0"/>
              </a:spcAft>
              <a:buClrTx/>
              <a:buFont typeface="Arial" pitchFamily="34" charset="0"/>
              <a:buNone/>
            </a:pPr>
            <a:r>
              <a:rPr lang="en-GB" altLang="en-US" sz="1200" dirty="0">
                <a:solidFill>
                  <a:srgbClr val="000000"/>
                </a:solidFill>
                <a:latin typeface="Arial Narrow" panose="020B0606020202030204" pitchFamily="34" charset="0"/>
              </a:rPr>
              <a:t>Cernea S and Dobreanu M. </a:t>
            </a:r>
            <a:r>
              <a:rPr lang="en-GB" altLang="en-US" sz="1200" i="1" dirty="0">
                <a:solidFill>
                  <a:srgbClr val="000000"/>
                </a:solidFill>
                <a:latin typeface="Arial Narrow" panose="020B0606020202030204" pitchFamily="34" charset="0"/>
              </a:rPr>
              <a:t>Biochemia Medica </a:t>
            </a:r>
            <a:r>
              <a:rPr lang="en-GB" altLang="en-US" sz="1200" dirty="0">
                <a:solidFill>
                  <a:srgbClr val="000000"/>
                </a:solidFill>
                <a:latin typeface="Arial Narrow" panose="020B0606020202030204" pitchFamily="34" charset="0"/>
              </a:rPr>
              <a:t>2013;23:266-80</a:t>
            </a:r>
            <a:endParaRPr lang="en-US" altLang="en-US" sz="1200" dirty="0">
              <a:solidFill>
                <a:srgbClr val="000000"/>
              </a:solidFill>
              <a:latin typeface="Arial Narrow" panose="020B0606020202030204" pitchFamily="34" charset="0"/>
            </a:endParaRPr>
          </a:p>
        </p:txBody>
      </p:sp>
      <p:grpSp>
        <p:nvGrpSpPr>
          <p:cNvPr id="4" name="Group 3"/>
          <p:cNvGrpSpPr/>
          <p:nvPr/>
        </p:nvGrpSpPr>
        <p:grpSpPr>
          <a:xfrm>
            <a:off x="3407852" y="3153895"/>
            <a:ext cx="1885950" cy="1266825"/>
            <a:chOff x="3446145" y="3466148"/>
            <a:chExt cx="1885950" cy="1266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45" y="3466148"/>
              <a:ext cx="18859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3659407" y="3964894"/>
              <a:ext cx="1576072" cy="338554"/>
            </a:xfrm>
            <a:prstGeom prst="rect">
              <a:avLst/>
            </a:prstGeom>
            <a:solidFill>
              <a:srgbClr val="B8B39A"/>
            </a:solidFill>
            <a:ln>
              <a:noFill/>
            </a:ln>
            <a:effectLst>
              <a:glow rad="228600">
                <a:schemeClr val="accent3">
                  <a:satMod val="175000"/>
                  <a:alpha val="40000"/>
                </a:schemeClr>
              </a:glow>
              <a:softEdge rad="63500"/>
            </a:effec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algn="ctr" fontAlgn="base">
                <a:lnSpc>
                  <a:spcPct val="100000"/>
                </a:lnSpc>
                <a:spcBef>
                  <a:spcPct val="0"/>
                </a:spcBef>
                <a:spcAft>
                  <a:spcPct val="0"/>
                </a:spcAft>
                <a:buClrTx/>
                <a:buFontTx/>
                <a:buNone/>
              </a:pPr>
              <a:r>
                <a:rPr lang="fr-FR" altLang="ko-KR" sz="1600" b="1" dirty="0">
                  <a:solidFill>
                    <a:srgbClr val="000000"/>
                  </a:solidFill>
                  <a:cs typeface="Arial" pitchFamily="34" charset="0"/>
                  <a:sym typeface="Symbol" pitchFamily="18" charset="2"/>
                </a:rPr>
                <a:t></a:t>
              </a:r>
              <a:r>
                <a:rPr lang="fr-FR" altLang="ko-KR" sz="1600" b="1" dirty="0">
                  <a:solidFill>
                    <a:srgbClr val="000000"/>
                  </a:solidFill>
                  <a:cs typeface="Arial" pitchFamily="34" charset="0"/>
                </a:rPr>
                <a:t>-cell function</a:t>
              </a:r>
            </a:p>
          </p:txBody>
        </p:sp>
      </p:grpSp>
      <p:sp>
        <p:nvSpPr>
          <p:cNvPr id="2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8" name="TextBox 7">
            <a:extLst>
              <a:ext uri="{FF2B5EF4-FFF2-40B4-BE49-F238E27FC236}">
                <a16:creationId xmlns:a16="http://schemas.microsoft.com/office/drawing/2014/main" xmlns="" id="{517F0D5F-96BC-47AB-BA75-AE53D0EB784D}"/>
              </a:ext>
            </a:extLst>
          </p:cNvPr>
          <p:cNvSpPr txBox="1"/>
          <p:nvPr/>
        </p:nvSpPr>
        <p:spPr>
          <a:xfrm>
            <a:off x="1056276" y="4582305"/>
            <a:ext cx="1990537" cy="892552"/>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Insulin resistance</a:t>
            </a:r>
          </a:p>
          <a:p>
            <a:pPr algn="ctr" fontAlgn="base">
              <a:spcBef>
                <a:spcPct val="0"/>
              </a:spcBef>
              <a:spcAft>
                <a:spcPct val="0"/>
              </a:spcAft>
            </a:pPr>
            <a:r>
              <a:rPr lang="en-US" sz="1600" b="1" dirty="0">
                <a:solidFill>
                  <a:srgbClr val="FFFFFF">
                    <a:lumMod val="50000"/>
                  </a:srgbClr>
                </a:solidFill>
              </a:rPr>
              <a:t>(</a:t>
            </a:r>
            <a:r>
              <a:rPr lang="en-US" sz="1600" dirty="0">
                <a:solidFill>
                  <a:srgbClr val="FFFFFF">
                    <a:lumMod val="50000"/>
                  </a:srgbClr>
                </a:solidFill>
              </a:rPr>
              <a:t>MET, TZD</a:t>
            </a:r>
            <a:r>
              <a:rPr lang="en-US" sz="1600" b="1" dirty="0">
                <a:solidFill>
                  <a:srgbClr val="FFFFFF">
                    <a:lumMod val="50000"/>
                  </a:srgbClr>
                </a:solidFill>
              </a:rPr>
              <a:t>)</a:t>
            </a:r>
          </a:p>
        </p:txBody>
      </p:sp>
      <p:cxnSp>
        <p:nvCxnSpPr>
          <p:cNvPr id="9" name="Straight Arrow Connector 8">
            <a:extLst>
              <a:ext uri="{FF2B5EF4-FFF2-40B4-BE49-F238E27FC236}">
                <a16:creationId xmlns:a16="http://schemas.microsoft.com/office/drawing/2014/main" xmlns="" id="{E4C44447-05CB-4D64-9D23-BA3A335AA7CA}"/>
              </a:ext>
            </a:extLst>
          </p:cNvPr>
          <p:cNvCxnSpPr/>
          <p:nvPr/>
        </p:nvCxnSpPr>
        <p:spPr>
          <a:xfrm flipV="1">
            <a:off x="2741657" y="4312009"/>
            <a:ext cx="548680" cy="5037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C226B251-B1FE-42FB-8185-D15F1FE436A9}"/>
              </a:ext>
            </a:extLst>
          </p:cNvPr>
          <p:cNvSpPr txBox="1"/>
          <p:nvPr/>
        </p:nvSpPr>
        <p:spPr>
          <a:xfrm>
            <a:off x="879329" y="2269342"/>
            <a:ext cx="1862328" cy="113877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Hyperglycemia/glucotoxicity</a:t>
            </a:r>
          </a:p>
          <a:p>
            <a:pPr algn="ctr" fontAlgn="base">
              <a:spcBef>
                <a:spcPct val="0"/>
              </a:spcBef>
              <a:spcAft>
                <a:spcPct val="0"/>
              </a:spcAft>
            </a:pPr>
            <a:r>
              <a:rPr lang="en-US" sz="1600" dirty="0">
                <a:solidFill>
                  <a:srgbClr val="FFFFFF">
                    <a:lumMod val="50000"/>
                  </a:srgbClr>
                </a:solidFill>
              </a:rPr>
              <a:t>(Insulin, Incretins, SU, MET, TZD)</a:t>
            </a:r>
          </a:p>
        </p:txBody>
      </p:sp>
      <p:cxnSp>
        <p:nvCxnSpPr>
          <p:cNvPr id="11" name="Straight Arrow Connector 10">
            <a:extLst>
              <a:ext uri="{FF2B5EF4-FFF2-40B4-BE49-F238E27FC236}">
                <a16:creationId xmlns:a16="http://schemas.microsoft.com/office/drawing/2014/main" xmlns="" id="{54DEE9F6-C354-482C-B1EC-211242E4D4A1}"/>
              </a:ext>
            </a:extLst>
          </p:cNvPr>
          <p:cNvCxnSpPr/>
          <p:nvPr/>
        </p:nvCxnSpPr>
        <p:spPr>
          <a:xfrm>
            <a:off x="2741657" y="3125130"/>
            <a:ext cx="588191" cy="275643"/>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737C47DC-79AE-439B-A749-A7E0D051495C}"/>
              </a:ext>
            </a:extLst>
          </p:cNvPr>
          <p:cNvSpPr txBox="1"/>
          <p:nvPr/>
        </p:nvSpPr>
        <p:spPr>
          <a:xfrm>
            <a:off x="5933299" y="2123742"/>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Autoimmunity</a:t>
            </a:r>
          </a:p>
          <a:p>
            <a:pPr algn="ctr" fontAlgn="base">
              <a:spcBef>
                <a:spcPct val="0"/>
              </a:spcBef>
              <a:spcAft>
                <a:spcPct val="0"/>
              </a:spcAft>
            </a:pPr>
            <a:r>
              <a:rPr lang="en-US" sz="1600" dirty="0">
                <a:solidFill>
                  <a:srgbClr val="FFFFFF">
                    <a:lumMod val="50000"/>
                  </a:srgbClr>
                </a:solidFill>
              </a:rPr>
              <a:t>(Immune modulators)</a:t>
            </a:r>
          </a:p>
        </p:txBody>
      </p:sp>
      <p:cxnSp>
        <p:nvCxnSpPr>
          <p:cNvPr id="13" name="Straight Arrow Connector 12">
            <a:extLst>
              <a:ext uri="{FF2B5EF4-FFF2-40B4-BE49-F238E27FC236}">
                <a16:creationId xmlns:a16="http://schemas.microsoft.com/office/drawing/2014/main" xmlns="" id="{204DA99E-C10E-4060-A323-E510CE3AA08E}"/>
              </a:ext>
            </a:extLst>
          </p:cNvPr>
          <p:cNvCxnSpPr/>
          <p:nvPr/>
        </p:nvCxnSpPr>
        <p:spPr>
          <a:xfrm flipH="1">
            <a:off x="5486400" y="2822125"/>
            <a:ext cx="553909" cy="39579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5596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dirty="0"/>
              <a:t>Disclaimer slide</a:t>
            </a:r>
          </a:p>
        </p:txBody>
      </p:sp>
      <p:sp>
        <p:nvSpPr>
          <p:cNvPr id="4" name="Date Placeholder 3"/>
          <p:cNvSpPr>
            <a:spLocks noGrp="1"/>
          </p:cNvSpPr>
          <p:nvPr>
            <p:ph type="dt" sz="half" idx="4294967295"/>
          </p:nvPr>
        </p:nvSpPr>
        <p:spPr>
          <a:xfrm>
            <a:off x="0" y="6540500"/>
            <a:ext cx="2133600" cy="2143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rPr>
              <a:t>01,01,2021</a:t>
            </a:r>
            <a:endParaRPr kumimoji="0" lang="en-US" sz="800" b="0" i="0" u="none" strike="noStrike" kern="1200" cap="none" spc="0" normalizeH="0" baseline="0" noProof="0" dirty="0">
              <a:ln>
                <a:noFill/>
              </a:ln>
              <a:solidFill>
                <a:srgbClr val="000000"/>
              </a:solidFill>
              <a:effectLst/>
              <a:uLnTx/>
              <a:uFillTx/>
              <a:latin typeface="Arial"/>
              <a:ea typeface="+mn-ea"/>
            </a:endParaRPr>
          </a:p>
        </p:txBody>
      </p:sp>
      <p:sp>
        <p:nvSpPr>
          <p:cNvPr id="7" name="Content Placeholder 2"/>
          <p:cNvSpPr txBox="1">
            <a:spLocks/>
          </p:cNvSpPr>
          <p:nvPr/>
        </p:nvSpPr>
        <p:spPr>
          <a:xfrm>
            <a:off x="381000" y="1617869"/>
            <a:ext cx="8382000" cy="4648200"/>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ts val="0"/>
              </a:spcBef>
              <a:spcAft>
                <a:spcPts val="0"/>
              </a:spcAft>
              <a:buClr>
                <a:srgbClr val="D4252C"/>
              </a:buClr>
              <a:buSzPct val="85000"/>
              <a:buFontTx/>
              <a:buNone/>
              <a:tabLst/>
              <a:defRPr/>
            </a:pPr>
            <a:r>
              <a:rPr kumimoji="0" lang="en-US" sz="2000" b="0" i="0" u="none" strike="noStrike" kern="1200" cap="none" spc="0" normalizeH="0" baseline="0" noProof="0" dirty="0">
                <a:ln>
                  <a:noFill/>
                </a:ln>
                <a:solidFill>
                  <a:srgbClr val="000000"/>
                </a:solidFill>
                <a:effectLst/>
                <a:uLnTx/>
                <a:uFillTx/>
                <a:latin typeface="Arial"/>
                <a:ea typeface="Geneva" charset="0"/>
                <a:cs typeface="+mn-cs"/>
              </a:rPr>
              <a:t>I have participated in multiple physician and patient education programs sponsored by different pharmaceutical companies. </a:t>
            </a:r>
          </a:p>
          <a:p>
            <a:pPr marL="0" marR="0" lvl="0" indent="0" algn="l" defTabSz="914400" rtl="0" eaLnBrk="0" fontAlgn="auto" latinLnBrk="0" hangingPunct="0">
              <a:lnSpc>
                <a:spcPct val="100000"/>
              </a:lnSpc>
              <a:spcBef>
                <a:spcPts val="0"/>
              </a:spcBef>
              <a:spcAft>
                <a:spcPts val="0"/>
              </a:spcAft>
              <a:buClr>
                <a:srgbClr val="D4252C"/>
              </a:buClr>
              <a:buSzPct val="85000"/>
              <a:buFontTx/>
              <a:buNone/>
              <a:tabLst/>
              <a:defRPr/>
            </a:pPr>
            <a:r>
              <a:rPr kumimoji="0" lang="en-US" sz="2000" b="0" i="0" u="none" strike="noStrike" kern="1200" cap="none" spc="0" normalizeH="0" baseline="0" noProof="0" dirty="0" smtClean="0">
                <a:ln>
                  <a:noFill/>
                </a:ln>
                <a:solidFill>
                  <a:srgbClr val="000000"/>
                </a:solidFill>
                <a:effectLst/>
                <a:uLnTx/>
                <a:uFillTx/>
                <a:latin typeface="Arial"/>
                <a:ea typeface="Geneva" charset="0"/>
                <a:cs typeface="+mn-cs"/>
              </a:rPr>
              <a:t> </a:t>
            </a:r>
            <a:endParaRPr kumimoji="0" lang="en-US" sz="1800" b="0" i="0" u="none" strike="noStrike" kern="1200" cap="none" spc="0" normalizeH="0" baseline="0" noProof="0" dirty="0">
              <a:ln>
                <a:noFill/>
              </a:ln>
              <a:solidFill>
                <a:srgbClr val="000000"/>
              </a:solidFill>
              <a:effectLst/>
              <a:uLnTx/>
              <a:uFillTx/>
              <a:latin typeface="Arial"/>
              <a:ea typeface="Geneva" charset="0"/>
              <a:cs typeface="+mn-cs"/>
            </a:endParaRPr>
          </a:p>
          <a:p>
            <a:pPr marL="457200" marR="0" lvl="1" indent="0" algn="l" defTabSz="914400" rtl="0" eaLnBrk="0" fontAlgn="auto" latinLnBrk="0" hangingPunct="0">
              <a:lnSpc>
                <a:spcPct val="100000"/>
              </a:lnSpc>
              <a:spcBef>
                <a:spcPts val="0"/>
              </a:spcBef>
              <a:spcAft>
                <a:spcPts val="0"/>
              </a:spcAft>
              <a:buClr>
                <a:srgbClr val="D4252C"/>
              </a:buClr>
              <a:buSzPct val="85000"/>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Geneva" charset="0"/>
              <a:cs typeface="+mn-cs"/>
            </a:endParaRPr>
          </a:p>
        </p:txBody>
      </p:sp>
      <p:pic>
        <p:nvPicPr>
          <p:cNvPr id="1027" name="Picture 3" descr="D:\Endocrinology\Diabetes Melitus Pancreas Carbohydrate Metabolism\IMG-82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6167" y="2778350"/>
            <a:ext cx="4747491" cy="356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69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1"/>
          <p:cNvSpPr>
            <a:spLocks noGrp="1" noChangeArrowheads="1"/>
          </p:cNvSpPr>
          <p:nvPr>
            <p:ph type="title" idx="4294967295"/>
          </p:nvPr>
        </p:nvSpPr>
        <p:spPr>
          <a:xfrm>
            <a:off x="695325" y="0"/>
            <a:ext cx="8448675" cy="1371600"/>
          </a:xfrm>
        </p:spPr>
        <p:txBody>
          <a:bodyPr/>
          <a:lstStyle/>
          <a:p>
            <a:r>
              <a:rPr lang="en-US" altLang="en-US" sz="2800" dirty="0"/>
              <a:t>Factors Contributing to Progressive Alteration of </a:t>
            </a:r>
            <a:r>
              <a:rPr lang="en-US" altLang="en-US" sz="2800" dirty="0">
                <a:sym typeface="Symbol" pitchFamily="18" charset="2"/>
              </a:rPr>
              <a:t></a:t>
            </a:r>
            <a:r>
              <a:rPr lang="en-US" altLang="en-US" sz="2800" dirty="0"/>
              <a:t>-cell Function and Therapeutic Intervention</a:t>
            </a:r>
          </a:p>
        </p:txBody>
      </p:sp>
      <p:sp>
        <p:nvSpPr>
          <p:cNvPr id="41010" name="Footer Placeholder 1"/>
          <p:cNvSpPr txBox="1">
            <a:spLocks/>
          </p:cNvSpPr>
          <p:nvPr/>
        </p:nvSpPr>
        <p:spPr bwMode="auto">
          <a:xfrm>
            <a:off x="381000" y="6184069"/>
            <a:ext cx="8458200" cy="53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fontAlgn="base">
              <a:lnSpc>
                <a:spcPct val="100000"/>
              </a:lnSpc>
              <a:spcBef>
                <a:spcPts val="0"/>
              </a:spcBef>
              <a:spcAft>
                <a:spcPct val="0"/>
              </a:spcAft>
              <a:buClr>
                <a:srgbClr val="82786F"/>
              </a:buClr>
              <a:buFont typeface="Arial" pitchFamily="34" charset="0"/>
              <a:buNone/>
            </a:pPr>
            <a:r>
              <a:rPr lang="en-GB" altLang="en-US" sz="1200" dirty="0">
                <a:solidFill>
                  <a:srgbClr val="000000"/>
                </a:solidFill>
                <a:latin typeface="Arial Narrow" panose="020B0606020202030204" pitchFamily="34" charset="0"/>
              </a:rPr>
              <a:t>ACEi=angiotensin converting enzyme inhibitors; ARB=angiotensin receptor blocker; MET=metformin; SU=sulphonylurea; TZD=thiazolidindione</a:t>
            </a:r>
          </a:p>
          <a:p>
            <a:pPr eaLnBrk="1" fontAlgn="base" hangingPunct="1">
              <a:lnSpc>
                <a:spcPct val="100000"/>
              </a:lnSpc>
              <a:spcBef>
                <a:spcPct val="0"/>
              </a:spcBef>
              <a:spcAft>
                <a:spcPct val="0"/>
              </a:spcAft>
              <a:buClrTx/>
              <a:buFont typeface="Arial" pitchFamily="34" charset="0"/>
              <a:buNone/>
            </a:pPr>
            <a:r>
              <a:rPr lang="en-GB" altLang="en-US" sz="1200" dirty="0">
                <a:solidFill>
                  <a:srgbClr val="000000"/>
                </a:solidFill>
                <a:latin typeface="Arial Narrow" panose="020B0606020202030204" pitchFamily="34" charset="0"/>
              </a:rPr>
              <a:t>Cernea S and Dobreanu M. </a:t>
            </a:r>
            <a:r>
              <a:rPr lang="en-GB" altLang="en-US" sz="1200" i="1" dirty="0">
                <a:solidFill>
                  <a:srgbClr val="000000"/>
                </a:solidFill>
                <a:latin typeface="Arial Narrow" panose="020B0606020202030204" pitchFamily="34" charset="0"/>
              </a:rPr>
              <a:t>Biochemia Medica </a:t>
            </a:r>
            <a:r>
              <a:rPr lang="en-GB" altLang="en-US" sz="1200" dirty="0">
                <a:solidFill>
                  <a:srgbClr val="000000"/>
                </a:solidFill>
                <a:latin typeface="Arial Narrow" panose="020B0606020202030204" pitchFamily="34" charset="0"/>
              </a:rPr>
              <a:t>2013;23:266-80</a:t>
            </a:r>
            <a:endParaRPr lang="en-US" altLang="en-US" sz="1200" dirty="0">
              <a:solidFill>
                <a:srgbClr val="000000"/>
              </a:solidFill>
              <a:latin typeface="Arial Narrow" panose="020B0606020202030204" pitchFamily="34" charset="0"/>
            </a:endParaRPr>
          </a:p>
        </p:txBody>
      </p:sp>
      <p:grpSp>
        <p:nvGrpSpPr>
          <p:cNvPr id="4" name="Group 3"/>
          <p:cNvGrpSpPr/>
          <p:nvPr/>
        </p:nvGrpSpPr>
        <p:grpSpPr>
          <a:xfrm>
            <a:off x="3407852" y="3153895"/>
            <a:ext cx="1885950" cy="1266825"/>
            <a:chOff x="3446145" y="3466148"/>
            <a:chExt cx="1885950" cy="1266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45" y="3466148"/>
              <a:ext cx="18859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3659407" y="3964894"/>
              <a:ext cx="1576072" cy="338554"/>
            </a:xfrm>
            <a:prstGeom prst="rect">
              <a:avLst/>
            </a:prstGeom>
            <a:solidFill>
              <a:srgbClr val="B8B39A"/>
            </a:solidFill>
            <a:ln>
              <a:noFill/>
            </a:ln>
            <a:effectLst>
              <a:glow rad="228600">
                <a:schemeClr val="accent3">
                  <a:satMod val="175000"/>
                  <a:alpha val="40000"/>
                </a:schemeClr>
              </a:glow>
              <a:softEdge rad="63500"/>
            </a:effec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algn="ctr" fontAlgn="base">
                <a:lnSpc>
                  <a:spcPct val="100000"/>
                </a:lnSpc>
                <a:spcBef>
                  <a:spcPct val="0"/>
                </a:spcBef>
                <a:spcAft>
                  <a:spcPct val="0"/>
                </a:spcAft>
                <a:buClrTx/>
                <a:buFontTx/>
                <a:buNone/>
              </a:pPr>
              <a:r>
                <a:rPr lang="fr-FR" altLang="ko-KR" sz="1600" b="1" dirty="0">
                  <a:solidFill>
                    <a:srgbClr val="000000"/>
                  </a:solidFill>
                  <a:cs typeface="Arial" pitchFamily="34" charset="0"/>
                  <a:sym typeface="Symbol" pitchFamily="18" charset="2"/>
                </a:rPr>
                <a:t></a:t>
              </a:r>
              <a:r>
                <a:rPr lang="fr-FR" altLang="ko-KR" sz="1600" b="1" dirty="0">
                  <a:solidFill>
                    <a:srgbClr val="000000"/>
                  </a:solidFill>
                  <a:cs typeface="Arial" pitchFamily="34" charset="0"/>
                </a:rPr>
                <a:t>-cell function</a:t>
              </a:r>
            </a:p>
          </p:txBody>
        </p:sp>
      </p:grpSp>
      <p:sp>
        <p:nvSpPr>
          <p:cNvPr id="2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8" name="TextBox 7">
            <a:extLst>
              <a:ext uri="{FF2B5EF4-FFF2-40B4-BE49-F238E27FC236}">
                <a16:creationId xmlns:a16="http://schemas.microsoft.com/office/drawing/2014/main" xmlns="" id="{517F0D5F-96BC-47AB-BA75-AE53D0EB784D}"/>
              </a:ext>
            </a:extLst>
          </p:cNvPr>
          <p:cNvSpPr txBox="1"/>
          <p:nvPr/>
        </p:nvSpPr>
        <p:spPr>
          <a:xfrm>
            <a:off x="1056276" y="4582305"/>
            <a:ext cx="1990537" cy="892552"/>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Insulin resistance</a:t>
            </a:r>
          </a:p>
          <a:p>
            <a:pPr algn="ctr" fontAlgn="base">
              <a:spcBef>
                <a:spcPct val="0"/>
              </a:spcBef>
              <a:spcAft>
                <a:spcPct val="0"/>
              </a:spcAft>
            </a:pPr>
            <a:r>
              <a:rPr lang="en-US" sz="1600" b="1" dirty="0">
                <a:solidFill>
                  <a:srgbClr val="FFFFFF">
                    <a:lumMod val="50000"/>
                  </a:srgbClr>
                </a:solidFill>
              </a:rPr>
              <a:t>(</a:t>
            </a:r>
            <a:r>
              <a:rPr lang="en-US" sz="1600" dirty="0">
                <a:solidFill>
                  <a:srgbClr val="FFFFFF">
                    <a:lumMod val="50000"/>
                  </a:srgbClr>
                </a:solidFill>
              </a:rPr>
              <a:t>MET, TZD</a:t>
            </a:r>
            <a:r>
              <a:rPr lang="en-US" sz="1600" b="1" dirty="0">
                <a:solidFill>
                  <a:srgbClr val="FFFFFF">
                    <a:lumMod val="50000"/>
                  </a:srgbClr>
                </a:solidFill>
              </a:rPr>
              <a:t>)</a:t>
            </a:r>
          </a:p>
        </p:txBody>
      </p:sp>
      <p:cxnSp>
        <p:nvCxnSpPr>
          <p:cNvPr id="9" name="Straight Arrow Connector 8">
            <a:extLst>
              <a:ext uri="{FF2B5EF4-FFF2-40B4-BE49-F238E27FC236}">
                <a16:creationId xmlns:a16="http://schemas.microsoft.com/office/drawing/2014/main" xmlns="" id="{E4C44447-05CB-4D64-9D23-BA3A335AA7CA}"/>
              </a:ext>
            </a:extLst>
          </p:cNvPr>
          <p:cNvCxnSpPr/>
          <p:nvPr/>
        </p:nvCxnSpPr>
        <p:spPr>
          <a:xfrm flipV="1">
            <a:off x="2741657" y="4312009"/>
            <a:ext cx="548680" cy="5037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C226B251-B1FE-42FB-8185-D15F1FE436A9}"/>
              </a:ext>
            </a:extLst>
          </p:cNvPr>
          <p:cNvSpPr txBox="1"/>
          <p:nvPr/>
        </p:nvSpPr>
        <p:spPr>
          <a:xfrm>
            <a:off x="879329" y="2269342"/>
            <a:ext cx="1862328" cy="113877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Hyperglycemia/glucotoxicity</a:t>
            </a:r>
          </a:p>
          <a:p>
            <a:pPr algn="ctr" fontAlgn="base">
              <a:spcBef>
                <a:spcPct val="0"/>
              </a:spcBef>
              <a:spcAft>
                <a:spcPct val="0"/>
              </a:spcAft>
            </a:pPr>
            <a:r>
              <a:rPr lang="en-US" sz="1600" dirty="0">
                <a:solidFill>
                  <a:srgbClr val="FFFFFF">
                    <a:lumMod val="50000"/>
                  </a:srgbClr>
                </a:solidFill>
              </a:rPr>
              <a:t>(Insulin, Incretins, SU, MET, TZD)</a:t>
            </a:r>
          </a:p>
        </p:txBody>
      </p:sp>
      <p:cxnSp>
        <p:nvCxnSpPr>
          <p:cNvPr id="11" name="Straight Arrow Connector 10">
            <a:extLst>
              <a:ext uri="{FF2B5EF4-FFF2-40B4-BE49-F238E27FC236}">
                <a16:creationId xmlns:a16="http://schemas.microsoft.com/office/drawing/2014/main" xmlns="" id="{54DEE9F6-C354-482C-B1EC-211242E4D4A1}"/>
              </a:ext>
            </a:extLst>
          </p:cNvPr>
          <p:cNvCxnSpPr/>
          <p:nvPr/>
        </p:nvCxnSpPr>
        <p:spPr>
          <a:xfrm>
            <a:off x="2741657" y="3125130"/>
            <a:ext cx="588191" cy="275643"/>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98AE1E7D-E14F-46F0-8719-FA79267DAD5B}"/>
              </a:ext>
            </a:extLst>
          </p:cNvPr>
          <p:cNvSpPr txBox="1"/>
          <p:nvPr/>
        </p:nvSpPr>
        <p:spPr>
          <a:xfrm>
            <a:off x="5933299" y="2123742"/>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Autoimmunity</a:t>
            </a:r>
          </a:p>
          <a:p>
            <a:pPr algn="ctr" fontAlgn="base">
              <a:spcBef>
                <a:spcPct val="0"/>
              </a:spcBef>
              <a:spcAft>
                <a:spcPct val="0"/>
              </a:spcAft>
            </a:pPr>
            <a:r>
              <a:rPr lang="en-US" sz="1600" dirty="0">
                <a:solidFill>
                  <a:srgbClr val="FFFFFF">
                    <a:lumMod val="50000"/>
                  </a:srgbClr>
                </a:solidFill>
              </a:rPr>
              <a:t>(Immune modulators)</a:t>
            </a:r>
          </a:p>
        </p:txBody>
      </p:sp>
      <p:cxnSp>
        <p:nvCxnSpPr>
          <p:cNvPr id="13" name="Straight Arrow Connector 12">
            <a:extLst>
              <a:ext uri="{FF2B5EF4-FFF2-40B4-BE49-F238E27FC236}">
                <a16:creationId xmlns:a16="http://schemas.microsoft.com/office/drawing/2014/main" xmlns="" id="{9BC591BE-378B-4F4E-A00C-E4CE2F8059BD}"/>
              </a:ext>
            </a:extLst>
          </p:cNvPr>
          <p:cNvCxnSpPr/>
          <p:nvPr/>
        </p:nvCxnSpPr>
        <p:spPr>
          <a:xfrm flipH="1">
            <a:off x="5486400" y="2822125"/>
            <a:ext cx="553909" cy="39579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25761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1"/>
          <p:cNvSpPr>
            <a:spLocks noGrp="1" noChangeArrowheads="1"/>
          </p:cNvSpPr>
          <p:nvPr>
            <p:ph type="title" idx="4294967295"/>
          </p:nvPr>
        </p:nvSpPr>
        <p:spPr>
          <a:xfrm>
            <a:off x="695325" y="0"/>
            <a:ext cx="8448675" cy="1371600"/>
          </a:xfrm>
        </p:spPr>
        <p:txBody>
          <a:bodyPr/>
          <a:lstStyle/>
          <a:p>
            <a:r>
              <a:rPr lang="en-US" altLang="en-US" sz="2800" dirty="0"/>
              <a:t>Factors Contributing to Progressive Alteration of </a:t>
            </a:r>
            <a:r>
              <a:rPr lang="en-US" altLang="en-US" sz="2800" dirty="0">
                <a:sym typeface="Symbol" pitchFamily="18" charset="2"/>
              </a:rPr>
              <a:t></a:t>
            </a:r>
            <a:r>
              <a:rPr lang="en-US" altLang="en-US" sz="2800" dirty="0"/>
              <a:t>-cell Function and Therapeutic Intervention</a:t>
            </a:r>
          </a:p>
        </p:txBody>
      </p:sp>
      <p:sp>
        <p:nvSpPr>
          <p:cNvPr id="41010" name="Footer Placeholder 1"/>
          <p:cNvSpPr txBox="1">
            <a:spLocks/>
          </p:cNvSpPr>
          <p:nvPr/>
        </p:nvSpPr>
        <p:spPr bwMode="auto">
          <a:xfrm>
            <a:off x="381000" y="6184069"/>
            <a:ext cx="8458200" cy="53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fontAlgn="base">
              <a:lnSpc>
                <a:spcPct val="100000"/>
              </a:lnSpc>
              <a:spcBef>
                <a:spcPts val="0"/>
              </a:spcBef>
              <a:spcAft>
                <a:spcPct val="0"/>
              </a:spcAft>
              <a:buClr>
                <a:srgbClr val="82786F"/>
              </a:buClr>
              <a:buFont typeface="Arial" pitchFamily="34" charset="0"/>
              <a:buNone/>
            </a:pPr>
            <a:r>
              <a:rPr lang="en-GB" altLang="en-US" sz="1200" dirty="0">
                <a:solidFill>
                  <a:srgbClr val="000000"/>
                </a:solidFill>
                <a:latin typeface="Arial Narrow" panose="020B0606020202030204" pitchFamily="34" charset="0"/>
              </a:rPr>
              <a:t>ACEi=angiotensin converting enzyme inhibitors; ARB=angiotensin receptor blocker; MET=metformin; SU=sulphonylurea; TZD=thiazolidindione</a:t>
            </a:r>
          </a:p>
          <a:p>
            <a:pPr eaLnBrk="1" fontAlgn="base" hangingPunct="1">
              <a:lnSpc>
                <a:spcPct val="100000"/>
              </a:lnSpc>
              <a:spcBef>
                <a:spcPct val="0"/>
              </a:spcBef>
              <a:spcAft>
                <a:spcPct val="0"/>
              </a:spcAft>
              <a:buClrTx/>
              <a:buFont typeface="Arial" pitchFamily="34" charset="0"/>
              <a:buNone/>
            </a:pPr>
            <a:r>
              <a:rPr lang="en-GB" altLang="en-US" sz="1200" dirty="0">
                <a:solidFill>
                  <a:srgbClr val="000000"/>
                </a:solidFill>
                <a:latin typeface="Arial Narrow" panose="020B0606020202030204" pitchFamily="34" charset="0"/>
              </a:rPr>
              <a:t>Cernea S and Dobreanu M. </a:t>
            </a:r>
            <a:r>
              <a:rPr lang="en-GB" altLang="en-US" sz="1200" i="1" dirty="0">
                <a:solidFill>
                  <a:srgbClr val="000000"/>
                </a:solidFill>
                <a:latin typeface="Arial Narrow" panose="020B0606020202030204" pitchFamily="34" charset="0"/>
              </a:rPr>
              <a:t>Biochemia Medica </a:t>
            </a:r>
            <a:r>
              <a:rPr lang="en-GB" altLang="en-US" sz="1200" dirty="0">
                <a:solidFill>
                  <a:srgbClr val="000000"/>
                </a:solidFill>
                <a:latin typeface="Arial Narrow" panose="020B0606020202030204" pitchFamily="34" charset="0"/>
              </a:rPr>
              <a:t>2013;23:266-80</a:t>
            </a:r>
            <a:endParaRPr lang="en-US" altLang="en-US" sz="1200" dirty="0">
              <a:solidFill>
                <a:srgbClr val="000000"/>
              </a:solidFill>
              <a:latin typeface="Arial Narrow" panose="020B0606020202030204" pitchFamily="34" charset="0"/>
            </a:endParaRPr>
          </a:p>
        </p:txBody>
      </p:sp>
      <p:grpSp>
        <p:nvGrpSpPr>
          <p:cNvPr id="4" name="Group 3"/>
          <p:cNvGrpSpPr/>
          <p:nvPr/>
        </p:nvGrpSpPr>
        <p:grpSpPr>
          <a:xfrm>
            <a:off x="3407852" y="3153895"/>
            <a:ext cx="1885950" cy="1266825"/>
            <a:chOff x="3446145" y="3466148"/>
            <a:chExt cx="1885950" cy="1266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45" y="3466148"/>
              <a:ext cx="18859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3659407" y="3964894"/>
              <a:ext cx="1576072" cy="338554"/>
            </a:xfrm>
            <a:prstGeom prst="rect">
              <a:avLst/>
            </a:prstGeom>
            <a:solidFill>
              <a:srgbClr val="B8B39A"/>
            </a:solidFill>
            <a:ln>
              <a:noFill/>
            </a:ln>
            <a:effectLst>
              <a:glow rad="228600">
                <a:schemeClr val="accent3">
                  <a:satMod val="175000"/>
                  <a:alpha val="40000"/>
                </a:schemeClr>
              </a:glow>
              <a:softEdge rad="63500"/>
            </a:effec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algn="ctr" fontAlgn="base">
                <a:lnSpc>
                  <a:spcPct val="100000"/>
                </a:lnSpc>
                <a:spcBef>
                  <a:spcPct val="0"/>
                </a:spcBef>
                <a:spcAft>
                  <a:spcPct val="0"/>
                </a:spcAft>
                <a:buClrTx/>
                <a:buFontTx/>
                <a:buNone/>
              </a:pPr>
              <a:r>
                <a:rPr lang="fr-FR" altLang="ko-KR" sz="1600" b="1" dirty="0">
                  <a:solidFill>
                    <a:srgbClr val="000000"/>
                  </a:solidFill>
                  <a:cs typeface="Arial" pitchFamily="34" charset="0"/>
                  <a:sym typeface="Symbol" pitchFamily="18" charset="2"/>
                </a:rPr>
                <a:t></a:t>
              </a:r>
              <a:r>
                <a:rPr lang="fr-FR" altLang="ko-KR" sz="1600" b="1" dirty="0">
                  <a:solidFill>
                    <a:srgbClr val="000000"/>
                  </a:solidFill>
                  <a:cs typeface="Arial" pitchFamily="34" charset="0"/>
                </a:rPr>
                <a:t>-cell function</a:t>
              </a:r>
            </a:p>
          </p:txBody>
        </p:sp>
      </p:grpSp>
      <p:sp>
        <p:nvSpPr>
          <p:cNvPr id="2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8" name="TextBox 7">
            <a:extLst>
              <a:ext uri="{FF2B5EF4-FFF2-40B4-BE49-F238E27FC236}">
                <a16:creationId xmlns:a16="http://schemas.microsoft.com/office/drawing/2014/main" xmlns="" id="{517F0D5F-96BC-47AB-BA75-AE53D0EB784D}"/>
              </a:ext>
            </a:extLst>
          </p:cNvPr>
          <p:cNvSpPr txBox="1"/>
          <p:nvPr/>
        </p:nvSpPr>
        <p:spPr>
          <a:xfrm>
            <a:off x="1056276" y="4582305"/>
            <a:ext cx="1990537" cy="892552"/>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Insulin resistance</a:t>
            </a:r>
          </a:p>
          <a:p>
            <a:pPr algn="ctr" fontAlgn="base">
              <a:spcBef>
                <a:spcPct val="0"/>
              </a:spcBef>
              <a:spcAft>
                <a:spcPct val="0"/>
              </a:spcAft>
            </a:pPr>
            <a:r>
              <a:rPr lang="en-US" sz="1600" b="1" dirty="0">
                <a:solidFill>
                  <a:srgbClr val="FFFFFF">
                    <a:lumMod val="50000"/>
                  </a:srgbClr>
                </a:solidFill>
              </a:rPr>
              <a:t>(</a:t>
            </a:r>
            <a:r>
              <a:rPr lang="en-US" sz="1600" dirty="0">
                <a:solidFill>
                  <a:srgbClr val="FFFFFF">
                    <a:lumMod val="50000"/>
                  </a:srgbClr>
                </a:solidFill>
              </a:rPr>
              <a:t>MET, TZD</a:t>
            </a:r>
            <a:r>
              <a:rPr lang="en-US" sz="1600" b="1" dirty="0">
                <a:solidFill>
                  <a:srgbClr val="FFFFFF">
                    <a:lumMod val="50000"/>
                  </a:srgbClr>
                </a:solidFill>
              </a:rPr>
              <a:t>)</a:t>
            </a:r>
          </a:p>
        </p:txBody>
      </p:sp>
      <p:cxnSp>
        <p:nvCxnSpPr>
          <p:cNvPr id="9" name="Straight Arrow Connector 8">
            <a:extLst>
              <a:ext uri="{FF2B5EF4-FFF2-40B4-BE49-F238E27FC236}">
                <a16:creationId xmlns:a16="http://schemas.microsoft.com/office/drawing/2014/main" xmlns="" id="{E4C44447-05CB-4D64-9D23-BA3A335AA7CA}"/>
              </a:ext>
            </a:extLst>
          </p:cNvPr>
          <p:cNvCxnSpPr/>
          <p:nvPr/>
        </p:nvCxnSpPr>
        <p:spPr>
          <a:xfrm flipV="1">
            <a:off x="2741657" y="4312009"/>
            <a:ext cx="548680" cy="5037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C226B251-B1FE-42FB-8185-D15F1FE436A9}"/>
              </a:ext>
            </a:extLst>
          </p:cNvPr>
          <p:cNvSpPr txBox="1"/>
          <p:nvPr/>
        </p:nvSpPr>
        <p:spPr>
          <a:xfrm>
            <a:off x="879329" y="2269342"/>
            <a:ext cx="1862328" cy="113877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Hyperglycemia/glucotoxicity</a:t>
            </a:r>
          </a:p>
          <a:p>
            <a:pPr algn="ctr" fontAlgn="base">
              <a:spcBef>
                <a:spcPct val="0"/>
              </a:spcBef>
              <a:spcAft>
                <a:spcPct val="0"/>
              </a:spcAft>
            </a:pPr>
            <a:r>
              <a:rPr lang="en-US" sz="1600" dirty="0">
                <a:solidFill>
                  <a:srgbClr val="FFFFFF">
                    <a:lumMod val="50000"/>
                  </a:srgbClr>
                </a:solidFill>
              </a:rPr>
              <a:t>(Insulin, Incretins, SU, MET, TZD)</a:t>
            </a:r>
          </a:p>
        </p:txBody>
      </p:sp>
      <p:cxnSp>
        <p:nvCxnSpPr>
          <p:cNvPr id="11" name="Straight Arrow Connector 10">
            <a:extLst>
              <a:ext uri="{FF2B5EF4-FFF2-40B4-BE49-F238E27FC236}">
                <a16:creationId xmlns:a16="http://schemas.microsoft.com/office/drawing/2014/main" xmlns="" id="{54DEE9F6-C354-482C-B1EC-211242E4D4A1}"/>
              </a:ext>
            </a:extLst>
          </p:cNvPr>
          <p:cNvCxnSpPr/>
          <p:nvPr/>
        </p:nvCxnSpPr>
        <p:spPr>
          <a:xfrm>
            <a:off x="2741657" y="3125130"/>
            <a:ext cx="588191" cy="275643"/>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98AE1E7D-E14F-46F0-8719-FA79267DAD5B}"/>
              </a:ext>
            </a:extLst>
          </p:cNvPr>
          <p:cNvSpPr txBox="1"/>
          <p:nvPr/>
        </p:nvSpPr>
        <p:spPr>
          <a:xfrm>
            <a:off x="5933299" y="2123742"/>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Autoimmunity</a:t>
            </a:r>
          </a:p>
          <a:p>
            <a:pPr algn="ctr" fontAlgn="base">
              <a:spcBef>
                <a:spcPct val="0"/>
              </a:spcBef>
              <a:spcAft>
                <a:spcPct val="0"/>
              </a:spcAft>
            </a:pPr>
            <a:r>
              <a:rPr lang="en-US" sz="1600" dirty="0">
                <a:solidFill>
                  <a:srgbClr val="FFFFFF">
                    <a:lumMod val="50000"/>
                  </a:srgbClr>
                </a:solidFill>
              </a:rPr>
              <a:t>(Immune modulators)</a:t>
            </a:r>
          </a:p>
        </p:txBody>
      </p:sp>
      <p:cxnSp>
        <p:nvCxnSpPr>
          <p:cNvPr id="13" name="Straight Arrow Connector 12">
            <a:extLst>
              <a:ext uri="{FF2B5EF4-FFF2-40B4-BE49-F238E27FC236}">
                <a16:creationId xmlns:a16="http://schemas.microsoft.com/office/drawing/2014/main" xmlns="" id="{9BC591BE-378B-4F4E-A00C-E4CE2F8059BD}"/>
              </a:ext>
            </a:extLst>
          </p:cNvPr>
          <p:cNvCxnSpPr/>
          <p:nvPr/>
        </p:nvCxnSpPr>
        <p:spPr>
          <a:xfrm flipH="1">
            <a:off x="5486400" y="2822125"/>
            <a:ext cx="553909" cy="39579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6E590BF7-92C3-4087-8D1C-A43A083E5069}"/>
              </a:ext>
            </a:extLst>
          </p:cNvPr>
          <p:cNvSpPr txBox="1"/>
          <p:nvPr/>
        </p:nvSpPr>
        <p:spPr>
          <a:xfrm>
            <a:off x="3290337" y="1690554"/>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Lipotoxicity</a:t>
            </a:r>
          </a:p>
          <a:p>
            <a:pPr algn="ctr" fontAlgn="base">
              <a:spcBef>
                <a:spcPct val="0"/>
              </a:spcBef>
              <a:spcAft>
                <a:spcPct val="0"/>
              </a:spcAft>
            </a:pPr>
            <a:r>
              <a:rPr lang="en-US" sz="1600" dirty="0">
                <a:solidFill>
                  <a:srgbClr val="FFFFFF">
                    <a:lumMod val="50000"/>
                  </a:srgbClr>
                </a:solidFill>
              </a:rPr>
              <a:t>(Insulin, Incretins, TZD)</a:t>
            </a:r>
          </a:p>
        </p:txBody>
      </p:sp>
      <p:cxnSp>
        <p:nvCxnSpPr>
          <p:cNvPr id="15" name="Straight Arrow Connector 14">
            <a:extLst>
              <a:ext uri="{FF2B5EF4-FFF2-40B4-BE49-F238E27FC236}">
                <a16:creationId xmlns:a16="http://schemas.microsoft.com/office/drawing/2014/main" xmlns="" id="{6989AD1C-D83F-456D-8A1B-DB6767B33514}"/>
              </a:ext>
            </a:extLst>
          </p:cNvPr>
          <p:cNvCxnSpPr/>
          <p:nvPr/>
        </p:nvCxnSpPr>
        <p:spPr>
          <a:xfrm>
            <a:off x="4250564" y="2552328"/>
            <a:ext cx="0" cy="572802"/>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37000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1"/>
          <p:cNvSpPr>
            <a:spLocks noGrp="1" noChangeArrowheads="1"/>
          </p:cNvSpPr>
          <p:nvPr>
            <p:ph type="title" idx="4294967295"/>
          </p:nvPr>
        </p:nvSpPr>
        <p:spPr>
          <a:xfrm>
            <a:off x="695325" y="0"/>
            <a:ext cx="8448675" cy="1371600"/>
          </a:xfrm>
        </p:spPr>
        <p:txBody>
          <a:bodyPr/>
          <a:lstStyle/>
          <a:p>
            <a:r>
              <a:rPr lang="en-US" altLang="en-US" sz="2800" dirty="0"/>
              <a:t>Factors Contributing to Progressive Alteration of </a:t>
            </a:r>
            <a:r>
              <a:rPr lang="en-US" altLang="en-US" sz="2800" dirty="0">
                <a:sym typeface="Symbol" pitchFamily="18" charset="2"/>
              </a:rPr>
              <a:t></a:t>
            </a:r>
            <a:r>
              <a:rPr lang="en-US" altLang="en-US" sz="2800" dirty="0"/>
              <a:t>-cell Function and Therapeutic Intervention</a:t>
            </a:r>
          </a:p>
        </p:txBody>
      </p:sp>
      <p:sp>
        <p:nvSpPr>
          <p:cNvPr id="41010" name="Footer Placeholder 1"/>
          <p:cNvSpPr txBox="1">
            <a:spLocks/>
          </p:cNvSpPr>
          <p:nvPr/>
        </p:nvSpPr>
        <p:spPr bwMode="auto">
          <a:xfrm>
            <a:off x="381000" y="6184069"/>
            <a:ext cx="8458200" cy="53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fontAlgn="base">
              <a:lnSpc>
                <a:spcPct val="100000"/>
              </a:lnSpc>
              <a:spcBef>
                <a:spcPts val="0"/>
              </a:spcBef>
              <a:spcAft>
                <a:spcPct val="0"/>
              </a:spcAft>
              <a:buClr>
                <a:srgbClr val="82786F"/>
              </a:buClr>
              <a:buFont typeface="Arial" pitchFamily="34" charset="0"/>
              <a:buNone/>
            </a:pPr>
            <a:r>
              <a:rPr lang="en-GB" altLang="en-US" sz="1200" dirty="0">
                <a:solidFill>
                  <a:srgbClr val="000000"/>
                </a:solidFill>
                <a:latin typeface="Arial Narrow" panose="020B0606020202030204" pitchFamily="34" charset="0"/>
              </a:rPr>
              <a:t>ACEi=angiotensin converting enzyme inhibitors; ARB=angiotensin receptor blocker; MET=metformin; SU=sulphonylurea; TZD=thiazolidindione</a:t>
            </a:r>
          </a:p>
          <a:p>
            <a:pPr eaLnBrk="1" fontAlgn="base" hangingPunct="1">
              <a:lnSpc>
                <a:spcPct val="100000"/>
              </a:lnSpc>
              <a:spcBef>
                <a:spcPct val="0"/>
              </a:spcBef>
              <a:spcAft>
                <a:spcPct val="0"/>
              </a:spcAft>
              <a:buClrTx/>
              <a:buFont typeface="Arial" pitchFamily="34" charset="0"/>
              <a:buNone/>
            </a:pPr>
            <a:r>
              <a:rPr lang="en-GB" altLang="en-US" sz="1200" dirty="0">
                <a:solidFill>
                  <a:srgbClr val="000000"/>
                </a:solidFill>
                <a:latin typeface="Arial Narrow" panose="020B0606020202030204" pitchFamily="34" charset="0"/>
              </a:rPr>
              <a:t>Cernea S and Dobreanu M. </a:t>
            </a:r>
            <a:r>
              <a:rPr lang="en-GB" altLang="en-US" sz="1200" i="1" dirty="0">
                <a:solidFill>
                  <a:srgbClr val="000000"/>
                </a:solidFill>
                <a:latin typeface="Arial Narrow" panose="020B0606020202030204" pitchFamily="34" charset="0"/>
              </a:rPr>
              <a:t>Biochemia Medica </a:t>
            </a:r>
            <a:r>
              <a:rPr lang="en-GB" altLang="en-US" sz="1200" dirty="0">
                <a:solidFill>
                  <a:srgbClr val="000000"/>
                </a:solidFill>
                <a:latin typeface="Arial Narrow" panose="020B0606020202030204" pitchFamily="34" charset="0"/>
              </a:rPr>
              <a:t>2013;23:266-80</a:t>
            </a:r>
            <a:endParaRPr lang="en-US" altLang="en-US" sz="1200" dirty="0">
              <a:solidFill>
                <a:srgbClr val="000000"/>
              </a:solidFill>
              <a:latin typeface="Arial Narrow" panose="020B0606020202030204" pitchFamily="34" charset="0"/>
            </a:endParaRPr>
          </a:p>
        </p:txBody>
      </p:sp>
      <p:grpSp>
        <p:nvGrpSpPr>
          <p:cNvPr id="4" name="Group 3"/>
          <p:cNvGrpSpPr/>
          <p:nvPr/>
        </p:nvGrpSpPr>
        <p:grpSpPr>
          <a:xfrm>
            <a:off x="3407852" y="3153895"/>
            <a:ext cx="1885950" cy="1266825"/>
            <a:chOff x="3446145" y="3466148"/>
            <a:chExt cx="1885950" cy="1266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45" y="3466148"/>
              <a:ext cx="18859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3659407" y="3964894"/>
              <a:ext cx="1576072" cy="338554"/>
            </a:xfrm>
            <a:prstGeom prst="rect">
              <a:avLst/>
            </a:prstGeom>
            <a:solidFill>
              <a:srgbClr val="B8B39A"/>
            </a:solidFill>
            <a:ln>
              <a:noFill/>
            </a:ln>
            <a:effectLst>
              <a:glow rad="228600">
                <a:schemeClr val="accent3">
                  <a:satMod val="175000"/>
                  <a:alpha val="40000"/>
                </a:schemeClr>
              </a:glow>
              <a:softEdge rad="63500"/>
            </a:effec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algn="ctr" fontAlgn="base">
                <a:lnSpc>
                  <a:spcPct val="100000"/>
                </a:lnSpc>
                <a:spcBef>
                  <a:spcPct val="0"/>
                </a:spcBef>
                <a:spcAft>
                  <a:spcPct val="0"/>
                </a:spcAft>
                <a:buClrTx/>
                <a:buFontTx/>
                <a:buNone/>
              </a:pPr>
              <a:r>
                <a:rPr lang="fr-FR" altLang="ko-KR" sz="1600" b="1" dirty="0">
                  <a:solidFill>
                    <a:srgbClr val="000000"/>
                  </a:solidFill>
                  <a:cs typeface="Arial" pitchFamily="34" charset="0"/>
                  <a:sym typeface="Symbol" pitchFamily="18" charset="2"/>
                </a:rPr>
                <a:t></a:t>
              </a:r>
              <a:r>
                <a:rPr lang="fr-FR" altLang="ko-KR" sz="1600" b="1" dirty="0">
                  <a:solidFill>
                    <a:srgbClr val="000000"/>
                  </a:solidFill>
                  <a:cs typeface="Arial" pitchFamily="34" charset="0"/>
                </a:rPr>
                <a:t>-cell function</a:t>
              </a:r>
            </a:p>
          </p:txBody>
        </p:sp>
      </p:grpSp>
      <p:sp>
        <p:nvSpPr>
          <p:cNvPr id="2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8" name="TextBox 7">
            <a:extLst>
              <a:ext uri="{FF2B5EF4-FFF2-40B4-BE49-F238E27FC236}">
                <a16:creationId xmlns:a16="http://schemas.microsoft.com/office/drawing/2014/main" xmlns="" id="{517F0D5F-96BC-47AB-BA75-AE53D0EB784D}"/>
              </a:ext>
            </a:extLst>
          </p:cNvPr>
          <p:cNvSpPr txBox="1"/>
          <p:nvPr/>
        </p:nvSpPr>
        <p:spPr>
          <a:xfrm>
            <a:off x="1056276" y="4582305"/>
            <a:ext cx="1990537" cy="892552"/>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Insulin resistance</a:t>
            </a:r>
          </a:p>
          <a:p>
            <a:pPr algn="ctr" fontAlgn="base">
              <a:spcBef>
                <a:spcPct val="0"/>
              </a:spcBef>
              <a:spcAft>
                <a:spcPct val="0"/>
              </a:spcAft>
            </a:pPr>
            <a:r>
              <a:rPr lang="en-US" sz="1600" b="1" dirty="0">
                <a:solidFill>
                  <a:srgbClr val="FFFFFF">
                    <a:lumMod val="50000"/>
                  </a:srgbClr>
                </a:solidFill>
              </a:rPr>
              <a:t>(</a:t>
            </a:r>
            <a:r>
              <a:rPr lang="en-US" sz="1600" dirty="0">
                <a:solidFill>
                  <a:srgbClr val="FFFFFF">
                    <a:lumMod val="50000"/>
                  </a:srgbClr>
                </a:solidFill>
              </a:rPr>
              <a:t>MET, TZD</a:t>
            </a:r>
            <a:r>
              <a:rPr lang="en-US" sz="1600" b="1" dirty="0">
                <a:solidFill>
                  <a:srgbClr val="FFFFFF">
                    <a:lumMod val="50000"/>
                  </a:srgbClr>
                </a:solidFill>
              </a:rPr>
              <a:t>)</a:t>
            </a:r>
          </a:p>
        </p:txBody>
      </p:sp>
      <p:cxnSp>
        <p:nvCxnSpPr>
          <p:cNvPr id="9" name="Straight Arrow Connector 8">
            <a:extLst>
              <a:ext uri="{FF2B5EF4-FFF2-40B4-BE49-F238E27FC236}">
                <a16:creationId xmlns:a16="http://schemas.microsoft.com/office/drawing/2014/main" xmlns="" id="{E4C44447-05CB-4D64-9D23-BA3A335AA7CA}"/>
              </a:ext>
            </a:extLst>
          </p:cNvPr>
          <p:cNvCxnSpPr/>
          <p:nvPr/>
        </p:nvCxnSpPr>
        <p:spPr>
          <a:xfrm flipV="1">
            <a:off x="2741657" y="4312009"/>
            <a:ext cx="548680" cy="5037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C226B251-B1FE-42FB-8185-D15F1FE436A9}"/>
              </a:ext>
            </a:extLst>
          </p:cNvPr>
          <p:cNvSpPr txBox="1"/>
          <p:nvPr/>
        </p:nvSpPr>
        <p:spPr>
          <a:xfrm>
            <a:off x="879329" y="2269342"/>
            <a:ext cx="1862328" cy="113877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Hyperglycemia/glucotoxicity</a:t>
            </a:r>
          </a:p>
          <a:p>
            <a:pPr algn="ctr" fontAlgn="base">
              <a:spcBef>
                <a:spcPct val="0"/>
              </a:spcBef>
              <a:spcAft>
                <a:spcPct val="0"/>
              </a:spcAft>
            </a:pPr>
            <a:r>
              <a:rPr lang="en-US" sz="1600" dirty="0">
                <a:solidFill>
                  <a:srgbClr val="FFFFFF">
                    <a:lumMod val="50000"/>
                  </a:srgbClr>
                </a:solidFill>
              </a:rPr>
              <a:t>(Insulin, Incretins, SU, MET, TZD)</a:t>
            </a:r>
          </a:p>
        </p:txBody>
      </p:sp>
      <p:cxnSp>
        <p:nvCxnSpPr>
          <p:cNvPr id="11" name="Straight Arrow Connector 10">
            <a:extLst>
              <a:ext uri="{FF2B5EF4-FFF2-40B4-BE49-F238E27FC236}">
                <a16:creationId xmlns:a16="http://schemas.microsoft.com/office/drawing/2014/main" xmlns="" id="{54DEE9F6-C354-482C-B1EC-211242E4D4A1}"/>
              </a:ext>
            </a:extLst>
          </p:cNvPr>
          <p:cNvCxnSpPr/>
          <p:nvPr/>
        </p:nvCxnSpPr>
        <p:spPr>
          <a:xfrm>
            <a:off x="2741657" y="3125130"/>
            <a:ext cx="588191" cy="275643"/>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98AE1E7D-E14F-46F0-8719-FA79267DAD5B}"/>
              </a:ext>
            </a:extLst>
          </p:cNvPr>
          <p:cNvSpPr txBox="1"/>
          <p:nvPr/>
        </p:nvSpPr>
        <p:spPr>
          <a:xfrm>
            <a:off x="5933299" y="2123742"/>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Autoimmunity</a:t>
            </a:r>
          </a:p>
          <a:p>
            <a:pPr algn="ctr" fontAlgn="base">
              <a:spcBef>
                <a:spcPct val="0"/>
              </a:spcBef>
              <a:spcAft>
                <a:spcPct val="0"/>
              </a:spcAft>
            </a:pPr>
            <a:r>
              <a:rPr lang="en-US" sz="1600" dirty="0">
                <a:solidFill>
                  <a:srgbClr val="FFFFFF">
                    <a:lumMod val="50000"/>
                  </a:srgbClr>
                </a:solidFill>
              </a:rPr>
              <a:t>(Immune modulators)</a:t>
            </a:r>
          </a:p>
        </p:txBody>
      </p:sp>
      <p:cxnSp>
        <p:nvCxnSpPr>
          <p:cNvPr id="13" name="Straight Arrow Connector 12">
            <a:extLst>
              <a:ext uri="{FF2B5EF4-FFF2-40B4-BE49-F238E27FC236}">
                <a16:creationId xmlns:a16="http://schemas.microsoft.com/office/drawing/2014/main" xmlns="" id="{9BC591BE-378B-4F4E-A00C-E4CE2F8059BD}"/>
              </a:ext>
            </a:extLst>
          </p:cNvPr>
          <p:cNvCxnSpPr/>
          <p:nvPr/>
        </p:nvCxnSpPr>
        <p:spPr>
          <a:xfrm flipH="1">
            <a:off x="5486400" y="2822125"/>
            <a:ext cx="553909" cy="39579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6E590BF7-92C3-4087-8D1C-A43A083E5069}"/>
              </a:ext>
            </a:extLst>
          </p:cNvPr>
          <p:cNvSpPr txBox="1"/>
          <p:nvPr/>
        </p:nvSpPr>
        <p:spPr>
          <a:xfrm>
            <a:off x="3290337" y="1690554"/>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Lipotoxicity</a:t>
            </a:r>
          </a:p>
          <a:p>
            <a:pPr algn="ctr" fontAlgn="base">
              <a:spcBef>
                <a:spcPct val="0"/>
              </a:spcBef>
              <a:spcAft>
                <a:spcPct val="0"/>
              </a:spcAft>
            </a:pPr>
            <a:r>
              <a:rPr lang="en-US" sz="1600" dirty="0">
                <a:solidFill>
                  <a:srgbClr val="FFFFFF">
                    <a:lumMod val="50000"/>
                  </a:srgbClr>
                </a:solidFill>
              </a:rPr>
              <a:t>(Insulin, Incretins, TZD)</a:t>
            </a:r>
          </a:p>
        </p:txBody>
      </p:sp>
      <p:cxnSp>
        <p:nvCxnSpPr>
          <p:cNvPr id="15" name="Straight Arrow Connector 14">
            <a:extLst>
              <a:ext uri="{FF2B5EF4-FFF2-40B4-BE49-F238E27FC236}">
                <a16:creationId xmlns:a16="http://schemas.microsoft.com/office/drawing/2014/main" xmlns="" id="{6989AD1C-D83F-456D-8A1B-DB6767B33514}"/>
              </a:ext>
            </a:extLst>
          </p:cNvPr>
          <p:cNvCxnSpPr/>
          <p:nvPr/>
        </p:nvCxnSpPr>
        <p:spPr>
          <a:xfrm>
            <a:off x="4250564" y="2552328"/>
            <a:ext cx="0" cy="572802"/>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B5E79982-30B8-46EF-AFE0-369B3217BF87}"/>
              </a:ext>
            </a:extLst>
          </p:cNvPr>
          <p:cNvSpPr txBox="1"/>
          <p:nvPr/>
        </p:nvSpPr>
        <p:spPr>
          <a:xfrm>
            <a:off x="3354888" y="5179065"/>
            <a:ext cx="1862328" cy="61555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Incretins</a:t>
            </a:r>
          </a:p>
          <a:p>
            <a:pPr algn="ctr" fontAlgn="base">
              <a:spcBef>
                <a:spcPct val="0"/>
              </a:spcBef>
              <a:spcAft>
                <a:spcPct val="0"/>
              </a:spcAft>
            </a:pPr>
            <a:r>
              <a:rPr lang="en-US" sz="1600" dirty="0">
                <a:solidFill>
                  <a:srgbClr val="FFFFFF">
                    <a:lumMod val="50000"/>
                  </a:srgbClr>
                </a:solidFill>
              </a:rPr>
              <a:t>(Incretins)</a:t>
            </a:r>
            <a:endParaRPr lang="en-US" sz="1600" b="1" dirty="0">
              <a:solidFill>
                <a:srgbClr val="FFFFFF">
                  <a:lumMod val="50000"/>
                </a:srgbClr>
              </a:solidFill>
            </a:endParaRPr>
          </a:p>
        </p:txBody>
      </p:sp>
      <p:cxnSp>
        <p:nvCxnSpPr>
          <p:cNvPr id="17" name="Straight Arrow Connector 16">
            <a:extLst>
              <a:ext uri="{FF2B5EF4-FFF2-40B4-BE49-F238E27FC236}">
                <a16:creationId xmlns:a16="http://schemas.microsoft.com/office/drawing/2014/main" xmlns="" id="{C74F917E-D6C2-4DE7-9908-5BB3CC8B6F1F}"/>
              </a:ext>
            </a:extLst>
          </p:cNvPr>
          <p:cNvCxnSpPr/>
          <p:nvPr/>
        </p:nvCxnSpPr>
        <p:spPr>
          <a:xfrm flipV="1">
            <a:off x="4279627" y="4500417"/>
            <a:ext cx="0" cy="6422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95028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1"/>
          <p:cNvSpPr>
            <a:spLocks noGrp="1" noChangeArrowheads="1"/>
          </p:cNvSpPr>
          <p:nvPr>
            <p:ph type="title" idx="4294967295"/>
          </p:nvPr>
        </p:nvSpPr>
        <p:spPr>
          <a:xfrm>
            <a:off x="695325" y="0"/>
            <a:ext cx="8448675" cy="1371600"/>
          </a:xfrm>
        </p:spPr>
        <p:txBody>
          <a:bodyPr/>
          <a:lstStyle/>
          <a:p>
            <a:r>
              <a:rPr lang="en-US" altLang="en-US" sz="2800" dirty="0"/>
              <a:t>Factors Contributing to Progressive Alteration of </a:t>
            </a:r>
            <a:r>
              <a:rPr lang="en-US" altLang="en-US" sz="2800" dirty="0">
                <a:sym typeface="Symbol" pitchFamily="18" charset="2"/>
              </a:rPr>
              <a:t></a:t>
            </a:r>
            <a:r>
              <a:rPr lang="en-US" altLang="en-US" sz="2800" dirty="0"/>
              <a:t>-cell Function and Therapeutic Intervention</a:t>
            </a:r>
          </a:p>
        </p:txBody>
      </p:sp>
      <p:sp>
        <p:nvSpPr>
          <p:cNvPr id="41010" name="Footer Placeholder 1"/>
          <p:cNvSpPr txBox="1">
            <a:spLocks/>
          </p:cNvSpPr>
          <p:nvPr/>
        </p:nvSpPr>
        <p:spPr bwMode="auto">
          <a:xfrm>
            <a:off x="381000" y="6184069"/>
            <a:ext cx="8458200" cy="53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fontAlgn="base">
              <a:lnSpc>
                <a:spcPct val="100000"/>
              </a:lnSpc>
              <a:spcBef>
                <a:spcPts val="0"/>
              </a:spcBef>
              <a:spcAft>
                <a:spcPct val="0"/>
              </a:spcAft>
              <a:buClr>
                <a:srgbClr val="82786F"/>
              </a:buClr>
              <a:buFont typeface="Arial" pitchFamily="34" charset="0"/>
              <a:buNone/>
            </a:pPr>
            <a:r>
              <a:rPr lang="en-GB" altLang="en-US" sz="1200" dirty="0">
                <a:solidFill>
                  <a:srgbClr val="000000"/>
                </a:solidFill>
                <a:latin typeface="Arial Narrow" panose="020B0606020202030204" pitchFamily="34" charset="0"/>
              </a:rPr>
              <a:t>ACEi=angiotensin converting enzyme inhibitors; ARB=angiotensin receptor blocker; MET=metformin; SU=sulphonylurea; TZD=thiazolidindione</a:t>
            </a:r>
          </a:p>
          <a:p>
            <a:pPr eaLnBrk="1" fontAlgn="base" hangingPunct="1">
              <a:lnSpc>
                <a:spcPct val="100000"/>
              </a:lnSpc>
              <a:spcBef>
                <a:spcPct val="0"/>
              </a:spcBef>
              <a:spcAft>
                <a:spcPct val="0"/>
              </a:spcAft>
              <a:buClrTx/>
              <a:buFont typeface="Arial" pitchFamily="34" charset="0"/>
              <a:buNone/>
            </a:pPr>
            <a:r>
              <a:rPr lang="en-GB" altLang="en-US" sz="1200" dirty="0">
                <a:solidFill>
                  <a:srgbClr val="000000"/>
                </a:solidFill>
                <a:latin typeface="Arial Narrow" panose="020B0606020202030204" pitchFamily="34" charset="0"/>
              </a:rPr>
              <a:t>Cernea S and Dobreanu M. </a:t>
            </a:r>
            <a:r>
              <a:rPr lang="en-GB" altLang="en-US" sz="1200" i="1" dirty="0">
                <a:solidFill>
                  <a:srgbClr val="000000"/>
                </a:solidFill>
                <a:latin typeface="Arial Narrow" panose="020B0606020202030204" pitchFamily="34" charset="0"/>
              </a:rPr>
              <a:t>Biochemia Medica </a:t>
            </a:r>
            <a:r>
              <a:rPr lang="en-GB" altLang="en-US" sz="1200" dirty="0">
                <a:solidFill>
                  <a:srgbClr val="000000"/>
                </a:solidFill>
                <a:latin typeface="Arial Narrow" panose="020B0606020202030204" pitchFamily="34" charset="0"/>
              </a:rPr>
              <a:t>2013;23:266-80</a:t>
            </a:r>
            <a:endParaRPr lang="en-US" altLang="en-US" sz="1200" dirty="0">
              <a:solidFill>
                <a:srgbClr val="000000"/>
              </a:solidFill>
              <a:latin typeface="Arial Narrow" panose="020B0606020202030204" pitchFamily="34" charset="0"/>
            </a:endParaRPr>
          </a:p>
        </p:txBody>
      </p:sp>
      <p:grpSp>
        <p:nvGrpSpPr>
          <p:cNvPr id="4" name="Group 3"/>
          <p:cNvGrpSpPr/>
          <p:nvPr/>
        </p:nvGrpSpPr>
        <p:grpSpPr>
          <a:xfrm>
            <a:off x="3407852" y="3153895"/>
            <a:ext cx="1885950" cy="1266825"/>
            <a:chOff x="3446145" y="3466148"/>
            <a:chExt cx="1885950" cy="1266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45" y="3466148"/>
              <a:ext cx="18859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3659407" y="3964894"/>
              <a:ext cx="1576072" cy="338554"/>
            </a:xfrm>
            <a:prstGeom prst="rect">
              <a:avLst/>
            </a:prstGeom>
            <a:solidFill>
              <a:srgbClr val="B8B39A"/>
            </a:solidFill>
            <a:ln>
              <a:noFill/>
            </a:ln>
            <a:effectLst>
              <a:glow rad="228600">
                <a:schemeClr val="accent3">
                  <a:satMod val="175000"/>
                  <a:alpha val="40000"/>
                </a:schemeClr>
              </a:glow>
              <a:softEdge rad="63500"/>
            </a:effec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algn="ctr" fontAlgn="base">
                <a:lnSpc>
                  <a:spcPct val="100000"/>
                </a:lnSpc>
                <a:spcBef>
                  <a:spcPct val="0"/>
                </a:spcBef>
                <a:spcAft>
                  <a:spcPct val="0"/>
                </a:spcAft>
                <a:buClrTx/>
                <a:buFontTx/>
                <a:buNone/>
              </a:pPr>
              <a:r>
                <a:rPr lang="fr-FR" altLang="ko-KR" sz="1600" b="1" dirty="0">
                  <a:solidFill>
                    <a:srgbClr val="000000"/>
                  </a:solidFill>
                  <a:cs typeface="Arial" pitchFamily="34" charset="0"/>
                  <a:sym typeface="Symbol" pitchFamily="18" charset="2"/>
                </a:rPr>
                <a:t></a:t>
              </a:r>
              <a:r>
                <a:rPr lang="fr-FR" altLang="ko-KR" sz="1600" b="1" dirty="0">
                  <a:solidFill>
                    <a:srgbClr val="000000"/>
                  </a:solidFill>
                  <a:cs typeface="Arial" pitchFamily="34" charset="0"/>
                </a:rPr>
                <a:t>-cell function</a:t>
              </a:r>
            </a:p>
          </p:txBody>
        </p:sp>
      </p:grpSp>
      <p:sp>
        <p:nvSpPr>
          <p:cNvPr id="2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8" name="TextBox 7">
            <a:extLst>
              <a:ext uri="{FF2B5EF4-FFF2-40B4-BE49-F238E27FC236}">
                <a16:creationId xmlns:a16="http://schemas.microsoft.com/office/drawing/2014/main" xmlns="" id="{517F0D5F-96BC-47AB-BA75-AE53D0EB784D}"/>
              </a:ext>
            </a:extLst>
          </p:cNvPr>
          <p:cNvSpPr txBox="1"/>
          <p:nvPr/>
        </p:nvSpPr>
        <p:spPr>
          <a:xfrm>
            <a:off x="1056276" y="4582305"/>
            <a:ext cx="1990537" cy="892552"/>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Insulin resistance</a:t>
            </a:r>
          </a:p>
          <a:p>
            <a:pPr algn="ctr" fontAlgn="base">
              <a:spcBef>
                <a:spcPct val="0"/>
              </a:spcBef>
              <a:spcAft>
                <a:spcPct val="0"/>
              </a:spcAft>
            </a:pPr>
            <a:r>
              <a:rPr lang="en-US" sz="1600" b="1" dirty="0">
                <a:solidFill>
                  <a:srgbClr val="FFFFFF">
                    <a:lumMod val="50000"/>
                  </a:srgbClr>
                </a:solidFill>
              </a:rPr>
              <a:t>(</a:t>
            </a:r>
            <a:r>
              <a:rPr lang="en-US" sz="1600" dirty="0">
                <a:solidFill>
                  <a:srgbClr val="FFFFFF">
                    <a:lumMod val="50000"/>
                  </a:srgbClr>
                </a:solidFill>
              </a:rPr>
              <a:t>MET, TZD</a:t>
            </a:r>
            <a:r>
              <a:rPr lang="en-US" sz="1600" b="1" dirty="0">
                <a:solidFill>
                  <a:srgbClr val="FFFFFF">
                    <a:lumMod val="50000"/>
                  </a:srgbClr>
                </a:solidFill>
              </a:rPr>
              <a:t>)</a:t>
            </a:r>
          </a:p>
        </p:txBody>
      </p:sp>
      <p:cxnSp>
        <p:nvCxnSpPr>
          <p:cNvPr id="9" name="Straight Arrow Connector 8">
            <a:extLst>
              <a:ext uri="{FF2B5EF4-FFF2-40B4-BE49-F238E27FC236}">
                <a16:creationId xmlns:a16="http://schemas.microsoft.com/office/drawing/2014/main" xmlns="" id="{E4C44447-05CB-4D64-9D23-BA3A335AA7CA}"/>
              </a:ext>
            </a:extLst>
          </p:cNvPr>
          <p:cNvCxnSpPr/>
          <p:nvPr/>
        </p:nvCxnSpPr>
        <p:spPr>
          <a:xfrm flipV="1">
            <a:off x="2741657" y="4312009"/>
            <a:ext cx="548680" cy="5037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C226B251-B1FE-42FB-8185-D15F1FE436A9}"/>
              </a:ext>
            </a:extLst>
          </p:cNvPr>
          <p:cNvSpPr txBox="1"/>
          <p:nvPr/>
        </p:nvSpPr>
        <p:spPr>
          <a:xfrm>
            <a:off x="879329" y="2269342"/>
            <a:ext cx="1862328" cy="113877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Hyperglycemia/glucotoxicity</a:t>
            </a:r>
          </a:p>
          <a:p>
            <a:pPr algn="ctr" fontAlgn="base">
              <a:spcBef>
                <a:spcPct val="0"/>
              </a:spcBef>
              <a:spcAft>
                <a:spcPct val="0"/>
              </a:spcAft>
            </a:pPr>
            <a:r>
              <a:rPr lang="en-US" sz="1600" dirty="0">
                <a:solidFill>
                  <a:srgbClr val="FFFFFF">
                    <a:lumMod val="50000"/>
                  </a:srgbClr>
                </a:solidFill>
              </a:rPr>
              <a:t>(Insulin, Incretins, SU, MET, TZD)</a:t>
            </a:r>
          </a:p>
        </p:txBody>
      </p:sp>
      <p:cxnSp>
        <p:nvCxnSpPr>
          <p:cNvPr id="11" name="Straight Arrow Connector 10">
            <a:extLst>
              <a:ext uri="{FF2B5EF4-FFF2-40B4-BE49-F238E27FC236}">
                <a16:creationId xmlns:a16="http://schemas.microsoft.com/office/drawing/2014/main" xmlns="" id="{54DEE9F6-C354-482C-B1EC-211242E4D4A1}"/>
              </a:ext>
            </a:extLst>
          </p:cNvPr>
          <p:cNvCxnSpPr/>
          <p:nvPr/>
        </p:nvCxnSpPr>
        <p:spPr>
          <a:xfrm>
            <a:off x="2741657" y="3125130"/>
            <a:ext cx="588191" cy="275643"/>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98AE1E7D-E14F-46F0-8719-FA79267DAD5B}"/>
              </a:ext>
            </a:extLst>
          </p:cNvPr>
          <p:cNvSpPr txBox="1"/>
          <p:nvPr/>
        </p:nvSpPr>
        <p:spPr>
          <a:xfrm>
            <a:off x="5933299" y="2123742"/>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Autoimmunity</a:t>
            </a:r>
          </a:p>
          <a:p>
            <a:pPr algn="ctr" fontAlgn="base">
              <a:spcBef>
                <a:spcPct val="0"/>
              </a:spcBef>
              <a:spcAft>
                <a:spcPct val="0"/>
              </a:spcAft>
            </a:pPr>
            <a:r>
              <a:rPr lang="en-US" sz="1600" dirty="0">
                <a:solidFill>
                  <a:srgbClr val="FFFFFF">
                    <a:lumMod val="50000"/>
                  </a:srgbClr>
                </a:solidFill>
              </a:rPr>
              <a:t>(Immune modulators)</a:t>
            </a:r>
          </a:p>
        </p:txBody>
      </p:sp>
      <p:cxnSp>
        <p:nvCxnSpPr>
          <p:cNvPr id="13" name="Straight Arrow Connector 12">
            <a:extLst>
              <a:ext uri="{FF2B5EF4-FFF2-40B4-BE49-F238E27FC236}">
                <a16:creationId xmlns:a16="http://schemas.microsoft.com/office/drawing/2014/main" xmlns="" id="{9BC591BE-378B-4F4E-A00C-E4CE2F8059BD}"/>
              </a:ext>
            </a:extLst>
          </p:cNvPr>
          <p:cNvCxnSpPr/>
          <p:nvPr/>
        </p:nvCxnSpPr>
        <p:spPr>
          <a:xfrm flipH="1">
            <a:off x="5486400" y="2822125"/>
            <a:ext cx="553909" cy="39579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6E590BF7-92C3-4087-8D1C-A43A083E5069}"/>
              </a:ext>
            </a:extLst>
          </p:cNvPr>
          <p:cNvSpPr txBox="1"/>
          <p:nvPr/>
        </p:nvSpPr>
        <p:spPr>
          <a:xfrm>
            <a:off x="3290337" y="1690554"/>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Lipotoxicity</a:t>
            </a:r>
          </a:p>
          <a:p>
            <a:pPr algn="ctr" fontAlgn="base">
              <a:spcBef>
                <a:spcPct val="0"/>
              </a:spcBef>
              <a:spcAft>
                <a:spcPct val="0"/>
              </a:spcAft>
            </a:pPr>
            <a:r>
              <a:rPr lang="en-US" sz="1600" dirty="0">
                <a:solidFill>
                  <a:srgbClr val="FFFFFF">
                    <a:lumMod val="50000"/>
                  </a:srgbClr>
                </a:solidFill>
              </a:rPr>
              <a:t>(Insulin, Incretins, TZD)</a:t>
            </a:r>
          </a:p>
        </p:txBody>
      </p:sp>
      <p:cxnSp>
        <p:nvCxnSpPr>
          <p:cNvPr id="15" name="Straight Arrow Connector 14">
            <a:extLst>
              <a:ext uri="{FF2B5EF4-FFF2-40B4-BE49-F238E27FC236}">
                <a16:creationId xmlns:a16="http://schemas.microsoft.com/office/drawing/2014/main" xmlns="" id="{6989AD1C-D83F-456D-8A1B-DB6767B33514}"/>
              </a:ext>
            </a:extLst>
          </p:cNvPr>
          <p:cNvCxnSpPr/>
          <p:nvPr/>
        </p:nvCxnSpPr>
        <p:spPr>
          <a:xfrm>
            <a:off x="4250564" y="2552328"/>
            <a:ext cx="0" cy="572802"/>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B5E79982-30B8-46EF-AFE0-369B3217BF87}"/>
              </a:ext>
            </a:extLst>
          </p:cNvPr>
          <p:cNvSpPr txBox="1"/>
          <p:nvPr/>
        </p:nvSpPr>
        <p:spPr>
          <a:xfrm>
            <a:off x="3354888" y="5179065"/>
            <a:ext cx="1862328" cy="61555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Incretins</a:t>
            </a:r>
          </a:p>
          <a:p>
            <a:pPr algn="ctr" fontAlgn="base">
              <a:spcBef>
                <a:spcPct val="0"/>
              </a:spcBef>
              <a:spcAft>
                <a:spcPct val="0"/>
              </a:spcAft>
            </a:pPr>
            <a:r>
              <a:rPr lang="en-US" sz="1600" dirty="0">
                <a:solidFill>
                  <a:srgbClr val="FFFFFF">
                    <a:lumMod val="50000"/>
                  </a:srgbClr>
                </a:solidFill>
              </a:rPr>
              <a:t>(Incretins)</a:t>
            </a:r>
            <a:endParaRPr lang="en-US" sz="1600" b="1" dirty="0">
              <a:solidFill>
                <a:srgbClr val="FFFFFF">
                  <a:lumMod val="50000"/>
                </a:srgbClr>
              </a:solidFill>
            </a:endParaRPr>
          </a:p>
        </p:txBody>
      </p:sp>
      <p:cxnSp>
        <p:nvCxnSpPr>
          <p:cNvPr id="17" name="Straight Arrow Connector 16">
            <a:extLst>
              <a:ext uri="{FF2B5EF4-FFF2-40B4-BE49-F238E27FC236}">
                <a16:creationId xmlns:a16="http://schemas.microsoft.com/office/drawing/2014/main" xmlns="" id="{C74F917E-D6C2-4DE7-9908-5BB3CC8B6F1F}"/>
              </a:ext>
            </a:extLst>
          </p:cNvPr>
          <p:cNvCxnSpPr/>
          <p:nvPr/>
        </p:nvCxnSpPr>
        <p:spPr>
          <a:xfrm flipV="1">
            <a:off x="4279627" y="4500417"/>
            <a:ext cx="0" cy="6422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B8961D23-5557-415C-884D-0B96F33C399C}"/>
              </a:ext>
            </a:extLst>
          </p:cNvPr>
          <p:cNvSpPr txBox="1"/>
          <p:nvPr/>
        </p:nvSpPr>
        <p:spPr>
          <a:xfrm>
            <a:off x="5648325" y="5019813"/>
            <a:ext cx="1862328" cy="61555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Islet amyloid</a:t>
            </a:r>
          </a:p>
          <a:p>
            <a:pPr algn="ctr" fontAlgn="base">
              <a:spcBef>
                <a:spcPct val="0"/>
              </a:spcBef>
              <a:spcAft>
                <a:spcPct val="0"/>
              </a:spcAft>
            </a:pPr>
            <a:r>
              <a:rPr lang="en-US" sz="1600" dirty="0">
                <a:solidFill>
                  <a:srgbClr val="FFFFFF">
                    <a:lumMod val="50000"/>
                  </a:srgbClr>
                </a:solidFill>
              </a:rPr>
              <a:t>(Incretins, TZD)</a:t>
            </a:r>
          </a:p>
        </p:txBody>
      </p:sp>
    </p:spTree>
    <p:extLst>
      <p:ext uri="{BB962C8B-B14F-4D97-AF65-F5344CB8AC3E}">
        <p14:creationId xmlns:p14="http://schemas.microsoft.com/office/powerpoint/2010/main" val="95507367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1"/>
          <p:cNvSpPr>
            <a:spLocks noGrp="1" noChangeArrowheads="1"/>
          </p:cNvSpPr>
          <p:nvPr>
            <p:ph type="title" idx="4294967295"/>
          </p:nvPr>
        </p:nvSpPr>
        <p:spPr>
          <a:xfrm>
            <a:off x="695325" y="0"/>
            <a:ext cx="8448675" cy="1371600"/>
          </a:xfrm>
        </p:spPr>
        <p:txBody>
          <a:bodyPr/>
          <a:lstStyle/>
          <a:p>
            <a:r>
              <a:rPr lang="en-US" altLang="en-US" sz="2800" dirty="0"/>
              <a:t>Factors Contributing to Progressive Alteration of </a:t>
            </a:r>
            <a:r>
              <a:rPr lang="en-US" altLang="en-US" sz="2800" dirty="0">
                <a:sym typeface="Symbol" pitchFamily="18" charset="2"/>
              </a:rPr>
              <a:t></a:t>
            </a:r>
            <a:r>
              <a:rPr lang="en-US" altLang="en-US" sz="2800" dirty="0"/>
              <a:t>-cell Function and Therapeutic Intervention</a:t>
            </a:r>
          </a:p>
        </p:txBody>
      </p:sp>
      <p:sp>
        <p:nvSpPr>
          <p:cNvPr id="41010" name="Footer Placeholder 1"/>
          <p:cNvSpPr txBox="1">
            <a:spLocks/>
          </p:cNvSpPr>
          <p:nvPr/>
        </p:nvSpPr>
        <p:spPr bwMode="auto">
          <a:xfrm>
            <a:off x="381000" y="6184069"/>
            <a:ext cx="8458200" cy="53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fontAlgn="base">
              <a:lnSpc>
                <a:spcPct val="100000"/>
              </a:lnSpc>
              <a:spcBef>
                <a:spcPts val="0"/>
              </a:spcBef>
              <a:spcAft>
                <a:spcPct val="0"/>
              </a:spcAft>
              <a:buClr>
                <a:srgbClr val="82786F"/>
              </a:buClr>
              <a:buFont typeface="Arial" pitchFamily="34" charset="0"/>
              <a:buNone/>
            </a:pPr>
            <a:r>
              <a:rPr lang="en-GB" altLang="en-US" sz="1200" dirty="0">
                <a:solidFill>
                  <a:srgbClr val="000000"/>
                </a:solidFill>
                <a:latin typeface="Arial Narrow" panose="020B0606020202030204" pitchFamily="34" charset="0"/>
              </a:rPr>
              <a:t>ACEi=angiotensin converting enzyme inhibitors; ARB=angiotensin receptor blocker; MET=metformin; SU=sulphonylurea; TZD=thiazolidindione</a:t>
            </a:r>
          </a:p>
          <a:p>
            <a:pPr eaLnBrk="1" fontAlgn="base" hangingPunct="1">
              <a:lnSpc>
                <a:spcPct val="100000"/>
              </a:lnSpc>
              <a:spcBef>
                <a:spcPct val="0"/>
              </a:spcBef>
              <a:spcAft>
                <a:spcPct val="0"/>
              </a:spcAft>
              <a:buClrTx/>
              <a:buFont typeface="Arial" pitchFamily="34" charset="0"/>
              <a:buNone/>
            </a:pPr>
            <a:r>
              <a:rPr lang="en-GB" altLang="en-US" sz="1200" dirty="0">
                <a:solidFill>
                  <a:srgbClr val="000000"/>
                </a:solidFill>
                <a:latin typeface="Arial Narrow" panose="020B0606020202030204" pitchFamily="34" charset="0"/>
              </a:rPr>
              <a:t>Cernea S and Dobreanu M. </a:t>
            </a:r>
            <a:r>
              <a:rPr lang="en-GB" altLang="en-US" sz="1200" i="1" dirty="0">
                <a:solidFill>
                  <a:srgbClr val="000000"/>
                </a:solidFill>
                <a:latin typeface="Arial Narrow" panose="020B0606020202030204" pitchFamily="34" charset="0"/>
              </a:rPr>
              <a:t>Biochemia Medica </a:t>
            </a:r>
            <a:r>
              <a:rPr lang="en-GB" altLang="en-US" sz="1200" dirty="0">
                <a:solidFill>
                  <a:srgbClr val="000000"/>
                </a:solidFill>
                <a:latin typeface="Arial Narrow" panose="020B0606020202030204" pitchFamily="34" charset="0"/>
              </a:rPr>
              <a:t>2013;23:266-80</a:t>
            </a:r>
            <a:endParaRPr lang="en-US" altLang="en-US" sz="1200" dirty="0">
              <a:solidFill>
                <a:srgbClr val="000000"/>
              </a:solidFill>
              <a:latin typeface="Arial Narrow" panose="020B0606020202030204" pitchFamily="34" charset="0"/>
            </a:endParaRPr>
          </a:p>
        </p:txBody>
      </p:sp>
      <p:grpSp>
        <p:nvGrpSpPr>
          <p:cNvPr id="4" name="Group 3"/>
          <p:cNvGrpSpPr/>
          <p:nvPr/>
        </p:nvGrpSpPr>
        <p:grpSpPr>
          <a:xfrm>
            <a:off x="3407852" y="3153895"/>
            <a:ext cx="1885950" cy="1266825"/>
            <a:chOff x="3446145" y="3466148"/>
            <a:chExt cx="1885950" cy="1266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45" y="3466148"/>
              <a:ext cx="18859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3659407" y="3964894"/>
              <a:ext cx="1576072" cy="338554"/>
            </a:xfrm>
            <a:prstGeom prst="rect">
              <a:avLst/>
            </a:prstGeom>
            <a:solidFill>
              <a:srgbClr val="B8B39A"/>
            </a:solidFill>
            <a:ln>
              <a:noFill/>
            </a:ln>
            <a:effectLst>
              <a:glow rad="228600">
                <a:schemeClr val="accent3">
                  <a:satMod val="175000"/>
                  <a:alpha val="40000"/>
                </a:schemeClr>
              </a:glow>
              <a:softEdge rad="63500"/>
            </a:effec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ea typeface="MS PGothic" pitchFamily="34" charset="-128"/>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ea typeface="MS PGothic" pitchFamily="34" charset="-128"/>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ea typeface="MS PGothic" pitchFamily="34" charset="-128"/>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ea typeface="MS PGothic" pitchFamily="34" charset="-128"/>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ea typeface="MS PGothic" pitchFamily="34" charset="-128"/>
                </a:defRPr>
              </a:lvl9pPr>
            </a:lstStyle>
            <a:p>
              <a:pPr algn="ctr" fontAlgn="base">
                <a:lnSpc>
                  <a:spcPct val="100000"/>
                </a:lnSpc>
                <a:spcBef>
                  <a:spcPct val="0"/>
                </a:spcBef>
                <a:spcAft>
                  <a:spcPct val="0"/>
                </a:spcAft>
                <a:buClrTx/>
                <a:buFontTx/>
                <a:buNone/>
              </a:pPr>
              <a:r>
                <a:rPr lang="fr-FR" altLang="ko-KR" sz="1600" b="1" dirty="0">
                  <a:solidFill>
                    <a:srgbClr val="000000"/>
                  </a:solidFill>
                  <a:cs typeface="Arial" pitchFamily="34" charset="0"/>
                  <a:sym typeface="Symbol" pitchFamily="18" charset="2"/>
                </a:rPr>
                <a:t></a:t>
              </a:r>
              <a:r>
                <a:rPr lang="fr-FR" altLang="ko-KR" sz="1600" b="1" dirty="0">
                  <a:solidFill>
                    <a:srgbClr val="000000"/>
                  </a:solidFill>
                  <a:cs typeface="Arial" pitchFamily="34" charset="0"/>
                </a:rPr>
                <a:t>-cell function</a:t>
              </a:r>
            </a:p>
          </p:txBody>
        </p:sp>
      </p:grpSp>
      <p:sp>
        <p:nvSpPr>
          <p:cNvPr id="58" name="TextBox 57"/>
          <p:cNvSpPr txBox="1"/>
          <p:nvPr/>
        </p:nvSpPr>
        <p:spPr>
          <a:xfrm>
            <a:off x="879329" y="2269342"/>
            <a:ext cx="1862328" cy="113877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Hyperglycemia/glucotoxicity</a:t>
            </a:r>
          </a:p>
          <a:p>
            <a:pPr algn="ctr" fontAlgn="base">
              <a:spcBef>
                <a:spcPct val="0"/>
              </a:spcBef>
              <a:spcAft>
                <a:spcPct val="0"/>
              </a:spcAft>
            </a:pPr>
            <a:r>
              <a:rPr lang="en-US" sz="1600" dirty="0">
                <a:solidFill>
                  <a:srgbClr val="FFFFFF">
                    <a:lumMod val="50000"/>
                  </a:srgbClr>
                </a:solidFill>
              </a:rPr>
              <a:t>(Insulin, Incretins, SU, MET, TZD)</a:t>
            </a:r>
          </a:p>
        </p:txBody>
      </p:sp>
      <p:sp>
        <p:nvSpPr>
          <p:cNvPr id="59" name="TextBox 58"/>
          <p:cNvSpPr txBox="1"/>
          <p:nvPr/>
        </p:nvSpPr>
        <p:spPr>
          <a:xfrm>
            <a:off x="1056276" y="4582305"/>
            <a:ext cx="1990537" cy="892552"/>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Insulin resistance</a:t>
            </a:r>
          </a:p>
          <a:p>
            <a:pPr algn="ctr" fontAlgn="base">
              <a:spcBef>
                <a:spcPct val="0"/>
              </a:spcBef>
              <a:spcAft>
                <a:spcPct val="0"/>
              </a:spcAft>
            </a:pPr>
            <a:r>
              <a:rPr lang="en-US" sz="1600" b="1" dirty="0">
                <a:solidFill>
                  <a:srgbClr val="FFFFFF">
                    <a:lumMod val="50000"/>
                  </a:srgbClr>
                </a:solidFill>
              </a:rPr>
              <a:t>(</a:t>
            </a:r>
            <a:r>
              <a:rPr lang="en-US" sz="1600" dirty="0">
                <a:solidFill>
                  <a:srgbClr val="FFFFFF">
                    <a:lumMod val="50000"/>
                  </a:srgbClr>
                </a:solidFill>
              </a:rPr>
              <a:t>MET, TZD</a:t>
            </a:r>
            <a:r>
              <a:rPr lang="en-US" sz="1600" b="1" dirty="0">
                <a:solidFill>
                  <a:srgbClr val="FFFFFF">
                    <a:lumMod val="50000"/>
                  </a:srgbClr>
                </a:solidFill>
              </a:rPr>
              <a:t>)</a:t>
            </a:r>
          </a:p>
        </p:txBody>
      </p:sp>
      <p:sp>
        <p:nvSpPr>
          <p:cNvPr id="60" name="TextBox 59"/>
          <p:cNvSpPr txBox="1"/>
          <p:nvPr/>
        </p:nvSpPr>
        <p:spPr>
          <a:xfrm>
            <a:off x="3354888" y="5179065"/>
            <a:ext cx="1862328" cy="61555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Incretins</a:t>
            </a:r>
          </a:p>
          <a:p>
            <a:pPr algn="ctr" fontAlgn="base">
              <a:spcBef>
                <a:spcPct val="0"/>
              </a:spcBef>
              <a:spcAft>
                <a:spcPct val="0"/>
              </a:spcAft>
            </a:pPr>
            <a:r>
              <a:rPr lang="en-US" sz="1600" dirty="0">
                <a:solidFill>
                  <a:srgbClr val="FFFFFF">
                    <a:lumMod val="50000"/>
                  </a:srgbClr>
                </a:solidFill>
              </a:rPr>
              <a:t>(Incretins)</a:t>
            </a:r>
            <a:endParaRPr lang="en-US" sz="1600" b="1" dirty="0">
              <a:solidFill>
                <a:srgbClr val="FFFFFF">
                  <a:lumMod val="50000"/>
                </a:srgbClr>
              </a:solidFill>
            </a:endParaRPr>
          </a:p>
        </p:txBody>
      </p:sp>
      <p:sp>
        <p:nvSpPr>
          <p:cNvPr id="61" name="TextBox 60"/>
          <p:cNvSpPr txBox="1"/>
          <p:nvPr/>
        </p:nvSpPr>
        <p:spPr>
          <a:xfrm>
            <a:off x="3290337" y="1690554"/>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Lipotoxicity</a:t>
            </a:r>
          </a:p>
          <a:p>
            <a:pPr algn="ctr" fontAlgn="base">
              <a:spcBef>
                <a:spcPct val="0"/>
              </a:spcBef>
              <a:spcAft>
                <a:spcPct val="0"/>
              </a:spcAft>
            </a:pPr>
            <a:r>
              <a:rPr lang="en-US" sz="1600" dirty="0">
                <a:solidFill>
                  <a:srgbClr val="FFFFFF">
                    <a:lumMod val="50000"/>
                  </a:srgbClr>
                </a:solidFill>
              </a:rPr>
              <a:t>(Insulin, Incretins, TZD)</a:t>
            </a:r>
          </a:p>
        </p:txBody>
      </p:sp>
      <p:sp>
        <p:nvSpPr>
          <p:cNvPr id="62" name="TextBox 61"/>
          <p:cNvSpPr txBox="1"/>
          <p:nvPr/>
        </p:nvSpPr>
        <p:spPr>
          <a:xfrm>
            <a:off x="5933299" y="2123742"/>
            <a:ext cx="1862328"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Autoimmunity</a:t>
            </a:r>
          </a:p>
          <a:p>
            <a:pPr algn="ctr" fontAlgn="base">
              <a:spcBef>
                <a:spcPct val="0"/>
              </a:spcBef>
              <a:spcAft>
                <a:spcPct val="0"/>
              </a:spcAft>
            </a:pPr>
            <a:r>
              <a:rPr lang="en-US" sz="1600" dirty="0">
                <a:solidFill>
                  <a:srgbClr val="FFFFFF">
                    <a:lumMod val="50000"/>
                  </a:srgbClr>
                </a:solidFill>
              </a:rPr>
              <a:t>(Immune modulators)</a:t>
            </a:r>
          </a:p>
        </p:txBody>
      </p:sp>
      <p:sp>
        <p:nvSpPr>
          <p:cNvPr id="63" name="TextBox 62"/>
          <p:cNvSpPr txBox="1"/>
          <p:nvPr/>
        </p:nvSpPr>
        <p:spPr>
          <a:xfrm>
            <a:off x="6110201" y="3358478"/>
            <a:ext cx="3001992" cy="86177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Inflammation</a:t>
            </a:r>
          </a:p>
          <a:p>
            <a:pPr algn="ctr" fontAlgn="base">
              <a:spcBef>
                <a:spcPct val="0"/>
              </a:spcBef>
              <a:spcAft>
                <a:spcPct val="0"/>
              </a:spcAft>
            </a:pPr>
            <a:r>
              <a:rPr lang="en-US" sz="1600" dirty="0">
                <a:solidFill>
                  <a:srgbClr val="FFFFFF">
                    <a:lumMod val="50000"/>
                  </a:srgbClr>
                </a:solidFill>
              </a:rPr>
              <a:t>(Insulin, MET, TZD; </a:t>
            </a:r>
            <a:r>
              <a:rPr lang="en-US" sz="1600" i="1" dirty="0">
                <a:solidFill>
                  <a:srgbClr val="FFFFFF">
                    <a:lumMod val="50000"/>
                  </a:srgbClr>
                </a:solidFill>
              </a:rPr>
              <a:t>statins, fibrates, ACEi, ARB, aspirin</a:t>
            </a:r>
            <a:r>
              <a:rPr lang="en-US" sz="1600" dirty="0">
                <a:solidFill>
                  <a:srgbClr val="FFFFFF">
                    <a:lumMod val="50000"/>
                  </a:srgbClr>
                </a:solidFill>
              </a:rPr>
              <a:t>)</a:t>
            </a:r>
          </a:p>
        </p:txBody>
      </p:sp>
      <p:sp>
        <p:nvSpPr>
          <p:cNvPr id="64" name="TextBox 63"/>
          <p:cNvSpPr txBox="1"/>
          <p:nvPr/>
        </p:nvSpPr>
        <p:spPr>
          <a:xfrm>
            <a:off x="5648325" y="5019813"/>
            <a:ext cx="1862328" cy="615553"/>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Islet amyloid</a:t>
            </a:r>
          </a:p>
          <a:p>
            <a:pPr algn="ctr" fontAlgn="base">
              <a:spcBef>
                <a:spcPct val="0"/>
              </a:spcBef>
              <a:spcAft>
                <a:spcPct val="0"/>
              </a:spcAft>
            </a:pPr>
            <a:r>
              <a:rPr lang="en-US" sz="1600" dirty="0">
                <a:solidFill>
                  <a:srgbClr val="FFFFFF">
                    <a:lumMod val="50000"/>
                  </a:srgbClr>
                </a:solidFill>
              </a:rPr>
              <a:t>(Incretins, TZD)</a:t>
            </a:r>
          </a:p>
        </p:txBody>
      </p:sp>
      <p:cxnSp>
        <p:nvCxnSpPr>
          <p:cNvPr id="6" name="Straight Arrow Connector 5"/>
          <p:cNvCxnSpPr/>
          <p:nvPr/>
        </p:nvCxnSpPr>
        <p:spPr>
          <a:xfrm>
            <a:off x="4250564" y="2552328"/>
            <a:ext cx="0" cy="572802"/>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5486400" y="2822125"/>
            <a:ext cx="553909" cy="39579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5577038" y="3830961"/>
            <a:ext cx="533163" cy="0"/>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flipV="1">
            <a:off x="5251624" y="4465012"/>
            <a:ext cx="469551" cy="438411"/>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4279627" y="4500417"/>
            <a:ext cx="0" cy="6422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2741657" y="4312009"/>
            <a:ext cx="548680" cy="503736"/>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2741657" y="3125130"/>
            <a:ext cx="588191" cy="275643"/>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22"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Tree>
    <p:extLst>
      <p:ext uri="{BB962C8B-B14F-4D97-AF65-F5344CB8AC3E}">
        <p14:creationId xmlns:p14="http://schemas.microsoft.com/office/powerpoint/2010/main" val="226536024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733554"/>
            <a:ext cx="7848600" cy="4524285"/>
          </a:xfrm>
          <a:prstGeom prst="rect">
            <a:avLst/>
          </a:prstGeom>
          <a:solidFill>
            <a:schemeClr val="bg1"/>
          </a:solidFill>
        </p:spPr>
        <p:txBody>
          <a:bodyPr wrap="square" lIns="91410" tIns="45705" rIns="91410" bIns="45705" rtlCol="0">
            <a:spAutoFit/>
          </a:bodyPr>
          <a:lstStyle/>
          <a:p>
            <a:pPr defTabSz="457036"/>
            <a:r>
              <a:rPr lang="en-US" sz="2400" dirty="0">
                <a:solidFill>
                  <a:srgbClr val="0000FF"/>
                </a:solidFill>
              </a:rPr>
              <a:t>  1. Insulins</a:t>
            </a:r>
          </a:p>
          <a:p>
            <a:pPr defTabSz="457036"/>
            <a:r>
              <a:rPr lang="en-US" sz="2400" dirty="0">
                <a:solidFill>
                  <a:srgbClr val="0000FF"/>
                </a:solidFill>
              </a:rPr>
              <a:t>  2. Sulfonylureas</a:t>
            </a:r>
          </a:p>
          <a:p>
            <a:pPr defTabSz="457036"/>
            <a:r>
              <a:rPr lang="en-US" sz="2400" dirty="0">
                <a:solidFill>
                  <a:srgbClr val="0000FF"/>
                </a:solidFill>
              </a:rPr>
              <a:t>  3. Metformin</a:t>
            </a:r>
          </a:p>
          <a:p>
            <a:pPr defTabSz="457036"/>
            <a:r>
              <a:rPr lang="en-US" sz="2400" dirty="0">
                <a:solidFill>
                  <a:srgbClr val="0000FF"/>
                </a:solidFill>
              </a:rPr>
              <a:t>  4. </a:t>
            </a:r>
            <a:r>
              <a:rPr lang="el-GR" sz="2400" dirty="0">
                <a:solidFill>
                  <a:srgbClr val="0000FF"/>
                </a:solidFill>
              </a:rPr>
              <a:t>α</a:t>
            </a:r>
            <a:r>
              <a:rPr lang="en-US" sz="2400" dirty="0">
                <a:solidFill>
                  <a:srgbClr val="0000FF"/>
                </a:solidFill>
              </a:rPr>
              <a:t>-</a:t>
            </a:r>
            <a:r>
              <a:rPr lang="en-US" sz="2400" dirty="0" err="1">
                <a:solidFill>
                  <a:srgbClr val="0000FF"/>
                </a:solidFill>
              </a:rPr>
              <a:t>Glucosidase</a:t>
            </a:r>
            <a:r>
              <a:rPr lang="en-US" sz="2400" dirty="0">
                <a:solidFill>
                  <a:srgbClr val="0000FF"/>
                </a:solidFill>
              </a:rPr>
              <a:t> inhibitors</a:t>
            </a:r>
          </a:p>
          <a:p>
            <a:pPr defTabSz="457036"/>
            <a:r>
              <a:rPr lang="en-US" sz="2400" dirty="0">
                <a:solidFill>
                  <a:srgbClr val="0000FF"/>
                </a:solidFill>
              </a:rPr>
              <a:t>  5. </a:t>
            </a:r>
            <a:r>
              <a:rPr lang="en-US" sz="2400" dirty="0" err="1">
                <a:solidFill>
                  <a:srgbClr val="0000FF"/>
                </a:solidFill>
              </a:rPr>
              <a:t>Glinides</a:t>
            </a:r>
            <a:endParaRPr lang="en-US" sz="2400" dirty="0">
              <a:solidFill>
                <a:srgbClr val="0000FF"/>
              </a:solidFill>
            </a:endParaRPr>
          </a:p>
          <a:p>
            <a:pPr defTabSz="457036"/>
            <a:r>
              <a:rPr lang="en-US" sz="2400" dirty="0">
                <a:solidFill>
                  <a:srgbClr val="0000FF"/>
                </a:solidFill>
              </a:rPr>
              <a:t>  6. </a:t>
            </a:r>
            <a:r>
              <a:rPr lang="en-US" sz="2400" dirty="0" err="1">
                <a:solidFill>
                  <a:srgbClr val="0000FF"/>
                </a:solidFill>
              </a:rPr>
              <a:t>Tiozolidondions</a:t>
            </a:r>
            <a:endParaRPr lang="en-US" sz="2400" dirty="0">
              <a:solidFill>
                <a:srgbClr val="0000FF"/>
              </a:solidFill>
            </a:endParaRPr>
          </a:p>
          <a:p>
            <a:pPr defTabSz="457036"/>
            <a:r>
              <a:rPr lang="en-US" sz="2400" dirty="0">
                <a:solidFill>
                  <a:srgbClr val="0000FF"/>
                </a:solidFill>
              </a:rPr>
              <a:t>  7. </a:t>
            </a:r>
            <a:r>
              <a:rPr lang="en-US" sz="2400" dirty="0" err="1">
                <a:solidFill>
                  <a:srgbClr val="0000FF"/>
                </a:solidFill>
              </a:rPr>
              <a:t>Pramlintide</a:t>
            </a:r>
            <a:endParaRPr lang="en-US" sz="2400" dirty="0">
              <a:solidFill>
                <a:srgbClr val="0000FF"/>
              </a:solidFill>
            </a:endParaRPr>
          </a:p>
          <a:p>
            <a:pPr defTabSz="457036"/>
            <a:r>
              <a:rPr lang="en-US" sz="2400" dirty="0">
                <a:solidFill>
                  <a:srgbClr val="0000FF"/>
                </a:solidFill>
              </a:rPr>
              <a:t>  8. GLP-1 receptor agonists</a:t>
            </a:r>
          </a:p>
          <a:p>
            <a:pPr defTabSz="457036"/>
            <a:r>
              <a:rPr lang="en-US" sz="2400" dirty="0">
                <a:solidFill>
                  <a:srgbClr val="0000FF"/>
                </a:solidFill>
              </a:rPr>
              <a:t>  9. </a:t>
            </a:r>
            <a:r>
              <a:rPr lang="en-US" sz="2400" dirty="0" err="1">
                <a:solidFill>
                  <a:srgbClr val="0000FF"/>
                </a:solidFill>
              </a:rPr>
              <a:t>Dipeptidyl</a:t>
            </a:r>
            <a:r>
              <a:rPr lang="en-US" sz="2400" dirty="0">
                <a:solidFill>
                  <a:srgbClr val="0000FF"/>
                </a:solidFill>
              </a:rPr>
              <a:t> peptidase-4 inhibitors</a:t>
            </a:r>
          </a:p>
          <a:p>
            <a:pPr defTabSz="457036"/>
            <a:r>
              <a:rPr lang="en-US" sz="2400" dirty="0">
                <a:solidFill>
                  <a:srgbClr val="0000FF"/>
                </a:solidFill>
              </a:rPr>
              <a:t>10. </a:t>
            </a:r>
            <a:r>
              <a:rPr lang="en-US" sz="2400" dirty="0" err="1">
                <a:solidFill>
                  <a:srgbClr val="0000FF"/>
                </a:solidFill>
              </a:rPr>
              <a:t>Colesevelam</a:t>
            </a:r>
            <a:endParaRPr lang="en-US" sz="2400" dirty="0">
              <a:solidFill>
                <a:srgbClr val="0000FF"/>
              </a:solidFill>
            </a:endParaRPr>
          </a:p>
          <a:p>
            <a:pPr defTabSz="457036"/>
            <a:r>
              <a:rPr lang="en-US" sz="2400" dirty="0">
                <a:solidFill>
                  <a:srgbClr val="0000FF"/>
                </a:solidFill>
              </a:rPr>
              <a:t>11. </a:t>
            </a:r>
            <a:r>
              <a:rPr lang="en-US" sz="2400" dirty="0" err="1">
                <a:solidFill>
                  <a:srgbClr val="0000FF"/>
                </a:solidFill>
              </a:rPr>
              <a:t>Bromocriptine</a:t>
            </a:r>
            <a:endParaRPr lang="en-US" sz="2400" dirty="0">
              <a:solidFill>
                <a:srgbClr val="0000FF"/>
              </a:solidFill>
            </a:endParaRPr>
          </a:p>
          <a:p>
            <a:pPr defTabSz="457036"/>
            <a:r>
              <a:rPr lang="en-US" sz="2400" dirty="0">
                <a:solidFill>
                  <a:srgbClr val="0000FF"/>
                </a:solidFill>
              </a:rPr>
              <a:t>12. SGLT-2 inhibitors</a:t>
            </a:r>
          </a:p>
        </p:txBody>
      </p:sp>
      <p:sp>
        <p:nvSpPr>
          <p:cNvPr id="3" name="Rectangle 2"/>
          <p:cNvSpPr/>
          <p:nvPr/>
        </p:nvSpPr>
        <p:spPr>
          <a:xfrm>
            <a:off x="3217029" y="5406736"/>
            <a:ext cx="2672835" cy="369302"/>
          </a:xfrm>
          <a:prstGeom prst="rect">
            <a:avLst/>
          </a:prstGeom>
        </p:spPr>
        <p:txBody>
          <a:bodyPr wrap="none" lIns="91410" tIns="45705" rIns="91410" bIns="45705">
            <a:spAutoFit/>
          </a:bodyPr>
          <a:lstStyle/>
          <a:p>
            <a:pPr defTabSz="457036"/>
            <a:r>
              <a:rPr lang="en-US" sz="1800" dirty="0">
                <a:solidFill>
                  <a:srgbClr val="FFFFFF">
                    <a:lumMod val="75000"/>
                  </a:srgbClr>
                </a:solidFill>
              </a:rPr>
              <a:t> bile acid sequestrant</a:t>
            </a:r>
          </a:p>
        </p:txBody>
      </p:sp>
      <p:sp>
        <p:nvSpPr>
          <p:cNvPr id="4" name="Rectangle 3"/>
          <p:cNvSpPr/>
          <p:nvPr/>
        </p:nvSpPr>
        <p:spPr>
          <a:xfrm>
            <a:off x="334941" y="582818"/>
            <a:ext cx="7484678" cy="584775"/>
          </a:xfrm>
          <a:prstGeom prst="rect">
            <a:avLst/>
          </a:prstGeom>
        </p:spPr>
        <p:txBody>
          <a:bodyPr wrap="none">
            <a:spAutoFit/>
          </a:bodyPr>
          <a:lstStyle/>
          <a:p>
            <a:pPr defTabSz="457036"/>
            <a:r>
              <a:rPr lang="en-US" sz="3200" b="1" dirty="0">
                <a:solidFill>
                  <a:schemeClr val="bg1"/>
                </a:solidFill>
              </a:rPr>
              <a:t>Classes of Antihyperglycemic Agents</a:t>
            </a:r>
          </a:p>
        </p:txBody>
      </p:sp>
    </p:spTree>
    <p:extLst>
      <p:ext uri="{BB962C8B-B14F-4D97-AF65-F5344CB8AC3E}">
        <p14:creationId xmlns:p14="http://schemas.microsoft.com/office/powerpoint/2010/main" val="36238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DB0A10-00CB-410A-A7E8-E847BB89BE08}"/>
              </a:ext>
            </a:extLst>
          </p:cNvPr>
          <p:cNvPicPr>
            <a:picLocks noChangeAspect="1"/>
          </p:cNvPicPr>
          <p:nvPr/>
        </p:nvPicPr>
        <p:blipFill>
          <a:blip r:embed="rId2"/>
          <a:stretch>
            <a:fillRect/>
          </a:stretch>
        </p:blipFill>
        <p:spPr>
          <a:xfrm>
            <a:off x="0" y="0"/>
            <a:ext cx="9144000" cy="6789874"/>
          </a:xfrm>
          <a:prstGeom prst="rect">
            <a:avLst/>
          </a:prstGeom>
        </p:spPr>
      </p:pic>
      <p:sp>
        <p:nvSpPr>
          <p:cNvPr id="4" name="TextBox 3">
            <a:extLst>
              <a:ext uri="{FF2B5EF4-FFF2-40B4-BE49-F238E27FC236}">
                <a16:creationId xmlns:a16="http://schemas.microsoft.com/office/drawing/2014/main" xmlns="" id="{2DCAEBEB-0F73-49BA-8802-DD6FAE7726A3}"/>
              </a:ext>
            </a:extLst>
          </p:cNvPr>
          <p:cNvSpPr txBox="1"/>
          <p:nvPr/>
        </p:nvSpPr>
        <p:spPr>
          <a:xfrm>
            <a:off x="6530010" y="167517"/>
            <a:ext cx="79513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2021</a:t>
            </a:r>
          </a:p>
        </p:txBody>
      </p:sp>
    </p:spTree>
    <p:extLst>
      <p:ext uri="{BB962C8B-B14F-4D97-AF65-F5344CB8AC3E}">
        <p14:creationId xmlns:p14="http://schemas.microsoft.com/office/powerpoint/2010/main" val="26223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6850" name="Rectangle 2"/>
          <p:cNvSpPr>
            <a:spLocks noChangeArrowheads="1"/>
          </p:cNvSpPr>
          <p:nvPr/>
        </p:nvSpPr>
        <p:spPr bwMode="auto">
          <a:xfrm>
            <a:off x="1643832" y="5134158"/>
            <a:ext cx="1552575" cy="515938"/>
          </a:xfrm>
          <a:prstGeom prst="rect">
            <a:avLst/>
          </a:prstGeom>
          <a:noFill/>
          <a:ln w="9525">
            <a:noFill/>
            <a:miter lim="800000"/>
            <a:headEnd/>
            <a:tailEnd/>
          </a:ln>
          <a:effectLst/>
        </p:spPr>
        <p:txBody>
          <a:bodyPr wrap="none" lIns="19050" tIns="26988" rIns="19050" bIns="26988"/>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Resistant</a:t>
            </a:r>
          </a:p>
        </p:txBody>
      </p:sp>
      <p:sp>
        <p:nvSpPr>
          <p:cNvPr id="1486851" name="Rectangle 3"/>
          <p:cNvSpPr>
            <a:spLocks noChangeArrowheads="1"/>
          </p:cNvSpPr>
          <p:nvPr/>
        </p:nvSpPr>
        <p:spPr bwMode="auto">
          <a:xfrm>
            <a:off x="6753225" y="5092920"/>
            <a:ext cx="1552575" cy="515938"/>
          </a:xfrm>
          <a:prstGeom prst="rect">
            <a:avLst/>
          </a:prstGeom>
          <a:noFill/>
          <a:ln w="9525">
            <a:noFill/>
            <a:miter lim="800000"/>
            <a:headEnd/>
            <a:tailEnd/>
          </a:ln>
          <a:effectLst/>
        </p:spPr>
        <p:txBody>
          <a:bodyPr wrap="none" lIns="19050" tIns="26988" rIns="19050" bIns="26988"/>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Sensitive</a:t>
            </a:r>
          </a:p>
        </p:txBody>
      </p:sp>
      <p:sp>
        <p:nvSpPr>
          <p:cNvPr id="1486861" name="Rectangle 13"/>
          <p:cNvSpPr>
            <a:spLocks noGrp="1" noChangeArrowheads="1"/>
          </p:cNvSpPr>
          <p:nvPr>
            <p:ph type="title" idx="4294967295"/>
          </p:nvPr>
        </p:nvSpPr>
        <p:spPr>
          <a:xfrm>
            <a:off x="0" y="-25400"/>
            <a:ext cx="8229600" cy="1425575"/>
          </a:xfrm>
        </p:spPr>
        <p:txBody>
          <a:bodyPr/>
          <a:lstStyle/>
          <a:p>
            <a:r>
              <a:rPr lang="en-US" sz="3200" dirty="0">
                <a:latin typeface="+mn-lt"/>
              </a:rPr>
              <a:t>Insulin Resistance in Subjects With Normal </a:t>
            </a:r>
            <a:r>
              <a:rPr lang="el-GR" sz="3200" dirty="0">
                <a:latin typeface="+mn-lt"/>
              </a:rPr>
              <a:t>β</a:t>
            </a:r>
            <a:r>
              <a:rPr lang="en-US" sz="3200" dirty="0">
                <a:latin typeface="+mn-lt"/>
              </a:rPr>
              <a:t>-Cells</a:t>
            </a:r>
          </a:p>
        </p:txBody>
      </p:sp>
      <p:sp>
        <p:nvSpPr>
          <p:cNvPr id="2" name="Rectangle 1"/>
          <p:cNvSpPr/>
          <p:nvPr/>
        </p:nvSpPr>
        <p:spPr>
          <a:xfrm>
            <a:off x="343202" y="6428601"/>
            <a:ext cx="6133798" cy="276999"/>
          </a:xfrm>
          <a:prstGeom prst="rect">
            <a:avLst/>
          </a:prstGeom>
        </p:spPr>
        <p:txBody>
          <a:bodyPr wrap="square">
            <a:spAutoFit/>
          </a:bodyPr>
          <a:lstStyle/>
          <a:p>
            <a:r>
              <a:rPr lang="en-US" sz="1200" dirty="0">
                <a:solidFill>
                  <a:srgbClr val="000000"/>
                </a:solidFill>
                <a:latin typeface="Arial Narrow" panose="020B0606020202030204" pitchFamily="34" charset="0"/>
                <a:ea typeface="Arial Unicode MS" pitchFamily="34" charset="-128"/>
                <a:cs typeface="Arial Unicode MS" pitchFamily="34" charset="-128"/>
              </a:rPr>
              <a:t>Bergman RN. </a:t>
            </a:r>
            <a:r>
              <a:rPr lang="en-US" sz="1200" i="1" dirty="0">
                <a:solidFill>
                  <a:srgbClr val="000000"/>
                </a:solidFill>
                <a:latin typeface="Arial Narrow" panose="020B0606020202030204" pitchFamily="34" charset="0"/>
                <a:ea typeface="Arial Unicode MS" pitchFamily="34" charset="-128"/>
                <a:cs typeface="Arial Unicode MS" pitchFamily="34" charset="-128"/>
              </a:rPr>
              <a:t>Diabetes</a:t>
            </a:r>
            <a:r>
              <a:rPr lang="en-US" sz="1200" dirty="0">
                <a:solidFill>
                  <a:srgbClr val="000000"/>
                </a:solidFill>
                <a:latin typeface="Arial Narrow" panose="020B0606020202030204" pitchFamily="34" charset="0"/>
                <a:ea typeface="Arial Unicode MS" pitchFamily="34" charset="-128"/>
                <a:cs typeface="Arial Unicode MS" pitchFamily="34" charset="-128"/>
              </a:rPr>
              <a:t> 1989;38:1512-27</a:t>
            </a:r>
            <a:endParaRPr lang="en-US" sz="1200" dirty="0">
              <a:solidFill>
                <a:srgbClr val="000000"/>
              </a:solidFill>
              <a:latin typeface="Arial Narrow" panose="020B0606020202030204" pitchFamily="34" charset="0"/>
            </a:endParaRPr>
          </a:p>
        </p:txBody>
      </p:sp>
      <p:sp>
        <p:nvSpPr>
          <p:cNvPr id="11"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12" name="Rectangle 10"/>
          <p:cNvSpPr>
            <a:spLocks noChangeArrowheads="1"/>
          </p:cNvSpPr>
          <p:nvPr/>
        </p:nvSpPr>
        <p:spPr bwMode="auto">
          <a:xfrm>
            <a:off x="2259841" y="5050333"/>
            <a:ext cx="5259388" cy="515938"/>
          </a:xfrm>
          <a:prstGeom prst="rect">
            <a:avLst/>
          </a:prstGeom>
          <a:noFill/>
          <a:ln w="9525">
            <a:noFill/>
            <a:miter lim="800000"/>
            <a:headEnd/>
            <a:tailEnd/>
          </a:ln>
          <a:effectLst/>
        </p:spPr>
        <p:txBody>
          <a:bodyPr wrap="none" lIns="19050" tIns="26988" rIns="19050" bIns="26988"/>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Insulin Sensitivity</a:t>
            </a:r>
          </a:p>
        </p:txBody>
      </p:sp>
      <p:grpSp>
        <p:nvGrpSpPr>
          <p:cNvPr id="15" name="Group 14"/>
          <p:cNvGrpSpPr/>
          <p:nvPr/>
        </p:nvGrpSpPr>
        <p:grpSpPr>
          <a:xfrm>
            <a:off x="1266198" y="2399655"/>
            <a:ext cx="6875913" cy="2724025"/>
            <a:chOff x="1266198" y="2112775"/>
            <a:chExt cx="6875913" cy="2724025"/>
          </a:xfrm>
        </p:grpSpPr>
        <p:sp>
          <p:nvSpPr>
            <p:cNvPr id="16" name="Line 2"/>
            <p:cNvSpPr>
              <a:spLocks noChangeShapeType="1"/>
            </p:cNvSpPr>
            <p:nvPr/>
          </p:nvSpPr>
          <p:spPr bwMode="auto">
            <a:xfrm rot="20559313" flipH="1">
              <a:off x="5611989" y="3292476"/>
              <a:ext cx="282222" cy="358775"/>
            </a:xfrm>
            <a:prstGeom prst="line">
              <a:avLst/>
            </a:prstGeom>
            <a:noFill/>
            <a:ln w="19050">
              <a:solidFill>
                <a:schemeClr val="bg1"/>
              </a:solidFill>
              <a:round/>
              <a:headEnd/>
              <a:tailEnd type="triangle" w="med" len="med"/>
            </a:ln>
          </p:spPr>
          <p:txBody>
            <a:bodyPr/>
            <a:lstStyle/>
            <a:p>
              <a:pPr fontAlgn="base">
                <a:spcBef>
                  <a:spcPct val="0"/>
                </a:spcBef>
                <a:spcAft>
                  <a:spcPct val="0"/>
                </a:spcAft>
              </a:pPr>
              <a:endParaRPr lang="en-US" sz="1400" b="1" dirty="0">
                <a:solidFill>
                  <a:prstClr val="black"/>
                </a:solidFill>
                <a:cs typeface="Arial" pitchFamily="34" charset="0"/>
              </a:endParaRPr>
            </a:p>
          </p:txBody>
        </p:sp>
        <p:sp>
          <p:nvSpPr>
            <p:cNvPr id="17" name="Text Box 4"/>
            <p:cNvSpPr txBox="1">
              <a:spLocks noChangeArrowheads="1"/>
            </p:cNvSpPr>
            <p:nvPr/>
          </p:nvSpPr>
          <p:spPr bwMode="auto">
            <a:xfrm rot="16200000">
              <a:off x="95304" y="3283669"/>
              <a:ext cx="2703425" cy="361637"/>
            </a:xfrm>
            <a:prstGeom prst="rect">
              <a:avLst/>
            </a:prstGeom>
            <a:noFill/>
            <a:ln w="12700">
              <a:noFill/>
              <a:miter lim="800000"/>
              <a:headEnd/>
              <a:tailEnd/>
            </a:ln>
          </p:spPr>
          <p:txBody>
            <a:bodyPr wrap="square">
              <a:spAutoFit/>
            </a:bodyPr>
            <a:lstStyle/>
            <a:p>
              <a:pPr algn="ctr" fontAlgn="base">
                <a:lnSpc>
                  <a:spcPts val="2100"/>
                </a:lnSpc>
                <a:spcBef>
                  <a:spcPct val="0"/>
                </a:spcBef>
                <a:spcAft>
                  <a:spcPct val="0"/>
                </a:spcAft>
                <a:defRPr/>
              </a:pPr>
              <a:r>
                <a:rPr lang="en-US" sz="2200" b="1" dirty="0">
                  <a:solidFill>
                    <a:prstClr val="black"/>
                  </a:solidFill>
                  <a:ea typeface="MS PGothic" pitchFamily="34" charset="-128"/>
                  <a:cs typeface="Arial" pitchFamily="34" charset="0"/>
                  <a:sym typeface="Symbol"/>
                </a:rPr>
                <a:t></a:t>
              </a:r>
              <a:r>
                <a:rPr lang="en-US" sz="2200" b="1" dirty="0">
                  <a:solidFill>
                    <a:prstClr val="black"/>
                  </a:solidFill>
                  <a:ea typeface="MS PGothic" pitchFamily="34" charset="-128"/>
                  <a:cs typeface="Arial" pitchFamily="34" charset="0"/>
                </a:rPr>
                <a:t>-cell Function (%)</a:t>
              </a:r>
            </a:p>
          </p:txBody>
        </p:sp>
        <p:sp>
          <p:nvSpPr>
            <p:cNvPr id="18" name="Text Box 5"/>
            <p:cNvSpPr txBox="1">
              <a:spLocks noChangeArrowheads="1"/>
            </p:cNvSpPr>
            <p:nvPr/>
          </p:nvSpPr>
          <p:spPr bwMode="auto">
            <a:xfrm>
              <a:off x="3644013" y="2151520"/>
              <a:ext cx="3008489" cy="1143000"/>
            </a:xfrm>
            <a:prstGeom prst="rect">
              <a:avLst/>
            </a:prstGeom>
            <a:noFill/>
            <a:ln w="9525">
              <a:noFill/>
              <a:prstDash val="dash"/>
              <a:miter lim="800000"/>
              <a:headEnd/>
              <a:tailEnd/>
            </a:ln>
          </p:spPr>
          <p:txBody>
            <a:bodyPr/>
            <a:lstStyle/>
            <a:p>
              <a:pPr algn="ctr" fontAlgn="base">
                <a:spcBef>
                  <a:spcPct val="0"/>
                </a:spcBef>
                <a:spcAft>
                  <a:spcPct val="0"/>
                </a:spcAft>
              </a:pPr>
              <a:endParaRPr lang="da-DK" sz="1400" b="1" dirty="0">
                <a:solidFill>
                  <a:prstClr val="black"/>
                </a:solidFill>
                <a:ea typeface="MS PGothic" pitchFamily="34" charset="-128"/>
                <a:cs typeface="Arial" pitchFamily="34" charset="0"/>
              </a:endParaRPr>
            </a:p>
          </p:txBody>
        </p:sp>
        <p:sp>
          <p:nvSpPr>
            <p:cNvPr id="19" name="Line 6"/>
            <p:cNvSpPr>
              <a:spLocks noChangeShapeType="1"/>
            </p:cNvSpPr>
            <p:nvPr/>
          </p:nvSpPr>
          <p:spPr bwMode="auto">
            <a:xfrm>
              <a:off x="2120901" y="4725988"/>
              <a:ext cx="6007100" cy="0"/>
            </a:xfrm>
            <a:prstGeom prst="line">
              <a:avLst/>
            </a:prstGeom>
            <a:noFill/>
            <a:ln w="19050">
              <a:solidFill>
                <a:schemeClr val="bg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27" name="Text Box 14"/>
            <p:cNvSpPr txBox="1">
              <a:spLocks noChangeArrowheads="1"/>
            </p:cNvSpPr>
            <p:nvPr/>
          </p:nvSpPr>
          <p:spPr bwMode="auto">
            <a:xfrm>
              <a:off x="1842702" y="4475163"/>
              <a:ext cx="284053"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0</a:t>
              </a:r>
            </a:p>
          </p:txBody>
        </p:sp>
        <p:sp>
          <p:nvSpPr>
            <p:cNvPr id="28" name="Text Box 15"/>
            <p:cNvSpPr txBox="1">
              <a:spLocks noChangeArrowheads="1"/>
            </p:cNvSpPr>
            <p:nvPr/>
          </p:nvSpPr>
          <p:spPr bwMode="auto">
            <a:xfrm>
              <a:off x="1742209" y="3379788"/>
              <a:ext cx="383438"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50</a:t>
              </a:r>
            </a:p>
          </p:txBody>
        </p:sp>
        <p:sp>
          <p:nvSpPr>
            <p:cNvPr id="29" name="Text Box 16"/>
            <p:cNvSpPr txBox="1">
              <a:spLocks noChangeArrowheads="1"/>
            </p:cNvSpPr>
            <p:nvPr/>
          </p:nvSpPr>
          <p:spPr bwMode="auto">
            <a:xfrm>
              <a:off x="1643832" y="2362200"/>
              <a:ext cx="482825"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100</a:t>
              </a:r>
            </a:p>
          </p:txBody>
        </p:sp>
        <p:sp>
          <p:nvSpPr>
            <p:cNvPr id="30" name="Text Box 17"/>
            <p:cNvSpPr txBox="1">
              <a:spLocks noChangeArrowheads="1"/>
            </p:cNvSpPr>
            <p:nvPr/>
          </p:nvSpPr>
          <p:spPr bwMode="auto">
            <a:xfrm>
              <a:off x="1733038" y="2846388"/>
              <a:ext cx="383438"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75</a:t>
              </a:r>
            </a:p>
          </p:txBody>
        </p:sp>
        <p:sp>
          <p:nvSpPr>
            <p:cNvPr id="31" name="Text Box 18"/>
            <p:cNvSpPr txBox="1">
              <a:spLocks noChangeArrowheads="1"/>
            </p:cNvSpPr>
            <p:nvPr/>
          </p:nvSpPr>
          <p:spPr bwMode="auto">
            <a:xfrm>
              <a:off x="1734449" y="3984625"/>
              <a:ext cx="383438"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25</a:t>
              </a:r>
            </a:p>
          </p:txBody>
        </p:sp>
        <p:sp>
          <p:nvSpPr>
            <p:cNvPr id="32" name="Line 19"/>
            <p:cNvSpPr>
              <a:spLocks noChangeShapeType="1"/>
            </p:cNvSpPr>
            <p:nvPr/>
          </p:nvSpPr>
          <p:spPr bwMode="auto">
            <a:xfrm>
              <a:off x="2161345" y="2551113"/>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33" name="Line 20"/>
            <p:cNvSpPr>
              <a:spLocks noChangeShapeType="1"/>
            </p:cNvSpPr>
            <p:nvPr/>
          </p:nvSpPr>
          <p:spPr bwMode="auto">
            <a:xfrm>
              <a:off x="2158523" y="3568700"/>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34" name="Text Box 21"/>
            <p:cNvSpPr txBox="1">
              <a:spLocks noChangeArrowheads="1"/>
            </p:cNvSpPr>
            <p:nvPr/>
          </p:nvSpPr>
          <p:spPr bwMode="auto">
            <a:xfrm>
              <a:off x="4186767" y="4014788"/>
              <a:ext cx="2696633" cy="361950"/>
            </a:xfrm>
            <a:prstGeom prst="rect">
              <a:avLst/>
            </a:prstGeom>
            <a:noFill/>
            <a:ln w="12700">
              <a:noFill/>
              <a:miter lim="800000"/>
              <a:headEnd/>
              <a:tailEnd/>
            </a:ln>
          </p:spPr>
          <p:txBody>
            <a:bodyPr>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Type 2 Diabetes</a:t>
              </a:r>
            </a:p>
          </p:txBody>
        </p:sp>
        <p:sp>
          <p:nvSpPr>
            <p:cNvPr id="35" name="Text Box 22"/>
            <p:cNvSpPr txBox="1">
              <a:spLocks noChangeArrowheads="1"/>
            </p:cNvSpPr>
            <p:nvPr/>
          </p:nvSpPr>
          <p:spPr bwMode="auto">
            <a:xfrm>
              <a:off x="2324694" y="3216275"/>
              <a:ext cx="482824"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IGT</a:t>
              </a:r>
            </a:p>
          </p:txBody>
        </p:sp>
        <p:sp>
          <p:nvSpPr>
            <p:cNvPr id="37" name="Text Box 24"/>
            <p:cNvSpPr txBox="1">
              <a:spLocks noChangeArrowheads="1"/>
            </p:cNvSpPr>
            <p:nvPr/>
          </p:nvSpPr>
          <p:spPr bwMode="auto">
            <a:xfrm>
              <a:off x="2713567" y="3778250"/>
              <a:ext cx="1607255" cy="604461"/>
            </a:xfrm>
            <a:prstGeom prst="rect">
              <a:avLst/>
            </a:prstGeom>
            <a:noFill/>
            <a:ln w="12700">
              <a:noFill/>
              <a:miter lim="800000"/>
              <a:headEnd/>
              <a:tailEnd/>
            </a:ln>
          </p:spPr>
          <p:txBody>
            <a:bodyPr>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Postprandial</a:t>
              </a:r>
              <a:br>
                <a:rPr lang="en-US" sz="1400" b="1" dirty="0">
                  <a:solidFill>
                    <a:prstClr val="black"/>
                  </a:solidFill>
                  <a:ea typeface="MS PGothic" pitchFamily="34" charset="-128"/>
                  <a:cs typeface="Arial" pitchFamily="34" charset="0"/>
                </a:rPr>
              </a:br>
              <a:r>
                <a:rPr lang="en-US" sz="1400" b="1" dirty="0">
                  <a:solidFill>
                    <a:prstClr val="black"/>
                  </a:solidFill>
                  <a:ea typeface="MS PGothic" pitchFamily="34" charset="-128"/>
                  <a:cs typeface="Arial" pitchFamily="34" charset="0"/>
                </a:rPr>
                <a:t>Hyperglycemia</a:t>
              </a:r>
            </a:p>
          </p:txBody>
        </p:sp>
        <p:sp>
          <p:nvSpPr>
            <p:cNvPr id="38" name="AutoShape 25"/>
            <p:cNvSpPr>
              <a:spLocks noChangeArrowheads="1"/>
            </p:cNvSpPr>
            <p:nvPr/>
          </p:nvSpPr>
          <p:spPr bwMode="auto">
            <a:xfrm>
              <a:off x="2232378" y="2536826"/>
              <a:ext cx="5909733" cy="2182813"/>
            </a:xfrm>
            <a:prstGeom prst="rtTriangle">
              <a:avLst/>
            </a:prstGeom>
            <a:solidFill>
              <a:srgbClr val="82786F"/>
            </a:solidFill>
            <a:ln w="9525">
              <a:noFill/>
              <a:miter lim="800000"/>
              <a:headEnd/>
              <a:tailEnd/>
            </a:ln>
          </p:spPr>
          <p:txBody>
            <a:bodyPr wrap="none" anchor="ctr"/>
            <a:lstStyle/>
            <a:p>
              <a:pPr fontAlgn="base">
                <a:spcBef>
                  <a:spcPct val="0"/>
                </a:spcBef>
                <a:spcAft>
                  <a:spcPct val="0"/>
                </a:spcAft>
              </a:pPr>
              <a:endParaRPr lang="he-IL" sz="1400" b="1">
                <a:solidFill>
                  <a:prstClr val="black"/>
                </a:solidFill>
              </a:endParaRPr>
            </a:p>
          </p:txBody>
        </p:sp>
        <p:sp>
          <p:nvSpPr>
            <p:cNvPr id="41" name="Line 28"/>
            <p:cNvSpPr>
              <a:spLocks noChangeShapeType="1"/>
            </p:cNvSpPr>
            <p:nvPr/>
          </p:nvSpPr>
          <p:spPr bwMode="auto">
            <a:xfrm>
              <a:off x="2168401" y="3027363"/>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42" name="Line 29"/>
            <p:cNvSpPr>
              <a:spLocks noChangeShapeType="1"/>
            </p:cNvSpPr>
            <p:nvPr/>
          </p:nvSpPr>
          <p:spPr bwMode="auto">
            <a:xfrm>
              <a:off x="2155700" y="4175125"/>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43" name="Text Box 30"/>
            <p:cNvSpPr txBox="1">
              <a:spLocks noChangeArrowheads="1"/>
            </p:cNvSpPr>
            <p:nvPr/>
          </p:nvSpPr>
          <p:spPr bwMode="auto">
            <a:xfrm>
              <a:off x="6832062" y="3233863"/>
              <a:ext cx="184730" cy="307777"/>
            </a:xfrm>
            <a:prstGeom prst="rect">
              <a:avLst/>
            </a:prstGeom>
            <a:noFill/>
            <a:ln w="9525">
              <a:noFill/>
              <a:miter lim="800000"/>
              <a:headEnd/>
              <a:tailEnd/>
            </a:ln>
          </p:spPr>
          <p:txBody>
            <a:bodyPr wrap="none">
              <a:spAutoFit/>
            </a:bodyPr>
            <a:lstStyle/>
            <a:p>
              <a:pPr algn="ctr" fontAlgn="base">
                <a:spcBef>
                  <a:spcPct val="0"/>
                </a:spcBef>
                <a:spcAft>
                  <a:spcPct val="0"/>
                </a:spcAft>
              </a:pPr>
              <a:endParaRPr lang="en-US" sz="1400" b="1" dirty="0">
                <a:solidFill>
                  <a:prstClr val="black"/>
                </a:solidFill>
                <a:ea typeface="MS PGothic" pitchFamily="34" charset="-128"/>
                <a:cs typeface="Arial" pitchFamily="34" charset="0"/>
              </a:endParaRPr>
            </a:p>
          </p:txBody>
        </p:sp>
        <p:sp>
          <p:nvSpPr>
            <p:cNvPr id="44" name="Line 31"/>
            <p:cNvSpPr>
              <a:spLocks noChangeShapeType="1"/>
            </p:cNvSpPr>
            <p:nvPr/>
          </p:nvSpPr>
          <p:spPr bwMode="auto">
            <a:xfrm>
              <a:off x="2230968" y="3568700"/>
              <a:ext cx="2880077" cy="25400"/>
            </a:xfrm>
            <a:prstGeom prst="line">
              <a:avLst/>
            </a:prstGeom>
            <a:noFill/>
            <a:ln w="19050">
              <a:solidFill>
                <a:schemeClr val="bg1"/>
              </a:solidFill>
              <a:prstDash val="dash"/>
              <a:round/>
              <a:headEnd/>
              <a:tailEnd/>
            </a:ln>
          </p:spPr>
          <p:txBody>
            <a:bodyPr/>
            <a:lstStyle/>
            <a:p>
              <a:pPr fontAlgn="base">
                <a:spcBef>
                  <a:spcPct val="0"/>
                </a:spcBef>
                <a:spcAft>
                  <a:spcPct val="0"/>
                </a:spcAft>
              </a:pPr>
              <a:endParaRPr lang="en-US" sz="1400" b="1" dirty="0">
                <a:solidFill>
                  <a:prstClr val="black"/>
                </a:solidFill>
                <a:cs typeface="Arial" pitchFamily="34" charset="0"/>
              </a:endParaRPr>
            </a:p>
          </p:txBody>
        </p:sp>
        <p:sp>
          <p:nvSpPr>
            <p:cNvPr id="45" name="Line 32"/>
            <p:cNvSpPr>
              <a:spLocks noChangeShapeType="1"/>
            </p:cNvSpPr>
            <p:nvPr/>
          </p:nvSpPr>
          <p:spPr bwMode="auto">
            <a:xfrm>
              <a:off x="2225323" y="4175125"/>
              <a:ext cx="4533900" cy="12700"/>
            </a:xfrm>
            <a:prstGeom prst="line">
              <a:avLst/>
            </a:prstGeom>
            <a:noFill/>
            <a:ln w="19050">
              <a:solidFill>
                <a:schemeClr val="bg1"/>
              </a:solidFill>
              <a:prstDash val="dash"/>
              <a:round/>
              <a:headEnd/>
              <a:tailEnd/>
            </a:ln>
          </p:spPr>
          <p:txBody>
            <a:bodyPr/>
            <a:lstStyle/>
            <a:p>
              <a:pPr fontAlgn="base">
                <a:spcBef>
                  <a:spcPct val="0"/>
                </a:spcBef>
                <a:spcAft>
                  <a:spcPct val="0"/>
                </a:spcAft>
              </a:pPr>
              <a:endParaRPr lang="en-US" sz="1400" b="1" dirty="0">
                <a:solidFill>
                  <a:prstClr val="black"/>
                </a:solidFill>
                <a:cs typeface="Arial" pitchFamily="34" charset="0"/>
              </a:endParaRPr>
            </a:p>
          </p:txBody>
        </p:sp>
        <p:sp>
          <p:nvSpPr>
            <p:cNvPr id="46" name="Line 34"/>
            <p:cNvSpPr>
              <a:spLocks noChangeShapeType="1"/>
            </p:cNvSpPr>
            <p:nvPr/>
          </p:nvSpPr>
          <p:spPr bwMode="auto">
            <a:xfrm rot="-5400000">
              <a:off x="2355991" y="4776280"/>
              <a:ext cx="91440" cy="0"/>
            </a:xfrm>
            <a:prstGeom prst="line">
              <a:avLst/>
            </a:prstGeom>
            <a:noFill/>
            <a:ln w="19050">
              <a:solidFill>
                <a:schemeClr val="bg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53" name="Line 29"/>
            <p:cNvSpPr>
              <a:spLocks noChangeShapeType="1"/>
            </p:cNvSpPr>
            <p:nvPr/>
          </p:nvSpPr>
          <p:spPr bwMode="auto">
            <a:xfrm rot="16200000">
              <a:off x="1138873" y="3635389"/>
              <a:ext cx="2176272"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54" name="Line 29"/>
            <p:cNvSpPr>
              <a:spLocks noChangeShapeType="1"/>
            </p:cNvSpPr>
            <p:nvPr/>
          </p:nvSpPr>
          <p:spPr bwMode="auto">
            <a:xfrm rot="10800000">
              <a:off x="2176459" y="4714293"/>
              <a:ext cx="594360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grpSp>
      <p:pic>
        <p:nvPicPr>
          <p:cNvPr id="15362" name="Picture 2" descr="http://cdn.xl.thumbs.canstockphoto.com/canstock842682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709" b="96454" l="0" r="100000"/>
                    </a14:imgEffect>
                  </a14:imgLayer>
                </a14:imgProps>
              </a:ext>
              <a:ext uri="{28A0092B-C50C-407E-A947-70E740481C1C}">
                <a14:useLocalDpi xmlns:a14="http://schemas.microsoft.com/office/drawing/2010/main" val="0"/>
              </a:ext>
            </a:extLst>
          </a:blip>
          <a:srcRect/>
          <a:stretch/>
        </p:blipFill>
        <p:spPr bwMode="auto">
          <a:xfrm rot="1356471">
            <a:off x="7162666" y="4318164"/>
            <a:ext cx="965450" cy="588725"/>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5"/>
          <p:cNvSpPr txBox="1">
            <a:spLocks noChangeArrowheads="1"/>
          </p:cNvSpPr>
          <p:nvPr/>
        </p:nvSpPr>
        <p:spPr bwMode="auto">
          <a:xfrm>
            <a:off x="5580368" y="3309323"/>
            <a:ext cx="3657600" cy="1143000"/>
          </a:xfrm>
          <a:prstGeom prst="rect">
            <a:avLst/>
          </a:prstGeom>
          <a:noFill/>
          <a:ln w="9525">
            <a:noFill/>
            <a:prstDash val="dash"/>
            <a:miter lim="800000"/>
            <a:headEnd/>
            <a:tailEnd/>
          </a:ln>
        </p:spPr>
        <p:txBody>
          <a:bodyPr/>
          <a:lstStyle/>
          <a:p>
            <a:pPr algn="ctr" fontAlgn="base">
              <a:spcBef>
                <a:spcPct val="0"/>
              </a:spcBef>
              <a:spcAft>
                <a:spcPct val="0"/>
              </a:spcAft>
            </a:pPr>
            <a:r>
              <a:rPr lang="el-GR" sz="1400" b="1" dirty="0">
                <a:solidFill>
                  <a:prstClr val="black"/>
                </a:solidFill>
                <a:ea typeface="MS PGothic" pitchFamily="34" charset="-128"/>
                <a:cs typeface="Arial" pitchFamily="34" charset="0"/>
              </a:rPr>
              <a:t>β</a:t>
            </a:r>
            <a:r>
              <a:rPr lang="da-DK" sz="1400" b="1" dirty="0">
                <a:solidFill>
                  <a:prstClr val="black"/>
                </a:solidFill>
                <a:ea typeface="MS PGothic" pitchFamily="34" charset="-128"/>
                <a:cs typeface="Arial" pitchFamily="34" charset="0"/>
              </a:rPr>
              <a:t>-cell </a:t>
            </a:r>
            <a:r>
              <a:rPr lang="en-US" sz="1400" b="1" dirty="0">
                <a:solidFill>
                  <a:prstClr val="black"/>
                </a:solidFill>
                <a:ea typeface="MS PGothic" pitchFamily="34" charset="-128"/>
                <a:cs typeface="Arial" pitchFamily="34" charset="0"/>
              </a:rPr>
              <a:t>insulin secretion increases to offset the insulin resistance</a:t>
            </a:r>
            <a:endParaRPr lang="da-DK" sz="1400" b="1" dirty="0">
              <a:solidFill>
                <a:prstClr val="black"/>
              </a:solidFill>
              <a:ea typeface="MS PGothic" pitchFamily="34" charset="-128"/>
              <a:cs typeface="Arial" pitchFamily="34" charset="0"/>
            </a:endParaRPr>
          </a:p>
        </p:txBody>
      </p:sp>
      <p:sp>
        <p:nvSpPr>
          <p:cNvPr id="57" name="Rectangle 12"/>
          <p:cNvSpPr>
            <a:spLocks noChangeArrowheads="1"/>
          </p:cNvSpPr>
          <p:nvPr/>
        </p:nvSpPr>
        <p:spPr bwMode="auto">
          <a:xfrm>
            <a:off x="1803768" y="1952625"/>
            <a:ext cx="854401" cy="721352"/>
          </a:xfrm>
          <a:prstGeom prst="rect">
            <a:avLst/>
          </a:prstGeom>
          <a:noFill/>
          <a:ln w="9525">
            <a:noFill/>
            <a:miter lim="800000"/>
            <a:headEnd/>
            <a:tailEnd/>
          </a:ln>
          <a:effectLst/>
        </p:spPr>
        <p:txBody>
          <a:bodyPr wrap="none" lIns="19050" tIns="26988" rIns="19050" bIns="26988">
            <a:spAutoFit/>
          </a:bodyPr>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Insulin</a:t>
            </a:r>
            <a:br>
              <a:rPr lang="en-US" sz="2200" dirty="0">
                <a:solidFill>
                  <a:srgbClr val="000000"/>
                </a:solidFill>
                <a:ea typeface="Arial Unicode MS" pitchFamily="34" charset="-128"/>
                <a:cs typeface="Arial Unicode MS" pitchFamily="34" charset="-128"/>
              </a:rPr>
            </a:br>
            <a:r>
              <a:rPr lang="en-US" sz="2200" dirty="0">
                <a:solidFill>
                  <a:srgbClr val="000000"/>
                </a:solidFill>
                <a:ea typeface="Arial Unicode MS" pitchFamily="34" charset="-128"/>
                <a:cs typeface="Arial Unicode MS" pitchFamily="34" charset="-128"/>
              </a:rPr>
              <a:t>Level</a:t>
            </a:r>
          </a:p>
        </p:txBody>
      </p:sp>
    </p:spTree>
    <p:extLst>
      <p:ext uri="{BB962C8B-B14F-4D97-AF65-F5344CB8AC3E}">
        <p14:creationId xmlns:p14="http://schemas.microsoft.com/office/powerpoint/2010/main" val="79586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fill="hold" nodeType="afterEffect" p14:presetBounceEnd="32000">
                                      <p:stCondLst>
                                        <p:cond delay="0"/>
                                      </p:stCondLst>
                                      <p:childTnLst>
                                        <p:animMotion origin="layout" path="M -1.11111E-6 -3.7037E-6 L -0.51111 -0.26134 " pathEditMode="relative" rAng="0" ptsTypes="AA" p14:bounceEnd="32000">
                                          <p:cBhvr>
                                            <p:cTn id="9" dur="15000" fill="hold"/>
                                            <p:tgtEl>
                                              <p:spTgt spid="15362"/>
                                            </p:tgtEl>
                                            <p:attrNameLst>
                                              <p:attrName>ppt_x</p:attrName>
                                              <p:attrName>ppt_y</p:attrName>
                                            </p:attrNameLst>
                                          </p:cBhvr>
                                          <p:rCtr x="-25556" y="-1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fill="hold" nodeType="afterEffect">
                                      <p:stCondLst>
                                        <p:cond delay="0"/>
                                      </p:stCondLst>
                                      <p:childTnLst>
                                        <p:animMotion origin="layout" path="M -1.11111E-6 -3.7037E-6 L -0.51111 -0.26134 " pathEditMode="relative" rAng="0" ptsTypes="AA">
                                          <p:cBhvr>
                                            <p:cTn id="9" dur="15000" fill="hold"/>
                                            <p:tgtEl>
                                              <p:spTgt spid="15362"/>
                                            </p:tgtEl>
                                            <p:attrNameLst>
                                              <p:attrName>ppt_x</p:attrName>
                                              <p:attrName>ppt_y</p:attrName>
                                            </p:attrNameLst>
                                          </p:cBhvr>
                                          <p:rCtr x="-25556" y="-1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
          <p:cNvSpPr txBox="1">
            <a:spLocks/>
          </p:cNvSpPr>
          <p:nvPr/>
        </p:nvSpPr>
        <p:spPr bwMode="auto">
          <a:xfrm>
            <a:off x="503237" y="5933772"/>
            <a:ext cx="449753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342900" indent="-342900">
              <a:spcBef>
                <a:spcPct val="0"/>
              </a:spcBef>
              <a:spcAft>
                <a:spcPct val="0"/>
              </a:spcAft>
            </a:pPr>
            <a:r>
              <a:rPr lang="en-GB" dirty="0">
                <a:solidFill>
                  <a:srgbClr val="000000"/>
                </a:solidFill>
              </a:rPr>
              <a:t>DeFronzo RA. </a:t>
            </a:r>
            <a:r>
              <a:rPr lang="en-GB" i="1" dirty="0">
                <a:solidFill>
                  <a:srgbClr val="000000"/>
                </a:solidFill>
              </a:rPr>
              <a:t>Diabetes</a:t>
            </a:r>
            <a:r>
              <a:rPr lang="en-GB" dirty="0">
                <a:solidFill>
                  <a:srgbClr val="000000"/>
                </a:solidFill>
              </a:rPr>
              <a:t> 2009;58:773-95</a:t>
            </a:r>
            <a:endParaRPr lang="en-US" dirty="0">
              <a:solidFill>
                <a:srgbClr val="000000"/>
              </a:solidFill>
            </a:endParaRPr>
          </a:p>
          <a:p>
            <a:pPr marL="342900" indent="-342900">
              <a:spcBef>
                <a:spcPct val="0"/>
              </a:spcBef>
              <a:spcAft>
                <a:spcPct val="0"/>
              </a:spcAft>
            </a:pPr>
            <a:r>
              <a:rPr lang="en-US" dirty="0">
                <a:solidFill>
                  <a:srgbClr val="000000"/>
                </a:solidFill>
                <a:ea typeface="Arial Unicode MS" pitchFamily="34" charset="-128"/>
                <a:cs typeface="Arial Unicode MS" pitchFamily="34" charset="-128"/>
              </a:rPr>
              <a:t>Bergman RN. </a:t>
            </a:r>
            <a:r>
              <a:rPr lang="en-US" i="1" dirty="0">
                <a:solidFill>
                  <a:srgbClr val="000000"/>
                </a:solidFill>
                <a:ea typeface="Arial Unicode MS" pitchFamily="34" charset="-128"/>
                <a:cs typeface="Arial Unicode MS" pitchFamily="34" charset="-128"/>
              </a:rPr>
              <a:t>Diabetes</a:t>
            </a:r>
            <a:r>
              <a:rPr lang="en-US" dirty="0">
                <a:solidFill>
                  <a:srgbClr val="000000"/>
                </a:solidFill>
                <a:ea typeface="Arial Unicode MS" pitchFamily="34" charset="-128"/>
                <a:cs typeface="Arial Unicode MS" pitchFamily="34" charset="-128"/>
              </a:rPr>
              <a:t> 1989;38:1512-27</a:t>
            </a:r>
            <a:endParaRPr lang="en-US" dirty="0">
              <a:solidFill>
                <a:srgbClr val="000000"/>
              </a:solidFill>
            </a:endParaRPr>
          </a:p>
          <a:p>
            <a:pPr marL="342900" indent="-342900">
              <a:spcBef>
                <a:spcPct val="0"/>
              </a:spcBef>
              <a:spcAft>
                <a:spcPct val="0"/>
              </a:spcAft>
            </a:pPr>
            <a:r>
              <a:rPr lang="en-US" dirty="0">
                <a:solidFill>
                  <a:prstClr val="black"/>
                </a:solidFill>
              </a:rPr>
              <a:t>Data from Holman RR. </a:t>
            </a:r>
            <a:r>
              <a:rPr lang="en-US" i="1" dirty="0">
                <a:solidFill>
                  <a:prstClr val="black"/>
                </a:solidFill>
              </a:rPr>
              <a:t>Diabetes Res Clin Pract</a:t>
            </a:r>
            <a:r>
              <a:rPr lang="en-US" dirty="0">
                <a:solidFill>
                  <a:prstClr val="black"/>
                </a:solidFill>
              </a:rPr>
              <a:t> 1998;40:S21-25</a:t>
            </a:r>
          </a:p>
          <a:p>
            <a:pPr marL="342900" indent="-342900">
              <a:spcBef>
                <a:spcPct val="0"/>
              </a:spcBef>
              <a:spcAft>
                <a:spcPct val="0"/>
              </a:spcAft>
            </a:pPr>
            <a:r>
              <a:rPr lang="en-US" dirty="0">
                <a:solidFill>
                  <a:prstClr val="black"/>
                </a:solidFill>
              </a:rPr>
              <a:t>Data from UKPDS 16. </a:t>
            </a:r>
            <a:r>
              <a:rPr lang="pt-BR" i="1" dirty="0">
                <a:solidFill>
                  <a:prstClr val="black"/>
                </a:solidFill>
              </a:rPr>
              <a:t>Diabetes</a:t>
            </a:r>
            <a:r>
              <a:rPr lang="pt-BR" dirty="0">
                <a:solidFill>
                  <a:prstClr val="black"/>
                </a:solidFill>
              </a:rPr>
              <a:t> 1995;44:1249-58 (updated 45:1655)</a:t>
            </a:r>
            <a:endParaRPr lang="en-US" dirty="0">
              <a:solidFill>
                <a:prstClr val="black"/>
              </a:solidFill>
            </a:endParaRPr>
          </a:p>
        </p:txBody>
      </p:sp>
      <p:sp>
        <p:nvSpPr>
          <p:cNvPr id="164867" name="Rectangle 3"/>
          <p:cNvSpPr>
            <a:spLocks noGrp="1" noChangeArrowheads="1"/>
          </p:cNvSpPr>
          <p:nvPr>
            <p:ph type="title" idx="4294967295"/>
          </p:nvPr>
        </p:nvSpPr>
        <p:spPr>
          <a:xfrm>
            <a:off x="0" y="-25400"/>
            <a:ext cx="8229600" cy="1425575"/>
          </a:xfrm>
        </p:spPr>
        <p:txBody>
          <a:bodyPr/>
          <a:lstStyle/>
          <a:p>
            <a:r>
              <a:rPr lang="el-GR" sz="3200" dirty="0"/>
              <a:t>β</a:t>
            </a:r>
            <a:r>
              <a:rPr lang="en-GB" sz="3200" dirty="0"/>
              <a:t>-cell Function Declines as Type 2 Diabetes Progresses</a:t>
            </a:r>
            <a:r>
              <a:rPr lang="en-GB" sz="3200" baseline="30000" dirty="0"/>
              <a:t>1-4</a:t>
            </a:r>
            <a:r>
              <a:rPr lang="en-GB" sz="3200" dirty="0"/>
              <a:t> </a:t>
            </a:r>
            <a:endParaRPr lang="en-US" sz="3200" dirty="0"/>
          </a:p>
        </p:txBody>
      </p:sp>
      <p:sp>
        <p:nvSpPr>
          <p:cNvPr id="4" name="Content Placeholder 3"/>
          <p:cNvSpPr>
            <a:spLocks noGrp="1"/>
          </p:cNvSpPr>
          <p:nvPr>
            <p:ph idx="4294967295"/>
          </p:nvPr>
        </p:nvSpPr>
        <p:spPr>
          <a:xfrm>
            <a:off x="0" y="1371600"/>
            <a:ext cx="8229600" cy="538163"/>
          </a:xfrm>
        </p:spPr>
        <p:txBody>
          <a:bodyPr/>
          <a:lstStyle/>
          <a:p>
            <a:r>
              <a:rPr lang="en-US" sz="2400" dirty="0"/>
              <a:t>β-cell function declines over time</a:t>
            </a:r>
          </a:p>
          <a:p>
            <a:pPr marL="0" indent="0">
              <a:buNone/>
            </a:pPr>
            <a:endParaRPr lang="en-US" sz="2400" dirty="0"/>
          </a:p>
        </p:txBody>
      </p:sp>
      <p:sp>
        <p:nvSpPr>
          <p:cNvPr id="164869" name="Text Box 5"/>
          <p:cNvSpPr txBox="1">
            <a:spLocks noChangeArrowheads="1"/>
          </p:cNvSpPr>
          <p:nvPr/>
        </p:nvSpPr>
        <p:spPr bwMode="auto">
          <a:xfrm>
            <a:off x="2988028" y="2159933"/>
            <a:ext cx="3008489" cy="1143000"/>
          </a:xfrm>
          <a:prstGeom prst="rect">
            <a:avLst/>
          </a:prstGeom>
          <a:noFill/>
          <a:ln w="9525">
            <a:noFill/>
            <a:prstDash val="dash"/>
            <a:miter lim="800000"/>
            <a:headEnd/>
            <a:tailEnd/>
          </a:ln>
        </p:spPr>
        <p:txBody>
          <a:bodyPr/>
          <a:lstStyle/>
          <a:p>
            <a:pPr algn="ctr" fontAlgn="base">
              <a:spcBef>
                <a:spcPct val="0"/>
              </a:spcBef>
              <a:spcAft>
                <a:spcPct val="0"/>
              </a:spcAft>
            </a:pPr>
            <a:r>
              <a:rPr lang="en-US" sz="1400" b="1" dirty="0">
                <a:solidFill>
                  <a:prstClr val="black"/>
                </a:solidFill>
                <a:ea typeface="MS PGothic" pitchFamily="34" charset="-128"/>
                <a:cs typeface="Arial" pitchFamily="34" charset="0"/>
              </a:rPr>
              <a:t>Failure of the </a:t>
            </a:r>
            <a:r>
              <a:rPr lang="el-GR" sz="1400" b="1" dirty="0">
                <a:solidFill>
                  <a:prstClr val="black"/>
                </a:solidFill>
                <a:ea typeface="MS PGothic" pitchFamily="34" charset="-128"/>
                <a:cs typeface="Arial" pitchFamily="34" charset="0"/>
              </a:rPr>
              <a:t>β</a:t>
            </a:r>
            <a:r>
              <a:rPr lang="da-DK" sz="1400" b="1" dirty="0">
                <a:solidFill>
                  <a:prstClr val="black"/>
                </a:solidFill>
                <a:ea typeface="MS PGothic" pitchFamily="34" charset="-128"/>
                <a:cs typeface="Arial" pitchFamily="34" charset="0"/>
              </a:rPr>
              <a:t>-cell to compensate</a:t>
            </a:r>
          </a:p>
        </p:txBody>
      </p:sp>
      <p:sp>
        <p:nvSpPr>
          <p:cNvPr id="48" name="Rectangle 2"/>
          <p:cNvSpPr>
            <a:spLocks noChangeArrowheads="1"/>
          </p:cNvSpPr>
          <p:nvPr/>
        </p:nvSpPr>
        <p:spPr bwMode="auto">
          <a:xfrm>
            <a:off x="1643832" y="5134158"/>
            <a:ext cx="1552575" cy="515938"/>
          </a:xfrm>
          <a:prstGeom prst="rect">
            <a:avLst/>
          </a:prstGeom>
          <a:noFill/>
          <a:ln w="9525">
            <a:noFill/>
            <a:miter lim="800000"/>
            <a:headEnd/>
            <a:tailEnd/>
          </a:ln>
          <a:effectLst/>
        </p:spPr>
        <p:txBody>
          <a:bodyPr wrap="none" lIns="19050" tIns="26988" rIns="19050" bIns="26988"/>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Resistant</a:t>
            </a:r>
          </a:p>
        </p:txBody>
      </p:sp>
      <p:sp>
        <p:nvSpPr>
          <p:cNvPr id="51" name="Rectangle 3"/>
          <p:cNvSpPr>
            <a:spLocks noChangeArrowheads="1"/>
          </p:cNvSpPr>
          <p:nvPr/>
        </p:nvSpPr>
        <p:spPr bwMode="auto">
          <a:xfrm>
            <a:off x="6753225" y="5092920"/>
            <a:ext cx="1552575" cy="515938"/>
          </a:xfrm>
          <a:prstGeom prst="rect">
            <a:avLst/>
          </a:prstGeom>
          <a:noFill/>
          <a:ln w="9525">
            <a:noFill/>
            <a:miter lim="800000"/>
            <a:headEnd/>
            <a:tailEnd/>
          </a:ln>
          <a:effectLst/>
        </p:spPr>
        <p:txBody>
          <a:bodyPr wrap="none" lIns="19050" tIns="26988" rIns="19050" bIns="26988"/>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Sensitive</a:t>
            </a:r>
          </a:p>
        </p:txBody>
      </p:sp>
      <p:sp>
        <p:nvSpPr>
          <p:cNvPr id="52" name="Rectangle 10"/>
          <p:cNvSpPr>
            <a:spLocks noChangeArrowheads="1"/>
          </p:cNvSpPr>
          <p:nvPr/>
        </p:nvSpPr>
        <p:spPr bwMode="auto">
          <a:xfrm>
            <a:off x="2259841" y="5050333"/>
            <a:ext cx="5259388" cy="515938"/>
          </a:xfrm>
          <a:prstGeom prst="rect">
            <a:avLst/>
          </a:prstGeom>
          <a:noFill/>
          <a:ln w="9525">
            <a:noFill/>
            <a:miter lim="800000"/>
            <a:headEnd/>
            <a:tailEnd/>
          </a:ln>
          <a:effectLst/>
        </p:spPr>
        <p:txBody>
          <a:bodyPr wrap="none" lIns="19050" tIns="26988" rIns="19050" bIns="26988"/>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Insulin Sensitivity</a:t>
            </a:r>
          </a:p>
        </p:txBody>
      </p:sp>
      <p:sp>
        <p:nvSpPr>
          <p:cNvPr id="53" name="Rectangle 12"/>
          <p:cNvSpPr>
            <a:spLocks noChangeArrowheads="1"/>
          </p:cNvSpPr>
          <p:nvPr/>
        </p:nvSpPr>
        <p:spPr bwMode="auto">
          <a:xfrm>
            <a:off x="1647360" y="1911853"/>
            <a:ext cx="854401" cy="721352"/>
          </a:xfrm>
          <a:prstGeom prst="rect">
            <a:avLst/>
          </a:prstGeom>
          <a:noFill/>
          <a:ln w="9525">
            <a:noFill/>
            <a:miter lim="800000"/>
            <a:headEnd/>
            <a:tailEnd/>
          </a:ln>
          <a:effectLst/>
        </p:spPr>
        <p:txBody>
          <a:bodyPr wrap="none" lIns="19050" tIns="26988" rIns="19050" bIns="26988">
            <a:spAutoFit/>
          </a:bodyPr>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Insulin</a:t>
            </a:r>
            <a:br>
              <a:rPr lang="en-US" sz="2200" dirty="0">
                <a:solidFill>
                  <a:srgbClr val="000000"/>
                </a:solidFill>
                <a:ea typeface="Arial Unicode MS" pitchFamily="34" charset="-128"/>
                <a:cs typeface="Arial Unicode MS" pitchFamily="34" charset="-128"/>
              </a:rPr>
            </a:br>
            <a:r>
              <a:rPr lang="en-US" sz="2200" dirty="0">
                <a:solidFill>
                  <a:srgbClr val="000000"/>
                </a:solidFill>
                <a:ea typeface="Arial Unicode MS" pitchFamily="34" charset="-128"/>
                <a:cs typeface="Arial Unicode MS" pitchFamily="34" charset="-128"/>
              </a:rPr>
              <a:t>Level</a:t>
            </a:r>
          </a:p>
        </p:txBody>
      </p:sp>
      <p:grpSp>
        <p:nvGrpSpPr>
          <p:cNvPr id="54" name="Group 53"/>
          <p:cNvGrpSpPr/>
          <p:nvPr/>
        </p:nvGrpSpPr>
        <p:grpSpPr>
          <a:xfrm>
            <a:off x="1266198" y="2399655"/>
            <a:ext cx="6875913" cy="2724025"/>
            <a:chOff x="1266198" y="2112775"/>
            <a:chExt cx="6875913" cy="2724025"/>
          </a:xfrm>
        </p:grpSpPr>
        <p:sp>
          <p:nvSpPr>
            <p:cNvPr id="55" name="Line 2"/>
            <p:cNvSpPr>
              <a:spLocks noChangeShapeType="1"/>
            </p:cNvSpPr>
            <p:nvPr/>
          </p:nvSpPr>
          <p:spPr bwMode="auto">
            <a:xfrm rot="20559313" flipH="1">
              <a:off x="5611989" y="3292476"/>
              <a:ext cx="282222" cy="358775"/>
            </a:xfrm>
            <a:prstGeom prst="line">
              <a:avLst/>
            </a:prstGeom>
            <a:noFill/>
            <a:ln w="19050">
              <a:solidFill>
                <a:schemeClr val="bg1"/>
              </a:solidFill>
              <a:round/>
              <a:headEnd/>
              <a:tailEnd type="triangle" w="med" len="med"/>
            </a:ln>
          </p:spPr>
          <p:txBody>
            <a:bodyPr/>
            <a:lstStyle/>
            <a:p>
              <a:pPr fontAlgn="base">
                <a:spcBef>
                  <a:spcPct val="0"/>
                </a:spcBef>
                <a:spcAft>
                  <a:spcPct val="0"/>
                </a:spcAft>
              </a:pPr>
              <a:endParaRPr lang="en-US" sz="1400" b="1" dirty="0">
                <a:solidFill>
                  <a:prstClr val="black"/>
                </a:solidFill>
                <a:cs typeface="Arial" pitchFamily="34" charset="0"/>
              </a:endParaRPr>
            </a:p>
          </p:txBody>
        </p:sp>
        <p:sp>
          <p:nvSpPr>
            <p:cNvPr id="56" name="Text Box 4"/>
            <p:cNvSpPr txBox="1">
              <a:spLocks noChangeArrowheads="1"/>
            </p:cNvSpPr>
            <p:nvPr/>
          </p:nvSpPr>
          <p:spPr bwMode="auto">
            <a:xfrm rot="16200000">
              <a:off x="95304" y="3283669"/>
              <a:ext cx="2703425" cy="361637"/>
            </a:xfrm>
            <a:prstGeom prst="rect">
              <a:avLst/>
            </a:prstGeom>
            <a:noFill/>
            <a:ln w="12700">
              <a:noFill/>
              <a:miter lim="800000"/>
              <a:headEnd/>
              <a:tailEnd/>
            </a:ln>
          </p:spPr>
          <p:txBody>
            <a:bodyPr wrap="square">
              <a:spAutoFit/>
            </a:bodyPr>
            <a:lstStyle/>
            <a:p>
              <a:pPr algn="ctr" fontAlgn="base">
                <a:lnSpc>
                  <a:spcPts val="2100"/>
                </a:lnSpc>
                <a:spcBef>
                  <a:spcPct val="0"/>
                </a:spcBef>
                <a:spcAft>
                  <a:spcPct val="0"/>
                </a:spcAft>
                <a:defRPr/>
              </a:pPr>
              <a:r>
                <a:rPr lang="en-US" sz="2200" b="1" dirty="0">
                  <a:solidFill>
                    <a:prstClr val="black"/>
                  </a:solidFill>
                  <a:ea typeface="MS PGothic" pitchFamily="34" charset="-128"/>
                  <a:cs typeface="Arial" pitchFamily="34" charset="0"/>
                  <a:sym typeface="Symbol"/>
                </a:rPr>
                <a:t></a:t>
              </a:r>
              <a:r>
                <a:rPr lang="en-US" sz="2200" b="1" dirty="0">
                  <a:solidFill>
                    <a:prstClr val="black"/>
                  </a:solidFill>
                  <a:ea typeface="MS PGothic" pitchFamily="34" charset="-128"/>
                  <a:cs typeface="Arial" pitchFamily="34" charset="0"/>
                </a:rPr>
                <a:t>-cell Function (%)</a:t>
              </a:r>
            </a:p>
          </p:txBody>
        </p:sp>
        <p:sp>
          <p:nvSpPr>
            <p:cNvPr id="58" name="Text Box 5"/>
            <p:cNvSpPr txBox="1">
              <a:spLocks noChangeArrowheads="1"/>
            </p:cNvSpPr>
            <p:nvPr/>
          </p:nvSpPr>
          <p:spPr bwMode="auto">
            <a:xfrm>
              <a:off x="3644013" y="2151520"/>
              <a:ext cx="3008489" cy="1143000"/>
            </a:xfrm>
            <a:prstGeom prst="rect">
              <a:avLst/>
            </a:prstGeom>
            <a:noFill/>
            <a:ln w="9525">
              <a:noFill/>
              <a:prstDash val="dash"/>
              <a:miter lim="800000"/>
              <a:headEnd/>
              <a:tailEnd/>
            </a:ln>
          </p:spPr>
          <p:txBody>
            <a:bodyPr/>
            <a:lstStyle/>
            <a:p>
              <a:pPr algn="ctr" fontAlgn="base">
                <a:spcBef>
                  <a:spcPct val="0"/>
                </a:spcBef>
                <a:spcAft>
                  <a:spcPct val="0"/>
                </a:spcAft>
              </a:pPr>
              <a:endParaRPr lang="da-DK" sz="1400" b="1" dirty="0">
                <a:solidFill>
                  <a:prstClr val="black"/>
                </a:solidFill>
                <a:ea typeface="MS PGothic" pitchFamily="34" charset="-128"/>
                <a:cs typeface="Arial" pitchFamily="34" charset="0"/>
              </a:endParaRPr>
            </a:p>
          </p:txBody>
        </p:sp>
        <p:sp>
          <p:nvSpPr>
            <p:cNvPr id="59" name="Line 6"/>
            <p:cNvSpPr>
              <a:spLocks noChangeShapeType="1"/>
            </p:cNvSpPr>
            <p:nvPr/>
          </p:nvSpPr>
          <p:spPr bwMode="auto">
            <a:xfrm>
              <a:off x="2120901" y="4725988"/>
              <a:ext cx="6007100" cy="0"/>
            </a:xfrm>
            <a:prstGeom prst="line">
              <a:avLst/>
            </a:prstGeom>
            <a:noFill/>
            <a:ln w="19050">
              <a:solidFill>
                <a:schemeClr val="bg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60" name="Text Box 14"/>
            <p:cNvSpPr txBox="1">
              <a:spLocks noChangeArrowheads="1"/>
            </p:cNvSpPr>
            <p:nvPr/>
          </p:nvSpPr>
          <p:spPr bwMode="auto">
            <a:xfrm>
              <a:off x="1842702" y="4475163"/>
              <a:ext cx="284053"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0</a:t>
              </a:r>
            </a:p>
          </p:txBody>
        </p:sp>
        <p:sp>
          <p:nvSpPr>
            <p:cNvPr id="61" name="Text Box 15"/>
            <p:cNvSpPr txBox="1">
              <a:spLocks noChangeArrowheads="1"/>
            </p:cNvSpPr>
            <p:nvPr/>
          </p:nvSpPr>
          <p:spPr bwMode="auto">
            <a:xfrm>
              <a:off x="1742209" y="3379788"/>
              <a:ext cx="383438"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50</a:t>
              </a:r>
            </a:p>
          </p:txBody>
        </p:sp>
        <p:sp>
          <p:nvSpPr>
            <p:cNvPr id="62" name="Text Box 16"/>
            <p:cNvSpPr txBox="1">
              <a:spLocks noChangeArrowheads="1"/>
            </p:cNvSpPr>
            <p:nvPr/>
          </p:nvSpPr>
          <p:spPr bwMode="auto">
            <a:xfrm>
              <a:off x="1643832" y="2362200"/>
              <a:ext cx="482825"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100</a:t>
              </a:r>
            </a:p>
          </p:txBody>
        </p:sp>
        <p:sp>
          <p:nvSpPr>
            <p:cNvPr id="63" name="Text Box 17"/>
            <p:cNvSpPr txBox="1">
              <a:spLocks noChangeArrowheads="1"/>
            </p:cNvSpPr>
            <p:nvPr/>
          </p:nvSpPr>
          <p:spPr bwMode="auto">
            <a:xfrm>
              <a:off x="1733038" y="2846388"/>
              <a:ext cx="383438"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75</a:t>
              </a:r>
            </a:p>
          </p:txBody>
        </p:sp>
        <p:sp>
          <p:nvSpPr>
            <p:cNvPr id="64" name="Text Box 18"/>
            <p:cNvSpPr txBox="1">
              <a:spLocks noChangeArrowheads="1"/>
            </p:cNvSpPr>
            <p:nvPr/>
          </p:nvSpPr>
          <p:spPr bwMode="auto">
            <a:xfrm>
              <a:off x="1734449" y="3984625"/>
              <a:ext cx="383438"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25</a:t>
              </a:r>
            </a:p>
          </p:txBody>
        </p:sp>
        <p:sp>
          <p:nvSpPr>
            <p:cNvPr id="65" name="Line 19"/>
            <p:cNvSpPr>
              <a:spLocks noChangeShapeType="1"/>
            </p:cNvSpPr>
            <p:nvPr/>
          </p:nvSpPr>
          <p:spPr bwMode="auto">
            <a:xfrm>
              <a:off x="2161345" y="2551113"/>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66" name="Line 20"/>
            <p:cNvSpPr>
              <a:spLocks noChangeShapeType="1"/>
            </p:cNvSpPr>
            <p:nvPr/>
          </p:nvSpPr>
          <p:spPr bwMode="auto">
            <a:xfrm>
              <a:off x="2158523" y="3568700"/>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67" name="Text Box 21"/>
            <p:cNvSpPr txBox="1">
              <a:spLocks noChangeArrowheads="1"/>
            </p:cNvSpPr>
            <p:nvPr/>
          </p:nvSpPr>
          <p:spPr bwMode="auto">
            <a:xfrm>
              <a:off x="4186767" y="4014788"/>
              <a:ext cx="2696633" cy="361950"/>
            </a:xfrm>
            <a:prstGeom prst="rect">
              <a:avLst/>
            </a:prstGeom>
            <a:noFill/>
            <a:ln w="12700">
              <a:noFill/>
              <a:miter lim="800000"/>
              <a:headEnd/>
              <a:tailEnd/>
            </a:ln>
          </p:spPr>
          <p:txBody>
            <a:bodyPr>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Type 2 Diabetes</a:t>
              </a:r>
            </a:p>
          </p:txBody>
        </p:sp>
        <p:sp>
          <p:nvSpPr>
            <p:cNvPr id="68" name="Text Box 22"/>
            <p:cNvSpPr txBox="1">
              <a:spLocks noChangeArrowheads="1"/>
            </p:cNvSpPr>
            <p:nvPr/>
          </p:nvSpPr>
          <p:spPr bwMode="auto">
            <a:xfrm>
              <a:off x="2324694" y="3216275"/>
              <a:ext cx="482824"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IGT</a:t>
              </a:r>
            </a:p>
          </p:txBody>
        </p:sp>
        <p:sp>
          <p:nvSpPr>
            <p:cNvPr id="69" name="Text Box 24"/>
            <p:cNvSpPr txBox="1">
              <a:spLocks noChangeArrowheads="1"/>
            </p:cNvSpPr>
            <p:nvPr/>
          </p:nvSpPr>
          <p:spPr bwMode="auto">
            <a:xfrm>
              <a:off x="2713567" y="3778250"/>
              <a:ext cx="1607255" cy="604461"/>
            </a:xfrm>
            <a:prstGeom prst="rect">
              <a:avLst/>
            </a:prstGeom>
            <a:noFill/>
            <a:ln w="12700">
              <a:noFill/>
              <a:miter lim="800000"/>
              <a:headEnd/>
              <a:tailEnd/>
            </a:ln>
          </p:spPr>
          <p:txBody>
            <a:bodyPr>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Postprandial</a:t>
              </a:r>
              <a:br>
                <a:rPr lang="en-US" sz="1400" b="1" dirty="0">
                  <a:solidFill>
                    <a:prstClr val="black"/>
                  </a:solidFill>
                  <a:ea typeface="MS PGothic" pitchFamily="34" charset="-128"/>
                  <a:cs typeface="Arial" pitchFamily="34" charset="0"/>
                </a:rPr>
              </a:br>
              <a:r>
                <a:rPr lang="en-US" sz="1400" b="1" dirty="0">
                  <a:solidFill>
                    <a:prstClr val="black"/>
                  </a:solidFill>
                  <a:ea typeface="MS PGothic" pitchFamily="34" charset="-128"/>
                  <a:cs typeface="Arial" pitchFamily="34" charset="0"/>
                </a:rPr>
                <a:t>Hyperglycemia</a:t>
              </a:r>
            </a:p>
          </p:txBody>
        </p:sp>
        <p:sp>
          <p:nvSpPr>
            <p:cNvPr id="70" name="AutoShape 25"/>
            <p:cNvSpPr>
              <a:spLocks noChangeArrowheads="1"/>
            </p:cNvSpPr>
            <p:nvPr/>
          </p:nvSpPr>
          <p:spPr bwMode="auto">
            <a:xfrm>
              <a:off x="2232378" y="2536826"/>
              <a:ext cx="5909733" cy="2182813"/>
            </a:xfrm>
            <a:prstGeom prst="rtTriangle">
              <a:avLst/>
            </a:prstGeom>
            <a:solidFill>
              <a:srgbClr val="82786F"/>
            </a:solidFill>
            <a:ln w="9525">
              <a:noFill/>
              <a:miter lim="800000"/>
              <a:headEnd/>
              <a:tailEnd/>
            </a:ln>
          </p:spPr>
          <p:txBody>
            <a:bodyPr wrap="none" anchor="ctr"/>
            <a:lstStyle/>
            <a:p>
              <a:pPr fontAlgn="base">
                <a:spcBef>
                  <a:spcPct val="0"/>
                </a:spcBef>
                <a:spcAft>
                  <a:spcPct val="0"/>
                </a:spcAft>
              </a:pPr>
              <a:endParaRPr lang="he-IL" sz="1400" b="1">
                <a:solidFill>
                  <a:prstClr val="black"/>
                </a:solidFill>
              </a:endParaRPr>
            </a:p>
          </p:txBody>
        </p:sp>
        <p:sp>
          <p:nvSpPr>
            <p:cNvPr id="71" name="AutoShape 26"/>
            <p:cNvSpPr>
              <a:spLocks noChangeArrowheads="1"/>
            </p:cNvSpPr>
            <p:nvPr/>
          </p:nvSpPr>
          <p:spPr bwMode="auto">
            <a:xfrm rot="10800000">
              <a:off x="4622800" y="3049589"/>
              <a:ext cx="968022" cy="492125"/>
            </a:xfrm>
            <a:prstGeom prst="triangle">
              <a:avLst>
                <a:gd name="adj" fmla="val 50000"/>
              </a:avLst>
            </a:prstGeom>
            <a:solidFill>
              <a:srgbClr val="D52B1E"/>
            </a:solidFill>
            <a:ln w="9525">
              <a:noFill/>
              <a:miter lim="800000"/>
              <a:headEnd/>
              <a:tailEnd/>
            </a:ln>
          </p:spPr>
          <p:txBody>
            <a:bodyPr rot="10800000" wrap="none" anchor="ctr"/>
            <a:lstStyle/>
            <a:p>
              <a:pPr fontAlgn="base">
                <a:spcBef>
                  <a:spcPct val="0"/>
                </a:spcBef>
                <a:spcAft>
                  <a:spcPct val="0"/>
                </a:spcAft>
              </a:pPr>
              <a:endParaRPr lang="he-IL" sz="1400" b="1">
                <a:solidFill>
                  <a:prstClr val="black"/>
                </a:solidFill>
              </a:endParaRPr>
            </a:p>
          </p:txBody>
        </p:sp>
        <p:sp>
          <p:nvSpPr>
            <p:cNvPr id="73" name="Line 28"/>
            <p:cNvSpPr>
              <a:spLocks noChangeShapeType="1"/>
            </p:cNvSpPr>
            <p:nvPr/>
          </p:nvSpPr>
          <p:spPr bwMode="auto">
            <a:xfrm>
              <a:off x="2168401" y="3027363"/>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74" name="Line 29"/>
            <p:cNvSpPr>
              <a:spLocks noChangeShapeType="1"/>
            </p:cNvSpPr>
            <p:nvPr/>
          </p:nvSpPr>
          <p:spPr bwMode="auto">
            <a:xfrm>
              <a:off x="2155700" y="4175125"/>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75" name="Text Box 30"/>
            <p:cNvSpPr txBox="1">
              <a:spLocks noChangeArrowheads="1"/>
            </p:cNvSpPr>
            <p:nvPr/>
          </p:nvSpPr>
          <p:spPr bwMode="auto">
            <a:xfrm>
              <a:off x="6832062" y="3233863"/>
              <a:ext cx="184730" cy="307777"/>
            </a:xfrm>
            <a:prstGeom prst="rect">
              <a:avLst/>
            </a:prstGeom>
            <a:noFill/>
            <a:ln w="9525">
              <a:noFill/>
              <a:miter lim="800000"/>
              <a:headEnd/>
              <a:tailEnd/>
            </a:ln>
          </p:spPr>
          <p:txBody>
            <a:bodyPr wrap="none">
              <a:spAutoFit/>
            </a:bodyPr>
            <a:lstStyle/>
            <a:p>
              <a:pPr algn="ctr" fontAlgn="base">
                <a:spcBef>
                  <a:spcPct val="0"/>
                </a:spcBef>
                <a:spcAft>
                  <a:spcPct val="0"/>
                </a:spcAft>
              </a:pPr>
              <a:endParaRPr lang="en-US" sz="1400" b="1" dirty="0">
                <a:solidFill>
                  <a:prstClr val="black"/>
                </a:solidFill>
                <a:ea typeface="MS PGothic" pitchFamily="34" charset="-128"/>
                <a:cs typeface="Arial" pitchFamily="34" charset="0"/>
              </a:endParaRPr>
            </a:p>
          </p:txBody>
        </p:sp>
        <p:sp>
          <p:nvSpPr>
            <p:cNvPr id="76" name="Line 31"/>
            <p:cNvSpPr>
              <a:spLocks noChangeShapeType="1"/>
            </p:cNvSpPr>
            <p:nvPr/>
          </p:nvSpPr>
          <p:spPr bwMode="auto">
            <a:xfrm>
              <a:off x="2230968" y="3568700"/>
              <a:ext cx="2880077" cy="25400"/>
            </a:xfrm>
            <a:prstGeom prst="line">
              <a:avLst/>
            </a:prstGeom>
            <a:noFill/>
            <a:ln w="19050">
              <a:solidFill>
                <a:schemeClr val="bg1"/>
              </a:solidFill>
              <a:prstDash val="dash"/>
              <a:round/>
              <a:headEnd/>
              <a:tailEnd/>
            </a:ln>
          </p:spPr>
          <p:txBody>
            <a:bodyPr/>
            <a:lstStyle/>
            <a:p>
              <a:pPr fontAlgn="base">
                <a:spcBef>
                  <a:spcPct val="0"/>
                </a:spcBef>
                <a:spcAft>
                  <a:spcPct val="0"/>
                </a:spcAft>
              </a:pPr>
              <a:endParaRPr lang="en-US" sz="1400" b="1" dirty="0">
                <a:solidFill>
                  <a:prstClr val="black"/>
                </a:solidFill>
                <a:cs typeface="Arial" pitchFamily="34" charset="0"/>
              </a:endParaRPr>
            </a:p>
          </p:txBody>
        </p:sp>
        <p:sp>
          <p:nvSpPr>
            <p:cNvPr id="77" name="Line 32"/>
            <p:cNvSpPr>
              <a:spLocks noChangeShapeType="1"/>
            </p:cNvSpPr>
            <p:nvPr/>
          </p:nvSpPr>
          <p:spPr bwMode="auto">
            <a:xfrm>
              <a:off x="2225323" y="4175125"/>
              <a:ext cx="4533900" cy="12700"/>
            </a:xfrm>
            <a:prstGeom prst="line">
              <a:avLst/>
            </a:prstGeom>
            <a:noFill/>
            <a:ln w="19050">
              <a:solidFill>
                <a:schemeClr val="bg1"/>
              </a:solidFill>
              <a:prstDash val="dash"/>
              <a:round/>
              <a:headEnd/>
              <a:tailEnd/>
            </a:ln>
          </p:spPr>
          <p:txBody>
            <a:bodyPr/>
            <a:lstStyle/>
            <a:p>
              <a:pPr fontAlgn="base">
                <a:spcBef>
                  <a:spcPct val="0"/>
                </a:spcBef>
                <a:spcAft>
                  <a:spcPct val="0"/>
                </a:spcAft>
              </a:pPr>
              <a:endParaRPr lang="en-US" sz="1400" b="1" dirty="0">
                <a:solidFill>
                  <a:prstClr val="black"/>
                </a:solidFill>
                <a:cs typeface="Arial" pitchFamily="34" charset="0"/>
              </a:endParaRPr>
            </a:p>
          </p:txBody>
        </p:sp>
        <p:sp>
          <p:nvSpPr>
            <p:cNvPr id="78" name="Line 34"/>
            <p:cNvSpPr>
              <a:spLocks noChangeShapeType="1"/>
            </p:cNvSpPr>
            <p:nvPr/>
          </p:nvSpPr>
          <p:spPr bwMode="auto">
            <a:xfrm rot="-5400000">
              <a:off x="2355991" y="4776280"/>
              <a:ext cx="91440" cy="0"/>
            </a:xfrm>
            <a:prstGeom prst="line">
              <a:avLst/>
            </a:prstGeom>
            <a:noFill/>
            <a:ln w="19050">
              <a:solidFill>
                <a:schemeClr val="bg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79" name="Line 29"/>
            <p:cNvSpPr>
              <a:spLocks noChangeShapeType="1"/>
            </p:cNvSpPr>
            <p:nvPr/>
          </p:nvSpPr>
          <p:spPr bwMode="auto">
            <a:xfrm rot="16200000">
              <a:off x="1138873" y="3635389"/>
              <a:ext cx="2176272"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80" name="Line 29"/>
            <p:cNvSpPr>
              <a:spLocks noChangeShapeType="1"/>
            </p:cNvSpPr>
            <p:nvPr/>
          </p:nvSpPr>
          <p:spPr bwMode="auto">
            <a:xfrm rot="10800000">
              <a:off x="2176459" y="4714293"/>
              <a:ext cx="594360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grpSp>
      <p:sp>
        <p:nvSpPr>
          <p:cNvPr id="84" name="AutoShape 41"/>
          <p:cNvSpPr>
            <a:spLocks noChangeArrowheads="1"/>
          </p:cNvSpPr>
          <p:nvPr/>
        </p:nvSpPr>
        <p:spPr bwMode="auto">
          <a:xfrm rot="10800000">
            <a:off x="6396568" y="4014330"/>
            <a:ext cx="1007533" cy="492125"/>
          </a:xfrm>
          <a:prstGeom prst="triangle">
            <a:avLst>
              <a:gd name="adj" fmla="val 50000"/>
            </a:avLst>
          </a:prstGeom>
          <a:solidFill>
            <a:srgbClr val="D52B1E"/>
          </a:solidFill>
          <a:ln w="9525">
            <a:noFill/>
            <a:miter lim="800000"/>
            <a:headEnd/>
            <a:tailEnd/>
          </a:ln>
        </p:spPr>
        <p:txBody>
          <a:bodyPr rot="10800000" wrap="none" anchor="ctr"/>
          <a:lstStyle/>
          <a:p>
            <a:pPr fontAlgn="base">
              <a:spcBef>
                <a:spcPct val="0"/>
              </a:spcBef>
              <a:spcAft>
                <a:spcPct val="0"/>
              </a:spcAft>
            </a:pPr>
            <a:endParaRPr lang="he-IL" sz="1400" b="1">
              <a:solidFill>
                <a:prstClr val="black"/>
              </a:solidFill>
            </a:endParaRPr>
          </a:p>
        </p:txBody>
      </p:sp>
      <p:pic>
        <p:nvPicPr>
          <p:cNvPr id="81" name="Picture 2" descr="http://cdn.xl.thumbs.canstockphoto.com/canstock842682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709" b="96454" l="0" r="100000"/>
                    </a14:imgEffect>
                  </a14:imgLayer>
                </a14:imgProps>
              </a:ext>
              <a:ext uri="{28A0092B-C50C-407E-A947-70E740481C1C}">
                <a14:useLocalDpi xmlns:a14="http://schemas.microsoft.com/office/drawing/2010/main" val="0"/>
              </a:ext>
            </a:extLst>
          </a:blip>
          <a:srcRect/>
          <a:stretch/>
        </p:blipFill>
        <p:spPr bwMode="auto">
          <a:xfrm rot="1356471">
            <a:off x="2340181" y="2472763"/>
            <a:ext cx="965450" cy="588725"/>
          </a:xfrm>
          <a:prstGeom prst="rect">
            <a:avLst/>
          </a:prstGeom>
          <a:noFill/>
          <a:extLst>
            <a:ext uri="{909E8E84-426E-40DD-AFC4-6F175D3DCCD1}">
              <a14:hiddenFill xmlns:a14="http://schemas.microsoft.com/office/drawing/2010/main">
                <a:solidFill>
                  <a:srgbClr val="FFFFFF"/>
                </a:solidFill>
              </a14:hiddenFill>
            </a:ext>
          </a:extLst>
        </p:spPr>
      </p:pic>
      <p:sp>
        <p:nvSpPr>
          <p:cNvPr id="85"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40" name="Text Box 30"/>
          <p:cNvSpPr txBox="1">
            <a:spLocks noChangeArrowheads="1"/>
          </p:cNvSpPr>
          <p:nvPr/>
        </p:nvSpPr>
        <p:spPr bwMode="auto">
          <a:xfrm>
            <a:off x="6460198" y="3473118"/>
            <a:ext cx="928459" cy="52322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400" b="1" dirty="0">
                <a:solidFill>
                  <a:prstClr val="black"/>
                </a:solidFill>
                <a:ea typeface="MS PGothic" pitchFamily="34" charset="-128"/>
                <a:cs typeface="Arial" pitchFamily="34" charset="0"/>
              </a:rPr>
              <a:t>Insulin</a:t>
            </a:r>
            <a:br>
              <a:rPr lang="en-US" sz="1400" b="1" dirty="0">
                <a:solidFill>
                  <a:prstClr val="black"/>
                </a:solidFill>
                <a:ea typeface="MS PGothic" pitchFamily="34" charset="-128"/>
                <a:cs typeface="Arial" pitchFamily="34" charset="0"/>
              </a:rPr>
            </a:br>
            <a:r>
              <a:rPr lang="en-US" sz="1400" b="1" dirty="0">
                <a:solidFill>
                  <a:prstClr val="black"/>
                </a:solidFill>
                <a:ea typeface="MS PGothic" pitchFamily="34" charset="-128"/>
                <a:cs typeface="Arial" pitchFamily="34" charset="0"/>
              </a:rPr>
              <a:t>initiation</a:t>
            </a:r>
          </a:p>
        </p:txBody>
      </p:sp>
      <p:sp>
        <p:nvSpPr>
          <p:cNvPr id="41" name="Text Box 27"/>
          <p:cNvSpPr txBox="1">
            <a:spLocks noChangeArrowheads="1"/>
          </p:cNvSpPr>
          <p:nvPr/>
        </p:nvSpPr>
        <p:spPr bwMode="auto">
          <a:xfrm>
            <a:off x="4235337" y="2912812"/>
            <a:ext cx="1834156"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dirty="0">
                <a:solidFill>
                  <a:prstClr val="black"/>
                </a:solidFill>
                <a:ea typeface="MS PGothic" pitchFamily="34" charset="-128"/>
                <a:cs typeface="Arial" pitchFamily="34" charset="0"/>
              </a:rPr>
              <a:t>Diabetes Diagnosis</a:t>
            </a:r>
          </a:p>
        </p:txBody>
      </p:sp>
    </p:spTree>
    <p:extLst>
      <p:ext uri="{BB962C8B-B14F-4D97-AF65-F5344CB8AC3E}">
        <p14:creationId xmlns:p14="http://schemas.microsoft.com/office/powerpoint/2010/main" val="9890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86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5.55556E-7 -2.22222E-6 L 0.22986 0.11597 " pathEditMode="relative" rAng="0" ptsTypes="AA">
                                      <p:cBhvr>
                                        <p:cTn id="9" dur="12000" fill="hold"/>
                                        <p:tgtEl>
                                          <p:spTgt spid="81"/>
                                        </p:tgtEl>
                                        <p:attrNameLst>
                                          <p:attrName>ppt_x</p:attrName>
                                          <p:attrName>ppt_y</p:attrName>
                                        </p:attrNameLst>
                                      </p:cBhvr>
                                      <p:rCtr x="11493" y="5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title" idx="4294967295"/>
          </p:nvPr>
        </p:nvSpPr>
        <p:spPr>
          <a:xfrm>
            <a:off x="0" y="-25400"/>
            <a:ext cx="8229600" cy="1425575"/>
          </a:xfrm>
        </p:spPr>
        <p:txBody>
          <a:bodyPr/>
          <a:lstStyle/>
          <a:p>
            <a:r>
              <a:rPr lang="en-US" altLang="en-US" sz="3200" dirty="0"/>
              <a:t>Progressive </a:t>
            </a:r>
            <a:r>
              <a:rPr lang="el-GR" altLang="en-US" sz="3200" dirty="0"/>
              <a:t>β</a:t>
            </a:r>
            <a:r>
              <a:rPr lang="en-US" altLang="en-US" sz="3200" dirty="0"/>
              <a:t>-cell Failure in Type 2 Diabetes</a:t>
            </a:r>
            <a:endParaRPr lang="en-US" sz="3200" dirty="0"/>
          </a:p>
        </p:txBody>
      </p:sp>
      <p:sp>
        <p:nvSpPr>
          <p:cNvPr id="48" name="Rectangle 2"/>
          <p:cNvSpPr>
            <a:spLocks noChangeArrowheads="1"/>
          </p:cNvSpPr>
          <p:nvPr/>
        </p:nvSpPr>
        <p:spPr bwMode="auto">
          <a:xfrm>
            <a:off x="1643832" y="5134158"/>
            <a:ext cx="1552575" cy="515938"/>
          </a:xfrm>
          <a:prstGeom prst="rect">
            <a:avLst/>
          </a:prstGeom>
          <a:noFill/>
          <a:ln w="9525">
            <a:noFill/>
            <a:miter lim="800000"/>
            <a:headEnd/>
            <a:tailEnd/>
          </a:ln>
          <a:effectLst/>
        </p:spPr>
        <p:txBody>
          <a:bodyPr wrap="none" lIns="19050" tIns="26988" rIns="19050" bIns="26988"/>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Resistant</a:t>
            </a:r>
          </a:p>
        </p:txBody>
      </p:sp>
      <p:sp>
        <p:nvSpPr>
          <p:cNvPr id="51" name="Rectangle 3"/>
          <p:cNvSpPr>
            <a:spLocks noChangeArrowheads="1"/>
          </p:cNvSpPr>
          <p:nvPr/>
        </p:nvSpPr>
        <p:spPr bwMode="auto">
          <a:xfrm>
            <a:off x="6753225" y="5092920"/>
            <a:ext cx="1552575" cy="515938"/>
          </a:xfrm>
          <a:prstGeom prst="rect">
            <a:avLst/>
          </a:prstGeom>
          <a:noFill/>
          <a:ln w="9525">
            <a:noFill/>
            <a:miter lim="800000"/>
            <a:headEnd/>
            <a:tailEnd/>
          </a:ln>
          <a:effectLst/>
        </p:spPr>
        <p:txBody>
          <a:bodyPr wrap="none" lIns="19050" tIns="26988" rIns="19050" bIns="26988"/>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Sensitive</a:t>
            </a:r>
          </a:p>
        </p:txBody>
      </p:sp>
      <p:sp>
        <p:nvSpPr>
          <p:cNvPr id="52" name="Rectangle 10"/>
          <p:cNvSpPr>
            <a:spLocks noChangeArrowheads="1"/>
          </p:cNvSpPr>
          <p:nvPr/>
        </p:nvSpPr>
        <p:spPr bwMode="auto">
          <a:xfrm>
            <a:off x="2259841" y="5050333"/>
            <a:ext cx="5259388" cy="515938"/>
          </a:xfrm>
          <a:prstGeom prst="rect">
            <a:avLst/>
          </a:prstGeom>
          <a:noFill/>
          <a:ln w="9525">
            <a:noFill/>
            <a:miter lim="800000"/>
            <a:headEnd/>
            <a:tailEnd/>
          </a:ln>
          <a:effectLst/>
        </p:spPr>
        <p:txBody>
          <a:bodyPr wrap="none" lIns="19050" tIns="26988" rIns="19050" bIns="26988"/>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Insulin Sensitivity</a:t>
            </a:r>
          </a:p>
        </p:txBody>
      </p:sp>
      <p:sp>
        <p:nvSpPr>
          <p:cNvPr id="53" name="Rectangle 12"/>
          <p:cNvSpPr>
            <a:spLocks noChangeArrowheads="1"/>
          </p:cNvSpPr>
          <p:nvPr/>
        </p:nvSpPr>
        <p:spPr bwMode="auto">
          <a:xfrm>
            <a:off x="1803768" y="1952625"/>
            <a:ext cx="854401" cy="721352"/>
          </a:xfrm>
          <a:prstGeom prst="rect">
            <a:avLst/>
          </a:prstGeom>
          <a:noFill/>
          <a:ln w="9525">
            <a:noFill/>
            <a:miter lim="800000"/>
            <a:headEnd/>
            <a:tailEnd/>
          </a:ln>
          <a:effectLst/>
        </p:spPr>
        <p:txBody>
          <a:bodyPr wrap="none" lIns="19050" tIns="26988" rIns="19050" bIns="26988">
            <a:spAutoFit/>
          </a:bodyPr>
          <a:lstStyle/>
          <a:p>
            <a:pPr algn="ctr">
              <a:lnSpc>
                <a:spcPts val="2600"/>
              </a:lnSpc>
              <a:tabLst>
                <a:tab pos="457200" algn="l"/>
                <a:tab pos="914400" algn="l"/>
                <a:tab pos="1371600" algn="l"/>
              </a:tabLst>
            </a:pPr>
            <a:r>
              <a:rPr lang="en-US" sz="2200" dirty="0">
                <a:solidFill>
                  <a:srgbClr val="000000"/>
                </a:solidFill>
                <a:ea typeface="Arial Unicode MS" pitchFamily="34" charset="-128"/>
                <a:cs typeface="Arial Unicode MS" pitchFamily="34" charset="-128"/>
              </a:rPr>
              <a:t>Insulin</a:t>
            </a:r>
            <a:br>
              <a:rPr lang="en-US" sz="2200" dirty="0">
                <a:solidFill>
                  <a:srgbClr val="000000"/>
                </a:solidFill>
                <a:ea typeface="Arial Unicode MS" pitchFamily="34" charset="-128"/>
                <a:cs typeface="Arial Unicode MS" pitchFamily="34" charset="-128"/>
              </a:rPr>
            </a:br>
            <a:r>
              <a:rPr lang="en-US" sz="2200" dirty="0">
                <a:solidFill>
                  <a:srgbClr val="000000"/>
                </a:solidFill>
                <a:ea typeface="Arial Unicode MS" pitchFamily="34" charset="-128"/>
                <a:cs typeface="Arial Unicode MS" pitchFamily="34" charset="-128"/>
              </a:rPr>
              <a:t>Level</a:t>
            </a:r>
          </a:p>
        </p:txBody>
      </p:sp>
      <p:grpSp>
        <p:nvGrpSpPr>
          <p:cNvPr id="54" name="Group 53"/>
          <p:cNvGrpSpPr/>
          <p:nvPr/>
        </p:nvGrpSpPr>
        <p:grpSpPr>
          <a:xfrm>
            <a:off x="1266198" y="2399655"/>
            <a:ext cx="6875913" cy="2724025"/>
            <a:chOff x="1266198" y="2112775"/>
            <a:chExt cx="6875913" cy="2724025"/>
          </a:xfrm>
        </p:grpSpPr>
        <p:sp>
          <p:nvSpPr>
            <p:cNvPr id="55" name="Line 2"/>
            <p:cNvSpPr>
              <a:spLocks noChangeShapeType="1"/>
            </p:cNvSpPr>
            <p:nvPr/>
          </p:nvSpPr>
          <p:spPr bwMode="auto">
            <a:xfrm rot="20559313" flipH="1">
              <a:off x="5611989" y="3292476"/>
              <a:ext cx="282222" cy="358775"/>
            </a:xfrm>
            <a:prstGeom prst="line">
              <a:avLst/>
            </a:prstGeom>
            <a:noFill/>
            <a:ln w="19050">
              <a:solidFill>
                <a:schemeClr val="bg1"/>
              </a:solidFill>
              <a:round/>
              <a:headEnd/>
              <a:tailEnd type="triangle" w="med" len="med"/>
            </a:ln>
          </p:spPr>
          <p:txBody>
            <a:bodyPr/>
            <a:lstStyle/>
            <a:p>
              <a:pPr fontAlgn="base">
                <a:spcBef>
                  <a:spcPct val="0"/>
                </a:spcBef>
                <a:spcAft>
                  <a:spcPct val="0"/>
                </a:spcAft>
              </a:pPr>
              <a:endParaRPr lang="en-US" sz="1400" b="1" dirty="0">
                <a:solidFill>
                  <a:prstClr val="black"/>
                </a:solidFill>
                <a:cs typeface="Arial" pitchFamily="34" charset="0"/>
              </a:endParaRPr>
            </a:p>
          </p:txBody>
        </p:sp>
        <p:sp>
          <p:nvSpPr>
            <p:cNvPr id="56" name="Text Box 4"/>
            <p:cNvSpPr txBox="1">
              <a:spLocks noChangeArrowheads="1"/>
            </p:cNvSpPr>
            <p:nvPr/>
          </p:nvSpPr>
          <p:spPr bwMode="auto">
            <a:xfrm rot="16200000">
              <a:off x="95304" y="3283669"/>
              <a:ext cx="2703425" cy="361637"/>
            </a:xfrm>
            <a:prstGeom prst="rect">
              <a:avLst/>
            </a:prstGeom>
            <a:noFill/>
            <a:ln w="12700">
              <a:noFill/>
              <a:miter lim="800000"/>
              <a:headEnd/>
              <a:tailEnd/>
            </a:ln>
          </p:spPr>
          <p:txBody>
            <a:bodyPr wrap="square">
              <a:spAutoFit/>
            </a:bodyPr>
            <a:lstStyle/>
            <a:p>
              <a:pPr algn="ctr" fontAlgn="base">
                <a:lnSpc>
                  <a:spcPts val="2100"/>
                </a:lnSpc>
                <a:spcBef>
                  <a:spcPct val="0"/>
                </a:spcBef>
                <a:spcAft>
                  <a:spcPct val="0"/>
                </a:spcAft>
                <a:defRPr/>
              </a:pPr>
              <a:r>
                <a:rPr lang="en-US" sz="2200" b="1" dirty="0">
                  <a:solidFill>
                    <a:prstClr val="black"/>
                  </a:solidFill>
                  <a:ea typeface="MS PGothic" pitchFamily="34" charset="-128"/>
                  <a:cs typeface="Arial" pitchFamily="34" charset="0"/>
                  <a:sym typeface="Symbol"/>
                </a:rPr>
                <a:t></a:t>
              </a:r>
              <a:r>
                <a:rPr lang="en-US" sz="2200" b="1" dirty="0">
                  <a:solidFill>
                    <a:prstClr val="black"/>
                  </a:solidFill>
                  <a:ea typeface="MS PGothic" pitchFamily="34" charset="-128"/>
                  <a:cs typeface="Arial" pitchFamily="34" charset="0"/>
                </a:rPr>
                <a:t>-cell Function (%)</a:t>
              </a:r>
            </a:p>
          </p:txBody>
        </p:sp>
        <p:sp>
          <p:nvSpPr>
            <p:cNvPr id="58" name="Text Box 5"/>
            <p:cNvSpPr txBox="1">
              <a:spLocks noChangeArrowheads="1"/>
            </p:cNvSpPr>
            <p:nvPr/>
          </p:nvSpPr>
          <p:spPr bwMode="auto">
            <a:xfrm>
              <a:off x="3644013" y="2151520"/>
              <a:ext cx="3008489" cy="1143000"/>
            </a:xfrm>
            <a:prstGeom prst="rect">
              <a:avLst/>
            </a:prstGeom>
            <a:noFill/>
            <a:ln w="9525">
              <a:noFill/>
              <a:prstDash val="dash"/>
              <a:miter lim="800000"/>
              <a:headEnd/>
              <a:tailEnd/>
            </a:ln>
          </p:spPr>
          <p:txBody>
            <a:bodyPr/>
            <a:lstStyle/>
            <a:p>
              <a:pPr algn="ctr" fontAlgn="base">
                <a:spcBef>
                  <a:spcPct val="0"/>
                </a:spcBef>
                <a:spcAft>
                  <a:spcPct val="0"/>
                </a:spcAft>
              </a:pPr>
              <a:endParaRPr lang="da-DK" sz="1400" b="1" dirty="0">
                <a:solidFill>
                  <a:prstClr val="black"/>
                </a:solidFill>
                <a:ea typeface="MS PGothic" pitchFamily="34" charset="-128"/>
                <a:cs typeface="Arial" pitchFamily="34" charset="0"/>
              </a:endParaRPr>
            </a:p>
          </p:txBody>
        </p:sp>
        <p:sp>
          <p:nvSpPr>
            <p:cNvPr id="59" name="Line 6"/>
            <p:cNvSpPr>
              <a:spLocks noChangeShapeType="1"/>
            </p:cNvSpPr>
            <p:nvPr/>
          </p:nvSpPr>
          <p:spPr bwMode="auto">
            <a:xfrm>
              <a:off x="2120901" y="4725988"/>
              <a:ext cx="6007100" cy="0"/>
            </a:xfrm>
            <a:prstGeom prst="line">
              <a:avLst/>
            </a:prstGeom>
            <a:noFill/>
            <a:ln w="19050">
              <a:solidFill>
                <a:schemeClr val="bg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60" name="Text Box 14"/>
            <p:cNvSpPr txBox="1">
              <a:spLocks noChangeArrowheads="1"/>
            </p:cNvSpPr>
            <p:nvPr/>
          </p:nvSpPr>
          <p:spPr bwMode="auto">
            <a:xfrm>
              <a:off x="1842702" y="4475163"/>
              <a:ext cx="284053"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0</a:t>
              </a:r>
            </a:p>
          </p:txBody>
        </p:sp>
        <p:sp>
          <p:nvSpPr>
            <p:cNvPr id="61" name="Text Box 15"/>
            <p:cNvSpPr txBox="1">
              <a:spLocks noChangeArrowheads="1"/>
            </p:cNvSpPr>
            <p:nvPr/>
          </p:nvSpPr>
          <p:spPr bwMode="auto">
            <a:xfrm>
              <a:off x="1742209" y="3379788"/>
              <a:ext cx="383438"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50</a:t>
              </a:r>
            </a:p>
          </p:txBody>
        </p:sp>
        <p:sp>
          <p:nvSpPr>
            <p:cNvPr id="62" name="Text Box 16"/>
            <p:cNvSpPr txBox="1">
              <a:spLocks noChangeArrowheads="1"/>
            </p:cNvSpPr>
            <p:nvPr/>
          </p:nvSpPr>
          <p:spPr bwMode="auto">
            <a:xfrm>
              <a:off x="1643832" y="2362200"/>
              <a:ext cx="482825"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100</a:t>
              </a:r>
            </a:p>
          </p:txBody>
        </p:sp>
        <p:sp>
          <p:nvSpPr>
            <p:cNvPr id="63" name="Text Box 17"/>
            <p:cNvSpPr txBox="1">
              <a:spLocks noChangeArrowheads="1"/>
            </p:cNvSpPr>
            <p:nvPr/>
          </p:nvSpPr>
          <p:spPr bwMode="auto">
            <a:xfrm>
              <a:off x="1733038" y="2846388"/>
              <a:ext cx="383438"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75</a:t>
              </a:r>
            </a:p>
          </p:txBody>
        </p:sp>
        <p:sp>
          <p:nvSpPr>
            <p:cNvPr id="64" name="Text Box 18"/>
            <p:cNvSpPr txBox="1">
              <a:spLocks noChangeArrowheads="1"/>
            </p:cNvSpPr>
            <p:nvPr/>
          </p:nvSpPr>
          <p:spPr bwMode="auto">
            <a:xfrm>
              <a:off x="1734449" y="3984625"/>
              <a:ext cx="383438"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25</a:t>
              </a:r>
            </a:p>
          </p:txBody>
        </p:sp>
        <p:sp>
          <p:nvSpPr>
            <p:cNvPr id="65" name="Line 19"/>
            <p:cNvSpPr>
              <a:spLocks noChangeShapeType="1"/>
            </p:cNvSpPr>
            <p:nvPr/>
          </p:nvSpPr>
          <p:spPr bwMode="auto">
            <a:xfrm>
              <a:off x="2161345" y="2551113"/>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66" name="Line 20"/>
            <p:cNvSpPr>
              <a:spLocks noChangeShapeType="1"/>
            </p:cNvSpPr>
            <p:nvPr/>
          </p:nvSpPr>
          <p:spPr bwMode="auto">
            <a:xfrm>
              <a:off x="2158523" y="3568700"/>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67" name="Text Box 21"/>
            <p:cNvSpPr txBox="1">
              <a:spLocks noChangeArrowheads="1"/>
            </p:cNvSpPr>
            <p:nvPr/>
          </p:nvSpPr>
          <p:spPr bwMode="auto">
            <a:xfrm>
              <a:off x="4186767" y="4014788"/>
              <a:ext cx="2696633" cy="361950"/>
            </a:xfrm>
            <a:prstGeom prst="rect">
              <a:avLst/>
            </a:prstGeom>
            <a:noFill/>
            <a:ln w="12700">
              <a:noFill/>
              <a:miter lim="800000"/>
              <a:headEnd/>
              <a:tailEnd/>
            </a:ln>
          </p:spPr>
          <p:txBody>
            <a:bodyPr>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Type 2 Diabetes</a:t>
              </a:r>
            </a:p>
          </p:txBody>
        </p:sp>
        <p:sp>
          <p:nvSpPr>
            <p:cNvPr id="68" name="Text Box 22"/>
            <p:cNvSpPr txBox="1">
              <a:spLocks noChangeArrowheads="1"/>
            </p:cNvSpPr>
            <p:nvPr/>
          </p:nvSpPr>
          <p:spPr bwMode="auto">
            <a:xfrm>
              <a:off x="2324694" y="3216275"/>
              <a:ext cx="482824" cy="361637"/>
            </a:xfrm>
            <a:prstGeom prst="rect">
              <a:avLst/>
            </a:prstGeom>
            <a:noFill/>
            <a:ln w="12700">
              <a:noFill/>
              <a:miter lim="800000"/>
              <a:headEnd/>
              <a:tailEnd/>
            </a:ln>
          </p:spPr>
          <p:txBody>
            <a:bodyPr wrap="none">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IGT</a:t>
              </a:r>
            </a:p>
          </p:txBody>
        </p:sp>
        <p:sp>
          <p:nvSpPr>
            <p:cNvPr id="69" name="Text Box 24"/>
            <p:cNvSpPr txBox="1">
              <a:spLocks noChangeArrowheads="1"/>
            </p:cNvSpPr>
            <p:nvPr/>
          </p:nvSpPr>
          <p:spPr bwMode="auto">
            <a:xfrm>
              <a:off x="2713567" y="3778250"/>
              <a:ext cx="1607255" cy="604461"/>
            </a:xfrm>
            <a:prstGeom prst="rect">
              <a:avLst/>
            </a:prstGeom>
            <a:noFill/>
            <a:ln w="12700">
              <a:noFill/>
              <a:miter lim="800000"/>
              <a:headEnd/>
              <a:tailEnd/>
            </a:ln>
          </p:spPr>
          <p:txBody>
            <a:bodyPr>
              <a:spAutoFit/>
            </a:bodyPr>
            <a:lstStyle/>
            <a:p>
              <a:pPr algn="ctr" fontAlgn="base">
                <a:lnSpc>
                  <a:spcPts val="2100"/>
                </a:lnSpc>
                <a:spcBef>
                  <a:spcPct val="0"/>
                </a:spcBef>
                <a:spcAft>
                  <a:spcPct val="0"/>
                </a:spcAft>
              </a:pPr>
              <a:r>
                <a:rPr lang="en-US" sz="1400" b="1" dirty="0">
                  <a:solidFill>
                    <a:prstClr val="black"/>
                  </a:solidFill>
                  <a:ea typeface="MS PGothic" pitchFamily="34" charset="-128"/>
                  <a:cs typeface="Arial" pitchFamily="34" charset="0"/>
                </a:rPr>
                <a:t>Postprandial</a:t>
              </a:r>
              <a:br>
                <a:rPr lang="en-US" sz="1400" b="1" dirty="0">
                  <a:solidFill>
                    <a:prstClr val="black"/>
                  </a:solidFill>
                  <a:ea typeface="MS PGothic" pitchFamily="34" charset="-128"/>
                  <a:cs typeface="Arial" pitchFamily="34" charset="0"/>
                </a:rPr>
              </a:br>
              <a:r>
                <a:rPr lang="en-US" sz="1400" b="1" dirty="0">
                  <a:solidFill>
                    <a:prstClr val="black"/>
                  </a:solidFill>
                  <a:ea typeface="MS PGothic" pitchFamily="34" charset="-128"/>
                  <a:cs typeface="Arial" pitchFamily="34" charset="0"/>
                </a:rPr>
                <a:t>Hyperglycemia</a:t>
              </a:r>
            </a:p>
          </p:txBody>
        </p:sp>
        <p:sp>
          <p:nvSpPr>
            <p:cNvPr id="70" name="AutoShape 25"/>
            <p:cNvSpPr>
              <a:spLocks noChangeArrowheads="1"/>
            </p:cNvSpPr>
            <p:nvPr/>
          </p:nvSpPr>
          <p:spPr bwMode="auto">
            <a:xfrm>
              <a:off x="2232378" y="2536826"/>
              <a:ext cx="5909733" cy="2182813"/>
            </a:xfrm>
            <a:prstGeom prst="rtTriangle">
              <a:avLst/>
            </a:prstGeom>
            <a:solidFill>
              <a:srgbClr val="82786F"/>
            </a:solidFill>
            <a:ln w="9525">
              <a:noFill/>
              <a:miter lim="800000"/>
              <a:headEnd/>
              <a:tailEnd/>
            </a:ln>
          </p:spPr>
          <p:txBody>
            <a:bodyPr wrap="none" anchor="ctr"/>
            <a:lstStyle/>
            <a:p>
              <a:pPr fontAlgn="base">
                <a:spcBef>
                  <a:spcPct val="0"/>
                </a:spcBef>
                <a:spcAft>
                  <a:spcPct val="0"/>
                </a:spcAft>
              </a:pPr>
              <a:endParaRPr lang="he-IL" sz="1400" b="1">
                <a:solidFill>
                  <a:prstClr val="black"/>
                </a:solidFill>
              </a:endParaRPr>
            </a:p>
          </p:txBody>
        </p:sp>
        <p:sp>
          <p:nvSpPr>
            <p:cNvPr id="71" name="AutoShape 26"/>
            <p:cNvSpPr>
              <a:spLocks noChangeArrowheads="1"/>
            </p:cNvSpPr>
            <p:nvPr/>
          </p:nvSpPr>
          <p:spPr bwMode="auto">
            <a:xfrm rot="10800000">
              <a:off x="4622800" y="3049589"/>
              <a:ext cx="968022" cy="492125"/>
            </a:xfrm>
            <a:prstGeom prst="triangle">
              <a:avLst>
                <a:gd name="adj" fmla="val 50000"/>
              </a:avLst>
            </a:prstGeom>
            <a:solidFill>
              <a:srgbClr val="D52B1E"/>
            </a:solidFill>
            <a:ln w="9525">
              <a:noFill/>
              <a:miter lim="800000"/>
              <a:headEnd/>
              <a:tailEnd/>
            </a:ln>
          </p:spPr>
          <p:txBody>
            <a:bodyPr rot="10800000" wrap="none" anchor="ctr"/>
            <a:lstStyle/>
            <a:p>
              <a:pPr fontAlgn="base">
                <a:spcBef>
                  <a:spcPct val="0"/>
                </a:spcBef>
                <a:spcAft>
                  <a:spcPct val="0"/>
                </a:spcAft>
              </a:pPr>
              <a:endParaRPr lang="he-IL" sz="1400" b="1">
                <a:solidFill>
                  <a:prstClr val="black"/>
                </a:solidFill>
              </a:endParaRPr>
            </a:p>
          </p:txBody>
        </p:sp>
        <p:sp>
          <p:nvSpPr>
            <p:cNvPr id="73" name="Line 28"/>
            <p:cNvSpPr>
              <a:spLocks noChangeShapeType="1"/>
            </p:cNvSpPr>
            <p:nvPr/>
          </p:nvSpPr>
          <p:spPr bwMode="auto">
            <a:xfrm>
              <a:off x="2168401" y="3027363"/>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74" name="Line 29"/>
            <p:cNvSpPr>
              <a:spLocks noChangeShapeType="1"/>
            </p:cNvSpPr>
            <p:nvPr/>
          </p:nvSpPr>
          <p:spPr bwMode="auto">
            <a:xfrm>
              <a:off x="2155700" y="4175125"/>
              <a:ext cx="9144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75" name="Text Box 30"/>
            <p:cNvSpPr txBox="1">
              <a:spLocks noChangeArrowheads="1"/>
            </p:cNvSpPr>
            <p:nvPr/>
          </p:nvSpPr>
          <p:spPr bwMode="auto">
            <a:xfrm>
              <a:off x="6832062" y="3233863"/>
              <a:ext cx="184730" cy="307777"/>
            </a:xfrm>
            <a:prstGeom prst="rect">
              <a:avLst/>
            </a:prstGeom>
            <a:noFill/>
            <a:ln w="9525">
              <a:noFill/>
              <a:miter lim="800000"/>
              <a:headEnd/>
              <a:tailEnd/>
            </a:ln>
          </p:spPr>
          <p:txBody>
            <a:bodyPr wrap="none">
              <a:spAutoFit/>
            </a:bodyPr>
            <a:lstStyle/>
            <a:p>
              <a:pPr algn="ctr" fontAlgn="base">
                <a:spcBef>
                  <a:spcPct val="0"/>
                </a:spcBef>
                <a:spcAft>
                  <a:spcPct val="0"/>
                </a:spcAft>
              </a:pPr>
              <a:endParaRPr lang="en-US" sz="1400" b="1" dirty="0">
                <a:solidFill>
                  <a:prstClr val="black"/>
                </a:solidFill>
                <a:ea typeface="MS PGothic" pitchFamily="34" charset="-128"/>
                <a:cs typeface="Arial" pitchFamily="34" charset="0"/>
              </a:endParaRPr>
            </a:p>
          </p:txBody>
        </p:sp>
        <p:sp>
          <p:nvSpPr>
            <p:cNvPr id="76" name="Line 31"/>
            <p:cNvSpPr>
              <a:spLocks noChangeShapeType="1"/>
            </p:cNvSpPr>
            <p:nvPr/>
          </p:nvSpPr>
          <p:spPr bwMode="auto">
            <a:xfrm>
              <a:off x="2230968" y="3568700"/>
              <a:ext cx="2880077" cy="25400"/>
            </a:xfrm>
            <a:prstGeom prst="line">
              <a:avLst/>
            </a:prstGeom>
            <a:noFill/>
            <a:ln w="19050">
              <a:solidFill>
                <a:schemeClr val="bg1"/>
              </a:solidFill>
              <a:prstDash val="dash"/>
              <a:round/>
              <a:headEnd/>
              <a:tailEnd/>
            </a:ln>
          </p:spPr>
          <p:txBody>
            <a:bodyPr/>
            <a:lstStyle/>
            <a:p>
              <a:pPr fontAlgn="base">
                <a:spcBef>
                  <a:spcPct val="0"/>
                </a:spcBef>
                <a:spcAft>
                  <a:spcPct val="0"/>
                </a:spcAft>
              </a:pPr>
              <a:endParaRPr lang="en-US" sz="1400" b="1" dirty="0">
                <a:solidFill>
                  <a:prstClr val="black"/>
                </a:solidFill>
                <a:cs typeface="Arial" pitchFamily="34" charset="0"/>
              </a:endParaRPr>
            </a:p>
          </p:txBody>
        </p:sp>
        <p:sp>
          <p:nvSpPr>
            <p:cNvPr id="77" name="Line 32"/>
            <p:cNvSpPr>
              <a:spLocks noChangeShapeType="1"/>
            </p:cNvSpPr>
            <p:nvPr/>
          </p:nvSpPr>
          <p:spPr bwMode="auto">
            <a:xfrm>
              <a:off x="2225323" y="4175125"/>
              <a:ext cx="4533900" cy="12700"/>
            </a:xfrm>
            <a:prstGeom prst="line">
              <a:avLst/>
            </a:prstGeom>
            <a:noFill/>
            <a:ln w="19050">
              <a:solidFill>
                <a:schemeClr val="bg1"/>
              </a:solidFill>
              <a:prstDash val="dash"/>
              <a:round/>
              <a:headEnd/>
              <a:tailEnd/>
            </a:ln>
          </p:spPr>
          <p:txBody>
            <a:bodyPr/>
            <a:lstStyle/>
            <a:p>
              <a:pPr fontAlgn="base">
                <a:spcBef>
                  <a:spcPct val="0"/>
                </a:spcBef>
                <a:spcAft>
                  <a:spcPct val="0"/>
                </a:spcAft>
              </a:pPr>
              <a:endParaRPr lang="en-US" sz="1400" b="1" dirty="0">
                <a:solidFill>
                  <a:prstClr val="black"/>
                </a:solidFill>
                <a:cs typeface="Arial" pitchFamily="34" charset="0"/>
              </a:endParaRPr>
            </a:p>
          </p:txBody>
        </p:sp>
        <p:sp>
          <p:nvSpPr>
            <p:cNvPr id="78" name="Line 34"/>
            <p:cNvSpPr>
              <a:spLocks noChangeShapeType="1"/>
            </p:cNvSpPr>
            <p:nvPr/>
          </p:nvSpPr>
          <p:spPr bwMode="auto">
            <a:xfrm rot="-5400000">
              <a:off x="2355991" y="4776280"/>
              <a:ext cx="91440" cy="0"/>
            </a:xfrm>
            <a:prstGeom prst="line">
              <a:avLst/>
            </a:prstGeom>
            <a:noFill/>
            <a:ln w="19050">
              <a:solidFill>
                <a:schemeClr val="bg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79" name="Line 29"/>
            <p:cNvSpPr>
              <a:spLocks noChangeShapeType="1"/>
            </p:cNvSpPr>
            <p:nvPr/>
          </p:nvSpPr>
          <p:spPr bwMode="auto">
            <a:xfrm rot="16200000">
              <a:off x="1138873" y="3635389"/>
              <a:ext cx="2176272"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sp>
          <p:nvSpPr>
            <p:cNvPr id="80" name="Line 29"/>
            <p:cNvSpPr>
              <a:spLocks noChangeShapeType="1"/>
            </p:cNvSpPr>
            <p:nvPr/>
          </p:nvSpPr>
          <p:spPr bwMode="auto">
            <a:xfrm rot="10800000">
              <a:off x="2176459" y="4714293"/>
              <a:ext cx="5943600" cy="0"/>
            </a:xfrm>
            <a:prstGeom prst="line">
              <a:avLst/>
            </a:prstGeom>
            <a:noFill/>
            <a:ln w="19050">
              <a:solidFill>
                <a:schemeClr val="tx1"/>
              </a:solidFill>
              <a:round/>
              <a:headEnd/>
              <a:tailEnd/>
            </a:ln>
          </p:spPr>
          <p:txBody>
            <a:bodyPr wrap="none" anchor="ctr"/>
            <a:lstStyle/>
            <a:p>
              <a:pPr fontAlgn="base">
                <a:spcBef>
                  <a:spcPct val="0"/>
                </a:spcBef>
                <a:spcAft>
                  <a:spcPct val="0"/>
                </a:spcAft>
              </a:pPr>
              <a:endParaRPr lang="en-US" sz="1400" b="1" dirty="0">
                <a:solidFill>
                  <a:prstClr val="black"/>
                </a:solidFill>
                <a:cs typeface="Arial" pitchFamily="34" charset="0"/>
              </a:endParaRPr>
            </a:p>
          </p:txBody>
        </p:sp>
      </p:grpSp>
      <p:sp>
        <p:nvSpPr>
          <p:cNvPr id="83" name="Text Box 30"/>
          <p:cNvSpPr txBox="1">
            <a:spLocks noChangeArrowheads="1"/>
          </p:cNvSpPr>
          <p:nvPr/>
        </p:nvSpPr>
        <p:spPr bwMode="auto">
          <a:xfrm>
            <a:off x="6460198" y="3473118"/>
            <a:ext cx="928459" cy="52322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400" b="1" dirty="0">
                <a:solidFill>
                  <a:prstClr val="black"/>
                </a:solidFill>
                <a:ea typeface="MS PGothic" pitchFamily="34" charset="-128"/>
                <a:cs typeface="Arial" pitchFamily="34" charset="0"/>
              </a:rPr>
              <a:t>Insulin</a:t>
            </a:r>
            <a:br>
              <a:rPr lang="en-US" sz="1400" b="1" dirty="0">
                <a:solidFill>
                  <a:prstClr val="black"/>
                </a:solidFill>
                <a:ea typeface="MS PGothic" pitchFamily="34" charset="-128"/>
                <a:cs typeface="Arial" pitchFamily="34" charset="0"/>
              </a:rPr>
            </a:br>
            <a:r>
              <a:rPr lang="en-US" sz="1400" b="1" dirty="0">
                <a:solidFill>
                  <a:prstClr val="black"/>
                </a:solidFill>
                <a:ea typeface="MS PGothic" pitchFamily="34" charset="-128"/>
                <a:cs typeface="Arial" pitchFamily="34" charset="0"/>
              </a:rPr>
              <a:t>initiation</a:t>
            </a:r>
          </a:p>
        </p:txBody>
      </p:sp>
      <p:sp>
        <p:nvSpPr>
          <p:cNvPr id="84" name="AutoShape 41"/>
          <p:cNvSpPr>
            <a:spLocks noChangeArrowheads="1"/>
          </p:cNvSpPr>
          <p:nvPr/>
        </p:nvSpPr>
        <p:spPr bwMode="auto">
          <a:xfrm rot="10800000">
            <a:off x="6396568" y="4014330"/>
            <a:ext cx="1007533" cy="492125"/>
          </a:xfrm>
          <a:prstGeom prst="triangle">
            <a:avLst>
              <a:gd name="adj" fmla="val 50000"/>
            </a:avLst>
          </a:prstGeom>
          <a:solidFill>
            <a:srgbClr val="D52B1E"/>
          </a:solidFill>
          <a:ln w="9525">
            <a:noFill/>
            <a:miter lim="800000"/>
            <a:headEnd/>
            <a:tailEnd/>
          </a:ln>
        </p:spPr>
        <p:txBody>
          <a:bodyPr rot="10800000" wrap="none" anchor="ctr"/>
          <a:lstStyle/>
          <a:p>
            <a:pPr fontAlgn="base">
              <a:spcBef>
                <a:spcPct val="0"/>
              </a:spcBef>
              <a:spcAft>
                <a:spcPct val="0"/>
              </a:spcAft>
            </a:pPr>
            <a:endParaRPr lang="he-IL" sz="1400" b="1">
              <a:solidFill>
                <a:prstClr val="black"/>
              </a:solidFill>
            </a:endParaRPr>
          </a:p>
        </p:txBody>
      </p:sp>
      <p:pic>
        <p:nvPicPr>
          <p:cNvPr id="81" name="Picture 2" descr="http://cdn.xl.thumbs.canstockphoto.com/canstock842682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709" b="96454" l="0" r="100000"/>
                    </a14:imgEffect>
                  </a14:imgLayer>
                </a14:imgProps>
              </a:ext>
              <a:ext uri="{28A0092B-C50C-407E-A947-70E740481C1C}">
                <a14:useLocalDpi xmlns:a14="http://schemas.microsoft.com/office/drawing/2010/main" val="0"/>
              </a:ext>
            </a:extLst>
          </a:blip>
          <a:srcRect/>
          <a:stretch/>
        </p:blipFill>
        <p:spPr bwMode="auto">
          <a:xfrm rot="1356471">
            <a:off x="4442547" y="3269094"/>
            <a:ext cx="965450" cy="588725"/>
          </a:xfrm>
          <a:prstGeom prst="rect">
            <a:avLst/>
          </a:prstGeom>
          <a:noFill/>
          <a:extLst>
            <a:ext uri="{909E8E84-426E-40DD-AFC4-6F175D3DCCD1}">
              <a14:hiddenFill xmlns:a14="http://schemas.microsoft.com/office/drawing/2010/main">
                <a:solidFill>
                  <a:srgbClr val="FFFFFF"/>
                </a:solidFill>
              </a14:hiddenFill>
            </a:ext>
          </a:extLst>
        </p:spPr>
      </p:pic>
      <p:sp>
        <p:nvSpPr>
          <p:cNvPr id="85"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solidFill>
                  <a:srgbClr val="000000"/>
                </a:solidFill>
              </a:rPr>
              <a:t>Copyright © 2016 Eli Lilly and Company</a:t>
            </a:r>
          </a:p>
        </p:txBody>
      </p:sp>
      <p:sp>
        <p:nvSpPr>
          <p:cNvPr id="38" name="Text Box 27"/>
          <p:cNvSpPr txBox="1">
            <a:spLocks noChangeArrowheads="1"/>
          </p:cNvSpPr>
          <p:nvPr/>
        </p:nvSpPr>
        <p:spPr bwMode="auto">
          <a:xfrm>
            <a:off x="4235337" y="2912812"/>
            <a:ext cx="1834156"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dirty="0">
                <a:solidFill>
                  <a:prstClr val="black"/>
                </a:solidFill>
                <a:ea typeface="MS PGothic" pitchFamily="34" charset="-128"/>
                <a:cs typeface="Arial" pitchFamily="34" charset="0"/>
              </a:rPr>
              <a:t>Diabetes Diagnosis</a:t>
            </a:r>
          </a:p>
        </p:txBody>
      </p:sp>
      <p:sp>
        <p:nvSpPr>
          <p:cNvPr id="39" name="Text Placeholder 4"/>
          <p:cNvSpPr txBox="1">
            <a:spLocks/>
          </p:cNvSpPr>
          <p:nvPr/>
        </p:nvSpPr>
        <p:spPr bwMode="auto">
          <a:xfrm>
            <a:off x="503237" y="5933772"/>
            <a:ext cx="449753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342900" indent="-342900">
              <a:spcBef>
                <a:spcPct val="0"/>
              </a:spcBef>
              <a:spcAft>
                <a:spcPct val="0"/>
              </a:spcAft>
            </a:pPr>
            <a:r>
              <a:rPr lang="en-GB" dirty="0">
                <a:solidFill>
                  <a:srgbClr val="000000"/>
                </a:solidFill>
              </a:rPr>
              <a:t>DeFronzo RA. </a:t>
            </a:r>
            <a:r>
              <a:rPr lang="en-GB" i="1" dirty="0">
                <a:solidFill>
                  <a:srgbClr val="000000"/>
                </a:solidFill>
              </a:rPr>
              <a:t>Diabetes</a:t>
            </a:r>
            <a:r>
              <a:rPr lang="en-GB" dirty="0">
                <a:solidFill>
                  <a:srgbClr val="000000"/>
                </a:solidFill>
              </a:rPr>
              <a:t> 2009;58:773-95</a:t>
            </a:r>
            <a:endParaRPr lang="en-US" dirty="0">
              <a:solidFill>
                <a:srgbClr val="000000"/>
              </a:solidFill>
            </a:endParaRPr>
          </a:p>
          <a:p>
            <a:pPr marL="342900" indent="-342900">
              <a:spcBef>
                <a:spcPct val="0"/>
              </a:spcBef>
              <a:spcAft>
                <a:spcPct val="0"/>
              </a:spcAft>
            </a:pPr>
            <a:r>
              <a:rPr lang="en-US" dirty="0">
                <a:solidFill>
                  <a:srgbClr val="000000"/>
                </a:solidFill>
                <a:ea typeface="Arial Unicode MS" pitchFamily="34" charset="-128"/>
                <a:cs typeface="Arial Unicode MS" pitchFamily="34" charset="-128"/>
              </a:rPr>
              <a:t>Bergman RN. </a:t>
            </a:r>
            <a:r>
              <a:rPr lang="en-US" i="1" dirty="0">
                <a:solidFill>
                  <a:srgbClr val="000000"/>
                </a:solidFill>
                <a:ea typeface="Arial Unicode MS" pitchFamily="34" charset="-128"/>
                <a:cs typeface="Arial Unicode MS" pitchFamily="34" charset="-128"/>
              </a:rPr>
              <a:t>Diabetes</a:t>
            </a:r>
            <a:r>
              <a:rPr lang="en-US" dirty="0">
                <a:solidFill>
                  <a:srgbClr val="000000"/>
                </a:solidFill>
                <a:ea typeface="Arial Unicode MS" pitchFamily="34" charset="-128"/>
                <a:cs typeface="Arial Unicode MS" pitchFamily="34" charset="-128"/>
              </a:rPr>
              <a:t> 1989;38:1512-27</a:t>
            </a:r>
            <a:endParaRPr lang="en-US" dirty="0">
              <a:solidFill>
                <a:srgbClr val="000000"/>
              </a:solidFill>
            </a:endParaRPr>
          </a:p>
          <a:p>
            <a:pPr marL="342900" indent="-342900">
              <a:spcBef>
                <a:spcPct val="0"/>
              </a:spcBef>
              <a:spcAft>
                <a:spcPct val="0"/>
              </a:spcAft>
            </a:pPr>
            <a:r>
              <a:rPr lang="en-US" dirty="0">
                <a:solidFill>
                  <a:prstClr val="black"/>
                </a:solidFill>
              </a:rPr>
              <a:t>Data from Holman RR. </a:t>
            </a:r>
            <a:r>
              <a:rPr lang="en-US" i="1" dirty="0">
                <a:solidFill>
                  <a:prstClr val="black"/>
                </a:solidFill>
              </a:rPr>
              <a:t>Diabetes Res Clin Pract</a:t>
            </a:r>
            <a:r>
              <a:rPr lang="en-US" dirty="0">
                <a:solidFill>
                  <a:prstClr val="black"/>
                </a:solidFill>
              </a:rPr>
              <a:t> 1998;40:S21-25</a:t>
            </a:r>
          </a:p>
          <a:p>
            <a:pPr marL="342900" indent="-342900">
              <a:spcBef>
                <a:spcPct val="0"/>
              </a:spcBef>
              <a:spcAft>
                <a:spcPct val="0"/>
              </a:spcAft>
            </a:pPr>
            <a:r>
              <a:rPr lang="en-US" dirty="0">
                <a:solidFill>
                  <a:prstClr val="black"/>
                </a:solidFill>
              </a:rPr>
              <a:t>Data from UKPDS 16. </a:t>
            </a:r>
            <a:r>
              <a:rPr lang="pt-BR" i="1" dirty="0">
                <a:solidFill>
                  <a:prstClr val="black"/>
                </a:solidFill>
              </a:rPr>
              <a:t>Diabetes</a:t>
            </a:r>
            <a:r>
              <a:rPr lang="pt-BR" dirty="0">
                <a:solidFill>
                  <a:prstClr val="black"/>
                </a:solidFill>
              </a:rPr>
              <a:t> 1995;44:1249-58 (updated 45:1655)</a:t>
            </a:r>
            <a:endParaRPr lang="en-US" dirty="0">
              <a:solidFill>
                <a:prstClr val="black"/>
              </a:solidFill>
            </a:endParaRPr>
          </a:p>
        </p:txBody>
      </p:sp>
    </p:spTree>
    <p:extLst>
      <p:ext uri="{BB962C8B-B14F-4D97-AF65-F5344CB8AC3E}">
        <p14:creationId xmlns:p14="http://schemas.microsoft.com/office/powerpoint/2010/main" val="256395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44444E-6 L 0.15521 0.08588 " pathEditMode="relative" rAng="0" ptsTypes="AA">
                                      <p:cBhvr>
                                        <p:cTn id="6" dur="12000" fill="hold"/>
                                        <p:tgtEl>
                                          <p:spTgt spid="81"/>
                                        </p:tgtEl>
                                        <p:attrNameLst>
                                          <p:attrName>ppt_x</p:attrName>
                                          <p:attrName>ppt_y</p:attrName>
                                        </p:attrNameLst>
                                      </p:cBhvr>
                                      <p:rCtr x="7760" y="4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5400"/>
            <a:ext cx="8229600" cy="1425575"/>
          </a:xfrm>
        </p:spPr>
        <p:txBody>
          <a:bodyPr/>
          <a:lstStyle/>
          <a:p>
            <a:r>
              <a:rPr lang="en-US" dirty="0"/>
              <a:t>Lilly Diabetes: </a:t>
            </a:r>
            <a:r>
              <a:rPr lang="en-US" b="1" dirty="0"/>
              <a:t>90 Years </a:t>
            </a:r>
            <a:r>
              <a:rPr lang="en-US" dirty="0"/>
              <a:t>of Milestones</a:t>
            </a:r>
          </a:p>
        </p:txBody>
      </p:sp>
      <p:sp>
        <p:nvSpPr>
          <p:cNvPr id="60" name="TextBox 59"/>
          <p:cNvSpPr txBox="1">
            <a:spLocks noChangeArrowheads="1"/>
          </p:cNvSpPr>
          <p:nvPr/>
        </p:nvSpPr>
        <p:spPr bwMode="auto">
          <a:xfrm>
            <a:off x="76200" y="3341912"/>
            <a:ext cx="1149228" cy="93871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Lilly* is the first company to make insulin commercially available. </a:t>
            </a:r>
          </a:p>
        </p:txBody>
      </p:sp>
      <p:sp>
        <p:nvSpPr>
          <p:cNvPr id="62" name="TextBox 61"/>
          <p:cNvSpPr txBox="1">
            <a:spLocks noChangeArrowheads="1"/>
          </p:cNvSpPr>
          <p:nvPr/>
        </p:nvSpPr>
        <p:spPr bwMode="auto">
          <a:xfrm>
            <a:off x="1542513" y="3343058"/>
            <a:ext cx="1206867" cy="1277273"/>
          </a:xfrm>
          <a:prstGeom prst="rect">
            <a:avLst/>
          </a:prstGeom>
          <a:noFill/>
          <a:ln w="9525">
            <a:noFill/>
            <a:miter lim="800000"/>
            <a:headEnd/>
            <a:tailEnd/>
          </a:ln>
        </p:spPr>
        <p:txBody>
          <a:bodyPr wrap="square">
            <a:spAutoFit/>
          </a:bodyPr>
          <a:lstStyle>
            <a:defPPr>
              <a:defRPr lang="en-US"/>
            </a:defPPr>
            <a:lvl1pPr>
              <a:defRPr sz="1200" b="1">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rial"/>
                <a:ea typeface="+mn-ea"/>
                <a:cs typeface="+mn-cs"/>
              </a:rPr>
              <a:t>Humulin</a:t>
            </a:r>
            <a:r>
              <a:rPr kumimoji="0" lang="en-US" sz="1100" b="0" i="0" u="none" strike="noStrike" kern="1200" cap="none" spc="0" normalizeH="0" baseline="0" noProof="0" dirty="0">
                <a:ln>
                  <a:noFill/>
                </a:ln>
                <a:solidFill>
                  <a:srgbClr val="000000"/>
                </a:solidFill>
                <a:effectLst/>
                <a:uLnTx/>
                <a:uFillTx/>
                <a:latin typeface="Arial"/>
                <a:ea typeface="+mn-ea"/>
                <a:cs typeface="+mn-cs"/>
              </a:rPr>
              <a:t> is the </a:t>
            </a:r>
            <a:br>
              <a:rPr kumimoji="0" lang="en-US" sz="1100" b="0" i="0" u="none" strike="noStrike" kern="1200" cap="none" spc="0" normalizeH="0" baseline="0" noProof="0" dirty="0">
                <a:ln>
                  <a:noFill/>
                </a:ln>
                <a:solidFill>
                  <a:srgbClr val="000000"/>
                </a:solidFill>
                <a:effectLst/>
                <a:uLnTx/>
                <a:uFillTx/>
                <a:latin typeface="Arial"/>
                <a:ea typeface="+mn-ea"/>
                <a:cs typeface="+mn-cs"/>
              </a:rPr>
            </a:br>
            <a:r>
              <a:rPr kumimoji="0" lang="en-US" sz="1100" b="0" i="0" u="none" strike="noStrike" kern="1200" cap="none" spc="0" normalizeH="0" baseline="0" noProof="0" dirty="0">
                <a:ln>
                  <a:noFill/>
                </a:ln>
                <a:solidFill>
                  <a:srgbClr val="000000"/>
                </a:solidFill>
                <a:effectLst/>
                <a:uLnTx/>
                <a:uFillTx/>
                <a:latin typeface="Arial"/>
                <a:ea typeface="+mn-ea"/>
                <a:cs typeface="+mn-cs"/>
              </a:rPr>
              <a:t>first human drug produced through recombinant </a:t>
            </a:r>
            <a:br>
              <a:rPr kumimoji="0" lang="en-US" sz="1100" b="0" i="0" u="none" strike="noStrike" kern="1200" cap="none" spc="0" normalizeH="0" baseline="0" noProof="0" dirty="0">
                <a:ln>
                  <a:noFill/>
                </a:ln>
                <a:solidFill>
                  <a:srgbClr val="000000"/>
                </a:solidFill>
                <a:effectLst/>
                <a:uLnTx/>
                <a:uFillTx/>
                <a:latin typeface="Arial"/>
                <a:ea typeface="+mn-ea"/>
                <a:cs typeface="+mn-cs"/>
              </a:rPr>
            </a:br>
            <a:r>
              <a:rPr kumimoji="0" lang="en-US" sz="1100" b="0" i="0" u="none" strike="noStrike" kern="1200" cap="none" spc="0" normalizeH="0" baseline="0" noProof="0" dirty="0">
                <a:ln>
                  <a:noFill/>
                </a:ln>
                <a:solidFill>
                  <a:srgbClr val="000000"/>
                </a:solidFill>
                <a:effectLst/>
                <a:uLnTx/>
                <a:uFillTx/>
                <a:latin typeface="Arial"/>
                <a:ea typeface="+mn-ea"/>
                <a:cs typeface="+mn-cs"/>
              </a:rPr>
              <a:t>DNA technology.</a:t>
            </a:r>
          </a:p>
        </p:txBody>
      </p:sp>
      <p:sp>
        <p:nvSpPr>
          <p:cNvPr id="66" name="TextBox 65"/>
          <p:cNvSpPr txBox="1">
            <a:spLocks noChangeArrowheads="1"/>
          </p:cNvSpPr>
          <p:nvPr/>
        </p:nvSpPr>
        <p:spPr bwMode="auto">
          <a:xfrm>
            <a:off x="3027078" y="3336784"/>
            <a:ext cx="1180219" cy="769441"/>
          </a:xfrm>
          <a:prstGeom prst="rect">
            <a:avLst/>
          </a:prstGeom>
          <a:noFill/>
          <a:ln w="9525">
            <a:noFill/>
            <a:miter lim="800000"/>
            <a:headEnd/>
            <a:tailEnd/>
          </a:ln>
        </p:spPr>
        <p:txBody>
          <a:bodyPr wrap="square">
            <a:spAutoFit/>
          </a:bodyPr>
          <a:lstStyle>
            <a:defPPr>
              <a:defRPr lang="en-US"/>
            </a:defPPr>
            <a:lvl1pPr>
              <a:defRPr sz="1200" b="1">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Humalog</a:t>
            </a:r>
            <a:r>
              <a:rPr kumimoji="0" lang="en-US" sz="1100" b="0" i="0" u="none" strike="noStrike" kern="1200" cap="none" spc="0" normalizeH="0" baseline="0" noProof="0" dirty="0">
                <a:ln>
                  <a:noFill/>
                </a:ln>
                <a:solidFill>
                  <a:srgbClr val="000000"/>
                </a:solidFill>
                <a:effectLst/>
                <a:uLnTx/>
                <a:uFillTx/>
                <a:latin typeface="Arial"/>
                <a:ea typeface="+mn-ea"/>
                <a:cs typeface="+mn-cs"/>
              </a:rPr>
              <a:t> is the first rapid-acting human insulin analogue.</a:t>
            </a:r>
          </a:p>
        </p:txBody>
      </p:sp>
      <p:sp>
        <p:nvSpPr>
          <p:cNvPr id="72" name="TextBox 71"/>
          <p:cNvSpPr txBox="1">
            <a:spLocks noChangeArrowheads="1"/>
          </p:cNvSpPr>
          <p:nvPr/>
        </p:nvSpPr>
        <p:spPr bwMode="auto">
          <a:xfrm>
            <a:off x="4531848" y="3341912"/>
            <a:ext cx="1318056" cy="1107996"/>
          </a:xfrm>
          <a:prstGeom prst="rect">
            <a:avLst/>
          </a:prstGeom>
          <a:noFill/>
          <a:ln w="9525">
            <a:noFill/>
            <a:miter lim="800000"/>
            <a:headEnd/>
            <a:tailEnd/>
          </a:ln>
        </p:spPr>
        <p:txBody>
          <a:bodyPr wrap="square">
            <a:spAutoFit/>
          </a:bodyPr>
          <a:lstStyle>
            <a:defPPr>
              <a:defRPr lang="en-US"/>
            </a:defPPr>
            <a:lvl1pPr>
              <a:defRPr sz="1200" b="1">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Byetta</a:t>
            </a:r>
            <a:r>
              <a:rPr kumimoji="0" lang="en-US" sz="1100" b="0" i="0" u="none" strike="noStrike" kern="1200" cap="none" spc="0" normalizeH="0" baseline="30000" noProof="0" dirty="0">
                <a:ln>
                  <a:noFill/>
                </a:ln>
                <a:solidFill>
                  <a:srgbClr val="000000"/>
                </a:solidFill>
                <a:effectLst/>
                <a:uLnTx/>
                <a:uFillTx/>
                <a:latin typeface="Arial"/>
                <a:ea typeface="+mn-ea"/>
                <a:cs typeface="+mn-cs"/>
              </a:rPr>
              <a:t>®</a:t>
            </a:r>
            <a:r>
              <a:rPr kumimoji="0" lang="en-US" sz="1100" b="0" i="0" u="none" strike="noStrike" kern="1200" cap="none" spc="0" normalizeH="0" baseline="0" noProof="0" dirty="0">
                <a:ln>
                  <a:noFill/>
                </a:ln>
                <a:solidFill>
                  <a:srgbClr val="000000"/>
                </a:solidFill>
                <a:effectLst/>
                <a:uLnTx/>
                <a:uFillTx/>
                <a:latin typeface="Arial"/>
                <a:ea typeface="+mn-ea"/>
                <a:cs typeface="+mn-cs"/>
              </a:rPr>
              <a:t> (exenatide BID injection) is the first GLP-1 RA (developed by Lilly and Amylin</a:t>
            </a:r>
            <a:r>
              <a:rPr kumimoji="0" lang="en-US" sz="1100" b="0" i="0" u="none" strike="noStrike" kern="1200" cap="none" spc="0" normalizeH="0" baseline="30000" noProof="0" dirty="0">
                <a:ln>
                  <a:noFill/>
                </a:ln>
                <a:solidFill>
                  <a:srgbClr val="000000"/>
                </a:solidFill>
                <a:effectLst/>
                <a:uLnTx/>
                <a:uFillTx/>
                <a:latin typeface="Arial"/>
                <a:ea typeface="+mn-ea"/>
                <a:cs typeface="+mn-cs"/>
              </a:rPr>
              <a:t>‡</a:t>
            </a:r>
            <a:r>
              <a:rPr kumimoji="0" lang="en-US" sz="1100" b="0" i="0" u="none" strike="noStrike" kern="1200" cap="none" spc="0" normalizeH="0" baseline="0" noProof="0" dirty="0">
                <a:ln>
                  <a:noFill/>
                </a:ln>
                <a:solidFill>
                  <a:srgbClr val="000000"/>
                </a:solidFill>
                <a:effectLst/>
                <a:uLnTx/>
                <a:uFillTx/>
                <a:latin typeface="Arial"/>
                <a:ea typeface="+mn-ea"/>
                <a:cs typeface="+mn-cs"/>
              </a:rPr>
              <a:t>).</a:t>
            </a:r>
          </a:p>
        </p:txBody>
      </p:sp>
      <p:sp>
        <p:nvSpPr>
          <p:cNvPr id="24" name="TextBox 23"/>
          <p:cNvSpPr txBox="1">
            <a:spLocks noChangeArrowheads="1"/>
          </p:cNvSpPr>
          <p:nvPr/>
        </p:nvSpPr>
        <p:spPr bwMode="auto">
          <a:xfrm>
            <a:off x="5892811" y="3344768"/>
            <a:ext cx="1612113" cy="2631490"/>
          </a:xfrm>
          <a:prstGeom prst="rect">
            <a:avLst/>
          </a:prstGeom>
          <a:noFill/>
          <a:ln w="9525">
            <a:noFill/>
            <a:miter lim="800000"/>
            <a:headEnd/>
            <a:tailEnd/>
          </a:ln>
        </p:spPr>
        <p:txBody>
          <a:bodyPr wrap="square">
            <a:spAutoFit/>
          </a:bodyPr>
          <a:lstStyle>
            <a:defPPr>
              <a:defRPr lang="en-US"/>
            </a:defPPr>
            <a:lvl1pPr>
              <a:defRPr sz="1200" b="1">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Bydureon</a:t>
            </a:r>
            <a:r>
              <a:rPr kumimoji="0" lang="en-US" sz="1100" b="1" i="0" u="none" strike="noStrike" kern="1200" cap="none" spc="0" normalizeH="0" baseline="30000" noProof="0" dirty="0">
                <a:ln>
                  <a:noFill/>
                </a:ln>
                <a:solidFill>
                  <a:srgbClr val="000000"/>
                </a:solidFill>
                <a:effectLst/>
                <a:uLnTx/>
                <a:uFillTx/>
                <a:latin typeface="Arial"/>
                <a:ea typeface="+mn-ea"/>
                <a:cs typeface="+mn-cs"/>
              </a:rPr>
              <a:t>® </a:t>
            </a:r>
            <a:r>
              <a:rPr kumimoji="0" lang="en-US" sz="1100" b="0" i="0" u="none" strike="noStrike" kern="1200" cap="none" spc="0" normalizeH="0" baseline="0" noProof="0" dirty="0">
                <a:ln>
                  <a:noFill/>
                </a:ln>
                <a:solidFill>
                  <a:srgbClr val="000000"/>
                </a:solidFill>
                <a:effectLst/>
                <a:uLnTx/>
                <a:uFillTx/>
                <a:latin typeface="Arial"/>
                <a:ea typeface="+mn-ea"/>
                <a:cs typeface="+mn-cs"/>
              </a:rPr>
              <a:t>(exenatide </a:t>
            </a:r>
            <a:br>
              <a:rPr kumimoji="0" lang="en-US" sz="1100" b="0" i="0" u="none" strike="noStrike" kern="1200" cap="none" spc="0" normalizeH="0" baseline="0" noProof="0" dirty="0">
                <a:ln>
                  <a:noFill/>
                </a:ln>
                <a:solidFill>
                  <a:srgbClr val="000000"/>
                </a:solidFill>
                <a:effectLst/>
                <a:uLnTx/>
                <a:uFillTx/>
                <a:latin typeface="Arial"/>
                <a:ea typeface="+mn-ea"/>
                <a:cs typeface="+mn-cs"/>
              </a:rPr>
            </a:br>
            <a:r>
              <a:rPr kumimoji="0" lang="en-US" sz="1100" b="0" i="0" u="none" strike="noStrike" kern="1200" cap="none" spc="0" normalizeH="0" baseline="0" noProof="0" dirty="0">
                <a:ln>
                  <a:noFill/>
                </a:ln>
                <a:solidFill>
                  <a:srgbClr val="000000"/>
                </a:solidFill>
                <a:effectLst/>
                <a:uLnTx/>
                <a:uFillTx/>
                <a:latin typeface="Arial"/>
                <a:ea typeface="+mn-ea"/>
                <a:cs typeface="+mn-cs"/>
              </a:rPr>
              <a:t>2 mg powder and solvent for prolong release suspension for injection) is the first weekly GLP-1 RA, developed by Lilly, Alkermes,</a:t>
            </a:r>
            <a:r>
              <a:rPr kumimoji="0" lang="en-US" sz="1100" b="0" i="0" u="none" strike="noStrike" kern="1200" cap="none" spc="0" normalizeH="0" baseline="30000" noProof="0" dirty="0">
                <a:ln>
                  <a:noFill/>
                </a:ln>
                <a:solidFill>
                  <a:srgbClr val="000000"/>
                </a:solidFill>
                <a:effectLst/>
                <a:uLnTx/>
                <a:uFillTx/>
                <a:latin typeface="Arial"/>
                <a:ea typeface="+mn-ea"/>
                <a:cs typeface="+mn-cs"/>
              </a:rPr>
              <a:t>‡</a:t>
            </a:r>
            <a:r>
              <a:rPr kumimoji="0" lang="en-US" sz="1100" b="0" i="0" u="none" strike="noStrike" kern="1200" cap="none" spc="0" normalizeH="0" baseline="0" noProof="0" dirty="0">
                <a:ln>
                  <a:noFill/>
                </a:ln>
                <a:solidFill>
                  <a:srgbClr val="000000"/>
                </a:solidFill>
                <a:effectLst/>
                <a:uLnTx/>
                <a:uFillTx/>
                <a:latin typeface="Arial"/>
                <a:ea typeface="+mn-ea"/>
                <a:cs typeface="+mn-cs"/>
              </a:rPr>
              <a:t> and Amylin.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rial"/>
                <a:ea typeface="+mn-ea"/>
                <a:cs typeface="+mn-cs"/>
              </a:rPr>
              <a:t>Trajenta</a:t>
            </a:r>
            <a:r>
              <a:rPr kumimoji="0" lang="en-US" sz="1100" b="1" i="0" u="none" strike="noStrike" kern="1200" cap="none" spc="0" normalizeH="0" baseline="0" noProof="0" dirty="0">
                <a:ln>
                  <a:noFill/>
                </a:ln>
                <a:solidFill>
                  <a:srgbClr val="000000"/>
                </a:solidFill>
                <a:effectLst/>
                <a:uLnTx/>
                <a:uFillTx/>
                <a:latin typeface="Arial"/>
                <a:ea typeface="+mn-ea"/>
                <a:cs typeface="+mn-cs"/>
              </a:rPr>
              <a:t>,</a:t>
            </a:r>
            <a:r>
              <a:rPr kumimoji="0" lang="en-US" sz="1100" b="0" i="0" u="none" strike="noStrike" kern="1200" cap="none" spc="0" normalizeH="0" baseline="0" noProof="0" dirty="0">
                <a:ln>
                  <a:noFill/>
                </a:ln>
                <a:solidFill>
                  <a:srgbClr val="000000"/>
                </a:solidFill>
                <a:effectLst/>
                <a:uLnTx/>
                <a:uFillTx/>
                <a:latin typeface="Arial"/>
                <a:ea typeface="+mn-ea"/>
                <a:cs typeface="+mn-cs"/>
              </a:rPr>
              <a:t> BI/Lilly’s once-daily </a:t>
            </a:r>
            <a:r>
              <a:rPr kumimoji="0" lang="en-US" sz="1100" b="0" i="0" u="none" strike="noStrike" kern="1200" cap="none" spc="0" normalizeH="0" baseline="0" noProof="0" dirty="0" err="1">
                <a:ln>
                  <a:noFill/>
                </a:ln>
                <a:solidFill>
                  <a:srgbClr val="000000"/>
                </a:solidFill>
                <a:effectLst/>
                <a:uLnTx/>
                <a:uFillTx/>
                <a:latin typeface="Arial"/>
                <a:ea typeface="+mn-ea"/>
                <a:cs typeface="+mn-cs"/>
              </a:rPr>
              <a:t>linagliptin</a:t>
            </a:r>
            <a:r>
              <a:rPr kumimoji="0" lang="en-US" sz="1100" b="0" i="0" u="none" strike="noStrike" kern="1200" cap="none" spc="0" normalizeH="0" baseline="0" noProof="0" dirty="0">
                <a:ln>
                  <a:noFill/>
                </a:ln>
                <a:solidFill>
                  <a:srgbClr val="000000"/>
                </a:solidFill>
                <a:effectLst/>
                <a:uLnTx/>
                <a:uFillTx/>
                <a:latin typeface="Arial"/>
                <a:ea typeface="+mn-ea"/>
                <a:cs typeface="+mn-cs"/>
              </a:rPr>
              <a:t> tablet is approved for the treatment of type 2 diabetes.</a:t>
            </a:r>
          </a:p>
        </p:txBody>
      </p:sp>
      <p:sp>
        <p:nvSpPr>
          <p:cNvPr id="56" name="TextBox 55"/>
          <p:cNvSpPr txBox="1">
            <a:spLocks noChangeArrowheads="1"/>
          </p:cNvSpPr>
          <p:nvPr/>
        </p:nvSpPr>
        <p:spPr bwMode="auto">
          <a:xfrm>
            <a:off x="178839" y="2917879"/>
            <a:ext cx="1040361"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2E2D"/>
                </a:solidFill>
                <a:effectLst/>
                <a:uLnTx/>
                <a:uFillTx/>
                <a:latin typeface="Arial"/>
                <a:ea typeface="+mn-ea"/>
                <a:cs typeface="Arial"/>
              </a:rPr>
              <a:t>1923</a:t>
            </a:r>
          </a:p>
        </p:txBody>
      </p:sp>
      <p:sp>
        <p:nvSpPr>
          <p:cNvPr id="64" name="TextBox 22"/>
          <p:cNvSpPr txBox="1">
            <a:spLocks noChangeArrowheads="1"/>
          </p:cNvSpPr>
          <p:nvPr/>
        </p:nvSpPr>
        <p:spPr bwMode="auto">
          <a:xfrm>
            <a:off x="1670172" y="2917879"/>
            <a:ext cx="1301628"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2E2D"/>
                </a:solidFill>
                <a:effectLst/>
                <a:uLnTx/>
                <a:uFillTx/>
                <a:latin typeface="Arial"/>
                <a:ea typeface="+mn-ea"/>
                <a:cs typeface="Arial"/>
              </a:rPr>
              <a:t>1982</a:t>
            </a:r>
          </a:p>
        </p:txBody>
      </p:sp>
      <p:sp>
        <p:nvSpPr>
          <p:cNvPr id="67" name="TextBox 22"/>
          <p:cNvSpPr txBox="1">
            <a:spLocks noChangeArrowheads="1"/>
          </p:cNvSpPr>
          <p:nvPr/>
        </p:nvSpPr>
        <p:spPr bwMode="auto">
          <a:xfrm>
            <a:off x="3138726" y="2912907"/>
            <a:ext cx="1052274"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2E2D"/>
                </a:solidFill>
                <a:effectLst/>
                <a:uLnTx/>
                <a:uFillTx/>
                <a:latin typeface="Arial"/>
                <a:ea typeface="+mn-ea"/>
                <a:cs typeface="Arial"/>
              </a:rPr>
              <a:t>1996</a:t>
            </a:r>
          </a:p>
        </p:txBody>
      </p:sp>
      <p:sp>
        <p:nvSpPr>
          <p:cNvPr id="71" name="TextBox 22"/>
          <p:cNvSpPr txBox="1">
            <a:spLocks noChangeArrowheads="1"/>
          </p:cNvSpPr>
          <p:nvPr/>
        </p:nvSpPr>
        <p:spPr bwMode="auto">
          <a:xfrm>
            <a:off x="4578749" y="2917879"/>
            <a:ext cx="1612113"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2E2D"/>
                </a:solidFill>
                <a:effectLst/>
                <a:uLnTx/>
                <a:uFillTx/>
                <a:latin typeface="Arial"/>
                <a:ea typeface="+mn-ea"/>
                <a:cs typeface="Arial"/>
              </a:rPr>
              <a:t>2005</a:t>
            </a:r>
          </a:p>
        </p:txBody>
      </p:sp>
      <p:sp>
        <p:nvSpPr>
          <p:cNvPr id="74" name="TextBox 22"/>
          <p:cNvSpPr txBox="1">
            <a:spLocks noChangeArrowheads="1"/>
          </p:cNvSpPr>
          <p:nvPr/>
        </p:nvSpPr>
        <p:spPr bwMode="auto">
          <a:xfrm>
            <a:off x="6233769" y="2917879"/>
            <a:ext cx="85376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2E2D"/>
                </a:solidFill>
                <a:effectLst/>
                <a:uLnTx/>
                <a:uFillTx/>
                <a:latin typeface="Arial"/>
                <a:ea typeface="+mn-ea"/>
                <a:cs typeface="Arial"/>
              </a:rPr>
              <a:t>2011</a:t>
            </a:r>
          </a:p>
        </p:txBody>
      </p:sp>
      <p:sp>
        <p:nvSpPr>
          <p:cNvPr id="3" name="TextBox 2"/>
          <p:cNvSpPr txBox="1"/>
          <p:nvPr/>
        </p:nvSpPr>
        <p:spPr>
          <a:xfrm>
            <a:off x="162108" y="6027256"/>
            <a:ext cx="64579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*Eli Lilly and Company; </a:t>
            </a:r>
            <a:r>
              <a:rPr kumimoji="0" lang="en-US" sz="1000" b="0" i="0" u="none" strike="noStrike" kern="1200" cap="none" spc="0" normalizeH="0" baseline="30000" noProof="0" dirty="0">
                <a:ln>
                  <a:noFill/>
                </a:ln>
                <a:solidFill>
                  <a:srgbClr val="000000"/>
                </a:solidFill>
                <a:effectLst/>
                <a:uLnTx/>
                <a:uFillTx/>
                <a:latin typeface="Arial"/>
                <a:ea typeface="+mn-ea"/>
                <a:cs typeface="+mn-cs"/>
              </a:rPr>
              <a:t>†</a:t>
            </a:r>
            <a:r>
              <a:rPr kumimoji="0" lang="en-US" sz="1000" b="0" i="0" u="none" strike="noStrike" kern="1200" cap="none" spc="0" normalizeH="0" baseline="0" noProof="0" dirty="0">
                <a:ln>
                  <a:noFill/>
                </a:ln>
                <a:solidFill>
                  <a:srgbClr val="000000"/>
                </a:solidFill>
                <a:effectLst/>
                <a:uLnTx/>
                <a:uFillTx/>
                <a:latin typeface="Arial"/>
                <a:ea typeface="+mn-ea"/>
                <a:cs typeface="+mn-cs"/>
              </a:rPr>
              <a:t>Takeda Pharmaceutical Company Ltd.;</a:t>
            </a:r>
            <a:r>
              <a:rPr kumimoji="0" lang="en-US" sz="1000" b="0" i="0" u="none" strike="noStrike" kern="1200" cap="none" spc="0" normalizeH="0" baseline="30000" noProof="0" dirty="0">
                <a:ln>
                  <a:noFill/>
                </a:ln>
                <a:solidFill>
                  <a:srgbClr val="000000"/>
                </a:solidFill>
                <a:effectLst/>
                <a:uLnTx/>
                <a:uFillTx/>
                <a:latin typeface="Arial"/>
                <a:ea typeface="+mn-ea"/>
                <a:cs typeface="+mn-cs"/>
              </a:rPr>
              <a:t> ‡</a:t>
            </a:r>
            <a:r>
              <a:rPr kumimoji="0" lang="en-US" sz="1000" b="0" i="0" u="none" strike="noStrike" kern="1200" cap="none" spc="0" normalizeH="0" baseline="0" noProof="0" dirty="0">
                <a:ln>
                  <a:noFill/>
                </a:ln>
                <a:solidFill>
                  <a:srgbClr val="000000"/>
                </a:solidFill>
                <a:effectLst/>
                <a:uLnTx/>
                <a:uFillTx/>
                <a:latin typeface="Arial"/>
                <a:ea typeface="+mn-ea"/>
                <a:cs typeface="+mn-cs"/>
              </a:rPr>
              <a:t>Amylin Pharmaceuticals, Inc.; </a:t>
            </a:r>
            <a:r>
              <a:rPr kumimoji="0" lang="en-US" sz="1000" b="0" i="0" u="none" strike="noStrike" kern="1200" cap="none" spc="0" normalizeH="0" baseline="30000" noProof="0" dirty="0">
                <a:ln>
                  <a:noFill/>
                </a:ln>
                <a:solidFill>
                  <a:srgbClr val="000000"/>
                </a:solidFill>
                <a:effectLst/>
                <a:uLnTx/>
                <a:uFillTx/>
                <a:latin typeface="Arial"/>
                <a:ea typeface="+mn-ea"/>
                <a:cs typeface="+mn-cs"/>
              </a:rPr>
              <a:t>§</a:t>
            </a:r>
            <a:r>
              <a:rPr kumimoji="0" lang="en-US" sz="1000" b="0" i="0" u="none" strike="noStrike" kern="1200" cap="none" spc="0" normalizeH="0" baseline="0" noProof="0" dirty="0" err="1">
                <a:ln>
                  <a:noFill/>
                </a:ln>
                <a:solidFill>
                  <a:srgbClr val="000000"/>
                </a:solidFill>
                <a:effectLst/>
                <a:uLnTx/>
                <a:uFillTx/>
                <a:latin typeface="Arial"/>
                <a:ea typeface="+mn-ea"/>
                <a:cs typeface="+mn-cs"/>
              </a:rPr>
              <a:t>Alkermes</a:t>
            </a:r>
            <a:r>
              <a:rPr kumimoji="0" lang="en-US" sz="1000" b="0" i="0" u="none" strike="noStrike" kern="1200" cap="none" spc="0" normalizeH="0" baseline="0" noProof="0" dirty="0">
                <a:ln>
                  <a:noFill/>
                </a:ln>
                <a:solidFill>
                  <a:srgbClr val="000000"/>
                </a:solidFill>
                <a:effectLst/>
                <a:uLnTx/>
                <a:uFillTx/>
                <a:latin typeface="Arial"/>
                <a:ea typeface="+mn-ea"/>
                <a:cs typeface="+mn-cs"/>
              </a:rPr>
              <a:t>,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EMA = European Medicines Agency; OAD = oral antidiabetic drug. </a:t>
            </a:r>
          </a:p>
        </p:txBody>
      </p:sp>
      <p:sp>
        <p:nvSpPr>
          <p:cNvPr id="26" name="TextBox 25"/>
          <p:cNvSpPr txBox="1">
            <a:spLocks noChangeArrowheads="1"/>
          </p:cNvSpPr>
          <p:nvPr/>
        </p:nvSpPr>
        <p:spPr bwMode="auto">
          <a:xfrm>
            <a:off x="7632332" y="3336191"/>
            <a:ext cx="1511668" cy="3200876"/>
          </a:xfrm>
          <a:prstGeom prst="rect">
            <a:avLst/>
          </a:prstGeom>
          <a:noFill/>
          <a:ln w="9525">
            <a:noFill/>
            <a:miter lim="800000"/>
            <a:headEnd/>
            <a:tailEnd/>
          </a:ln>
        </p:spPr>
        <p:txBody>
          <a:bodyPr wrap="square">
            <a:spAutoFit/>
          </a:bodyPr>
          <a:lstStyle>
            <a:defPPr>
              <a:defRPr lang="en-US"/>
            </a:defPPr>
            <a:lvl1pPr>
              <a:defRPr sz="1200" b="1">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Trulicity </a:t>
            </a:r>
            <a:r>
              <a:rPr kumimoji="0" lang="en-US" sz="1100" b="0" i="0" u="none" strike="noStrike" kern="1200" cap="none" spc="0" normalizeH="0" baseline="0" noProof="0" dirty="0">
                <a:ln>
                  <a:noFill/>
                </a:ln>
                <a:solidFill>
                  <a:srgbClr val="000000"/>
                </a:solidFill>
                <a:effectLst/>
                <a:uLnTx/>
                <a:uFillTx/>
                <a:latin typeface="Arial"/>
                <a:ea typeface="+mn-ea"/>
                <a:cs typeface="+mn-cs"/>
              </a:rPr>
              <a:t>(dulaglutide once-weekly injection) is in a ready-to-use pen with no reconstitution and a hidden, pre-attached needle.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rial"/>
                <a:ea typeface="+mn-ea"/>
                <a:cs typeface="+mn-cs"/>
              </a:rPr>
              <a:t>Basaglar</a:t>
            </a:r>
            <a:r>
              <a:rPr kumimoji="0" lang="en-US" sz="1100" b="1" i="0" u="none" strike="noStrike" kern="1200" cap="none" spc="0" normalizeH="0" baseline="30000" noProof="0" dirty="0">
                <a:ln>
                  <a:noFill/>
                </a:ln>
                <a:solidFill>
                  <a:srgbClr val="000000"/>
                </a:solidFill>
                <a:effectLst/>
                <a:uLnTx/>
                <a:uFillTx/>
                <a:latin typeface="Arial"/>
                <a:ea typeface="+mn-ea"/>
                <a:cs typeface="+mn-cs"/>
              </a:rPr>
              <a:t>®</a:t>
            </a:r>
            <a:r>
              <a:rPr kumimoji="0" lang="en-US" sz="1100" b="0" i="0" u="none" strike="noStrike" kern="1200" cap="none" spc="0" normalizeH="0" baseline="0" noProof="0" dirty="0">
                <a:ln>
                  <a:noFill/>
                </a:ln>
                <a:solidFill>
                  <a:srgbClr val="000000"/>
                </a:solidFill>
                <a:effectLst/>
                <a:uLnTx/>
                <a:uFillTx/>
                <a:latin typeface="Arial"/>
                <a:ea typeface="+mn-ea"/>
                <a:cs typeface="+mn-cs"/>
              </a:rPr>
              <a:t>, BI/Lilly’s new insulin glargine product, is the first biosimilar product approved by the EMA.</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rial"/>
                <a:ea typeface="+mn-ea"/>
                <a:cs typeface="+mn-cs"/>
              </a:rPr>
              <a:t>Jardiance</a:t>
            </a:r>
            <a:r>
              <a:rPr kumimoji="0" lang="en-US" sz="11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BI/Lilly’s once-daily </a:t>
            </a:r>
            <a:r>
              <a:rPr kumimoji="0" lang="en-US" sz="1100" b="0" i="0" u="none" strike="noStrike" kern="1200" cap="none" spc="0" normalizeH="0" baseline="0" noProof="0" dirty="0" err="1">
                <a:ln>
                  <a:noFill/>
                </a:ln>
                <a:solidFill>
                  <a:srgbClr val="000000"/>
                </a:solidFill>
                <a:effectLst/>
                <a:uLnTx/>
                <a:uFillTx/>
                <a:latin typeface="Arial"/>
                <a:ea typeface="+mn-ea"/>
                <a:cs typeface="+mn-cs"/>
              </a:rPr>
              <a:t>empagliflozin</a:t>
            </a:r>
            <a:r>
              <a:rPr kumimoji="0" lang="en-US" sz="1100" b="0" i="0" u="none" strike="noStrike" kern="1200" cap="none" spc="0" normalizeH="0" baseline="0" noProof="0" dirty="0">
                <a:ln>
                  <a:noFill/>
                </a:ln>
                <a:solidFill>
                  <a:srgbClr val="000000"/>
                </a:solidFill>
                <a:effectLst/>
                <a:uLnTx/>
                <a:uFillTx/>
                <a:latin typeface="Arial"/>
                <a:ea typeface="+mn-ea"/>
                <a:cs typeface="+mn-cs"/>
              </a:rPr>
              <a:t> tablet,  is approved.</a:t>
            </a:r>
          </a:p>
        </p:txBody>
      </p:sp>
      <p:sp>
        <p:nvSpPr>
          <p:cNvPr id="31" name="TextBox 22"/>
          <p:cNvSpPr txBox="1">
            <a:spLocks noChangeArrowheads="1"/>
          </p:cNvSpPr>
          <p:nvPr/>
        </p:nvSpPr>
        <p:spPr bwMode="auto">
          <a:xfrm>
            <a:off x="7848600" y="2912905"/>
            <a:ext cx="87075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2E2D"/>
                </a:solidFill>
                <a:effectLst/>
                <a:uLnTx/>
                <a:uFillTx/>
                <a:latin typeface="Arial"/>
                <a:ea typeface="+mn-ea"/>
                <a:cs typeface="Arial"/>
              </a:rPr>
              <a:t>2014</a:t>
            </a:r>
          </a:p>
        </p:txBody>
      </p:sp>
      <p:pic>
        <p:nvPicPr>
          <p:cNvPr id="25" name="Picture 2" descr="http://www.multivu.com/assets/53897/photos/Bydureon-Vial-original.jpg?13270947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58" r="32542"/>
          <a:stretch/>
        </p:blipFill>
        <p:spPr bwMode="auto">
          <a:xfrm>
            <a:off x="6354661" y="1537027"/>
            <a:ext cx="616863" cy="1337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17273" t="9358" r="35436" b="6518"/>
          <a:stretch/>
        </p:blipFill>
        <p:spPr>
          <a:xfrm>
            <a:off x="7973037" y="1566977"/>
            <a:ext cx="561363" cy="1281919"/>
          </a:xfrm>
          <a:prstGeom prst="rect">
            <a:avLst/>
          </a:prstGeom>
        </p:spPr>
      </p:pic>
      <p:pic>
        <p:nvPicPr>
          <p:cNvPr id="28" name="Picture 8" descr="http://media.nowpublic.net/images/cf/6/cf6710dc2a8ef4d820a1a13dc64e6502.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6152"/>
          <a:stretch/>
        </p:blipFill>
        <p:spPr bwMode="auto">
          <a:xfrm>
            <a:off x="4390055" y="1569718"/>
            <a:ext cx="1293728" cy="12957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33833_3002_eldf_300_km.jpg"/>
          <p:cNvPicPr>
            <a:picLocks noChangeAspect="1"/>
          </p:cNvPicPr>
          <p:nvPr/>
        </p:nvPicPr>
        <p:blipFill rotWithShape="1">
          <a:blip r:embed="rId6" cstate="screen">
            <a:grayscl/>
            <a:extLst>
              <a:ext uri="{28A0092B-C50C-407E-A947-70E740481C1C}">
                <a14:useLocalDpi xmlns:a14="http://schemas.microsoft.com/office/drawing/2010/main"/>
              </a:ext>
            </a:extLst>
          </a:blip>
          <a:srcRect r="-1075"/>
          <a:stretch/>
        </p:blipFill>
        <p:spPr bwMode="auto">
          <a:xfrm>
            <a:off x="176266" y="1570717"/>
            <a:ext cx="1103465" cy="1268219"/>
          </a:xfrm>
          <a:prstGeom prst="rect">
            <a:avLst/>
          </a:prstGeom>
          <a:noFill/>
          <a:ln w="9525">
            <a:noFill/>
            <a:miter lim="800000"/>
            <a:headEnd/>
            <a:tailEnd/>
          </a:ln>
        </p:spPr>
      </p:pic>
      <p:pic>
        <p:nvPicPr>
          <p:cNvPr id="32" name="Picture 4" descr="http://www.patentdocs.typepad.com/photos/uncategorized/2008/03/25/humulin.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harpenSoften amount="10000"/>
                    </a14:imgEffect>
                    <a14:imgEffect>
                      <a14:brightnessContrast bright="6000" contrast="15000"/>
                    </a14:imgEffect>
                  </a14:imgLayer>
                </a14:imgProps>
              </a:ext>
              <a:ext uri="{28A0092B-C50C-407E-A947-70E740481C1C}">
                <a14:useLocalDpi xmlns:a14="http://schemas.microsoft.com/office/drawing/2010/main"/>
              </a:ext>
            </a:extLst>
          </a:blip>
          <a:srcRect/>
          <a:stretch/>
        </p:blipFill>
        <p:spPr bwMode="auto">
          <a:xfrm>
            <a:off x="1533810" y="1546859"/>
            <a:ext cx="1337056" cy="129966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insulinsdirect.com/images/humalog.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6000"/>
                    </a14:imgEffect>
                    <a14:imgEffect>
                      <a14:saturation sat="126000"/>
                    </a14:imgEffect>
                    <a14:imgEffect>
                      <a14:brightnessContrast bright="4000" contrast="5000"/>
                    </a14:imgEffect>
                  </a14:imgLayer>
                </a14:imgProps>
              </a:ext>
              <a:ext uri="{28A0092B-C50C-407E-A947-70E740481C1C}">
                <a14:useLocalDpi xmlns:a14="http://schemas.microsoft.com/office/drawing/2010/main"/>
              </a:ext>
            </a:extLst>
          </a:blip>
          <a:srcRect/>
          <a:stretch/>
        </p:blipFill>
        <p:spPr bwMode="auto">
          <a:xfrm>
            <a:off x="3096545" y="1569719"/>
            <a:ext cx="1055474" cy="129207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6"/>
          <p:cNvSpPr>
            <a:spLocks noChangeArrowheads="1"/>
          </p:cNvSpPr>
          <p:nvPr/>
        </p:nvSpPr>
        <p:spPr bwMode="auto">
          <a:xfrm flipV="1">
            <a:off x="0" y="2838936"/>
            <a:ext cx="9144000" cy="45719"/>
          </a:xfrm>
          <a:prstGeom prst="rect">
            <a:avLst/>
          </a:prstGeom>
          <a:solidFill>
            <a:schemeClr val="accent1"/>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E2E2D"/>
              </a:solidFill>
              <a:effectLst/>
              <a:uLnTx/>
              <a:uFillTx/>
              <a:latin typeface="Arial"/>
              <a:ea typeface="+mn-ea"/>
              <a:cs typeface="+mn-cs"/>
            </a:endParaRPr>
          </a:p>
        </p:txBody>
      </p:sp>
      <p:sp>
        <p:nvSpPr>
          <p:cNvPr id="23" name="Rectangle 6"/>
          <p:cNvSpPr>
            <a:spLocks noChangeArrowheads="1"/>
          </p:cNvSpPr>
          <p:nvPr/>
        </p:nvSpPr>
        <p:spPr bwMode="auto">
          <a:xfrm flipV="1">
            <a:off x="0" y="1524000"/>
            <a:ext cx="9144000" cy="45719"/>
          </a:xfrm>
          <a:prstGeom prst="rect">
            <a:avLst/>
          </a:prstGeom>
          <a:solidFill>
            <a:schemeClr val="accent1"/>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extBox 33"/>
          <p:cNvSpPr txBox="1"/>
          <p:nvPr/>
        </p:nvSpPr>
        <p:spPr>
          <a:xfrm>
            <a:off x="171440" y="6347305"/>
            <a:ext cx="332703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http://www.lilly.com/about/heritage/Pages/heritage.aspx.</a:t>
            </a:r>
          </a:p>
        </p:txBody>
      </p:sp>
      <p:sp>
        <p:nvSpPr>
          <p:cNvPr id="29" name="TextBox 22"/>
          <p:cNvSpPr txBox="1">
            <a:spLocks noChangeArrowheads="1"/>
          </p:cNvSpPr>
          <p:nvPr/>
        </p:nvSpPr>
        <p:spPr bwMode="auto">
          <a:xfrm>
            <a:off x="3119384" y="4220307"/>
            <a:ext cx="895887"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2E2D"/>
                </a:solidFill>
                <a:effectLst/>
                <a:uLnTx/>
                <a:uFillTx/>
                <a:latin typeface="Arial"/>
                <a:ea typeface="+mn-ea"/>
                <a:cs typeface="Arial"/>
              </a:rPr>
              <a:t>1999</a:t>
            </a:r>
          </a:p>
        </p:txBody>
      </p:sp>
      <p:sp>
        <p:nvSpPr>
          <p:cNvPr id="35" name="TextBox 34"/>
          <p:cNvSpPr txBox="1">
            <a:spLocks noChangeArrowheads="1"/>
          </p:cNvSpPr>
          <p:nvPr/>
        </p:nvSpPr>
        <p:spPr bwMode="auto">
          <a:xfrm>
            <a:off x="3062247" y="4595648"/>
            <a:ext cx="1281153" cy="1277273"/>
          </a:xfrm>
          <a:prstGeom prst="rect">
            <a:avLst/>
          </a:prstGeom>
          <a:noFill/>
          <a:ln w="9525">
            <a:noFill/>
            <a:miter lim="800000"/>
            <a:headEnd/>
            <a:tailEnd/>
          </a:ln>
        </p:spPr>
        <p:txBody>
          <a:bodyPr wrap="square">
            <a:spAutoFit/>
          </a:bodyPr>
          <a:lstStyle>
            <a:defPPr>
              <a:defRPr lang="en-US"/>
            </a:defPPr>
            <a:lvl1pPr>
              <a:defRPr sz="1200" b="1">
                <a:solidFill>
                  <a:schemeClr val="tx1">
                    <a:lumMod val="75000"/>
                    <a:lumOff val="25000"/>
                  </a:schemeClr>
                </a:solidFill>
              </a:defRPr>
            </a:lvl1pPr>
          </a:lstStyle>
          <a:p>
            <a:pPr lvl="0">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Actos</a:t>
            </a:r>
            <a:r>
              <a:rPr kumimoji="0" lang="en-US" sz="1100" b="1" i="0" u="none" strike="noStrike" kern="1200" cap="none" spc="0" normalizeH="0" baseline="30000" noProof="0" dirty="0">
                <a:ln>
                  <a:noFill/>
                </a:ln>
                <a:solidFill>
                  <a:srgbClr val="000000"/>
                </a:solidFill>
                <a:effectLst/>
                <a:uLnTx/>
                <a:uFillTx/>
                <a:latin typeface="Arial"/>
                <a:ea typeface="+mn-ea"/>
                <a:cs typeface="+mn-cs"/>
              </a:rPr>
              <a:t>®</a:t>
            </a:r>
            <a:r>
              <a:rPr kumimoji="0" lang="en-US" sz="1100" b="0" i="0" u="none" strike="noStrike" kern="1200" cap="none" spc="0" normalizeH="0" baseline="0" noProof="0" dirty="0">
                <a:ln>
                  <a:noFill/>
                </a:ln>
                <a:solidFill>
                  <a:srgbClr val="000000"/>
                </a:solidFill>
                <a:effectLst/>
                <a:uLnTx/>
                <a:uFillTx/>
                <a:latin typeface="Arial"/>
                <a:ea typeface="+mn-ea"/>
                <a:cs typeface="+mn-cs"/>
              </a:rPr>
              <a:t>, </a:t>
            </a:r>
            <a:r>
              <a:rPr lang="en-US" sz="1100" b="0" dirty="0">
                <a:solidFill>
                  <a:srgbClr val="202124"/>
                </a:solidFill>
                <a:latin typeface="arial" panose="020B0604020202020204" pitchFamily="34" charset="0"/>
              </a:rPr>
              <a:t>pioglitazone</a:t>
            </a:r>
            <a:r>
              <a:rPr kumimoji="0" lang="en-US" sz="1100" b="0" i="0" u="none" strike="noStrike" kern="1200" cap="none" spc="0" normalizeH="0" baseline="0" noProof="0" dirty="0">
                <a:ln>
                  <a:noFill/>
                </a:ln>
                <a:solidFill>
                  <a:srgbClr val="000000"/>
                </a:solidFill>
                <a:effectLst/>
                <a:uLnTx/>
                <a:uFillTx/>
                <a:latin typeface="Arial"/>
                <a:ea typeface="+mn-ea"/>
                <a:cs typeface="+mn-cs"/>
              </a:rPr>
              <a:t> Lilly’s first OAD, is approved (jointly marketed by Lilly and Takeda</a:t>
            </a:r>
            <a:r>
              <a:rPr kumimoji="0" lang="en-US" sz="1100" b="0" i="0" u="none" strike="noStrike" kern="1200" cap="none" spc="0" normalizeH="0" baseline="30000" noProof="0" dirty="0">
                <a:ln>
                  <a:noFill/>
                </a:ln>
                <a:solidFill>
                  <a:srgbClr val="000000"/>
                </a:solidFill>
                <a:effectLst/>
                <a:uLnTx/>
                <a:uFillTx/>
                <a:latin typeface="Arial"/>
                <a:ea typeface="+mn-ea"/>
                <a:cs typeface="+mn-cs"/>
              </a:rPr>
              <a:t>†</a:t>
            </a:r>
            <a:r>
              <a:rPr kumimoji="0" lang="en-US" sz="1100" b="0"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278823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anim calcmode="lin" valueType="num">
                                      <p:cBhvr>
                                        <p:cTn id="8" dur="500" fill="hold"/>
                                        <p:tgtEl>
                                          <p:spTgt spid="56"/>
                                        </p:tgtEl>
                                        <p:attrNameLst>
                                          <p:attrName>ppt_x</p:attrName>
                                        </p:attrNameLst>
                                      </p:cBhvr>
                                      <p:tavLst>
                                        <p:tav tm="0">
                                          <p:val>
                                            <p:strVal val="#ppt_x"/>
                                          </p:val>
                                        </p:tav>
                                        <p:tav tm="100000">
                                          <p:val>
                                            <p:strVal val="#ppt_x"/>
                                          </p:val>
                                        </p:tav>
                                      </p:tavLst>
                                    </p:anim>
                                    <p:anim calcmode="lin" valueType="num">
                                      <p:cBhvr>
                                        <p:cTn id="9" dur="500" fill="hold"/>
                                        <p:tgtEl>
                                          <p:spTgt spid="5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anim calcmode="lin" valueType="num">
                                      <p:cBhvr>
                                        <p:cTn id="18" dur="500" fill="hold"/>
                                        <p:tgtEl>
                                          <p:spTgt spid="64"/>
                                        </p:tgtEl>
                                        <p:attrNameLst>
                                          <p:attrName>ppt_x</p:attrName>
                                        </p:attrNameLst>
                                      </p:cBhvr>
                                      <p:tavLst>
                                        <p:tav tm="0">
                                          <p:val>
                                            <p:strVal val="#ppt_x"/>
                                          </p:val>
                                        </p:tav>
                                        <p:tav tm="100000">
                                          <p:val>
                                            <p:strVal val="#ppt_x"/>
                                          </p:val>
                                        </p:tav>
                                      </p:tavLst>
                                    </p:anim>
                                    <p:anim calcmode="lin" valueType="num">
                                      <p:cBhvr>
                                        <p:cTn id="19" dur="500" fill="hold"/>
                                        <p:tgtEl>
                                          <p:spTgt spid="6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anim calcmode="lin" valueType="num">
                                      <p:cBhvr>
                                        <p:cTn id="23" dur="500" fill="hold"/>
                                        <p:tgtEl>
                                          <p:spTgt spid="62"/>
                                        </p:tgtEl>
                                        <p:attrNameLst>
                                          <p:attrName>ppt_x</p:attrName>
                                        </p:attrNameLst>
                                      </p:cBhvr>
                                      <p:tavLst>
                                        <p:tav tm="0">
                                          <p:val>
                                            <p:strVal val="#ppt_x"/>
                                          </p:val>
                                        </p:tav>
                                        <p:tav tm="100000">
                                          <p:val>
                                            <p:strVal val="#ppt_x"/>
                                          </p:val>
                                        </p:tav>
                                      </p:tavLst>
                                    </p:anim>
                                    <p:anim calcmode="lin" valueType="num">
                                      <p:cBhvr>
                                        <p:cTn id="24" dur="500" fill="hold"/>
                                        <p:tgtEl>
                                          <p:spTgt spid="6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anim calcmode="lin" valueType="num">
                                      <p:cBhvr>
                                        <p:cTn id="28" dur="500" fill="hold"/>
                                        <p:tgtEl>
                                          <p:spTgt spid="67"/>
                                        </p:tgtEl>
                                        <p:attrNameLst>
                                          <p:attrName>ppt_x</p:attrName>
                                        </p:attrNameLst>
                                      </p:cBhvr>
                                      <p:tavLst>
                                        <p:tav tm="0">
                                          <p:val>
                                            <p:strVal val="#ppt_x"/>
                                          </p:val>
                                        </p:tav>
                                        <p:tav tm="100000">
                                          <p:val>
                                            <p:strVal val="#ppt_x"/>
                                          </p:val>
                                        </p:tav>
                                      </p:tavLst>
                                    </p:anim>
                                    <p:anim calcmode="lin" valueType="num">
                                      <p:cBhvr>
                                        <p:cTn id="29" dur="500" fill="hold"/>
                                        <p:tgtEl>
                                          <p:spTgt spid="67"/>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anim calcmode="lin" valueType="num">
                                      <p:cBhvr>
                                        <p:cTn id="33" dur="500" fill="hold"/>
                                        <p:tgtEl>
                                          <p:spTgt spid="66"/>
                                        </p:tgtEl>
                                        <p:attrNameLst>
                                          <p:attrName>ppt_x</p:attrName>
                                        </p:attrNameLst>
                                      </p:cBhvr>
                                      <p:tavLst>
                                        <p:tav tm="0">
                                          <p:val>
                                            <p:strVal val="#ppt_x"/>
                                          </p:val>
                                        </p:tav>
                                        <p:tav tm="100000">
                                          <p:val>
                                            <p:strVal val="#ppt_x"/>
                                          </p:val>
                                        </p:tav>
                                      </p:tavLst>
                                    </p:anim>
                                    <p:anim calcmode="lin" valueType="num">
                                      <p:cBhvr>
                                        <p:cTn id="34" dur="500" fill="hold"/>
                                        <p:tgtEl>
                                          <p:spTgt spid="6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anim calcmode="lin" valueType="num">
                                      <p:cBhvr>
                                        <p:cTn id="38" dur="500" fill="hold"/>
                                        <p:tgtEl>
                                          <p:spTgt spid="71"/>
                                        </p:tgtEl>
                                        <p:attrNameLst>
                                          <p:attrName>ppt_x</p:attrName>
                                        </p:attrNameLst>
                                      </p:cBhvr>
                                      <p:tavLst>
                                        <p:tav tm="0">
                                          <p:val>
                                            <p:strVal val="#ppt_x"/>
                                          </p:val>
                                        </p:tav>
                                        <p:tav tm="100000">
                                          <p:val>
                                            <p:strVal val="#ppt_x"/>
                                          </p:val>
                                        </p:tav>
                                      </p:tavLst>
                                    </p:anim>
                                    <p:anim calcmode="lin" valueType="num">
                                      <p:cBhvr>
                                        <p:cTn id="39" dur="500" fill="hold"/>
                                        <p:tgtEl>
                                          <p:spTgt spid="7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500"/>
                                        <p:tgtEl>
                                          <p:spTgt spid="74"/>
                                        </p:tgtEl>
                                      </p:cBhvr>
                                    </p:animEffect>
                                    <p:anim calcmode="lin" valueType="num">
                                      <p:cBhvr>
                                        <p:cTn id="48" dur="500" fill="hold"/>
                                        <p:tgtEl>
                                          <p:spTgt spid="74"/>
                                        </p:tgtEl>
                                        <p:attrNameLst>
                                          <p:attrName>ppt_x</p:attrName>
                                        </p:attrNameLst>
                                      </p:cBhvr>
                                      <p:tavLst>
                                        <p:tav tm="0">
                                          <p:val>
                                            <p:strVal val="#ppt_x"/>
                                          </p:val>
                                        </p:tav>
                                        <p:tav tm="100000">
                                          <p:val>
                                            <p:strVal val="#ppt_x"/>
                                          </p:val>
                                        </p:tav>
                                      </p:tavLst>
                                    </p:anim>
                                    <p:anim calcmode="lin" valueType="num">
                                      <p:cBhvr>
                                        <p:cTn id="49" dur="500" fill="hold"/>
                                        <p:tgtEl>
                                          <p:spTgt spid="74"/>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anim calcmode="lin" valueType="num">
                                      <p:cBhvr>
                                        <p:cTn id="53" dur="500" fill="hold"/>
                                        <p:tgtEl>
                                          <p:spTgt spid="24"/>
                                        </p:tgtEl>
                                        <p:attrNameLst>
                                          <p:attrName>ppt_x</p:attrName>
                                        </p:attrNameLst>
                                      </p:cBhvr>
                                      <p:tavLst>
                                        <p:tav tm="0">
                                          <p:val>
                                            <p:strVal val="#ppt_x"/>
                                          </p:val>
                                        </p:tav>
                                        <p:tav tm="100000">
                                          <p:val>
                                            <p:strVal val="#ppt_x"/>
                                          </p:val>
                                        </p:tav>
                                      </p:tavLst>
                                    </p:anim>
                                    <p:anim calcmode="lin" valueType="num">
                                      <p:cBhvr>
                                        <p:cTn id="54" dur="500" fill="hold"/>
                                        <p:tgtEl>
                                          <p:spTgt spid="24"/>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750"/>
                                        <p:tgtEl>
                                          <p:spTgt spid="2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750"/>
                                        <p:tgtEl>
                                          <p:spTgt spid="22"/>
                                        </p:tgtEl>
                                      </p:cBhvr>
                                    </p:animEffect>
                                  </p:childTnLst>
                                </p:cTn>
                              </p:par>
                              <p:par>
                                <p:cTn id="61" presetID="47"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anim calcmode="lin" valueType="num">
                                      <p:cBhvr>
                                        <p:cTn id="64" dur="500" fill="hold"/>
                                        <p:tgtEl>
                                          <p:spTgt spid="26"/>
                                        </p:tgtEl>
                                        <p:attrNameLst>
                                          <p:attrName>ppt_x</p:attrName>
                                        </p:attrNameLst>
                                      </p:cBhvr>
                                      <p:tavLst>
                                        <p:tav tm="0">
                                          <p:val>
                                            <p:strVal val="#ppt_x"/>
                                          </p:val>
                                        </p:tav>
                                        <p:tav tm="100000">
                                          <p:val>
                                            <p:strVal val="#ppt_x"/>
                                          </p:val>
                                        </p:tav>
                                      </p:tavLst>
                                    </p:anim>
                                    <p:anim calcmode="lin" valueType="num">
                                      <p:cBhvr>
                                        <p:cTn id="65" dur="500" fill="hold"/>
                                        <p:tgtEl>
                                          <p:spTgt spid="2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anim calcmode="lin" valueType="num">
                                      <p:cBhvr>
                                        <p:cTn id="69" dur="500" fill="hold"/>
                                        <p:tgtEl>
                                          <p:spTgt spid="31"/>
                                        </p:tgtEl>
                                        <p:attrNameLst>
                                          <p:attrName>ppt_x</p:attrName>
                                        </p:attrNameLst>
                                      </p:cBhvr>
                                      <p:tavLst>
                                        <p:tav tm="0">
                                          <p:val>
                                            <p:strVal val="#ppt_x"/>
                                          </p:val>
                                        </p:tav>
                                        <p:tav tm="100000">
                                          <p:val>
                                            <p:strVal val="#ppt_x"/>
                                          </p:val>
                                        </p:tav>
                                      </p:tavLst>
                                    </p:anim>
                                    <p:anim calcmode="lin" valueType="num">
                                      <p:cBhvr>
                                        <p:cTn id="70" dur="500" fill="hold"/>
                                        <p:tgtEl>
                                          <p:spTgt spid="31"/>
                                        </p:tgtEl>
                                        <p:attrNameLst>
                                          <p:attrName>ppt_y</p:attrName>
                                        </p:attrNameLst>
                                      </p:cBhvr>
                                      <p:tavLst>
                                        <p:tav tm="0">
                                          <p:val>
                                            <p:strVal val="#ppt_y-.1"/>
                                          </p:val>
                                        </p:tav>
                                        <p:tav tm="100000">
                                          <p:val>
                                            <p:strVal val="#ppt_y"/>
                                          </p:val>
                                        </p:tav>
                                      </p:tavLst>
                                    </p:anim>
                                  </p:childTnLst>
                                </p:cTn>
                              </p:par>
                            </p:childTnLst>
                          </p:cTn>
                        </p:par>
                        <p:par>
                          <p:cTn id="71" fill="hold">
                            <p:stCondLst>
                              <p:cond delay="750"/>
                            </p:stCondLst>
                            <p:childTnLst>
                              <p:par>
                                <p:cTn id="72" presetID="2" presetClass="entr" presetSubtype="8"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additive="base">
                                        <p:cTn id="74" dur="500" fill="hold"/>
                                        <p:tgtEl>
                                          <p:spTgt spid="30"/>
                                        </p:tgtEl>
                                        <p:attrNameLst>
                                          <p:attrName>ppt_x</p:attrName>
                                        </p:attrNameLst>
                                      </p:cBhvr>
                                      <p:tavLst>
                                        <p:tav tm="0">
                                          <p:val>
                                            <p:strVal val="0-#ppt_w/2"/>
                                          </p:val>
                                        </p:tav>
                                        <p:tav tm="100000">
                                          <p:val>
                                            <p:strVal val="#ppt_x"/>
                                          </p:val>
                                        </p:tav>
                                      </p:tavLst>
                                    </p:anim>
                                    <p:anim calcmode="lin" valueType="num">
                                      <p:cBhvr additive="base">
                                        <p:cTn id="75" dur="500" fill="hold"/>
                                        <p:tgtEl>
                                          <p:spTgt spid="30"/>
                                        </p:tgtEl>
                                        <p:attrNameLst>
                                          <p:attrName>ppt_y</p:attrName>
                                        </p:attrNameLst>
                                      </p:cBhvr>
                                      <p:tavLst>
                                        <p:tav tm="0">
                                          <p:val>
                                            <p:strVal val="#ppt_y"/>
                                          </p:val>
                                        </p:tav>
                                        <p:tav tm="100000">
                                          <p:val>
                                            <p:strVal val="#ppt_y"/>
                                          </p:val>
                                        </p:tav>
                                      </p:tavLst>
                                    </p:anim>
                                  </p:childTnLst>
                                </p:cTn>
                              </p:par>
                              <p:par>
                                <p:cTn id="76" presetID="2" presetClass="entr" presetSubtype="8"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0-#ppt_w/2"/>
                                          </p:val>
                                        </p:tav>
                                        <p:tav tm="100000">
                                          <p:val>
                                            <p:strVal val="#ppt_x"/>
                                          </p:val>
                                        </p:tav>
                                      </p:tavLst>
                                    </p:anim>
                                    <p:anim calcmode="lin" valueType="num">
                                      <p:cBhvr additive="base">
                                        <p:cTn id="79" dur="500" fill="hold"/>
                                        <p:tgtEl>
                                          <p:spTgt spid="32"/>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additive="base">
                                        <p:cTn id="82" dur="500" fill="hold"/>
                                        <p:tgtEl>
                                          <p:spTgt spid="33"/>
                                        </p:tgtEl>
                                        <p:attrNameLst>
                                          <p:attrName>ppt_x</p:attrName>
                                        </p:attrNameLst>
                                      </p:cBhvr>
                                      <p:tavLst>
                                        <p:tav tm="0">
                                          <p:val>
                                            <p:strVal val="0-#ppt_w/2"/>
                                          </p:val>
                                        </p:tav>
                                        <p:tav tm="100000">
                                          <p:val>
                                            <p:strVal val="#ppt_x"/>
                                          </p:val>
                                        </p:tav>
                                      </p:tavLst>
                                    </p:anim>
                                    <p:anim calcmode="lin" valueType="num">
                                      <p:cBhvr additive="base">
                                        <p:cTn id="83" dur="500" fill="hold"/>
                                        <p:tgtEl>
                                          <p:spTgt spid="33"/>
                                        </p:tgtEl>
                                        <p:attrNameLst>
                                          <p:attrName>ppt_y</p:attrName>
                                        </p:attrNameLst>
                                      </p:cBhvr>
                                      <p:tavLst>
                                        <p:tav tm="0">
                                          <p:val>
                                            <p:strVal val="#ppt_y"/>
                                          </p:val>
                                        </p:tav>
                                        <p:tav tm="100000">
                                          <p:val>
                                            <p:strVal val="#ppt_y"/>
                                          </p:val>
                                        </p:tav>
                                      </p:tavLst>
                                    </p:anim>
                                  </p:childTnLst>
                                </p:cTn>
                              </p:par>
                              <p:par>
                                <p:cTn id="84" presetID="2" presetClass="entr" presetSubtype="8"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500" fill="hold"/>
                                        <p:tgtEl>
                                          <p:spTgt spid="28"/>
                                        </p:tgtEl>
                                        <p:attrNameLst>
                                          <p:attrName>ppt_x</p:attrName>
                                        </p:attrNameLst>
                                      </p:cBhvr>
                                      <p:tavLst>
                                        <p:tav tm="0">
                                          <p:val>
                                            <p:strVal val="0-#ppt_w/2"/>
                                          </p:val>
                                        </p:tav>
                                        <p:tav tm="100000">
                                          <p:val>
                                            <p:strVal val="#ppt_x"/>
                                          </p:val>
                                        </p:tav>
                                      </p:tavLst>
                                    </p:anim>
                                    <p:anim calcmode="lin" valueType="num">
                                      <p:cBhvr additive="base">
                                        <p:cTn id="87" dur="500" fill="hold"/>
                                        <p:tgtEl>
                                          <p:spTgt spid="28"/>
                                        </p:tgtEl>
                                        <p:attrNameLst>
                                          <p:attrName>ppt_y</p:attrName>
                                        </p:attrNameLst>
                                      </p:cBhvr>
                                      <p:tavLst>
                                        <p:tav tm="0">
                                          <p:val>
                                            <p:strVal val="#ppt_y"/>
                                          </p:val>
                                        </p:tav>
                                        <p:tav tm="100000">
                                          <p:val>
                                            <p:strVal val="#ppt_y"/>
                                          </p:val>
                                        </p:tav>
                                      </p:tavLst>
                                    </p:anim>
                                  </p:childTnLst>
                                </p:cTn>
                              </p:par>
                            </p:childTnLst>
                          </p:cTn>
                        </p:par>
                        <p:par>
                          <p:cTn id="88" fill="hold">
                            <p:stCondLst>
                              <p:cond delay="1250"/>
                            </p:stCondLst>
                            <p:childTnLst>
                              <p:par>
                                <p:cTn id="89" presetID="10" presetClass="entr" presetSubtype="0" fill="hold" nodeType="afterEffect">
                                  <p:stCondLst>
                                    <p:cond delay="25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par>
                                <p:cTn id="92" presetID="47"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anim calcmode="lin" valueType="num">
                                      <p:cBhvr>
                                        <p:cTn id="95" dur="500" fill="hold"/>
                                        <p:tgtEl>
                                          <p:spTgt spid="29"/>
                                        </p:tgtEl>
                                        <p:attrNameLst>
                                          <p:attrName>ppt_x</p:attrName>
                                        </p:attrNameLst>
                                      </p:cBhvr>
                                      <p:tavLst>
                                        <p:tav tm="0">
                                          <p:val>
                                            <p:strVal val="#ppt_x"/>
                                          </p:val>
                                        </p:tav>
                                        <p:tav tm="100000">
                                          <p:val>
                                            <p:strVal val="#ppt_x"/>
                                          </p:val>
                                        </p:tav>
                                      </p:tavLst>
                                    </p:anim>
                                    <p:anim calcmode="lin" valueType="num">
                                      <p:cBhvr>
                                        <p:cTn id="96" dur="500" fill="hold"/>
                                        <p:tgtEl>
                                          <p:spTgt spid="29"/>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anim calcmode="lin" valueType="num">
                                      <p:cBhvr>
                                        <p:cTn id="100" dur="500" fill="hold"/>
                                        <p:tgtEl>
                                          <p:spTgt spid="35"/>
                                        </p:tgtEl>
                                        <p:attrNameLst>
                                          <p:attrName>ppt_x</p:attrName>
                                        </p:attrNameLst>
                                      </p:cBhvr>
                                      <p:tavLst>
                                        <p:tav tm="0">
                                          <p:val>
                                            <p:strVal val="#ppt_x"/>
                                          </p:val>
                                        </p:tav>
                                        <p:tav tm="100000">
                                          <p:val>
                                            <p:strVal val="#ppt_x"/>
                                          </p:val>
                                        </p:tav>
                                      </p:tavLst>
                                    </p:anim>
                                    <p:anim calcmode="lin" valueType="num">
                                      <p:cBhvr>
                                        <p:cTn id="101"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6" grpId="0"/>
      <p:bldP spid="72" grpId="0"/>
      <p:bldP spid="24" grpId="0"/>
      <p:bldP spid="56" grpId="0"/>
      <p:bldP spid="64" grpId="0"/>
      <p:bldP spid="67" grpId="0"/>
      <p:bldP spid="71" grpId="0"/>
      <p:bldP spid="74" grpId="0"/>
      <p:bldP spid="26" grpId="0"/>
      <p:bldP spid="31" grpId="0"/>
      <p:bldP spid="22" grpId="0" animBg="1"/>
      <p:bldP spid="23" grpId="0" animBg="1"/>
      <p:bldP spid="29"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Rectangle 37"/>
          <p:cNvSpPr/>
          <p:nvPr/>
        </p:nvSpPr>
        <p:spPr>
          <a:xfrm>
            <a:off x="2597560" y="235527"/>
            <a:ext cx="5600625" cy="13388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a:ea typeface="+mn-ea"/>
                <a:cs typeface="+mn-cs"/>
              </a:rPr>
              <a:t>Relative contributions of </a:t>
            </a:r>
            <a:r>
              <a:rPr kumimoji="0" lang="en-US"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postprandial</a:t>
            </a:r>
            <a:r>
              <a:rPr kumimoji="0" lang="en-US" sz="1100" b="0" i="1" u="none" strike="noStrike" kern="1200" cap="none" spc="0" normalizeH="0" baseline="0" noProof="0" dirty="0">
                <a:ln>
                  <a:noFill/>
                </a:ln>
                <a:solidFill>
                  <a:srgbClr val="000000"/>
                </a:solidFill>
                <a:effectLst/>
                <a:uLnTx/>
                <a:uFillTx/>
                <a:latin typeface="Arial"/>
                <a:ea typeface="+mn-ea"/>
                <a:cs typeface="+mn-cs"/>
              </a:rPr>
              <a:t> (</a:t>
            </a:r>
            <a:r>
              <a:rPr kumimoji="0" lang="en-US" sz="3600" b="0" i="1" u="none" strike="noStrike" kern="1200" cap="none" spc="0" normalizeH="0" baseline="0" noProof="0" dirty="0">
                <a:ln>
                  <a:noFill/>
                </a:ln>
                <a:solidFill>
                  <a:srgbClr val="FF0000"/>
                </a:solidFill>
                <a:effectLst/>
                <a:uLnTx/>
                <a:uFillTx/>
                <a:latin typeface="Arial"/>
                <a:ea typeface="+mn-ea"/>
                <a:cs typeface="+mn-cs"/>
                <a:sym typeface="Wingdings"/>
              </a:rPr>
              <a:t></a:t>
            </a:r>
            <a:r>
              <a:rPr kumimoji="0" lang="en-US" sz="1100" b="0" i="1" u="none" strike="noStrike" kern="1200" cap="none" spc="0" normalizeH="0" baseline="0" noProof="0" dirty="0">
                <a:ln>
                  <a:noFill/>
                </a:ln>
                <a:solidFill>
                  <a:srgbClr val="000000"/>
                </a:solidFill>
                <a:effectLst/>
                <a:uLnTx/>
                <a:uFillTx/>
                <a:latin typeface="Arial"/>
                <a:ea typeface="+mn-ea"/>
                <a:cs typeface="+mn-cs"/>
              </a:rPr>
              <a:t>) and </a:t>
            </a:r>
            <a:r>
              <a:rPr kumimoji="0" lang="en-US" sz="2400" b="1" i="1" u="none" strike="noStrike" kern="1200" cap="none" spc="0" normalizeH="0" baseline="0" noProof="0" dirty="0">
                <a:ln>
                  <a:noFill/>
                </a:ln>
                <a:solidFill>
                  <a:srgbClr val="9900CC"/>
                </a:solidFill>
                <a:effectLst>
                  <a:outerShdw blurRad="38100" dist="38100" dir="2700000" algn="tl">
                    <a:srgbClr val="000000">
                      <a:alpha val="43137"/>
                    </a:srgbClr>
                  </a:outerShdw>
                </a:effectLst>
                <a:uLnTx/>
                <a:uFillTx/>
                <a:latin typeface="Arial"/>
                <a:ea typeface="+mn-ea"/>
                <a:cs typeface="+mn-cs"/>
              </a:rPr>
              <a:t>fasting</a:t>
            </a:r>
            <a:r>
              <a:rPr kumimoji="0" lang="en-US" sz="1100" b="0" i="1" u="none" strike="noStrike" kern="1200" cap="none" spc="0" normalizeH="0" baseline="0" noProof="0" dirty="0">
                <a:ln>
                  <a:noFill/>
                </a:ln>
                <a:solidFill>
                  <a:srgbClr val="000000"/>
                </a:solidFill>
                <a:effectLst/>
                <a:uLnTx/>
                <a:uFillTx/>
                <a:latin typeface="Arial"/>
                <a:ea typeface="+mn-ea"/>
                <a:cs typeface="+mn-cs"/>
              </a:rPr>
              <a:t> (</a:t>
            </a:r>
            <a:r>
              <a:rPr kumimoji="0" lang="en-US" sz="3600" b="0" i="1" u="none" strike="noStrike" kern="1200" cap="none" spc="0" normalizeH="0" baseline="0" noProof="0" dirty="0">
                <a:ln>
                  <a:noFill/>
                </a:ln>
                <a:solidFill>
                  <a:srgbClr val="7030A0"/>
                </a:solidFill>
                <a:effectLst/>
                <a:uLnTx/>
                <a:uFillTx/>
                <a:latin typeface="Arial"/>
                <a:ea typeface="+mn-ea"/>
                <a:cs typeface="+mn-cs"/>
                <a:sym typeface="Wingdings"/>
              </a:rPr>
              <a:t></a:t>
            </a:r>
            <a:r>
              <a:rPr kumimoji="0" lang="en-US" sz="1100" b="0" i="1" u="none" strike="noStrike" kern="1200" cap="none" spc="0" normalizeH="0" baseline="0" noProof="0" dirty="0">
                <a:ln>
                  <a:noFill/>
                </a:ln>
                <a:solidFill>
                  <a:srgbClr val="000000"/>
                </a:solidFill>
                <a:effectLst/>
                <a:uLnTx/>
                <a:uFillTx/>
                <a:latin typeface="Arial"/>
                <a:ea typeface="+mn-ea"/>
                <a:cs typeface="+mn-cs"/>
              </a:rPr>
              <a:t>) hyperglycemia (%) to the overall diurnal hyperglycemia over quintiles of </a:t>
            </a:r>
            <a:r>
              <a:rPr kumimoji="0" lang="en-US" sz="1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HbA1c</a:t>
            </a:r>
            <a:r>
              <a:rPr kumimoji="0" lang="en-US" sz="1100" b="0" i="1" u="none" strike="noStrike" kern="1200" cap="none" spc="0" normalizeH="0" baseline="0" noProof="0" dirty="0">
                <a:ln>
                  <a:noFill/>
                </a:ln>
                <a:solidFill>
                  <a:srgbClr val="000000"/>
                </a:solidFill>
                <a:effectLst/>
                <a:uLnTx/>
                <a:uFillTx/>
                <a:latin typeface="Arial"/>
                <a:ea typeface="+mn-ea"/>
                <a:cs typeface="+mn-cs"/>
              </a:rPr>
              <a:t>. </a:t>
            </a:r>
            <a:r>
              <a:rPr kumimoji="0" lang="en-US" sz="1100" b="0" i="0" u="none" strike="noStrike" kern="1200" cap="none" spc="0" normalizeH="0" baseline="0" noProof="0" dirty="0">
                <a:ln>
                  <a:noFill/>
                </a:ln>
                <a:solidFill>
                  <a:srgbClr val="000000"/>
                </a:solidFill>
                <a:effectLst/>
                <a:uLnTx/>
                <a:uFillTx/>
                <a:latin typeface="Arial"/>
                <a:ea typeface="+mn-ea"/>
                <a:cs typeface="+mn-cs"/>
              </a:rPr>
              <a:t>a</a:t>
            </a:r>
            <a:r>
              <a:rPr kumimoji="0" lang="en-US" sz="1100" b="0" i="1" u="none" strike="noStrike" kern="1200" cap="none" spc="0" normalizeH="0" baseline="0" noProof="0" dirty="0">
                <a:ln>
                  <a:noFill/>
                </a:ln>
                <a:solidFill>
                  <a:srgbClr val="000000"/>
                </a:solidFill>
                <a:effectLst/>
                <a:uLnTx/>
                <a:uFillTx/>
                <a:latin typeface="Arial"/>
                <a:ea typeface="+mn-ea"/>
                <a:cs typeface="+mn-cs"/>
              </a:rPr>
              <a:t>, significant difference was observed between fasting and postprandial plasma glucose (paired </a:t>
            </a:r>
            <a:r>
              <a:rPr kumimoji="0" lang="en-US" sz="1100" b="0" i="0" u="none" strike="noStrike" kern="1200" cap="none" spc="0" normalizeH="0" baseline="0" noProof="0" dirty="0">
                <a:ln>
                  <a:noFill/>
                </a:ln>
                <a:solidFill>
                  <a:srgbClr val="000000"/>
                </a:solidFill>
                <a:effectLst/>
                <a:uLnTx/>
                <a:uFillTx/>
                <a:latin typeface="Arial"/>
                <a:ea typeface="+mn-ea"/>
                <a:cs typeface="+mn-cs"/>
              </a:rPr>
              <a:t>t </a:t>
            </a:r>
            <a:r>
              <a:rPr kumimoji="0" lang="en-US" sz="1100" b="0" i="1" u="none" strike="noStrike" kern="1200" cap="none" spc="0" normalizeH="0" baseline="0" noProof="0" dirty="0">
                <a:ln>
                  <a:noFill/>
                </a:ln>
                <a:solidFill>
                  <a:srgbClr val="000000"/>
                </a:solidFill>
                <a:effectLst/>
                <a:uLnTx/>
                <a:uFillTx/>
                <a:latin typeface="Arial"/>
                <a:ea typeface="+mn-ea"/>
                <a:cs typeface="+mn-cs"/>
              </a:rPr>
              <a:t>test); </a:t>
            </a:r>
            <a:r>
              <a:rPr kumimoji="0" lang="en-US" sz="1100" b="0" i="0" u="none" strike="noStrike" kern="1200" cap="none" spc="0" normalizeH="0" baseline="0" noProof="0" dirty="0">
                <a:ln>
                  <a:noFill/>
                </a:ln>
                <a:solidFill>
                  <a:srgbClr val="000000"/>
                </a:solidFill>
                <a:effectLst/>
                <a:uLnTx/>
                <a:uFillTx/>
                <a:latin typeface="Arial"/>
                <a:ea typeface="+mn-ea"/>
                <a:cs typeface="+mn-cs"/>
              </a:rPr>
              <a:t>b</a:t>
            </a:r>
            <a:r>
              <a:rPr kumimoji="0" lang="en-US" sz="1100" b="0" i="1" u="none" strike="noStrike" kern="1200" cap="none" spc="0" normalizeH="0" baseline="0" noProof="0" dirty="0">
                <a:ln>
                  <a:noFill/>
                </a:ln>
                <a:solidFill>
                  <a:srgbClr val="000000"/>
                </a:solidFill>
                <a:effectLst/>
                <a:uLnTx/>
                <a:uFillTx/>
                <a:latin typeface="Arial"/>
                <a:ea typeface="+mn-ea"/>
                <a:cs typeface="+mn-cs"/>
              </a:rPr>
              <a:t>, significantly different from all other quintiles (ANOVA); </a:t>
            </a:r>
            <a:r>
              <a:rPr kumimoji="0" lang="en-US" sz="1100" b="0" i="0" u="none" strike="noStrike" kern="1200" cap="none" spc="0" normalizeH="0" baseline="0" noProof="0" dirty="0">
                <a:ln>
                  <a:noFill/>
                </a:ln>
                <a:solidFill>
                  <a:srgbClr val="000000"/>
                </a:solidFill>
                <a:effectLst/>
                <a:uLnTx/>
                <a:uFillTx/>
                <a:latin typeface="Arial"/>
                <a:ea typeface="+mn-ea"/>
                <a:cs typeface="+mn-cs"/>
              </a:rPr>
              <a:t>c</a:t>
            </a:r>
            <a:r>
              <a:rPr kumimoji="0" lang="en-US" sz="1100" b="0" i="1" u="none" strike="noStrike" kern="1200" cap="none" spc="0" normalizeH="0" baseline="0" noProof="0" dirty="0">
                <a:ln>
                  <a:noFill/>
                </a:ln>
                <a:solidFill>
                  <a:srgbClr val="000000"/>
                </a:solidFill>
                <a:effectLst/>
                <a:uLnTx/>
                <a:uFillTx/>
                <a:latin typeface="Arial"/>
                <a:ea typeface="+mn-ea"/>
                <a:cs typeface="+mn-cs"/>
              </a:rPr>
              <a:t>, significantly different from quintile 5 (ANOVA).</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Rectangle 4"/>
          <p:cNvSpPr/>
          <p:nvPr/>
        </p:nvSpPr>
        <p:spPr>
          <a:xfrm>
            <a:off x="1537855" y="249382"/>
            <a:ext cx="7329054" cy="5099864"/>
          </a:xfrm>
          <a:prstGeom prst="rect">
            <a:avLst/>
          </a:prstGeom>
          <a:no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p:cNvSpPr/>
          <p:nvPr/>
        </p:nvSpPr>
        <p:spPr>
          <a:xfrm>
            <a:off x="1731820" y="901937"/>
            <a:ext cx="554181" cy="44473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2327560" y="3405247"/>
            <a:ext cx="540000" cy="19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214256" y="2105891"/>
            <a:ext cx="554181" cy="32433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3809996" y="2230582"/>
            <a:ext cx="540000" cy="311866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4682838" y="2493817"/>
            <a:ext cx="554181" cy="28554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5278578" y="1814945"/>
            <a:ext cx="540000" cy="353430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p:cNvSpPr/>
          <p:nvPr/>
        </p:nvSpPr>
        <p:spPr>
          <a:xfrm>
            <a:off x="6151420" y="2784763"/>
            <a:ext cx="554181" cy="25644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p:cNvSpPr/>
          <p:nvPr/>
        </p:nvSpPr>
        <p:spPr>
          <a:xfrm>
            <a:off x="6747160" y="1565564"/>
            <a:ext cx="540000" cy="378368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7620002" y="3405247"/>
            <a:ext cx="554181" cy="19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p:cNvSpPr/>
          <p:nvPr/>
        </p:nvSpPr>
        <p:spPr>
          <a:xfrm>
            <a:off x="8215742" y="901937"/>
            <a:ext cx="540000" cy="44473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6" name="Straight Connector 15"/>
          <p:cNvCxnSpPr/>
          <p:nvPr/>
        </p:nvCxnSpPr>
        <p:spPr>
          <a:xfrm flipH="1">
            <a:off x="1397531" y="249382"/>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405335" y="1519470"/>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413139" y="2797374"/>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405311" y="4071370"/>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397483" y="5349274"/>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15502" y="5197230"/>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0</a:t>
            </a:r>
          </a:p>
        </p:txBody>
      </p:sp>
      <p:sp>
        <p:nvSpPr>
          <p:cNvPr id="24" name="TextBox 23"/>
          <p:cNvSpPr txBox="1"/>
          <p:nvPr/>
        </p:nvSpPr>
        <p:spPr>
          <a:xfrm>
            <a:off x="792942" y="3886704"/>
            <a:ext cx="56727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20</a:t>
            </a:r>
          </a:p>
        </p:txBody>
      </p:sp>
      <p:sp>
        <p:nvSpPr>
          <p:cNvPr id="25" name="TextBox 24"/>
          <p:cNvSpPr txBox="1"/>
          <p:nvPr/>
        </p:nvSpPr>
        <p:spPr>
          <a:xfrm>
            <a:off x="792942" y="2611350"/>
            <a:ext cx="56727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40</a:t>
            </a:r>
          </a:p>
        </p:txBody>
      </p:sp>
      <p:sp>
        <p:nvSpPr>
          <p:cNvPr id="26" name="TextBox 25"/>
          <p:cNvSpPr txBox="1"/>
          <p:nvPr/>
        </p:nvSpPr>
        <p:spPr>
          <a:xfrm>
            <a:off x="792942" y="1335996"/>
            <a:ext cx="56727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60</a:t>
            </a:r>
          </a:p>
        </p:txBody>
      </p:sp>
      <p:sp>
        <p:nvSpPr>
          <p:cNvPr id="27" name="TextBox 26"/>
          <p:cNvSpPr txBox="1"/>
          <p:nvPr/>
        </p:nvSpPr>
        <p:spPr>
          <a:xfrm>
            <a:off x="792942" y="60642"/>
            <a:ext cx="56727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80</a:t>
            </a:r>
          </a:p>
        </p:txBody>
      </p:sp>
      <p:sp>
        <p:nvSpPr>
          <p:cNvPr id="28" name="TextBox 27"/>
          <p:cNvSpPr txBox="1"/>
          <p:nvPr/>
        </p:nvSpPr>
        <p:spPr>
          <a:xfrm>
            <a:off x="2124574"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1</a:t>
            </a:r>
          </a:p>
        </p:txBody>
      </p:sp>
      <p:sp>
        <p:nvSpPr>
          <p:cNvPr id="29" name="TextBox 28"/>
          <p:cNvSpPr txBox="1"/>
          <p:nvPr/>
        </p:nvSpPr>
        <p:spPr>
          <a:xfrm>
            <a:off x="3535310"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2</a:t>
            </a:r>
          </a:p>
        </p:txBody>
      </p:sp>
      <p:sp>
        <p:nvSpPr>
          <p:cNvPr id="30" name="TextBox 29"/>
          <p:cNvSpPr txBox="1"/>
          <p:nvPr/>
        </p:nvSpPr>
        <p:spPr>
          <a:xfrm>
            <a:off x="5056810"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3</a:t>
            </a:r>
          </a:p>
        </p:txBody>
      </p:sp>
      <p:sp>
        <p:nvSpPr>
          <p:cNvPr id="31" name="TextBox 30"/>
          <p:cNvSpPr txBox="1"/>
          <p:nvPr/>
        </p:nvSpPr>
        <p:spPr>
          <a:xfrm>
            <a:off x="6601286"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4</a:t>
            </a:r>
          </a:p>
        </p:txBody>
      </p:sp>
      <p:sp>
        <p:nvSpPr>
          <p:cNvPr id="32" name="TextBox 31"/>
          <p:cNvSpPr txBox="1"/>
          <p:nvPr/>
        </p:nvSpPr>
        <p:spPr>
          <a:xfrm>
            <a:off x="8100074"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5</a:t>
            </a:r>
          </a:p>
        </p:txBody>
      </p:sp>
      <p:sp>
        <p:nvSpPr>
          <p:cNvPr id="18" name="TextBox 17"/>
          <p:cNvSpPr txBox="1"/>
          <p:nvPr/>
        </p:nvSpPr>
        <p:spPr>
          <a:xfrm>
            <a:off x="1679061" y="5792974"/>
            <a:ext cx="1135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(&lt;7.3)</a:t>
            </a:r>
          </a:p>
        </p:txBody>
      </p:sp>
      <p:sp>
        <p:nvSpPr>
          <p:cNvPr id="34" name="TextBox 33"/>
          <p:cNvSpPr txBox="1"/>
          <p:nvPr/>
        </p:nvSpPr>
        <p:spPr>
          <a:xfrm>
            <a:off x="2798766" y="5792974"/>
            <a:ext cx="1717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(7.3 – 8.4)</a:t>
            </a:r>
          </a:p>
        </p:txBody>
      </p:sp>
      <p:sp>
        <p:nvSpPr>
          <p:cNvPr id="35" name="TextBox 34"/>
          <p:cNvSpPr txBox="1"/>
          <p:nvPr/>
        </p:nvSpPr>
        <p:spPr>
          <a:xfrm>
            <a:off x="4320266" y="5792974"/>
            <a:ext cx="1717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(8.3– 9.2)</a:t>
            </a:r>
          </a:p>
        </p:txBody>
      </p:sp>
      <p:sp>
        <p:nvSpPr>
          <p:cNvPr id="36" name="TextBox 35"/>
          <p:cNvSpPr txBox="1"/>
          <p:nvPr/>
        </p:nvSpPr>
        <p:spPr>
          <a:xfrm>
            <a:off x="5864742" y="5792974"/>
            <a:ext cx="1717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(9.2– 10.2)</a:t>
            </a:r>
          </a:p>
        </p:txBody>
      </p:sp>
      <p:sp>
        <p:nvSpPr>
          <p:cNvPr id="37" name="TextBox 36"/>
          <p:cNvSpPr txBox="1"/>
          <p:nvPr/>
        </p:nvSpPr>
        <p:spPr>
          <a:xfrm>
            <a:off x="7577955" y="5792974"/>
            <a:ext cx="1288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(&gt;10.2)</a:t>
            </a:r>
          </a:p>
        </p:txBody>
      </p:sp>
      <p:sp>
        <p:nvSpPr>
          <p:cNvPr id="39" name="TextBox 38"/>
          <p:cNvSpPr txBox="1"/>
          <p:nvPr/>
        </p:nvSpPr>
        <p:spPr>
          <a:xfrm>
            <a:off x="3671625" y="6388734"/>
            <a:ext cx="29965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HbA1C Quintiles</a:t>
            </a:r>
          </a:p>
        </p:txBody>
      </p:sp>
      <p:sp>
        <p:nvSpPr>
          <p:cNvPr id="40" name="TextBox 39"/>
          <p:cNvSpPr txBox="1"/>
          <p:nvPr/>
        </p:nvSpPr>
        <p:spPr>
          <a:xfrm rot="16200000">
            <a:off x="-1098523" y="2648116"/>
            <a:ext cx="29965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Contribution (%)</a:t>
            </a:r>
          </a:p>
        </p:txBody>
      </p:sp>
      <p:sp>
        <p:nvSpPr>
          <p:cNvPr id="43" name="TextBox 42"/>
          <p:cNvSpPr txBox="1"/>
          <p:nvPr/>
        </p:nvSpPr>
        <p:spPr>
          <a:xfrm>
            <a:off x="1728445" y="645024"/>
            <a:ext cx="540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a,b</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TextBox 47"/>
          <p:cNvSpPr txBox="1"/>
          <p:nvPr/>
        </p:nvSpPr>
        <p:spPr>
          <a:xfrm>
            <a:off x="2313706" y="3125366"/>
            <a:ext cx="540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a:t>
            </a:r>
          </a:p>
        </p:txBody>
      </p:sp>
      <p:sp>
        <p:nvSpPr>
          <p:cNvPr id="49" name="TextBox 48"/>
          <p:cNvSpPr txBox="1"/>
          <p:nvPr/>
        </p:nvSpPr>
        <p:spPr>
          <a:xfrm>
            <a:off x="3214579" y="1828158"/>
            <a:ext cx="540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a:t>
            </a:r>
          </a:p>
        </p:txBody>
      </p:sp>
      <p:sp>
        <p:nvSpPr>
          <p:cNvPr id="50" name="TextBox 49"/>
          <p:cNvSpPr txBox="1"/>
          <p:nvPr/>
        </p:nvSpPr>
        <p:spPr>
          <a:xfrm>
            <a:off x="3809996" y="1904396"/>
            <a:ext cx="540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a:t>
            </a:r>
          </a:p>
        </p:txBody>
      </p:sp>
      <p:sp>
        <p:nvSpPr>
          <p:cNvPr id="51" name="TextBox 50"/>
          <p:cNvSpPr txBox="1"/>
          <p:nvPr/>
        </p:nvSpPr>
        <p:spPr>
          <a:xfrm>
            <a:off x="7613477" y="3030377"/>
            <a:ext cx="540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a:t>
            </a:r>
          </a:p>
        </p:txBody>
      </p:sp>
      <p:sp>
        <p:nvSpPr>
          <p:cNvPr id="52" name="TextBox 51"/>
          <p:cNvSpPr txBox="1"/>
          <p:nvPr/>
        </p:nvSpPr>
        <p:spPr>
          <a:xfrm>
            <a:off x="6151420" y="2504882"/>
            <a:ext cx="540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a:t>
            </a:r>
          </a:p>
        </p:txBody>
      </p:sp>
      <p:sp>
        <p:nvSpPr>
          <p:cNvPr id="47" name="Rectangle 46">
            <a:extLst>
              <a:ext uri="{FF2B5EF4-FFF2-40B4-BE49-F238E27FC236}">
                <a16:creationId xmlns:a16="http://schemas.microsoft.com/office/drawing/2014/main" xmlns="" id="{C259A710-B5EC-47BF-A392-26441E8A39BB}"/>
              </a:ext>
            </a:extLst>
          </p:cNvPr>
          <p:cNvSpPr/>
          <p:nvPr/>
        </p:nvSpPr>
        <p:spPr>
          <a:xfrm>
            <a:off x="145370" y="4529262"/>
            <a:ext cx="554181"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53" name="Rectangle 52">
            <a:extLst>
              <a:ext uri="{FF2B5EF4-FFF2-40B4-BE49-F238E27FC236}">
                <a16:creationId xmlns:a16="http://schemas.microsoft.com/office/drawing/2014/main" xmlns="" id="{C12CAD4C-2169-41AA-A63B-69FEFA92A212}"/>
              </a:ext>
            </a:extLst>
          </p:cNvPr>
          <p:cNvSpPr/>
          <p:nvPr/>
        </p:nvSpPr>
        <p:spPr>
          <a:xfrm>
            <a:off x="168942" y="5169246"/>
            <a:ext cx="54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FBS</a:t>
            </a:r>
          </a:p>
        </p:txBody>
      </p:sp>
      <p:sp>
        <p:nvSpPr>
          <p:cNvPr id="54" name="TextBox 53">
            <a:extLst>
              <a:ext uri="{FF2B5EF4-FFF2-40B4-BE49-F238E27FC236}">
                <a16:creationId xmlns:a16="http://schemas.microsoft.com/office/drawing/2014/main" xmlns="" id="{F2D50006-026F-41D1-9C03-B5A164B2E903}"/>
              </a:ext>
            </a:extLst>
          </p:cNvPr>
          <p:cNvSpPr txBox="1"/>
          <p:nvPr/>
        </p:nvSpPr>
        <p:spPr>
          <a:xfrm>
            <a:off x="54576" y="4572603"/>
            <a:ext cx="9698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2HPPG</a:t>
            </a:r>
          </a:p>
        </p:txBody>
      </p:sp>
    </p:spTree>
    <p:extLst>
      <p:ext uri="{BB962C8B-B14F-4D97-AF65-F5344CB8AC3E}">
        <p14:creationId xmlns:p14="http://schemas.microsoft.com/office/powerpoint/2010/main" val="208442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37855" y="249382"/>
            <a:ext cx="7329054" cy="5099864"/>
          </a:xfrm>
          <a:prstGeom prst="rect">
            <a:avLst/>
          </a:prstGeom>
          <a:no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p:cNvSpPr/>
          <p:nvPr/>
        </p:nvSpPr>
        <p:spPr>
          <a:xfrm>
            <a:off x="1976931" y="905001"/>
            <a:ext cx="540000" cy="44473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1976931" y="3408311"/>
            <a:ext cx="540000" cy="19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87667" y="2105891"/>
            <a:ext cx="540000" cy="32433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3387667" y="2233646"/>
            <a:ext cx="540000" cy="311866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4909167" y="1818009"/>
            <a:ext cx="540000" cy="353430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4909167" y="2496882"/>
            <a:ext cx="540000" cy="28554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p:cNvSpPr/>
          <p:nvPr/>
        </p:nvSpPr>
        <p:spPr>
          <a:xfrm>
            <a:off x="6453643" y="1568628"/>
            <a:ext cx="540000" cy="378368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p:cNvSpPr/>
          <p:nvPr/>
        </p:nvSpPr>
        <p:spPr>
          <a:xfrm>
            <a:off x="6453643" y="2787828"/>
            <a:ext cx="540000" cy="25644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p:cNvSpPr/>
          <p:nvPr/>
        </p:nvSpPr>
        <p:spPr>
          <a:xfrm>
            <a:off x="7952431" y="905001"/>
            <a:ext cx="540000" cy="44473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7952431" y="3408311"/>
            <a:ext cx="540000" cy="19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6" name="Straight Connector 15"/>
          <p:cNvCxnSpPr/>
          <p:nvPr/>
        </p:nvCxnSpPr>
        <p:spPr>
          <a:xfrm flipH="1">
            <a:off x="1397531" y="249382"/>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405335" y="1519470"/>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413139" y="2797374"/>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405311" y="4071370"/>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397483" y="5349274"/>
            <a:ext cx="14400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15502" y="5197230"/>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0</a:t>
            </a:r>
          </a:p>
        </p:txBody>
      </p:sp>
      <p:sp>
        <p:nvSpPr>
          <p:cNvPr id="24" name="TextBox 23"/>
          <p:cNvSpPr txBox="1"/>
          <p:nvPr/>
        </p:nvSpPr>
        <p:spPr>
          <a:xfrm>
            <a:off x="792942" y="3886704"/>
            <a:ext cx="56727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20</a:t>
            </a:r>
          </a:p>
        </p:txBody>
      </p:sp>
      <p:sp>
        <p:nvSpPr>
          <p:cNvPr id="25" name="TextBox 24"/>
          <p:cNvSpPr txBox="1"/>
          <p:nvPr/>
        </p:nvSpPr>
        <p:spPr>
          <a:xfrm>
            <a:off x="792942" y="2611350"/>
            <a:ext cx="56727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40</a:t>
            </a:r>
          </a:p>
        </p:txBody>
      </p:sp>
      <p:sp>
        <p:nvSpPr>
          <p:cNvPr id="26" name="TextBox 25"/>
          <p:cNvSpPr txBox="1"/>
          <p:nvPr/>
        </p:nvSpPr>
        <p:spPr>
          <a:xfrm>
            <a:off x="792942" y="1335996"/>
            <a:ext cx="56727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60</a:t>
            </a:r>
          </a:p>
        </p:txBody>
      </p:sp>
      <p:sp>
        <p:nvSpPr>
          <p:cNvPr id="27" name="TextBox 26"/>
          <p:cNvSpPr txBox="1"/>
          <p:nvPr/>
        </p:nvSpPr>
        <p:spPr>
          <a:xfrm>
            <a:off x="792942" y="60642"/>
            <a:ext cx="56727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80</a:t>
            </a:r>
          </a:p>
        </p:txBody>
      </p:sp>
      <p:sp>
        <p:nvSpPr>
          <p:cNvPr id="28" name="TextBox 27"/>
          <p:cNvSpPr txBox="1"/>
          <p:nvPr/>
        </p:nvSpPr>
        <p:spPr>
          <a:xfrm>
            <a:off x="2124574"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1</a:t>
            </a:r>
          </a:p>
        </p:txBody>
      </p:sp>
      <p:sp>
        <p:nvSpPr>
          <p:cNvPr id="29" name="TextBox 28"/>
          <p:cNvSpPr txBox="1"/>
          <p:nvPr/>
        </p:nvSpPr>
        <p:spPr>
          <a:xfrm>
            <a:off x="3535310"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2</a:t>
            </a:r>
          </a:p>
        </p:txBody>
      </p:sp>
      <p:sp>
        <p:nvSpPr>
          <p:cNvPr id="30" name="TextBox 29"/>
          <p:cNvSpPr txBox="1"/>
          <p:nvPr/>
        </p:nvSpPr>
        <p:spPr>
          <a:xfrm>
            <a:off x="5056810"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3</a:t>
            </a:r>
          </a:p>
        </p:txBody>
      </p:sp>
      <p:sp>
        <p:nvSpPr>
          <p:cNvPr id="31" name="TextBox 30"/>
          <p:cNvSpPr txBox="1"/>
          <p:nvPr/>
        </p:nvSpPr>
        <p:spPr>
          <a:xfrm>
            <a:off x="6601286"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4</a:t>
            </a:r>
          </a:p>
        </p:txBody>
      </p:sp>
      <p:sp>
        <p:nvSpPr>
          <p:cNvPr id="32" name="TextBox 31"/>
          <p:cNvSpPr txBox="1"/>
          <p:nvPr/>
        </p:nvSpPr>
        <p:spPr>
          <a:xfrm>
            <a:off x="8100074" y="5481457"/>
            <a:ext cx="24471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5</a:t>
            </a:r>
          </a:p>
        </p:txBody>
      </p:sp>
      <p:sp>
        <p:nvSpPr>
          <p:cNvPr id="18" name="TextBox 17"/>
          <p:cNvSpPr txBox="1"/>
          <p:nvPr/>
        </p:nvSpPr>
        <p:spPr>
          <a:xfrm>
            <a:off x="1679061" y="5792974"/>
            <a:ext cx="1135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(&lt;7.3)</a:t>
            </a:r>
          </a:p>
        </p:txBody>
      </p:sp>
      <p:sp>
        <p:nvSpPr>
          <p:cNvPr id="34" name="TextBox 33"/>
          <p:cNvSpPr txBox="1"/>
          <p:nvPr/>
        </p:nvSpPr>
        <p:spPr>
          <a:xfrm>
            <a:off x="2798766" y="5792974"/>
            <a:ext cx="1717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(7.3 – 8.4)</a:t>
            </a:r>
          </a:p>
        </p:txBody>
      </p:sp>
      <p:sp>
        <p:nvSpPr>
          <p:cNvPr id="35" name="TextBox 34"/>
          <p:cNvSpPr txBox="1"/>
          <p:nvPr/>
        </p:nvSpPr>
        <p:spPr>
          <a:xfrm>
            <a:off x="4320266" y="5792974"/>
            <a:ext cx="1717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(8.3– 9.2)</a:t>
            </a:r>
          </a:p>
        </p:txBody>
      </p:sp>
      <p:sp>
        <p:nvSpPr>
          <p:cNvPr id="36" name="TextBox 35"/>
          <p:cNvSpPr txBox="1"/>
          <p:nvPr/>
        </p:nvSpPr>
        <p:spPr>
          <a:xfrm>
            <a:off x="5864742" y="5792974"/>
            <a:ext cx="1717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(9.2– 10.2)</a:t>
            </a:r>
          </a:p>
        </p:txBody>
      </p:sp>
      <p:sp>
        <p:nvSpPr>
          <p:cNvPr id="37" name="TextBox 36"/>
          <p:cNvSpPr txBox="1"/>
          <p:nvPr/>
        </p:nvSpPr>
        <p:spPr>
          <a:xfrm>
            <a:off x="7577955" y="5792974"/>
            <a:ext cx="1288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(&gt;10.2)</a:t>
            </a:r>
          </a:p>
        </p:txBody>
      </p:sp>
      <p:sp>
        <p:nvSpPr>
          <p:cNvPr id="39" name="TextBox 38"/>
          <p:cNvSpPr txBox="1"/>
          <p:nvPr/>
        </p:nvSpPr>
        <p:spPr>
          <a:xfrm>
            <a:off x="3671625" y="6388734"/>
            <a:ext cx="29965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HbA1C Quintiles</a:t>
            </a:r>
          </a:p>
        </p:txBody>
      </p:sp>
      <p:sp>
        <p:nvSpPr>
          <p:cNvPr id="40" name="TextBox 39"/>
          <p:cNvSpPr txBox="1"/>
          <p:nvPr/>
        </p:nvSpPr>
        <p:spPr>
          <a:xfrm rot="16200000">
            <a:off x="-1098523" y="2648116"/>
            <a:ext cx="29965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Contribution (%)</a:t>
            </a:r>
          </a:p>
        </p:txBody>
      </p:sp>
      <p:sp>
        <p:nvSpPr>
          <p:cNvPr id="41" name="Rectangle 40"/>
          <p:cNvSpPr/>
          <p:nvPr/>
        </p:nvSpPr>
        <p:spPr>
          <a:xfrm>
            <a:off x="145370" y="4529262"/>
            <a:ext cx="554181"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42" name="Rectangle 41"/>
          <p:cNvSpPr/>
          <p:nvPr/>
        </p:nvSpPr>
        <p:spPr>
          <a:xfrm>
            <a:off x="168942" y="5169246"/>
            <a:ext cx="54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FBS</a:t>
            </a:r>
          </a:p>
        </p:txBody>
      </p:sp>
      <p:sp>
        <p:nvSpPr>
          <p:cNvPr id="33" name="TextBox 32"/>
          <p:cNvSpPr txBox="1"/>
          <p:nvPr/>
        </p:nvSpPr>
        <p:spPr>
          <a:xfrm>
            <a:off x="54576" y="4572603"/>
            <a:ext cx="9698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2HPPG</a:t>
            </a:r>
          </a:p>
        </p:txBody>
      </p:sp>
      <p:sp>
        <p:nvSpPr>
          <p:cNvPr id="43" name="TextBox 42"/>
          <p:cNvSpPr txBox="1"/>
          <p:nvPr/>
        </p:nvSpPr>
        <p:spPr>
          <a:xfrm>
            <a:off x="1976931" y="532605"/>
            <a:ext cx="54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a,b</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TextBox 47"/>
          <p:cNvSpPr txBox="1"/>
          <p:nvPr/>
        </p:nvSpPr>
        <p:spPr>
          <a:xfrm>
            <a:off x="1976931" y="3035915"/>
            <a:ext cx="54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a:t>
            </a:r>
          </a:p>
        </p:txBody>
      </p:sp>
      <p:sp>
        <p:nvSpPr>
          <p:cNvPr id="49" name="TextBox 48"/>
          <p:cNvSpPr txBox="1"/>
          <p:nvPr/>
        </p:nvSpPr>
        <p:spPr>
          <a:xfrm>
            <a:off x="3387667" y="1738707"/>
            <a:ext cx="54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a:t>
            </a:r>
          </a:p>
        </p:txBody>
      </p:sp>
      <p:sp>
        <p:nvSpPr>
          <p:cNvPr id="50" name="TextBox 49"/>
          <p:cNvSpPr txBox="1"/>
          <p:nvPr/>
        </p:nvSpPr>
        <p:spPr>
          <a:xfrm>
            <a:off x="3387667" y="4982979"/>
            <a:ext cx="54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a:t>
            </a:r>
          </a:p>
        </p:txBody>
      </p:sp>
      <p:sp>
        <p:nvSpPr>
          <p:cNvPr id="51" name="TextBox 50"/>
          <p:cNvSpPr txBox="1"/>
          <p:nvPr/>
        </p:nvSpPr>
        <p:spPr>
          <a:xfrm>
            <a:off x="7952431" y="2940926"/>
            <a:ext cx="54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a:t>
            </a:r>
          </a:p>
        </p:txBody>
      </p:sp>
      <p:sp>
        <p:nvSpPr>
          <p:cNvPr id="52" name="TextBox 51"/>
          <p:cNvSpPr txBox="1"/>
          <p:nvPr/>
        </p:nvSpPr>
        <p:spPr>
          <a:xfrm>
            <a:off x="6453643" y="2415431"/>
            <a:ext cx="54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a:t>
            </a:r>
          </a:p>
        </p:txBody>
      </p:sp>
      <p:sp>
        <p:nvSpPr>
          <p:cNvPr id="45" name="Rectangle 44">
            <a:extLst>
              <a:ext uri="{FF2B5EF4-FFF2-40B4-BE49-F238E27FC236}">
                <a16:creationId xmlns:a16="http://schemas.microsoft.com/office/drawing/2014/main" xmlns="" id="{D296A08C-6C6D-4769-AD62-AFB741DCF72D}"/>
              </a:ext>
            </a:extLst>
          </p:cNvPr>
          <p:cNvSpPr/>
          <p:nvPr/>
        </p:nvSpPr>
        <p:spPr>
          <a:xfrm>
            <a:off x="2518048" y="235527"/>
            <a:ext cx="5600625" cy="13388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a:ea typeface="+mn-ea"/>
                <a:cs typeface="+mn-cs"/>
              </a:rPr>
              <a:t>Relative contributions of </a:t>
            </a:r>
            <a:r>
              <a:rPr kumimoji="0" lang="en-US"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postprandial</a:t>
            </a:r>
            <a:r>
              <a:rPr kumimoji="0" lang="en-US" sz="1100" b="0" i="1" u="none" strike="noStrike" kern="1200" cap="none" spc="0" normalizeH="0" baseline="0" noProof="0" dirty="0">
                <a:ln>
                  <a:noFill/>
                </a:ln>
                <a:solidFill>
                  <a:srgbClr val="000000"/>
                </a:solidFill>
                <a:effectLst/>
                <a:uLnTx/>
                <a:uFillTx/>
                <a:latin typeface="Arial"/>
                <a:ea typeface="+mn-ea"/>
                <a:cs typeface="+mn-cs"/>
              </a:rPr>
              <a:t> (</a:t>
            </a:r>
            <a:r>
              <a:rPr kumimoji="0" lang="en-US" sz="3600" b="0" i="1" u="none" strike="noStrike" kern="1200" cap="none" spc="0" normalizeH="0" baseline="0" noProof="0" dirty="0">
                <a:ln>
                  <a:noFill/>
                </a:ln>
                <a:solidFill>
                  <a:srgbClr val="FF0000"/>
                </a:solidFill>
                <a:effectLst/>
                <a:uLnTx/>
                <a:uFillTx/>
                <a:latin typeface="Arial"/>
                <a:ea typeface="+mn-ea"/>
                <a:cs typeface="+mn-cs"/>
                <a:sym typeface="Wingdings"/>
              </a:rPr>
              <a:t></a:t>
            </a:r>
            <a:r>
              <a:rPr kumimoji="0" lang="en-US" sz="1100" b="0" i="1" u="none" strike="noStrike" kern="1200" cap="none" spc="0" normalizeH="0" baseline="0" noProof="0" dirty="0">
                <a:ln>
                  <a:noFill/>
                </a:ln>
                <a:solidFill>
                  <a:srgbClr val="000000"/>
                </a:solidFill>
                <a:effectLst/>
                <a:uLnTx/>
                <a:uFillTx/>
                <a:latin typeface="Arial"/>
                <a:ea typeface="+mn-ea"/>
                <a:cs typeface="+mn-cs"/>
              </a:rPr>
              <a:t>) and </a:t>
            </a:r>
            <a:r>
              <a:rPr kumimoji="0" lang="en-US" sz="2400" b="1" i="1" u="none" strike="noStrike" kern="1200" cap="none" spc="0" normalizeH="0" baseline="0" noProof="0" dirty="0">
                <a:ln>
                  <a:noFill/>
                </a:ln>
                <a:solidFill>
                  <a:srgbClr val="9900CC"/>
                </a:solidFill>
                <a:effectLst>
                  <a:outerShdw blurRad="38100" dist="38100" dir="2700000" algn="tl">
                    <a:srgbClr val="000000">
                      <a:alpha val="43137"/>
                    </a:srgbClr>
                  </a:outerShdw>
                </a:effectLst>
                <a:uLnTx/>
                <a:uFillTx/>
                <a:latin typeface="Arial"/>
                <a:ea typeface="+mn-ea"/>
                <a:cs typeface="+mn-cs"/>
              </a:rPr>
              <a:t>fasting</a:t>
            </a:r>
            <a:r>
              <a:rPr kumimoji="0" lang="en-US" sz="1100" b="0" i="1" u="none" strike="noStrike" kern="1200" cap="none" spc="0" normalizeH="0" baseline="0" noProof="0" dirty="0">
                <a:ln>
                  <a:noFill/>
                </a:ln>
                <a:solidFill>
                  <a:srgbClr val="000000"/>
                </a:solidFill>
                <a:effectLst/>
                <a:uLnTx/>
                <a:uFillTx/>
                <a:latin typeface="Arial"/>
                <a:ea typeface="+mn-ea"/>
                <a:cs typeface="+mn-cs"/>
              </a:rPr>
              <a:t> (</a:t>
            </a:r>
            <a:r>
              <a:rPr kumimoji="0" lang="en-US" sz="3600" b="0" i="1" u="none" strike="noStrike" kern="1200" cap="none" spc="0" normalizeH="0" baseline="0" noProof="0" dirty="0">
                <a:ln>
                  <a:noFill/>
                </a:ln>
                <a:solidFill>
                  <a:srgbClr val="7030A0"/>
                </a:solidFill>
                <a:effectLst/>
                <a:uLnTx/>
                <a:uFillTx/>
                <a:latin typeface="Arial"/>
                <a:ea typeface="+mn-ea"/>
                <a:cs typeface="+mn-cs"/>
                <a:sym typeface="Wingdings"/>
              </a:rPr>
              <a:t></a:t>
            </a:r>
            <a:r>
              <a:rPr kumimoji="0" lang="en-US" sz="1100" b="0" i="1" u="none" strike="noStrike" kern="1200" cap="none" spc="0" normalizeH="0" baseline="0" noProof="0" dirty="0">
                <a:ln>
                  <a:noFill/>
                </a:ln>
                <a:solidFill>
                  <a:srgbClr val="000000"/>
                </a:solidFill>
                <a:effectLst/>
                <a:uLnTx/>
                <a:uFillTx/>
                <a:latin typeface="Arial"/>
                <a:ea typeface="+mn-ea"/>
                <a:cs typeface="+mn-cs"/>
              </a:rPr>
              <a:t>) hyperglycemia (%) to the overall diurnal hyperglycemia over quintiles of </a:t>
            </a:r>
            <a:r>
              <a:rPr kumimoji="0" lang="en-US" sz="1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HbA1c</a:t>
            </a:r>
            <a:r>
              <a:rPr kumimoji="0" lang="en-US" sz="1100" b="0" i="1" u="none" strike="noStrike" kern="1200" cap="none" spc="0" normalizeH="0" baseline="0" noProof="0" dirty="0">
                <a:ln>
                  <a:noFill/>
                </a:ln>
                <a:solidFill>
                  <a:srgbClr val="000000"/>
                </a:solidFill>
                <a:effectLst/>
                <a:uLnTx/>
                <a:uFillTx/>
                <a:latin typeface="Arial"/>
                <a:ea typeface="+mn-ea"/>
                <a:cs typeface="+mn-cs"/>
              </a:rPr>
              <a:t>. </a:t>
            </a:r>
            <a:r>
              <a:rPr kumimoji="0" lang="en-US" sz="1100" b="0" i="0" u="none" strike="noStrike" kern="1200" cap="none" spc="0" normalizeH="0" baseline="0" noProof="0" dirty="0">
                <a:ln>
                  <a:noFill/>
                </a:ln>
                <a:solidFill>
                  <a:srgbClr val="000000"/>
                </a:solidFill>
                <a:effectLst/>
                <a:uLnTx/>
                <a:uFillTx/>
                <a:latin typeface="Arial"/>
                <a:ea typeface="+mn-ea"/>
                <a:cs typeface="+mn-cs"/>
              </a:rPr>
              <a:t>a</a:t>
            </a:r>
            <a:r>
              <a:rPr kumimoji="0" lang="en-US" sz="1100" b="0" i="1" u="none" strike="noStrike" kern="1200" cap="none" spc="0" normalizeH="0" baseline="0" noProof="0" dirty="0">
                <a:ln>
                  <a:noFill/>
                </a:ln>
                <a:solidFill>
                  <a:srgbClr val="000000"/>
                </a:solidFill>
                <a:effectLst/>
                <a:uLnTx/>
                <a:uFillTx/>
                <a:latin typeface="Arial"/>
                <a:ea typeface="+mn-ea"/>
                <a:cs typeface="+mn-cs"/>
              </a:rPr>
              <a:t>, significant difference was observed between fasting and postprandial plasma glucose (paired </a:t>
            </a:r>
            <a:r>
              <a:rPr kumimoji="0" lang="en-US" sz="1100" b="0" i="0" u="none" strike="noStrike" kern="1200" cap="none" spc="0" normalizeH="0" baseline="0" noProof="0" dirty="0">
                <a:ln>
                  <a:noFill/>
                </a:ln>
                <a:solidFill>
                  <a:srgbClr val="000000"/>
                </a:solidFill>
                <a:effectLst/>
                <a:uLnTx/>
                <a:uFillTx/>
                <a:latin typeface="Arial"/>
                <a:ea typeface="+mn-ea"/>
                <a:cs typeface="+mn-cs"/>
              </a:rPr>
              <a:t>t </a:t>
            </a:r>
            <a:r>
              <a:rPr kumimoji="0" lang="en-US" sz="1100" b="0" i="1" u="none" strike="noStrike" kern="1200" cap="none" spc="0" normalizeH="0" baseline="0" noProof="0" dirty="0">
                <a:ln>
                  <a:noFill/>
                </a:ln>
                <a:solidFill>
                  <a:srgbClr val="000000"/>
                </a:solidFill>
                <a:effectLst/>
                <a:uLnTx/>
                <a:uFillTx/>
                <a:latin typeface="Arial"/>
                <a:ea typeface="+mn-ea"/>
                <a:cs typeface="+mn-cs"/>
              </a:rPr>
              <a:t>test); </a:t>
            </a:r>
            <a:r>
              <a:rPr kumimoji="0" lang="en-US" sz="1100" b="0" i="0" u="none" strike="noStrike" kern="1200" cap="none" spc="0" normalizeH="0" baseline="0" noProof="0" dirty="0">
                <a:ln>
                  <a:noFill/>
                </a:ln>
                <a:solidFill>
                  <a:srgbClr val="000000"/>
                </a:solidFill>
                <a:effectLst/>
                <a:uLnTx/>
                <a:uFillTx/>
                <a:latin typeface="Arial"/>
                <a:ea typeface="+mn-ea"/>
                <a:cs typeface="+mn-cs"/>
              </a:rPr>
              <a:t>b</a:t>
            </a:r>
            <a:r>
              <a:rPr kumimoji="0" lang="en-US" sz="1100" b="0" i="1" u="none" strike="noStrike" kern="1200" cap="none" spc="0" normalizeH="0" baseline="0" noProof="0" dirty="0">
                <a:ln>
                  <a:noFill/>
                </a:ln>
                <a:solidFill>
                  <a:srgbClr val="000000"/>
                </a:solidFill>
                <a:effectLst/>
                <a:uLnTx/>
                <a:uFillTx/>
                <a:latin typeface="Arial"/>
                <a:ea typeface="+mn-ea"/>
                <a:cs typeface="+mn-cs"/>
              </a:rPr>
              <a:t>, significantly different from all other quintiles (ANOVA); </a:t>
            </a:r>
            <a:r>
              <a:rPr kumimoji="0" lang="en-US" sz="1100" b="0" i="0" u="none" strike="noStrike" kern="1200" cap="none" spc="0" normalizeH="0" baseline="0" noProof="0" dirty="0">
                <a:ln>
                  <a:noFill/>
                </a:ln>
                <a:solidFill>
                  <a:srgbClr val="000000"/>
                </a:solidFill>
                <a:effectLst/>
                <a:uLnTx/>
                <a:uFillTx/>
                <a:latin typeface="Arial"/>
                <a:ea typeface="+mn-ea"/>
                <a:cs typeface="+mn-cs"/>
              </a:rPr>
              <a:t>c</a:t>
            </a:r>
            <a:r>
              <a:rPr kumimoji="0" lang="en-US" sz="1100" b="0" i="1" u="none" strike="noStrike" kern="1200" cap="none" spc="0" normalizeH="0" baseline="0" noProof="0" dirty="0">
                <a:ln>
                  <a:noFill/>
                </a:ln>
                <a:solidFill>
                  <a:srgbClr val="000000"/>
                </a:solidFill>
                <a:effectLst/>
                <a:uLnTx/>
                <a:uFillTx/>
                <a:latin typeface="Arial"/>
                <a:ea typeface="+mn-ea"/>
                <a:cs typeface="+mn-cs"/>
              </a:rPr>
              <a:t>, significantly different from quintile 5 (ANOVA).</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729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0" y="0"/>
            <a:ext cx="8189913" cy="1143000"/>
          </a:xfrm>
        </p:spPr>
        <p:txBody>
          <a:bodyPr/>
          <a:lstStyle/>
          <a:p>
            <a:r>
              <a:rPr lang="en-US" altLang="en-US" sz="3200"/>
              <a:t>β-Cell Volume in Patients With IFG and Patients With T2D</a:t>
            </a:r>
          </a:p>
        </p:txBody>
      </p:sp>
      <p:sp>
        <p:nvSpPr>
          <p:cNvPr id="3" name="Text Placeholder 2"/>
          <p:cNvSpPr>
            <a:spLocks noGrp="1"/>
          </p:cNvSpPr>
          <p:nvPr>
            <p:ph type="body" sz="quarter" idx="4294967295"/>
          </p:nvPr>
        </p:nvSpPr>
        <p:spPr>
          <a:xfrm>
            <a:off x="304455" y="6548437"/>
            <a:ext cx="8183562" cy="309563"/>
          </a:xfrm>
        </p:spPr>
        <p:txBody>
          <a:bodyPr/>
          <a:lstStyle/>
          <a:p>
            <a:pPr marL="0" indent="0">
              <a:buFont typeface="+mj-lt"/>
              <a:buNone/>
              <a:defRPr/>
            </a:pPr>
            <a:r>
              <a:rPr lang="en-US" altLang="en-US" sz="1200" dirty="0">
                <a:solidFill>
                  <a:schemeClr val="tx1"/>
                </a:solidFill>
              </a:rPr>
              <a:t>Butler AE et al. </a:t>
            </a:r>
            <a:r>
              <a:rPr lang="en-US" altLang="en-US" sz="1200" i="1" dirty="0">
                <a:solidFill>
                  <a:schemeClr val="tx1"/>
                </a:solidFill>
              </a:rPr>
              <a:t>Diabetes</a:t>
            </a:r>
            <a:r>
              <a:rPr lang="en-US" altLang="en-US" sz="1200" dirty="0">
                <a:solidFill>
                  <a:schemeClr val="tx1"/>
                </a:solidFill>
              </a:rPr>
              <a:t> 2003;52:102-10</a:t>
            </a:r>
          </a:p>
          <a:p>
            <a:pPr>
              <a:defRPr/>
            </a:pPr>
            <a:endParaRPr lang="en-US" sz="1200" dirty="0">
              <a:solidFill>
                <a:schemeClr val="tx1"/>
              </a:solidFill>
            </a:endParaRPr>
          </a:p>
        </p:txBody>
      </p:sp>
      <p:pic>
        <p:nvPicPr>
          <p:cNvPr id="1229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1524000"/>
            <a:ext cx="6840537"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1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425575"/>
          </a:xfrm>
        </p:spPr>
        <p:txBody>
          <a:bodyPr/>
          <a:lstStyle/>
          <a:p>
            <a:r>
              <a:rPr lang="en-US" dirty="0"/>
              <a:t>Content Overview</a:t>
            </a:r>
          </a:p>
        </p:txBody>
      </p:sp>
      <p:sp>
        <p:nvSpPr>
          <p:cNvPr id="8" name="Content Placeholder 2"/>
          <p:cNvSpPr>
            <a:spLocks noGrp="1"/>
          </p:cNvSpPr>
          <p:nvPr>
            <p:ph idx="4294967295"/>
          </p:nvPr>
        </p:nvSpPr>
        <p:spPr>
          <a:xfrm>
            <a:off x="0" y="1543050"/>
            <a:ext cx="8229600" cy="4854575"/>
          </a:xfrm>
        </p:spPr>
        <p:txBody>
          <a:bodyPr/>
          <a:lstStyle/>
          <a:p>
            <a:pPr>
              <a:spcAft>
                <a:spcPts val="600"/>
              </a:spcAft>
            </a:pPr>
            <a:r>
              <a:rPr lang="en-US" sz="2400" dirty="0">
                <a:solidFill>
                  <a:schemeClr val="bg1">
                    <a:lumMod val="85000"/>
                  </a:schemeClr>
                </a:solidFill>
              </a:rPr>
              <a:t>Progression of T2DM</a:t>
            </a:r>
          </a:p>
          <a:p>
            <a:pPr>
              <a:spcAft>
                <a:spcPts val="600"/>
              </a:spcAft>
            </a:pPr>
            <a:r>
              <a:rPr lang="en-US" sz="2400" b="1" dirty="0"/>
              <a:t>Insulin Initiation in T2DM</a:t>
            </a:r>
          </a:p>
          <a:p>
            <a:pPr>
              <a:spcAft>
                <a:spcPts val="600"/>
              </a:spcAft>
            </a:pPr>
            <a:r>
              <a:rPr lang="en-US" sz="2400" dirty="0">
                <a:solidFill>
                  <a:schemeClr val="bg1">
                    <a:lumMod val="85000"/>
                  </a:schemeClr>
                </a:solidFill>
              </a:rPr>
              <a:t>Introduction to Premix Insulins</a:t>
            </a:r>
          </a:p>
          <a:p>
            <a:pPr>
              <a:spcAft>
                <a:spcPts val="600"/>
              </a:spcAft>
            </a:pPr>
            <a:r>
              <a:rPr lang="en-US" sz="2400" dirty="0">
                <a:solidFill>
                  <a:schemeClr val="bg1">
                    <a:lumMod val="85000"/>
                  </a:schemeClr>
                </a:solidFill>
              </a:rPr>
              <a:t>Premix vs. Basal Insulin Regimens</a:t>
            </a:r>
          </a:p>
          <a:p>
            <a:pPr>
              <a:spcAft>
                <a:spcPts val="600"/>
              </a:spcAft>
            </a:pPr>
            <a:r>
              <a:rPr lang="en-US" sz="2400" dirty="0">
                <a:solidFill>
                  <a:schemeClr val="bg1">
                    <a:lumMod val="85000"/>
                  </a:schemeClr>
                </a:solidFill>
              </a:rPr>
              <a:t>Premix vs. Basal-Bolus Regimens</a:t>
            </a:r>
          </a:p>
          <a:p>
            <a:pPr>
              <a:spcAft>
                <a:spcPts val="600"/>
              </a:spcAft>
            </a:pPr>
            <a:r>
              <a:rPr lang="en-US" sz="2400" dirty="0">
                <a:solidFill>
                  <a:schemeClr val="bg1">
                    <a:lumMod val="85000"/>
                  </a:schemeClr>
                </a:solidFill>
              </a:rPr>
              <a:t>Comparison of Premix, Basal-Bolus, and Basal Insulin Regimens</a:t>
            </a:r>
          </a:p>
          <a:p>
            <a:pPr>
              <a:spcAft>
                <a:spcPts val="600"/>
              </a:spcAft>
            </a:pPr>
            <a:r>
              <a:rPr lang="en-US" sz="2400" dirty="0">
                <a:solidFill>
                  <a:schemeClr val="bg1">
                    <a:lumMod val="85000"/>
                  </a:schemeClr>
                </a:solidFill>
              </a:rPr>
              <a:t>Guidelines and Treatment Algorithms</a:t>
            </a:r>
          </a:p>
          <a:p>
            <a:pPr>
              <a:spcAft>
                <a:spcPts val="600"/>
              </a:spcAft>
            </a:pPr>
            <a:r>
              <a:rPr lang="en-US" sz="2400" dirty="0">
                <a:solidFill>
                  <a:schemeClr val="bg1">
                    <a:lumMod val="85000"/>
                  </a:schemeClr>
                </a:solidFill>
              </a:rPr>
              <a:t>Conclusions</a:t>
            </a:r>
          </a:p>
          <a:p>
            <a:pPr>
              <a:spcAft>
                <a:spcPts val="600"/>
              </a:spcAft>
            </a:pPr>
            <a:endParaRPr lang="en-US" sz="2000" dirty="0"/>
          </a:p>
          <a:p>
            <a:pPr>
              <a:spcAft>
                <a:spcPts val="600"/>
              </a:spcAft>
            </a:pPr>
            <a:endParaRPr lang="en-US" sz="2400" dirty="0"/>
          </a:p>
          <a:p>
            <a:pPr marL="0" indent="0">
              <a:spcAft>
                <a:spcPts val="600"/>
              </a:spcAft>
              <a:buNone/>
            </a:pPr>
            <a:endParaRPr lang="en-US" sz="2400" dirty="0"/>
          </a:p>
          <a:p>
            <a:pPr marL="0" indent="0">
              <a:spcAft>
                <a:spcPts val="600"/>
              </a:spcAft>
              <a:buNone/>
            </a:pPr>
            <a:endParaRPr lang="en-US" sz="2400" dirty="0"/>
          </a:p>
        </p:txBody>
      </p:sp>
      <p:sp>
        <p:nvSpPr>
          <p:cNvPr id="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Copyright © 2016 Eli Lilly and Company</a:t>
            </a:r>
          </a:p>
        </p:txBody>
      </p:sp>
    </p:spTree>
    <p:extLst>
      <p:ext uri="{BB962C8B-B14F-4D97-AF65-F5344CB8AC3E}">
        <p14:creationId xmlns:p14="http://schemas.microsoft.com/office/powerpoint/2010/main" val="292736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DB0A10-00CB-410A-A7E8-E847BB89BE08}"/>
              </a:ext>
            </a:extLst>
          </p:cNvPr>
          <p:cNvPicPr>
            <a:picLocks noChangeAspect="1"/>
          </p:cNvPicPr>
          <p:nvPr/>
        </p:nvPicPr>
        <p:blipFill>
          <a:blip r:embed="rId2"/>
          <a:stretch>
            <a:fillRect/>
          </a:stretch>
        </p:blipFill>
        <p:spPr>
          <a:xfrm>
            <a:off x="0" y="0"/>
            <a:ext cx="9144000" cy="6789874"/>
          </a:xfrm>
          <a:prstGeom prst="rect">
            <a:avLst/>
          </a:prstGeom>
        </p:spPr>
      </p:pic>
      <p:sp>
        <p:nvSpPr>
          <p:cNvPr id="2" name="TextBox 1">
            <a:extLst>
              <a:ext uri="{FF2B5EF4-FFF2-40B4-BE49-F238E27FC236}">
                <a16:creationId xmlns:a16="http://schemas.microsoft.com/office/drawing/2014/main" xmlns="" id="{2DCAEBEB-0F73-49BA-8802-DD6FAE7726A3}"/>
              </a:ext>
            </a:extLst>
          </p:cNvPr>
          <p:cNvSpPr txBox="1"/>
          <p:nvPr/>
        </p:nvSpPr>
        <p:spPr>
          <a:xfrm>
            <a:off x="6530010" y="167517"/>
            <a:ext cx="79513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2021</a:t>
            </a:r>
          </a:p>
        </p:txBody>
      </p:sp>
    </p:spTree>
    <p:extLst>
      <p:ext uri="{BB962C8B-B14F-4D97-AF65-F5344CB8AC3E}">
        <p14:creationId xmlns:p14="http://schemas.microsoft.com/office/powerpoint/2010/main" val="17640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DB0A10-00CB-410A-A7E8-E847BB89BE08}"/>
              </a:ext>
            </a:extLst>
          </p:cNvPr>
          <p:cNvPicPr>
            <a:picLocks noChangeAspect="1"/>
          </p:cNvPicPr>
          <p:nvPr/>
        </p:nvPicPr>
        <p:blipFill>
          <a:blip r:embed="rId2"/>
          <a:stretch>
            <a:fillRect/>
          </a:stretch>
        </p:blipFill>
        <p:spPr>
          <a:xfrm>
            <a:off x="0" y="0"/>
            <a:ext cx="9144000" cy="6789874"/>
          </a:xfrm>
          <a:prstGeom prst="rect">
            <a:avLst/>
          </a:prstGeom>
        </p:spPr>
      </p:pic>
      <p:sp>
        <p:nvSpPr>
          <p:cNvPr id="2" name="Oval 1">
            <a:extLst>
              <a:ext uri="{FF2B5EF4-FFF2-40B4-BE49-F238E27FC236}">
                <a16:creationId xmlns:a16="http://schemas.microsoft.com/office/drawing/2014/main" xmlns="" id="{3D6953FC-C52D-4A69-99A6-0F8971EE0649}"/>
              </a:ext>
            </a:extLst>
          </p:cNvPr>
          <p:cNvSpPr/>
          <p:nvPr/>
        </p:nvSpPr>
        <p:spPr>
          <a:xfrm>
            <a:off x="119270" y="5198165"/>
            <a:ext cx="745434" cy="1987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4FB3351B-35B4-4292-A9D2-AD5257953EE4}"/>
              </a:ext>
            </a:extLst>
          </p:cNvPr>
          <p:cNvSpPr/>
          <p:nvPr/>
        </p:nvSpPr>
        <p:spPr>
          <a:xfrm>
            <a:off x="4992757" y="4664765"/>
            <a:ext cx="745434" cy="1987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D4D526AF-D44F-4703-A85C-9DCC27D37199}"/>
              </a:ext>
            </a:extLst>
          </p:cNvPr>
          <p:cNvSpPr/>
          <p:nvPr/>
        </p:nvSpPr>
        <p:spPr>
          <a:xfrm>
            <a:off x="6586331" y="5920408"/>
            <a:ext cx="745434" cy="1987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BF122748-C8CF-444A-A75D-8E30C6B0D859}"/>
              </a:ext>
            </a:extLst>
          </p:cNvPr>
          <p:cNvSpPr/>
          <p:nvPr/>
        </p:nvSpPr>
        <p:spPr>
          <a:xfrm>
            <a:off x="7543800" y="4144616"/>
            <a:ext cx="745434" cy="1987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0D2C923-3345-4ADF-9347-0DB0CB9C1A86}"/>
              </a:ext>
            </a:extLst>
          </p:cNvPr>
          <p:cNvSpPr txBox="1"/>
          <p:nvPr/>
        </p:nvSpPr>
        <p:spPr>
          <a:xfrm>
            <a:off x="6530010" y="167517"/>
            <a:ext cx="79513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2021</a:t>
            </a:r>
          </a:p>
        </p:txBody>
      </p:sp>
    </p:spTree>
    <p:extLst>
      <p:ext uri="{BB962C8B-B14F-4D97-AF65-F5344CB8AC3E}">
        <p14:creationId xmlns:p14="http://schemas.microsoft.com/office/powerpoint/2010/main" val="119293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C027CF-0CA1-40E3-9099-BDBAEF5C2D43}"/>
              </a:ext>
            </a:extLst>
          </p:cNvPr>
          <p:cNvPicPr>
            <a:picLocks noChangeAspect="1"/>
          </p:cNvPicPr>
          <p:nvPr/>
        </p:nvPicPr>
        <p:blipFill>
          <a:blip r:embed="rId2"/>
          <a:stretch>
            <a:fillRect/>
          </a:stretch>
        </p:blipFill>
        <p:spPr>
          <a:xfrm>
            <a:off x="1653686" y="0"/>
            <a:ext cx="5836628" cy="6858000"/>
          </a:xfrm>
          <a:prstGeom prst="rect">
            <a:avLst/>
          </a:prstGeom>
        </p:spPr>
      </p:pic>
      <p:sp>
        <p:nvSpPr>
          <p:cNvPr id="4" name="TextBox 3">
            <a:extLst>
              <a:ext uri="{FF2B5EF4-FFF2-40B4-BE49-F238E27FC236}">
                <a16:creationId xmlns:a16="http://schemas.microsoft.com/office/drawing/2014/main" xmlns="" id="{9DCE61F1-3DEF-4FBF-B447-B9CCFCBC6B83}"/>
              </a:ext>
            </a:extLst>
          </p:cNvPr>
          <p:cNvSpPr txBox="1"/>
          <p:nvPr/>
        </p:nvSpPr>
        <p:spPr>
          <a:xfrm>
            <a:off x="6530010" y="167517"/>
            <a:ext cx="79513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2021</a:t>
            </a:r>
          </a:p>
        </p:txBody>
      </p:sp>
    </p:spTree>
    <p:extLst>
      <p:ext uri="{BB962C8B-B14F-4D97-AF65-F5344CB8AC3E}">
        <p14:creationId xmlns:p14="http://schemas.microsoft.com/office/powerpoint/2010/main" val="396893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idx="4294967295"/>
          </p:nvPr>
        </p:nvSpPr>
        <p:spPr>
          <a:xfrm>
            <a:off x="0" y="0"/>
            <a:ext cx="8189913" cy="1143000"/>
          </a:xfrm>
        </p:spPr>
        <p:txBody>
          <a:bodyPr/>
          <a:lstStyle/>
          <a:p>
            <a:r>
              <a:rPr lang="en-US" altLang="en-US" sz="3200"/>
              <a:t>Why Target PPG and FPG?</a:t>
            </a:r>
            <a:r>
              <a:rPr lang="en-US" altLang="en-US" sz="3200" baseline="30000"/>
              <a:t>1</a:t>
            </a:r>
          </a:p>
        </p:txBody>
      </p:sp>
      <p:sp>
        <p:nvSpPr>
          <p:cNvPr id="22531" name="Text Placeholder 2"/>
          <p:cNvSpPr>
            <a:spLocks noGrp="1"/>
          </p:cNvSpPr>
          <p:nvPr>
            <p:ph type="body" sz="quarter" idx="4294967295"/>
          </p:nvPr>
        </p:nvSpPr>
        <p:spPr>
          <a:xfrm>
            <a:off x="0" y="6172200"/>
            <a:ext cx="4525963" cy="441325"/>
          </a:xfrm>
        </p:spPr>
        <p:txBody>
          <a:bodyPr/>
          <a:lstStyle/>
          <a:p>
            <a:pPr>
              <a:spcAft>
                <a:spcPct val="0"/>
              </a:spcAft>
              <a:buFont typeface="Arial" panose="020B0604020202020204" pitchFamily="34" charset="0"/>
              <a:buAutoNum type="arabicPeriod"/>
            </a:pPr>
            <a:r>
              <a:rPr lang="en-US" altLang="en-US" sz="1200" dirty="0" err="1">
                <a:solidFill>
                  <a:schemeClr val="tx1"/>
                </a:solidFill>
              </a:rPr>
              <a:t>Inzucchi</a:t>
            </a:r>
            <a:r>
              <a:rPr lang="en-US" altLang="en-US" sz="1200" dirty="0">
                <a:solidFill>
                  <a:schemeClr val="tx1"/>
                </a:solidFill>
              </a:rPr>
              <a:t> SE et al. </a:t>
            </a:r>
            <a:r>
              <a:rPr lang="en-US" altLang="en-US" sz="1200" i="1" dirty="0">
                <a:solidFill>
                  <a:schemeClr val="tx1"/>
                </a:solidFill>
              </a:rPr>
              <a:t>Diabetes Care</a:t>
            </a:r>
            <a:r>
              <a:rPr lang="en-US" altLang="en-US" sz="1200" dirty="0">
                <a:solidFill>
                  <a:schemeClr val="tx1"/>
                </a:solidFill>
              </a:rPr>
              <a:t> 2012;35:1364-79 </a:t>
            </a:r>
            <a:r>
              <a:rPr lang="en-US" altLang="en-US" sz="1200" dirty="0">
                <a:solidFill>
                  <a:schemeClr val="tx1"/>
                </a:solidFill>
                <a:cs typeface="Arial" panose="020B0604020202020204" pitchFamily="34" charset="0"/>
              </a:rPr>
              <a:t>(updated 36:490)</a:t>
            </a:r>
          </a:p>
          <a:p>
            <a:pPr>
              <a:spcAft>
                <a:spcPct val="0"/>
              </a:spcAft>
              <a:buFont typeface="Arial" panose="020B0604020202020204" pitchFamily="34" charset="0"/>
              <a:buAutoNum type="arabicPeriod"/>
            </a:pPr>
            <a:r>
              <a:rPr lang="en-US" altLang="en-US" sz="1200" dirty="0">
                <a:solidFill>
                  <a:schemeClr val="tx1"/>
                </a:solidFill>
              </a:rPr>
              <a:t>Lund A et al. </a:t>
            </a:r>
            <a:r>
              <a:rPr lang="en-US" altLang="en-US" sz="1200" i="1" dirty="0">
                <a:solidFill>
                  <a:schemeClr val="tx1"/>
                </a:solidFill>
              </a:rPr>
              <a:t>Expert </a:t>
            </a:r>
            <a:r>
              <a:rPr lang="en-US" altLang="en-US" sz="1200" i="1" dirty="0" err="1">
                <a:solidFill>
                  <a:schemeClr val="tx1"/>
                </a:solidFill>
              </a:rPr>
              <a:t>Opin</a:t>
            </a:r>
            <a:r>
              <a:rPr lang="en-US" altLang="en-US" sz="1200" i="1" dirty="0">
                <a:solidFill>
                  <a:schemeClr val="tx1"/>
                </a:solidFill>
              </a:rPr>
              <a:t> </a:t>
            </a:r>
            <a:r>
              <a:rPr lang="en-US" altLang="en-US" sz="1200" i="1" dirty="0" err="1">
                <a:solidFill>
                  <a:schemeClr val="tx1"/>
                </a:solidFill>
              </a:rPr>
              <a:t>Emerg</a:t>
            </a:r>
            <a:r>
              <a:rPr lang="en-US" altLang="en-US" sz="1200" i="1" dirty="0">
                <a:solidFill>
                  <a:schemeClr val="tx1"/>
                </a:solidFill>
              </a:rPr>
              <a:t> Drugs </a:t>
            </a:r>
            <a:r>
              <a:rPr lang="en-US" altLang="en-US" sz="1200" dirty="0">
                <a:solidFill>
                  <a:schemeClr val="tx1"/>
                </a:solidFill>
              </a:rPr>
              <a:t>2011;16:607-18</a:t>
            </a:r>
          </a:p>
        </p:txBody>
      </p:sp>
      <p:sp>
        <p:nvSpPr>
          <p:cNvPr id="7" name="Content Placeholder 2"/>
          <p:cNvSpPr txBox="1">
            <a:spLocks/>
          </p:cNvSpPr>
          <p:nvPr/>
        </p:nvSpPr>
        <p:spPr>
          <a:xfrm>
            <a:off x="182563" y="1446213"/>
            <a:ext cx="8961437" cy="493712"/>
          </a:xfrm>
          <a:prstGeom prst="rect">
            <a:avLst/>
          </a:prstGeom>
        </p:spPr>
        <p:txBody>
          <a:bodyPr/>
          <a:lstStyle>
            <a:lvl1pPr marL="342900" indent="-342900" algn="l" rtl="0" eaLnBrk="0" fontAlgn="base" hangingPunct="0">
              <a:spcBef>
                <a:spcPct val="0"/>
              </a:spcBef>
              <a:spcAft>
                <a:spcPts val="600"/>
              </a:spcAft>
              <a:buClr>
                <a:srgbClr val="FFCC00"/>
              </a:buClr>
              <a:buFont typeface="Symbol" pitchFamily="18" charset="2"/>
              <a:buChar char="¨"/>
              <a:defRPr sz="2800">
                <a:solidFill>
                  <a:schemeClr val="tx1"/>
                </a:solidFill>
                <a:latin typeface="+mn-lt"/>
                <a:ea typeface="+mn-ea"/>
                <a:cs typeface="+mn-cs"/>
              </a:defRPr>
            </a:lvl1pPr>
            <a:lvl2pPr marL="742950" indent="-285750" algn="l" rtl="0" eaLnBrk="0" fontAlgn="base" hangingPunct="0">
              <a:spcBef>
                <a:spcPct val="0"/>
              </a:spcBef>
              <a:spcAft>
                <a:spcPts val="600"/>
              </a:spcAft>
              <a:buClr>
                <a:srgbClr val="FFCC00"/>
              </a:buClr>
              <a:buChar char="•"/>
              <a:defRPr sz="2400">
                <a:solidFill>
                  <a:schemeClr val="tx1"/>
                </a:solidFill>
                <a:latin typeface="+mn-lt"/>
              </a:defRPr>
            </a:lvl2pPr>
            <a:lvl3pPr marL="1143000" indent="-228600" algn="l" rtl="0" eaLnBrk="0" fontAlgn="base" hangingPunct="0">
              <a:spcBef>
                <a:spcPct val="0"/>
              </a:spcBef>
              <a:spcAft>
                <a:spcPts val="600"/>
              </a:spcAft>
              <a:buClr>
                <a:srgbClr val="FFCC00"/>
              </a:buClr>
              <a:buFont typeface="Symbol" pitchFamily="18" charset="2"/>
              <a:buChar char="-"/>
              <a:defRPr sz="2000">
                <a:solidFill>
                  <a:schemeClr val="tx1"/>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0"/>
              </a:spcBef>
              <a:spcAft>
                <a:spcPts val="600"/>
              </a:spcAft>
              <a:buClr>
                <a:srgbClr val="FFCC00"/>
              </a:buClr>
              <a:buSzTx/>
              <a:buFont typeface="Symbol" pitchFamily="18" charset="2"/>
              <a:buNone/>
              <a:tabLst/>
              <a:defRPr/>
            </a:pPr>
            <a:r>
              <a:rPr kumimoji="0" lang="en-US" altLang="en-US" sz="2400" b="0" i="0" u="none" strike="noStrike" kern="0" cap="none" spc="0" normalizeH="0" baseline="0" noProof="0" dirty="0">
                <a:ln>
                  <a:noFill/>
                </a:ln>
                <a:solidFill>
                  <a:srgbClr val="000000"/>
                </a:solidFill>
                <a:effectLst/>
                <a:uLnTx/>
                <a:uFillTx/>
                <a:latin typeface="Arial"/>
                <a:ea typeface="+mn-ea"/>
                <a:cs typeface="+mn-cs"/>
              </a:rPr>
              <a:t>Current type 2 diabetes therapy often takes the following path:</a:t>
            </a:r>
          </a:p>
        </p:txBody>
      </p:sp>
      <p:cxnSp>
        <p:nvCxnSpPr>
          <p:cNvPr id="22533" name="Straight Arrow Connector 14"/>
          <p:cNvCxnSpPr>
            <a:cxnSpLocks noChangeShapeType="1"/>
          </p:cNvCxnSpPr>
          <p:nvPr/>
        </p:nvCxnSpPr>
        <p:spPr bwMode="auto">
          <a:xfrm>
            <a:off x="131763" y="3733800"/>
            <a:ext cx="8859837" cy="1588"/>
          </a:xfrm>
          <a:prstGeom prst="straightConnector1">
            <a:avLst/>
          </a:prstGeom>
          <a:noFill/>
          <a:ln w="28575" algn="ctr">
            <a:solidFill>
              <a:srgbClr val="D52B1E"/>
            </a:solidFill>
            <a:round/>
            <a:headEnd/>
            <a:tailEnd type="arrow" w="med" len="med"/>
          </a:ln>
          <a:extLst>
            <a:ext uri="{909E8E84-426E-40DD-AFC4-6F175D3DCCD1}">
              <a14:hiddenFill xmlns:a14="http://schemas.microsoft.com/office/drawing/2010/main">
                <a:noFill/>
              </a14:hiddenFill>
            </a:ext>
          </a:extLst>
        </p:spPr>
      </p:cxnSp>
      <p:sp>
        <p:nvSpPr>
          <p:cNvPr id="22534" name="TextBox 15"/>
          <p:cNvSpPr txBox="1">
            <a:spLocks noChangeArrowheads="1"/>
          </p:cNvSpPr>
          <p:nvPr/>
        </p:nvSpPr>
        <p:spPr bwMode="auto">
          <a:xfrm>
            <a:off x="3221038" y="3810000"/>
            <a:ext cx="3027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Years With Diabetes</a:t>
            </a:r>
          </a:p>
        </p:txBody>
      </p:sp>
      <p:sp>
        <p:nvSpPr>
          <p:cNvPr id="17" name="Content Placeholder 2"/>
          <p:cNvSpPr txBox="1">
            <a:spLocks/>
          </p:cNvSpPr>
          <p:nvPr/>
        </p:nvSpPr>
        <p:spPr bwMode="auto">
          <a:xfrm>
            <a:off x="1222375" y="4495800"/>
            <a:ext cx="6778625" cy="798513"/>
          </a:xfrm>
          <a:prstGeom prst="rect">
            <a:avLst/>
          </a:prstGeom>
          <a:noFill/>
          <a:ln w="9525">
            <a:noFill/>
            <a:miter lim="800000"/>
            <a:headEnd/>
            <a:tailEnd/>
          </a:ln>
          <a:effectLst/>
        </p:spPr>
        <p:txBody>
          <a:bodyPr/>
          <a:lstStyle/>
          <a:p>
            <a:pPr marL="342900" marR="0" lvl="0" indent="-342900" algn="ctr" defTabSz="914400" rtl="0" eaLnBrk="1" fontAlgn="auto" latinLnBrk="0" hangingPunct="1">
              <a:lnSpc>
                <a:spcPct val="85000"/>
              </a:lnSpc>
              <a:spcBef>
                <a:spcPts val="0"/>
              </a:spcBef>
              <a:spcAft>
                <a:spcPct val="25000"/>
              </a:spcAft>
              <a:buClr>
                <a:srgbClr val="000000"/>
              </a:buClr>
              <a:buSzTx/>
              <a:buFont typeface="Symbol" pitchFamily="18" charset="2"/>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PPG and FPG control is important to </a:t>
            </a:r>
          </a:p>
          <a:p>
            <a:pPr marL="342900" marR="0" lvl="0" indent="-342900" algn="ctr" defTabSz="914400" rtl="0" eaLnBrk="1" fontAlgn="auto" latinLnBrk="0" hangingPunct="1">
              <a:lnSpc>
                <a:spcPct val="85000"/>
              </a:lnSpc>
              <a:spcBef>
                <a:spcPts val="0"/>
              </a:spcBef>
              <a:spcAft>
                <a:spcPct val="25000"/>
              </a:spcAft>
              <a:buClr>
                <a:srgbClr val="000000"/>
              </a:buClr>
              <a:buSzTx/>
              <a:buFont typeface="Symbol" pitchFamily="18" charset="2"/>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bring </a:t>
            </a:r>
            <a:r>
              <a:rPr kumimoji="0" lang="en-US" sz="2400" b="0" i="0" u="none" strike="noStrike" kern="1200" cap="none" spc="0" normalizeH="0" baseline="0" noProof="0" dirty="0">
                <a:ln>
                  <a:noFill/>
                </a:ln>
                <a:solidFill>
                  <a:srgbClr val="000000"/>
                </a:solidFill>
                <a:effectLst/>
                <a:uLnTx/>
                <a:uFillTx/>
                <a:latin typeface="Arial"/>
                <a:ea typeface="+mn-ea"/>
                <a:cs typeface="+mn-cs"/>
              </a:rPr>
              <a:t>HbA1c</a:t>
            </a:r>
            <a:r>
              <a:rPr kumimoji="0" lang="en-US" sz="2400" b="0" i="0" u="none" strike="noStrike" kern="0" cap="none" spc="0" normalizeH="0" baseline="0" noProof="0" dirty="0">
                <a:ln>
                  <a:noFill/>
                </a:ln>
                <a:solidFill>
                  <a:srgbClr val="000000"/>
                </a:solidFill>
                <a:effectLst/>
                <a:uLnTx/>
                <a:uFillTx/>
                <a:latin typeface="Arial"/>
                <a:ea typeface="+mn-ea"/>
                <a:cs typeface="+mn-cs"/>
              </a:rPr>
              <a:t> levels to target</a:t>
            </a:r>
          </a:p>
        </p:txBody>
      </p:sp>
      <p:sp>
        <p:nvSpPr>
          <p:cNvPr id="22536" name="TextBox 4"/>
          <p:cNvSpPr txBox="1">
            <a:spLocks noChangeArrowheads="1"/>
          </p:cNvSpPr>
          <p:nvPr/>
        </p:nvSpPr>
        <p:spPr bwMode="auto">
          <a:xfrm>
            <a:off x="1889125" y="2303463"/>
            <a:ext cx="1335088"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Oral therapy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(target varies based on medication)</a:t>
            </a:r>
          </a:p>
        </p:txBody>
      </p:sp>
      <p:sp>
        <p:nvSpPr>
          <p:cNvPr id="22537" name="Right Arrow 5"/>
          <p:cNvSpPr>
            <a:spLocks noChangeArrowheads="1"/>
          </p:cNvSpPr>
          <p:nvPr/>
        </p:nvSpPr>
        <p:spPr bwMode="auto">
          <a:xfrm>
            <a:off x="3313113" y="2668588"/>
            <a:ext cx="406400" cy="347662"/>
          </a:xfrm>
          <a:prstGeom prst="rightArrow">
            <a:avLst>
              <a:gd name="adj1" fmla="val 50000"/>
              <a:gd name="adj2" fmla="val 50119"/>
            </a:avLst>
          </a:prstGeom>
          <a:solidFill>
            <a:srgbClr val="D52B1E"/>
          </a:solidFill>
          <a:ln w="9525" algn="ctr">
            <a:solidFill>
              <a:srgbClr val="D52B1E"/>
            </a:solidFill>
            <a:round/>
            <a:headEnd/>
            <a:tailEnd/>
          </a:ln>
        </p:spPr>
        <p:txBody>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8" name="TextBox 8"/>
          <p:cNvSpPr txBox="1">
            <a:spLocks noChangeArrowheads="1"/>
          </p:cNvSpPr>
          <p:nvPr/>
        </p:nvSpPr>
        <p:spPr bwMode="auto">
          <a:xfrm>
            <a:off x="5932488" y="2336800"/>
            <a:ext cx="1268412"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Basal insulin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(targets primarily FPG)</a:t>
            </a:r>
          </a:p>
        </p:txBody>
      </p:sp>
      <p:sp>
        <p:nvSpPr>
          <p:cNvPr id="22539" name="Right Arrow 9"/>
          <p:cNvSpPr>
            <a:spLocks noChangeArrowheads="1"/>
          </p:cNvSpPr>
          <p:nvPr/>
        </p:nvSpPr>
        <p:spPr bwMode="auto">
          <a:xfrm>
            <a:off x="5454650" y="2667000"/>
            <a:ext cx="404813" cy="347663"/>
          </a:xfrm>
          <a:prstGeom prst="rightArrow">
            <a:avLst>
              <a:gd name="adj1" fmla="val 50000"/>
              <a:gd name="adj2" fmla="val 49923"/>
            </a:avLst>
          </a:prstGeom>
          <a:solidFill>
            <a:srgbClr val="D52B1E"/>
          </a:solidFill>
          <a:ln w="9525" algn="ctr">
            <a:solidFill>
              <a:srgbClr val="D52B1E"/>
            </a:solidFill>
            <a:round/>
            <a:headEnd/>
            <a:tailEnd/>
          </a:ln>
        </p:spPr>
        <p:txBody>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40" name="TextBox 10"/>
          <p:cNvSpPr txBox="1">
            <a:spLocks noChangeArrowheads="1"/>
          </p:cNvSpPr>
          <p:nvPr/>
        </p:nvSpPr>
        <p:spPr bwMode="auto">
          <a:xfrm>
            <a:off x="7740650" y="2209800"/>
            <a:ext cx="1066800" cy="1246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Prandial insulin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(targets primarily PPG)</a:t>
            </a:r>
          </a:p>
        </p:txBody>
      </p:sp>
      <p:sp>
        <p:nvSpPr>
          <p:cNvPr id="22541" name="TextBox 18"/>
          <p:cNvSpPr txBox="1">
            <a:spLocks noChangeArrowheads="1"/>
          </p:cNvSpPr>
          <p:nvPr/>
        </p:nvSpPr>
        <p:spPr bwMode="auto">
          <a:xfrm>
            <a:off x="396875" y="2549525"/>
            <a:ext cx="958850" cy="554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Diet and exercise</a:t>
            </a:r>
          </a:p>
        </p:txBody>
      </p:sp>
      <p:sp>
        <p:nvSpPr>
          <p:cNvPr id="22542" name="Right Arrow 19"/>
          <p:cNvSpPr>
            <a:spLocks noChangeArrowheads="1"/>
          </p:cNvSpPr>
          <p:nvPr/>
        </p:nvSpPr>
        <p:spPr bwMode="auto">
          <a:xfrm>
            <a:off x="1431925" y="2668588"/>
            <a:ext cx="404813" cy="347662"/>
          </a:xfrm>
          <a:prstGeom prst="rightArrow">
            <a:avLst>
              <a:gd name="adj1" fmla="val 50000"/>
              <a:gd name="adj2" fmla="val 49923"/>
            </a:avLst>
          </a:prstGeom>
          <a:solidFill>
            <a:srgbClr val="D52B1E"/>
          </a:solidFill>
          <a:ln w="9525" algn="ctr">
            <a:solidFill>
              <a:srgbClr val="D52B1E"/>
            </a:solidFill>
            <a:round/>
            <a:headEnd/>
            <a:tailEnd/>
          </a:ln>
        </p:spPr>
        <p:txBody>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43" name="TextBox 4"/>
          <p:cNvSpPr txBox="1">
            <a:spLocks noChangeArrowheads="1"/>
          </p:cNvSpPr>
          <p:nvPr/>
        </p:nvSpPr>
        <p:spPr bwMode="auto">
          <a:xfrm>
            <a:off x="3779838" y="2181225"/>
            <a:ext cx="1606550" cy="124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Noninsulin injectable therapy</a:t>
            </a:r>
            <a:b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(GLP-1 receptor agonists)</a:t>
            </a:r>
            <a:r>
              <a:rPr kumimoji="0" lang="en-US" altLang="en-US" sz="15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2</a:t>
            </a:r>
          </a:p>
        </p:txBody>
      </p:sp>
      <p:sp>
        <p:nvSpPr>
          <p:cNvPr id="22544" name="Right Arrow 9"/>
          <p:cNvSpPr>
            <a:spLocks noChangeArrowheads="1"/>
          </p:cNvSpPr>
          <p:nvPr/>
        </p:nvSpPr>
        <p:spPr bwMode="auto">
          <a:xfrm>
            <a:off x="7258050" y="2671763"/>
            <a:ext cx="404813" cy="347662"/>
          </a:xfrm>
          <a:prstGeom prst="rightArrow">
            <a:avLst>
              <a:gd name="adj1" fmla="val 50000"/>
              <a:gd name="adj2" fmla="val 49923"/>
            </a:avLst>
          </a:prstGeom>
          <a:solidFill>
            <a:srgbClr val="D52B1E"/>
          </a:solidFill>
          <a:ln w="9525" algn="ctr">
            <a:solidFill>
              <a:srgbClr val="D52B1E"/>
            </a:solidFill>
            <a:round/>
            <a:headEnd/>
            <a:tailEnd/>
          </a:ln>
        </p:spPr>
        <p:txBody>
          <a:bodyPr/>
          <a:lstStyle>
            <a:lvl1pPr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alt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495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4"/>
          <p:cNvSpPr>
            <a:spLocks noGrp="1" noChangeArrowheads="1"/>
          </p:cNvSpPr>
          <p:nvPr>
            <p:ph type="title" idx="4294967295"/>
          </p:nvPr>
        </p:nvSpPr>
        <p:spPr>
          <a:xfrm>
            <a:off x="0" y="-25400"/>
            <a:ext cx="8229600" cy="1425575"/>
          </a:xfrm>
        </p:spPr>
        <p:txBody>
          <a:bodyPr/>
          <a:lstStyle/>
          <a:p>
            <a:r>
              <a:rPr lang="en-GB" sz="2800" dirty="0"/>
              <a:t>UKPDS </a:t>
            </a:r>
            <a:br>
              <a:rPr lang="en-GB" sz="2800" dirty="0"/>
            </a:br>
            <a:r>
              <a:rPr lang="en-GB" sz="2000" dirty="0"/>
              <a:t>A 1% Decrease in HbA</a:t>
            </a:r>
            <a:r>
              <a:rPr lang="en-GB" sz="2000" baseline="-25000" dirty="0"/>
              <a:t>1c</a:t>
            </a:r>
            <a:r>
              <a:rPr lang="en-GB" sz="2000" dirty="0"/>
              <a:t> </a:t>
            </a:r>
            <a:r>
              <a:rPr lang="en-US" sz="2000" dirty="0"/>
              <a:t>Is Associated with a Large Reduction in Complications</a:t>
            </a:r>
            <a:endParaRPr lang="en-GB" sz="2000" dirty="0"/>
          </a:p>
        </p:txBody>
      </p:sp>
      <p:sp>
        <p:nvSpPr>
          <p:cNvPr id="166915" name="Text Box 20"/>
          <p:cNvSpPr txBox="1">
            <a:spLocks noChangeArrowheads="1"/>
          </p:cNvSpPr>
          <p:nvPr/>
        </p:nvSpPr>
        <p:spPr bwMode="auto">
          <a:xfrm>
            <a:off x="367573" y="6528438"/>
            <a:ext cx="4102100" cy="24622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Stratton IM, </a:t>
            </a:r>
            <a:r>
              <a:rPr kumimoji="0" lang="en-GB" sz="1000" b="0" i="1"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et al</a:t>
            </a:r>
            <a:r>
              <a:rPr kumimoji="0" lang="en-GB" sz="10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 </a:t>
            </a:r>
            <a:r>
              <a:rPr kumimoji="0" lang="en-GB" sz="1000" b="0" i="1"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BMJ.</a:t>
            </a:r>
            <a:r>
              <a:rPr kumimoji="0" lang="en-GB" sz="10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 2000;321(7258):405-412.</a:t>
            </a:r>
          </a:p>
        </p:txBody>
      </p:sp>
      <p:grpSp>
        <p:nvGrpSpPr>
          <p:cNvPr id="2" name="Group 52"/>
          <p:cNvGrpSpPr>
            <a:grpSpLocks/>
          </p:cNvGrpSpPr>
          <p:nvPr/>
        </p:nvGrpSpPr>
        <p:grpSpPr bwMode="auto">
          <a:xfrm>
            <a:off x="1071034" y="4281488"/>
            <a:ext cx="8162925" cy="2119312"/>
            <a:chOff x="447" y="2697"/>
            <a:chExt cx="5142" cy="1335"/>
          </a:xfrm>
        </p:grpSpPr>
        <p:grpSp>
          <p:nvGrpSpPr>
            <p:cNvPr id="166963" name="Group 2"/>
            <p:cNvGrpSpPr>
              <a:grpSpLocks/>
            </p:cNvGrpSpPr>
            <p:nvPr/>
          </p:nvGrpSpPr>
          <p:grpSpPr bwMode="auto">
            <a:xfrm>
              <a:off x="447" y="2697"/>
              <a:ext cx="3064" cy="883"/>
              <a:chOff x="447" y="2571"/>
              <a:chExt cx="3064" cy="882"/>
            </a:xfrm>
          </p:grpSpPr>
          <p:sp>
            <p:nvSpPr>
              <p:cNvPr id="7" name="Freeform 3"/>
              <p:cNvSpPr>
                <a:spLocks/>
              </p:cNvSpPr>
              <p:nvPr/>
            </p:nvSpPr>
            <p:spPr bwMode="auto">
              <a:xfrm rot="943629">
                <a:off x="447" y="2689"/>
                <a:ext cx="3064" cy="764"/>
              </a:xfrm>
              <a:custGeom>
                <a:avLst/>
                <a:gdLst>
                  <a:gd name="T0" fmla="*/ 3515 w 2747"/>
                  <a:gd name="T1" fmla="*/ 0 h 1131"/>
                  <a:gd name="T2" fmla="*/ 300800 w 2747"/>
                  <a:gd name="T3" fmla="*/ 1 h 1131"/>
                  <a:gd name="T4" fmla="*/ 300310 w 2747"/>
                  <a:gd name="T5" fmla="*/ 1 h 1131"/>
                  <a:gd name="T6" fmla="*/ 0 w 2747"/>
                  <a:gd name="T7" fmla="*/ 1 h 1131"/>
                  <a:gd name="T8" fmla="*/ 3515 w 2747"/>
                  <a:gd name="T9" fmla="*/ 0 h 1131"/>
                  <a:gd name="T10" fmla="*/ 0 60000 65536"/>
                  <a:gd name="T11" fmla="*/ 0 60000 65536"/>
                  <a:gd name="T12" fmla="*/ 0 60000 65536"/>
                  <a:gd name="T13" fmla="*/ 0 60000 65536"/>
                  <a:gd name="T14" fmla="*/ 0 60000 65536"/>
                  <a:gd name="T15" fmla="*/ 0 w 2747"/>
                  <a:gd name="T16" fmla="*/ 0 h 1131"/>
                  <a:gd name="T17" fmla="*/ 2747 w 2747"/>
                  <a:gd name="T18" fmla="*/ 1131 h 1131"/>
                </a:gdLst>
                <a:ahLst/>
                <a:cxnLst>
                  <a:cxn ang="T10">
                    <a:pos x="T0" y="T1"/>
                  </a:cxn>
                  <a:cxn ang="T11">
                    <a:pos x="T2" y="T3"/>
                  </a:cxn>
                  <a:cxn ang="T12">
                    <a:pos x="T4" y="T5"/>
                  </a:cxn>
                  <a:cxn ang="T13">
                    <a:pos x="T6" y="T7"/>
                  </a:cxn>
                  <a:cxn ang="T14">
                    <a:pos x="T8" y="T9"/>
                  </a:cxn>
                </a:cxnLst>
                <a:rect l="T15" t="T16" r="T17" b="T18"/>
                <a:pathLst>
                  <a:path w="2747" h="1131">
                    <a:moveTo>
                      <a:pt x="32" y="0"/>
                    </a:moveTo>
                    <a:lnTo>
                      <a:pt x="2747" y="458"/>
                    </a:lnTo>
                    <a:lnTo>
                      <a:pt x="2742" y="1131"/>
                    </a:lnTo>
                    <a:lnTo>
                      <a:pt x="0" y="26"/>
                    </a:lnTo>
                    <a:lnTo>
                      <a:pt x="32"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sp>
            <p:nvSpPr>
              <p:cNvPr id="3" name="Line 4"/>
              <p:cNvSpPr>
                <a:spLocks noChangeShapeType="1"/>
              </p:cNvSpPr>
              <p:nvPr/>
            </p:nvSpPr>
            <p:spPr bwMode="auto">
              <a:xfrm rot="38969">
                <a:off x="1156" y="2571"/>
                <a:ext cx="1547" cy="684"/>
              </a:xfrm>
              <a:prstGeom prst="line">
                <a:avLst/>
              </a:prstGeom>
              <a:noFill/>
              <a:ln w="28575">
                <a:solidFill>
                  <a:schemeClr val="tx2"/>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grpSp>
        <p:grpSp>
          <p:nvGrpSpPr>
            <p:cNvPr id="166964" name="Group 28"/>
            <p:cNvGrpSpPr>
              <a:grpSpLocks/>
            </p:cNvGrpSpPr>
            <p:nvPr/>
          </p:nvGrpSpPr>
          <p:grpSpPr bwMode="auto">
            <a:xfrm>
              <a:off x="3035" y="3513"/>
              <a:ext cx="1057" cy="519"/>
              <a:chOff x="3077" y="3379"/>
              <a:chExt cx="1057" cy="518"/>
            </a:xfrm>
          </p:grpSpPr>
          <p:pic>
            <p:nvPicPr>
              <p:cNvPr id="166966" name="Picture 2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51" y="3379"/>
                <a:ext cx="383" cy="364"/>
              </a:xfrm>
              <a:prstGeom prst="rect">
                <a:avLst/>
              </a:prstGeom>
              <a:noFill/>
              <a:ln w="9525">
                <a:noFill/>
                <a:miter lim="800000"/>
                <a:headEnd/>
                <a:tailEnd/>
              </a:ln>
            </p:spPr>
          </p:pic>
          <p:sp>
            <p:nvSpPr>
              <p:cNvPr id="4" name="AutoShape 30"/>
              <p:cNvSpPr>
                <a:spLocks noChangeArrowheads="1"/>
              </p:cNvSpPr>
              <p:nvPr/>
            </p:nvSpPr>
            <p:spPr bwMode="auto">
              <a:xfrm>
                <a:off x="3077" y="3405"/>
                <a:ext cx="738" cy="492"/>
              </a:xfrm>
              <a:prstGeom prst="downArrow">
                <a:avLst>
                  <a:gd name="adj1" fmla="val 50000"/>
                  <a:gd name="adj2" fmla="val 25000"/>
                </a:avLst>
              </a:prstGeom>
              <a:solidFill>
                <a:srgbClr val="C00000"/>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srgbClr val="BE0023"/>
                  </a:solidFill>
                  <a:effectLst/>
                  <a:uLnTx/>
                  <a:uFillTx/>
                  <a:latin typeface="Arial"/>
                  <a:ea typeface="+mn-ea"/>
                  <a:cs typeface="+mn-cs"/>
                </a:endParaRPr>
              </a:p>
            </p:txBody>
          </p:sp>
          <p:sp>
            <p:nvSpPr>
              <p:cNvPr id="5" name="Text Box 31"/>
              <p:cNvSpPr txBox="1">
                <a:spLocks noChangeArrowheads="1"/>
              </p:cNvSpPr>
              <p:nvPr/>
            </p:nvSpPr>
            <p:spPr bwMode="auto">
              <a:xfrm>
                <a:off x="3193" y="3479"/>
                <a:ext cx="580" cy="23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S PGothic" pitchFamily="34" charset="-128"/>
                    <a:cs typeface="Arial" pitchFamily="34" charset="0"/>
                  </a:rPr>
                  <a:t> 12%</a:t>
                </a:r>
              </a:p>
            </p:txBody>
          </p:sp>
        </p:grpSp>
        <p:sp>
          <p:nvSpPr>
            <p:cNvPr id="6" name="Text Box 40"/>
            <p:cNvSpPr txBox="1">
              <a:spLocks noChangeArrowheads="1"/>
            </p:cNvSpPr>
            <p:nvPr/>
          </p:nvSpPr>
          <p:spPr bwMode="auto">
            <a:xfrm>
              <a:off x="4119" y="3600"/>
              <a:ext cx="1470" cy="194"/>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Stroke</a:t>
              </a:r>
            </a:p>
          </p:txBody>
        </p:sp>
      </p:grpSp>
      <p:grpSp>
        <p:nvGrpSpPr>
          <p:cNvPr id="27" name="Group 52"/>
          <p:cNvGrpSpPr>
            <a:grpSpLocks/>
          </p:cNvGrpSpPr>
          <p:nvPr/>
        </p:nvGrpSpPr>
        <p:grpSpPr bwMode="auto">
          <a:xfrm>
            <a:off x="1444978" y="1533527"/>
            <a:ext cx="7713133" cy="1827213"/>
            <a:chOff x="682" y="966"/>
            <a:chExt cx="4859" cy="1151"/>
          </a:xfrm>
        </p:grpSpPr>
        <p:grpSp>
          <p:nvGrpSpPr>
            <p:cNvPr id="166949" name="Group 5"/>
            <p:cNvGrpSpPr>
              <a:grpSpLocks/>
            </p:cNvGrpSpPr>
            <p:nvPr/>
          </p:nvGrpSpPr>
          <p:grpSpPr bwMode="auto">
            <a:xfrm>
              <a:off x="682" y="1166"/>
              <a:ext cx="2841" cy="951"/>
              <a:chOff x="682" y="1040"/>
              <a:chExt cx="2841" cy="951"/>
            </a:xfrm>
          </p:grpSpPr>
          <p:sp>
            <p:nvSpPr>
              <p:cNvPr id="250922" name="Freeform 6"/>
              <p:cNvSpPr>
                <a:spLocks/>
              </p:cNvSpPr>
              <p:nvPr/>
            </p:nvSpPr>
            <p:spPr bwMode="auto">
              <a:xfrm rot="-420076">
                <a:off x="682" y="1040"/>
                <a:ext cx="2841" cy="951"/>
              </a:xfrm>
              <a:custGeom>
                <a:avLst/>
                <a:gdLst>
                  <a:gd name="T0" fmla="*/ 0 w 2726"/>
                  <a:gd name="T1" fmla="*/ 1 h 1387"/>
                  <a:gd name="T2" fmla="*/ 15037 w 2726"/>
                  <a:gd name="T3" fmla="*/ 0 h 1387"/>
                  <a:gd name="T4" fmla="*/ 16112 w 2726"/>
                  <a:gd name="T5" fmla="*/ 1 h 1387"/>
                  <a:gd name="T6" fmla="*/ 123 w 2726"/>
                  <a:gd name="T7" fmla="*/ 1 h 1387"/>
                  <a:gd name="T8" fmla="*/ 0 w 2726"/>
                  <a:gd name="T9" fmla="*/ 1 h 1387"/>
                  <a:gd name="T10" fmla="*/ 0 60000 65536"/>
                  <a:gd name="T11" fmla="*/ 0 60000 65536"/>
                  <a:gd name="T12" fmla="*/ 0 60000 65536"/>
                  <a:gd name="T13" fmla="*/ 0 60000 65536"/>
                  <a:gd name="T14" fmla="*/ 0 60000 65536"/>
                  <a:gd name="T15" fmla="*/ 0 w 2726"/>
                  <a:gd name="T16" fmla="*/ 0 h 1387"/>
                  <a:gd name="T17" fmla="*/ 2726 w 2726"/>
                  <a:gd name="T18" fmla="*/ 1387 h 1387"/>
                </a:gdLst>
                <a:ahLst/>
                <a:cxnLst>
                  <a:cxn ang="T10">
                    <a:pos x="T0" y="T1"/>
                  </a:cxn>
                  <a:cxn ang="T11">
                    <a:pos x="T2" y="T3"/>
                  </a:cxn>
                  <a:cxn ang="T12">
                    <a:pos x="T4" y="T5"/>
                  </a:cxn>
                  <a:cxn ang="T13">
                    <a:pos x="T6" y="T7"/>
                  </a:cxn>
                  <a:cxn ang="T14">
                    <a:pos x="T8" y="T9"/>
                  </a:cxn>
                </a:cxnLst>
                <a:rect l="T15" t="T16" r="T17" b="T18"/>
                <a:pathLst>
                  <a:path w="2726" h="1387">
                    <a:moveTo>
                      <a:pt x="0" y="1360"/>
                    </a:moveTo>
                    <a:lnTo>
                      <a:pt x="2544" y="0"/>
                    </a:lnTo>
                    <a:lnTo>
                      <a:pt x="2726" y="683"/>
                    </a:lnTo>
                    <a:lnTo>
                      <a:pt x="22" y="1387"/>
                    </a:lnTo>
                    <a:lnTo>
                      <a:pt x="0" y="136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sp>
            <p:nvSpPr>
              <p:cNvPr id="11" name="Line 7"/>
              <p:cNvSpPr>
                <a:spLocks noChangeShapeType="1"/>
              </p:cNvSpPr>
              <p:nvPr/>
            </p:nvSpPr>
            <p:spPr bwMode="auto">
              <a:xfrm rot="21179924" flipV="1">
                <a:off x="1133" y="1465"/>
                <a:ext cx="1587" cy="430"/>
              </a:xfrm>
              <a:prstGeom prst="line">
                <a:avLst/>
              </a:prstGeom>
              <a:noFill/>
              <a:ln w="28575">
                <a:solidFill>
                  <a:schemeClr val="tx2"/>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grpSp>
        <p:sp>
          <p:nvSpPr>
            <p:cNvPr id="250915" name="Text Box 21"/>
            <p:cNvSpPr txBox="1">
              <a:spLocks noChangeArrowheads="1"/>
            </p:cNvSpPr>
            <p:nvPr/>
          </p:nvSpPr>
          <p:spPr bwMode="auto">
            <a:xfrm>
              <a:off x="4092" y="967"/>
              <a:ext cx="1449" cy="46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Arial"/>
                  <a:ea typeface="MS PGothic" pitchFamily="34" charset="-128"/>
                  <a:cs typeface="Arial" pitchFamily="34" charset="0"/>
                </a:rPr>
                <a:t>Microvascular</a:t>
              </a:r>
              <a:r>
                <a:rPr kumimoji="0" lang="en-GB" sz="14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 complications (</a:t>
              </a:r>
              <a:r>
                <a:rPr kumimoji="0" lang="en-GB" sz="1400" b="0" i="0" u="none" strike="noStrike" kern="1200" cap="none" spc="0" normalizeH="0" baseline="0" noProof="0" dirty="0" err="1">
                  <a:ln>
                    <a:noFill/>
                  </a:ln>
                  <a:solidFill>
                    <a:prstClr val="black"/>
                  </a:solidFill>
                  <a:effectLst/>
                  <a:uLnTx/>
                  <a:uFillTx/>
                  <a:latin typeface="Arial"/>
                  <a:ea typeface="MS PGothic" pitchFamily="34" charset="-128"/>
                  <a:cs typeface="Arial" pitchFamily="34" charset="0"/>
                </a:rPr>
                <a:t>eg</a:t>
              </a:r>
              <a:r>
                <a:rPr kumimoji="0" lang="en-GB" sz="14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 kidney disease and blindness) </a:t>
              </a:r>
            </a:p>
          </p:txBody>
        </p:sp>
        <p:grpSp>
          <p:nvGrpSpPr>
            <p:cNvPr id="166951" name="Group 22"/>
            <p:cNvGrpSpPr>
              <a:grpSpLocks/>
            </p:cNvGrpSpPr>
            <p:nvPr/>
          </p:nvGrpSpPr>
          <p:grpSpPr bwMode="auto">
            <a:xfrm>
              <a:off x="3086" y="966"/>
              <a:ext cx="1072" cy="539"/>
              <a:chOff x="3086" y="841"/>
              <a:chExt cx="1072" cy="538"/>
            </a:xfrm>
          </p:grpSpPr>
          <p:grpSp>
            <p:nvGrpSpPr>
              <p:cNvPr id="166952" name="Group 23"/>
              <p:cNvGrpSpPr>
                <a:grpSpLocks/>
              </p:cNvGrpSpPr>
              <p:nvPr/>
            </p:nvGrpSpPr>
            <p:grpSpPr bwMode="auto">
              <a:xfrm>
                <a:off x="3626" y="841"/>
                <a:ext cx="532" cy="530"/>
                <a:chOff x="3664" y="2031"/>
                <a:chExt cx="618" cy="703"/>
              </a:xfrm>
            </p:grpSpPr>
            <p:pic>
              <p:nvPicPr>
                <p:cNvPr id="166955" name="Picture 24"/>
                <p:cNvPicPr>
                  <a:picLocks noChangeAspect="1" noChangeArrowheads="1"/>
                </p:cNvPicPr>
                <p:nvPr/>
              </p:nvPicPr>
              <p:blipFill>
                <a:blip r:embed="rId4" cstate="print">
                  <a:clrChange>
                    <a:clrFrom>
                      <a:srgbClr val="003466"/>
                    </a:clrFrom>
                    <a:clrTo>
                      <a:srgbClr val="003466">
                        <a:alpha val="0"/>
                      </a:srgbClr>
                    </a:clrTo>
                  </a:clrChange>
                </a:blip>
                <a:srcRect l="33139" t="33435" r="11595"/>
                <a:stretch>
                  <a:fillRect/>
                </a:stretch>
              </p:blipFill>
              <p:spPr bwMode="auto">
                <a:xfrm>
                  <a:off x="3899" y="2381"/>
                  <a:ext cx="383" cy="353"/>
                </a:xfrm>
                <a:prstGeom prst="rect">
                  <a:avLst/>
                </a:prstGeom>
                <a:noFill/>
                <a:ln w="9525">
                  <a:noFill/>
                  <a:miter lim="800000"/>
                  <a:headEnd/>
                  <a:tailEnd/>
                </a:ln>
              </p:spPr>
            </p:pic>
            <p:pic>
              <p:nvPicPr>
                <p:cNvPr id="166956" name="Picture 25"/>
                <p:cNvPicPr>
                  <a:picLocks noChangeAspect="1" noChangeArrowheads="1"/>
                </p:cNvPicPr>
                <p:nvPr/>
              </p:nvPicPr>
              <p:blipFill>
                <a:blip r:embed="rId5" cstate="print">
                  <a:clrChange>
                    <a:clrFrom>
                      <a:srgbClr val="003466"/>
                    </a:clrFrom>
                    <a:clrTo>
                      <a:srgbClr val="003466">
                        <a:alpha val="0"/>
                      </a:srgbClr>
                    </a:clrTo>
                  </a:clrChange>
                </a:blip>
                <a:srcRect l="-4330" t="1534" r="65926" b="36043"/>
                <a:stretch>
                  <a:fillRect/>
                </a:stretch>
              </p:blipFill>
              <p:spPr bwMode="auto">
                <a:xfrm>
                  <a:off x="3664" y="2031"/>
                  <a:ext cx="328" cy="407"/>
                </a:xfrm>
                <a:prstGeom prst="rect">
                  <a:avLst/>
                </a:prstGeom>
                <a:noFill/>
                <a:ln w="9525">
                  <a:noFill/>
                  <a:miter lim="800000"/>
                  <a:headEnd/>
                  <a:tailEnd/>
                </a:ln>
              </p:spPr>
            </p:pic>
          </p:grpSp>
          <p:sp>
            <p:nvSpPr>
              <p:cNvPr id="8" name="AutoShape 26"/>
              <p:cNvSpPr>
                <a:spLocks noChangeArrowheads="1"/>
              </p:cNvSpPr>
              <p:nvPr/>
            </p:nvSpPr>
            <p:spPr bwMode="auto">
              <a:xfrm>
                <a:off x="3086" y="887"/>
                <a:ext cx="702" cy="492"/>
              </a:xfrm>
              <a:prstGeom prst="downArrow">
                <a:avLst>
                  <a:gd name="adj1" fmla="val 50000"/>
                  <a:gd name="adj2" fmla="val 25000"/>
                </a:avLst>
              </a:prstGeom>
              <a:solidFill>
                <a:srgbClr val="C00000"/>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BE0023"/>
                  </a:solidFill>
                  <a:effectLst/>
                  <a:uLnTx/>
                  <a:uFillTx/>
                  <a:latin typeface="Arial"/>
                  <a:ea typeface="+mn-ea"/>
                  <a:cs typeface="+mn-cs"/>
                </a:endParaRPr>
              </a:p>
            </p:txBody>
          </p:sp>
          <p:sp>
            <p:nvSpPr>
              <p:cNvPr id="14" name="Text Box 27"/>
              <p:cNvSpPr txBox="1">
                <a:spLocks noChangeArrowheads="1"/>
              </p:cNvSpPr>
              <p:nvPr/>
            </p:nvSpPr>
            <p:spPr bwMode="auto">
              <a:xfrm>
                <a:off x="3207" y="976"/>
                <a:ext cx="608" cy="23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S PGothic" pitchFamily="34" charset="-128"/>
                    <a:cs typeface="Arial" pitchFamily="34" charset="0"/>
                  </a:rPr>
                  <a:t> 37%</a:t>
                </a:r>
              </a:p>
            </p:txBody>
          </p:sp>
        </p:grpSp>
      </p:grpSp>
      <p:grpSp>
        <p:nvGrpSpPr>
          <p:cNvPr id="31" name="Group 52"/>
          <p:cNvGrpSpPr>
            <a:grpSpLocks/>
          </p:cNvGrpSpPr>
          <p:nvPr/>
        </p:nvGrpSpPr>
        <p:grpSpPr bwMode="auto">
          <a:xfrm>
            <a:off x="1436511" y="2535238"/>
            <a:ext cx="7755467" cy="1111250"/>
            <a:chOff x="677" y="1597"/>
            <a:chExt cx="4885" cy="700"/>
          </a:xfrm>
        </p:grpSpPr>
        <p:grpSp>
          <p:nvGrpSpPr>
            <p:cNvPr id="166941" name="Group 8"/>
            <p:cNvGrpSpPr>
              <a:grpSpLocks/>
            </p:cNvGrpSpPr>
            <p:nvPr/>
          </p:nvGrpSpPr>
          <p:grpSpPr bwMode="auto">
            <a:xfrm>
              <a:off x="677" y="1834"/>
              <a:ext cx="2709" cy="463"/>
              <a:chOff x="677" y="1708"/>
              <a:chExt cx="2709" cy="463"/>
            </a:xfrm>
          </p:grpSpPr>
          <p:sp>
            <p:nvSpPr>
              <p:cNvPr id="9" name="Freeform 9"/>
              <p:cNvSpPr>
                <a:spLocks/>
              </p:cNvSpPr>
              <p:nvPr/>
            </p:nvSpPr>
            <p:spPr bwMode="auto">
              <a:xfrm rot="-498083">
                <a:off x="677" y="1708"/>
                <a:ext cx="2709" cy="463"/>
              </a:xfrm>
              <a:custGeom>
                <a:avLst/>
                <a:gdLst>
                  <a:gd name="T0" fmla="*/ 0 w 2747"/>
                  <a:gd name="T1" fmla="*/ 1 h 694"/>
                  <a:gd name="T2" fmla="*/ 1511 w 2747"/>
                  <a:gd name="T3" fmla="*/ 0 h 694"/>
                  <a:gd name="T4" fmla="*/ 1507 w 2747"/>
                  <a:gd name="T5" fmla="*/ 1 h 694"/>
                  <a:gd name="T6" fmla="*/ 6 w 2747"/>
                  <a:gd name="T7" fmla="*/ 1 h 694"/>
                  <a:gd name="T8" fmla="*/ 0 w 2747"/>
                  <a:gd name="T9" fmla="*/ 1 h 694"/>
                  <a:gd name="T10" fmla="*/ 0 60000 65536"/>
                  <a:gd name="T11" fmla="*/ 0 60000 65536"/>
                  <a:gd name="T12" fmla="*/ 0 60000 65536"/>
                  <a:gd name="T13" fmla="*/ 0 60000 65536"/>
                  <a:gd name="T14" fmla="*/ 0 60000 65536"/>
                  <a:gd name="T15" fmla="*/ 0 w 2747"/>
                  <a:gd name="T16" fmla="*/ 0 h 694"/>
                  <a:gd name="T17" fmla="*/ 2747 w 2747"/>
                  <a:gd name="T18" fmla="*/ 694 h 694"/>
                </a:gdLst>
                <a:ahLst/>
                <a:cxnLst>
                  <a:cxn ang="T10">
                    <a:pos x="T0" y="T1"/>
                  </a:cxn>
                  <a:cxn ang="T11">
                    <a:pos x="T2" y="T3"/>
                  </a:cxn>
                  <a:cxn ang="T12">
                    <a:pos x="T4" y="T5"/>
                  </a:cxn>
                  <a:cxn ang="T13">
                    <a:pos x="T6" y="T7"/>
                  </a:cxn>
                  <a:cxn ang="T14">
                    <a:pos x="T8" y="T9"/>
                  </a:cxn>
                </a:cxnLst>
                <a:rect l="T15" t="T16" r="T17" b="T18"/>
                <a:pathLst>
                  <a:path w="2747" h="694">
                    <a:moveTo>
                      <a:pt x="0" y="427"/>
                    </a:moveTo>
                    <a:lnTo>
                      <a:pt x="2747" y="0"/>
                    </a:lnTo>
                    <a:lnTo>
                      <a:pt x="2742" y="694"/>
                    </a:lnTo>
                    <a:lnTo>
                      <a:pt x="6" y="459"/>
                    </a:lnTo>
                    <a:lnTo>
                      <a:pt x="0" y="427"/>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sp>
            <p:nvSpPr>
              <p:cNvPr id="10" name="Line 10"/>
              <p:cNvSpPr>
                <a:spLocks noChangeShapeType="1"/>
              </p:cNvSpPr>
              <p:nvPr/>
            </p:nvSpPr>
            <p:spPr bwMode="auto">
              <a:xfrm rot="21101917" flipV="1">
                <a:off x="1151" y="1956"/>
                <a:ext cx="1627" cy="46"/>
              </a:xfrm>
              <a:prstGeom prst="line">
                <a:avLst/>
              </a:prstGeom>
              <a:noFill/>
              <a:ln w="28575">
                <a:solidFill>
                  <a:schemeClr val="tx2"/>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grpSp>
        <p:sp>
          <p:nvSpPr>
            <p:cNvPr id="250907" name="Text Box 35"/>
            <p:cNvSpPr txBox="1">
              <a:spLocks noChangeArrowheads="1"/>
            </p:cNvSpPr>
            <p:nvPr/>
          </p:nvSpPr>
          <p:spPr bwMode="auto">
            <a:xfrm>
              <a:off x="4092" y="1597"/>
              <a:ext cx="1470" cy="46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Amputation or fatal peripheral blood vessel disease</a:t>
              </a:r>
              <a:endParaRPr kumimoji="0" lang="en-GB" sz="18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endParaRPr>
            </a:p>
          </p:txBody>
        </p:sp>
        <p:grpSp>
          <p:nvGrpSpPr>
            <p:cNvPr id="166943" name="Group 36"/>
            <p:cNvGrpSpPr>
              <a:grpSpLocks/>
            </p:cNvGrpSpPr>
            <p:nvPr/>
          </p:nvGrpSpPr>
          <p:grpSpPr bwMode="auto">
            <a:xfrm>
              <a:off x="3085" y="1627"/>
              <a:ext cx="1170" cy="532"/>
              <a:chOff x="3326" y="1501"/>
              <a:chExt cx="1260" cy="532"/>
            </a:xfrm>
          </p:grpSpPr>
          <p:pic>
            <p:nvPicPr>
              <p:cNvPr id="166944" name="Picture 37"/>
              <p:cNvPicPr>
                <a:picLocks noChangeAspect="1" noChangeArrowheads="1"/>
              </p:cNvPicPr>
              <p:nvPr/>
            </p:nvPicPr>
            <p:blipFill>
              <a:blip r:embed="rId6" cstate="print">
                <a:clrChange>
                  <a:clrFrom>
                    <a:srgbClr val="FFFFFF"/>
                  </a:clrFrom>
                  <a:clrTo>
                    <a:srgbClr val="FFFFFF">
                      <a:alpha val="0"/>
                    </a:srgbClr>
                  </a:clrTo>
                </a:clrChange>
              </a:blip>
              <a:srcRect t="69084"/>
              <a:stretch>
                <a:fillRect/>
              </a:stretch>
            </p:blipFill>
            <p:spPr bwMode="auto">
              <a:xfrm>
                <a:off x="3755" y="1510"/>
                <a:ext cx="831" cy="523"/>
              </a:xfrm>
              <a:prstGeom prst="rect">
                <a:avLst/>
              </a:prstGeom>
              <a:noFill/>
              <a:ln w="9525">
                <a:noFill/>
                <a:miter lim="800000"/>
                <a:headEnd/>
                <a:tailEnd/>
              </a:ln>
            </p:spPr>
          </p:pic>
          <p:sp>
            <p:nvSpPr>
              <p:cNvPr id="12" name="AutoShape 38"/>
              <p:cNvSpPr>
                <a:spLocks noChangeArrowheads="1"/>
              </p:cNvSpPr>
              <p:nvPr/>
            </p:nvSpPr>
            <p:spPr bwMode="auto">
              <a:xfrm>
                <a:off x="3326" y="1501"/>
                <a:ext cx="761" cy="492"/>
              </a:xfrm>
              <a:prstGeom prst="downArrow">
                <a:avLst>
                  <a:gd name="adj1" fmla="val 50000"/>
                  <a:gd name="adj2" fmla="val 25000"/>
                </a:avLst>
              </a:prstGeom>
              <a:solidFill>
                <a:srgbClr val="C00000"/>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BE0023"/>
                  </a:solidFill>
                  <a:effectLst/>
                  <a:uLnTx/>
                  <a:uFillTx/>
                  <a:latin typeface="Arial"/>
                  <a:ea typeface="+mn-ea"/>
                  <a:cs typeface="+mn-cs"/>
                </a:endParaRPr>
              </a:p>
            </p:txBody>
          </p:sp>
          <p:sp>
            <p:nvSpPr>
              <p:cNvPr id="17" name="Text Box 39"/>
              <p:cNvSpPr txBox="1">
                <a:spLocks noChangeArrowheads="1"/>
              </p:cNvSpPr>
              <p:nvPr/>
            </p:nvSpPr>
            <p:spPr bwMode="auto">
              <a:xfrm>
                <a:off x="3467" y="1607"/>
                <a:ext cx="643" cy="23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S PGothic" pitchFamily="34" charset="-128"/>
                    <a:cs typeface="Arial" pitchFamily="34" charset="0"/>
                  </a:rPr>
                  <a:t> 43%</a:t>
                </a:r>
              </a:p>
            </p:txBody>
          </p:sp>
        </p:grpSp>
      </p:grpSp>
      <p:grpSp>
        <p:nvGrpSpPr>
          <p:cNvPr id="250882" name="Group 52"/>
          <p:cNvGrpSpPr>
            <a:grpSpLocks/>
          </p:cNvGrpSpPr>
          <p:nvPr/>
        </p:nvGrpSpPr>
        <p:grpSpPr bwMode="auto">
          <a:xfrm>
            <a:off x="1470378" y="3390900"/>
            <a:ext cx="7930444" cy="1238250"/>
            <a:chOff x="681" y="2160"/>
            <a:chExt cx="4996" cy="780"/>
          </a:xfrm>
        </p:grpSpPr>
        <p:grpSp>
          <p:nvGrpSpPr>
            <p:cNvPr id="166933" name="Group 11"/>
            <p:cNvGrpSpPr>
              <a:grpSpLocks/>
            </p:cNvGrpSpPr>
            <p:nvPr/>
          </p:nvGrpSpPr>
          <p:grpSpPr bwMode="auto">
            <a:xfrm>
              <a:off x="681" y="2160"/>
              <a:ext cx="2683" cy="780"/>
              <a:chOff x="681" y="2034"/>
              <a:chExt cx="2683" cy="780"/>
            </a:xfrm>
          </p:grpSpPr>
          <p:sp>
            <p:nvSpPr>
              <p:cNvPr id="13" name="Freeform 12"/>
              <p:cNvSpPr>
                <a:spLocks/>
              </p:cNvSpPr>
              <p:nvPr/>
            </p:nvSpPr>
            <p:spPr bwMode="auto">
              <a:xfrm rot="-487159">
                <a:off x="681" y="2034"/>
                <a:ext cx="2683" cy="780"/>
              </a:xfrm>
              <a:custGeom>
                <a:avLst/>
                <a:gdLst>
                  <a:gd name="T0" fmla="*/ 21 w 2747"/>
                  <a:gd name="T1" fmla="*/ 0 h 1131"/>
                  <a:gd name="T2" fmla="*/ 996 w 2747"/>
                  <a:gd name="T3" fmla="*/ 1 h 1131"/>
                  <a:gd name="T4" fmla="*/ 996 w 2747"/>
                  <a:gd name="T5" fmla="*/ 1 h 1131"/>
                  <a:gd name="T6" fmla="*/ 0 w 2747"/>
                  <a:gd name="T7" fmla="*/ 1 h 1131"/>
                  <a:gd name="T8" fmla="*/ 21 w 2747"/>
                  <a:gd name="T9" fmla="*/ 0 h 1131"/>
                  <a:gd name="T10" fmla="*/ 0 60000 65536"/>
                  <a:gd name="T11" fmla="*/ 0 60000 65536"/>
                  <a:gd name="T12" fmla="*/ 0 60000 65536"/>
                  <a:gd name="T13" fmla="*/ 0 60000 65536"/>
                  <a:gd name="T14" fmla="*/ 0 60000 65536"/>
                  <a:gd name="T15" fmla="*/ 0 w 2747"/>
                  <a:gd name="T16" fmla="*/ 0 h 1131"/>
                  <a:gd name="T17" fmla="*/ 2747 w 2747"/>
                  <a:gd name="T18" fmla="*/ 1131 h 1131"/>
                </a:gdLst>
                <a:ahLst/>
                <a:cxnLst>
                  <a:cxn ang="T10">
                    <a:pos x="T0" y="T1"/>
                  </a:cxn>
                  <a:cxn ang="T11">
                    <a:pos x="T2" y="T3"/>
                  </a:cxn>
                  <a:cxn ang="T12">
                    <a:pos x="T4" y="T5"/>
                  </a:cxn>
                  <a:cxn ang="T13">
                    <a:pos x="T6" y="T7"/>
                  </a:cxn>
                  <a:cxn ang="T14">
                    <a:pos x="T8" y="T9"/>
                  </a:cxn>
                </a:cxnLst>
                <a:rect l="T15" t="T16" r="T17" b="T18"/>
                <a:pathLst>
                  <a:path w="2747" h="1131">
                    <a:moveTo>
                      <a:pt x="32" y="0"/>
                    </a:moveTo>
                    <a:lnTo>
                      <a:pt x="2747" y="458"/>
                    </a:lnTo>
                    <a:lnTo>
                      <a:pt x="2742" y="1131"/>
                    </a:lnTo>
                    <a:lnTo>
                      <a:pt x="0" y="26"/>
                    </a:lnTo>
                    <a:lnTo>
                      <a:pt x="32"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sp>
            <p:nvSpPr>
              <p:cNvPr id="15" name="Line 13"/>
              <p:cNvSpPr>
                <a:spLocks noChangeShapeType="1"/>
              </p:cNvSpPr>
              <p:nvPr/>
            </p:nvSpPr>
            <p:spPr bwMode="auto">
              <a:xfrm rot="21112841">
                <a:off x="1165" y="2150"/>
                <a:ext cx="1565" cy="301"/>
              </a:xfrm>
              <a:prstGeom prst="line">
                <a:avLst/>
              </a:prstGeom>
              <a:noFill/>
              <a:ln w="28575">
                <a:solidFill>
                  <a:schemeClr val="tx2"/>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grpSp>
        <p:sp>
          <p:nvSpPr>
            <p:cNvPr id="250899" name="Text Box 15"/>
            <p:cNvSpPr txBox="1">
              <a:spLocks noChangeArrowheads="1"/>
            </p:cNvSpPr>
            <p:nvPr/>
          </p:nvSpPr>
          <p:spPr bwMode="auto">
            <a:xfrm>
              <a:off x="4092" y="2390"/>
              <a:ext cx="1585" cy="194"/>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Deaths related to diabetes</a:t>
              </a:r>
            </a:p>
          </p:txBody>
        </p:sp>
        <p:grpSp>
          <p:nvGrpSpPr>
            <p:cNvPr id="166935" name="Group 16"/>
            <p:cNvGrpSpPr>
              <a:grpSpLocks/>
            </p:cNvGrpSpPr>
            <p:nvPr/>
          </p:nvGrpSpPr>
          <p:grpSpPr bwMode="auto">
            <a:xfrm>
              <a:off x="3058" y="2268"/>
              <a:ext cx="1144" cy="492"/>
              <a:chOff x="3321" y="2142"/>
              <a:chExt cx="1243" cy="492"/>
            </a:xfrm>
          </p:grpSpPr>
          <p:pic>
            <p:nvPicPr>
              <p:cNvPr id="166936" name="Picture 17"/>
              <p:cNvPicPr>
                <a:picLocks noChangeAspect="1" noChangeArrowheads="1"/>
              </p:cNvPicPr>
              <p:nvPr/>
            </p:nvPicPr>
            <p:blipFill>
              <a:blip r:embed="rId7" cstate="print">
                <a:clrChange>
                  <a:clrFrom>
                    <a:srgbClr val="003466"/>
                  </a:clrFrom>
                  <a:clrTo>
                    <a:srgbClr val="003466">
                      <a:alpha val="0"/>
                    </a:srgbClr>
                  </a:clrTo>
                </a:clrChange>
              </a:blip>
              <a:srcRect/>
              <a:stretch>
                <a:fillRect/>
              </a:stretch>
            </p:blipFill>
            <p:spPr bwMode="auto">
              <a:xfrm>
                <a:off x="3881" y="2152"/>
                <a:ext cx="683" cy="472"/>
              </a:xfrm>
              <a:prstGeom prst="rect">
                <a:avLst/>
              </a:prstGeom>
              <a:noFill/>
              <a:ln w="9525">
                <a:noFill/>
                <a:miter lim="800000"/>
                <a:headEnd/>
                <a:tailEnd/>
              </a:ln>
            </p:spPr>
          </p:pic>
          <p:sp>
            <p:nvSpPr>
              <p:cNvPr id="16" name="AutoShape 18"/>
              <p:cNvSpPr>
                <a:spLocks noChangeArrowheads="1"/>
              </p:cNvSpPr>
              <p:nvPr/>
            </p:nvSpPr>
            <p:spPr bwMode="auto">
              <a:xfrm>
                <a:off x="3321" y="2142"/>
                <a:ext cx="761" cy="492"/>
              </a:xfrm>
              <a:prstGeom prst="downArrow">
                <a:avLst>
                  <a:gd name="adj1" fmla="val 50000"/>
                  <a:gd name="adj2" fmla="val 25000"/>
                </a:avLst>
              </a:prstGeom>
              <a:solidFill>
                <a:srgbClr val="C00000"/>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srgbClr val="BE0023"/>
                  </a:solidFill>
                  <a:effectLst/>
                  <a:uLnTx/>
                  <a:uFillTx/>
                  <a:latin typeface="Arial"/>
                  <a:ea typeface="+mn-ea"/>
                  <a:cs typeface="+mn-cs"/>
                </a:endParaRPr>
              </a:p>
            </p:txBody>
          </p:sp>
          <p:sp>
            <p:nvSpPr>
              <p:cNvPr id="22" name="Text Box 19"/>
              <p:cNvSpPr txBox="1">
                <a:spLocks noChangeArrowheads="1"/>
              </p:cNvSpPr>
              <p:nvPr/>
            </p:nvSpPr>
            <p:spPr bwMode="auto">
              <a:xfrm>
                <a:off x="3464" y="2253"/>
                <a:ext cx="637" cy="23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S PGothic" pitchFamily="34" charset="-128"/>
                    <a:cs typeface="Arial" pitchFamily="34" charset="0"/>
                  </a:rPr>
                  <a:t> 21%</a:t>
                </a:r>
              </a:p>
            </p:txBody>
          </p:sp>
        </p:grpSp>
      </p:grpSp>
      <p:grpSp>
        <p:nvGrpSpPr>
          <p:cNvPr id="250885" name="Group 52"/>
          <p:cNvGrpSpPr>
            <a:grpSpLocks/>
          </p:cNvGrpSpPr>
          <p:nvPr/>
        </p:nvGrpSpPr>
        <p:grpSpPr bwMode="auto">
          <a:xfrm>
            <a:off x="1413934" y="3968750"/>
            <a:ext cx="7004050" cy="1474788"/>
            <a:chOff x="663" y="2500"/>
            <a:chExt cx="4412" cy="929"/>
          </a:xfrm>
        </p:grpSpPr>
        <p:grpSp>
          <p:nvGrpSpPr>
            <p:cNvPr id="166925" name="Group 32"/>
            <p:cNvGrpSpPr>
              <a:grpSpLocks/>
            </p:cNvGrpSpPr>
            <p:nvPr/>
          </p:nvGrpSpPr>
          <p:grpSpPr bwMode="auto">
            <a:xfrm rot="482802">
              <a:off x="663" y="2500"/>
              <a:ext cx="2695" cy="726"/>
              <a:chOff x="679" y="2160"/>
              <a:chExt cx="2694" cy="958"/>
            </a:xfrm>
          </p:grpSpPr>
          <p:sp>
            <p:nvSpPr>
              <p:cNvPr id="18" name="Freeform 33"/>
              <p:cNvSpPr>
                <a:spLocks/>
              </p:cNvSpPr>
              <p:nvPr/>
            </p:nvSpPr>
            <p:spPr bwMode="auto">
              <a:xfrm rot="-206189">
                <a:off x="679" y="2160"/>
                <a:ext cx="2694" cy="958"/>
              </a:xfrm>
              <a:custGeom>
                <a:avLst/>
                <a:gdLst>
                  <a:gd name="T0" fmla="*/ 25 w 2747"/>
                  <a:gd name="T1" fmla="*/ 0 h 1131"/>
                  <a:gd name="T2" fmla="*/ 1189 w 2747"/>
                  <a:gd name="T3" fmla="*/ 3 h 1131"/>
                  <a:gd name="T4" fmla="*/ 1187 w 2747"/>
                  <a:gd name="T5" fmla="*/ 3 h 1131"/>
                  <a:gd name="T6" fmla="*/ 0 w 2747"/>
                  <a:gd name="T7" fmla="*/ 3 h 1131"/>
                  <a:gd name="T8" fmla="*/ 25 w 2747"/>
                  <a:gd name="T9" fmla="*/ 0 h 1131"/>
                  <a:gd name="T10" fmla="*/ 0 60000 65536"/>
                  <a:gd name="T11" fmla="*/ 0 60000 65536"/>
                  <a:gd name="T12" fmla="*/ 0 60000 65536"/>
                  <a:gd name="T13" fmla="*/ 0 60000 65536"/>
                  <a:gd name="T14" fmla="*/ 0 60000 65536"/>
                  <a:gd name="T15" fmla="*/ 0 w 2747"/>
                  <a:gd name="T16" fmla="*/ 0 h 1131"/>
                  <a:gd name="T17" fmla="*/ 2747 w 2747"/>
                  <a:gd name="T18" fmla="*/ 1131 h 1131"/>
                </a:gdLst>
                <a:ahLst/>
                <a:cxnLst>
                  <a:cxn ang="T10">
                    <a:pos x="T0" y="T1"/>
                  </a:cxn>
                  <a:cxn ang="T11">
                    <a:pos x="T2" y="T3"/>
                  </a:cxn>
                  <a:cxn ang="T12">
                    <a:pos x="T4" y="T5"/>
                  </a:cxn>
                  <a:cxn ang="T13">
                    <a:pos x="T6" y="T7"/>
                  </a:cxn>
                  <a:cxn ang="T14">
                    <a:pos x="T8" y="T9"/>
                  </a:cxn>
                </a:cxnLst>
                <a:rect l="T15" t="T16" r="T17" b="T18"/>
                <a:pathLst>
                  <a:path w="2747" h="1131">
                    <a:moveTo>
                      <a:pt x="32" y="0"/>
                    </a:moveTo>
                    <a:lnTo>
                      <a:pt x="2747" y="458"/>
                    </a:lnTo>
                    <a:lnTo>
                      <a:pt x="2742" y="1131"/>
                    </a:lnTo>
                    <a:lnTo>
                      <a:pt x="0" y="26"/>
                    </a:lnTo>
                    <a:lnTo>
                      <a:pt x="32"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sp>
            <p:nvSpPr>
              <p:cNvPr id="19" name="Line 34"/>
              <p:cNvSpPr>
                <a:spLocks noChangeShapeType="1"/>
              </p:cNvSpPr>
              <p:nvPr/>
            </p:nvSpPr>
            <p:spPr bwMode="auto">
              <a:xfrm rot="-206189">
                <a:off x="1140" y="2273"/>
                <a:ext cx="1626" cy="401"/>
              </a:xfrm>
              <a:prstGeom prst="line">
                <a:avLst/>
              </a:prstGeom>
              <a:noFill/>
              <a:ln w="28575">
                <a:solidFill>
                  <a:schemeClr val="tx2"/>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C000"/>
                  </a:solidFill>
                  <a:effectLst>
                    <a:outerShdw blurRad="50800" dist="38100" dir="5400000" algn="t" rotWithShape="0">
                      <a:prstClr val="black">
                        <a:alpha val="40000"/>
                      </a:prstClr>
                    </a:outerShdw>
                  </a:effectLst>
                  <a:uLnTx/>
                  <a:uFillTx/>
                  <a:latin typeface="Arial"/>
                  <a:ea typeface="+mn-ea"/>
                  <a:cs typeface="+mn-cs"/>
                </a:endParaRPr>
              </a:p>
            </p:txBody>
          </p:sp>
        </p:grpSp>
        <p:sp>
          <p:nvSpPr>
            <p:cNvPr id="250891" name="Text Box 41"/>
            <p:cNvSpPr txBox="1">
              <a:spLocks noChangeArrowheads="1"/>
            </p:cNvSpPr>
            <p:nvPr/>
          </p:nvSpPr>
          <p:spPr bwMode="auto">
            <a:xfrm>
              <a:off x="4104" y="3007"/>
              <a:ext cx="971" cy="194"/>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S PGothic" pitchFamily="34" charset="-128"/>
                  <a:cs typeface="Arial" pitchFamily="34" charset="0"/>
                </a:rPr>
                <a:t>Heart attack</a:t>
              </a:r>
            </a:p>
          </p:txBody>
        </p:sp>
        <p:grpSp>
          <p:nvGrpSpPr>
            <p:cNvPr id="166927" name="Group 42"/>
            <p:cNvGrpSpPr>
              <a:grpSpLocks/>
            </p:cNvGrpSpPr>
            <p:nvPr/>
          </p:nvGrpSpPr>
          <p:grpSpPr bwMode="auto">
            <a:xfrm>
              <a:off x="3062" y="2889"/>
              <a:ext cx="1402" cy="540"/>
              <a:chOff x="3062" y="2763"/>
              <a:chExt cx="1402" cy="540"/>
            </a:xfrm>
          </p:grpSpPr>
          <p:pic>
            <p:nvPicPr>
              <p:cNvPr id="166928" name="Picture 43"/>
              <p:cNvPicPr>
                <a:picLocks noChangeAspect="1" noChangeArrowheads="1"/>
              </p:cNvPicPr>
              <p:nvPr/>
            </p:nvPicPr>
            <p:blipFill>
              <a:blip r:embed="rId8" cstate="print">
                <a:clrChange>
                  <a:clrFrom>
                    <a:srgbClr val="003466"/>
                  </a:clrFrom>
                  <a:clrTo>
                    <a:srgbClr val="003466">
                      <a:alpha val="0"/>
                    </a:srgbClr>
                  </a:clrTo>
                </a:clrChange>
              </a:blip>
              <a:srcRect/>
              <a:stretch>
                <a:fillRect/>
              </a:stretch>
            </p:blipFill>
            <p:spPr bwMode="auto">
              <a:xfrm>
                <a:off x="3743" y="2763"/>
                <a:ext cx="721" cy="540"/>
              </a:xfrm>
              <a:prstGeom prst="rect">
                <a:avLst/>
              </a:prstGeom>
              <a:noFill/>
              <a:ln w="9525">
                <a:noFill/>
                <a:miter lim="800000"/>
                <a:headEnd/>
                <a:tailEnd/>
              </a:ln>
            </p:spPr>
          </p:pic>
          <p:sp>
            <p:nvSpPr>
              <p:cNvPr id="20" name="AutoShape 44"/>
              <p:cNvSpPr>
                <a:spLocks noChangeArrowheads="1"/>
              </p:cNvSpPr>
              <p:nvPr/>
            </p:nvSpPr>
            <p:spPr bwMode="auto">
              <a:xfrm>
                <a:off x="3062" y="2763"/>
                <a:ext cx="702" cy="492"/>
              </a:xfrm>
              <a:prstGeom prst="downArrow">
                <a:avLst>
                  <a:gd name="adj1" fmla="val 50000"/>
                  <a:gd name="adj2" fmla="val 25000"/>
                </a:avLst>
              </a:prstGeom>
              <a:solidFill>
                <a:srgbClr val="C00000"/>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BE0023"/>
                  </a:solidFill>
                  <a:effectLst/>
                  <a:uLnTx/>
                  <a:uFillTx/>
                  <a:latin typeface="Arial"/>
                  <a:ea typeface="+mn-ea"/>
                  <a:cs typeface="+mn-cs"/>
                </a:endParaRPr>
              </a:p>
            </p:txBody>
          </p:sp>
          <p:sp>
            <p:nvSpPr>
              <p:cNvPr id="23" name="Text Box 45"/>
              <p:cNvSpPr txBox="1">
                <a:spLocks noChangeArrowheads="1"/>
              </p:cNvSpPr>
              <p:nvPr/>
            </p:nvSpPr>
            <p:spPr bwMode="auto">
              <a:xfrm>
                <a:off x="3183" y="2838"/>
                <a:ext cx="715" cy="23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S PGothic" pitchFamily="34" charset="-128"/>
                    <a:cs typeface="Arial" pitchFamily="34" charset="0"/>
                  </a:rPr>
                  <a:t> 14%</a:t>
                </a:r>
              </a:p>
            </p:txBody>
          </p:sp>
        </p:grpSp>
      </p:grpSp>
      <p:sp>
        <p:nvSpPr>
          <p:cNvPr id="59" name="Text Box 12"/>
          <p:cNvSpPr txBox="1">
            <a:spLocks noChangeArrowheads="1"/>
          </p:cNvSpPr>
          <p:nvPr/>
        </p:nvSpPr>
        <p:spPr bwMode="auto">
          <a:xfrm>
            <a:off x="777637" y="3000375"/>
            <a:ext cx="1135062" cy="38472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900" b="1" i="0" u="none" strike="noStrike" kern="1200" cap="none" spc="0" normalizeH="0" baseline="0" noProof="0" dirty="0">
                <a:ln>
                  <a:noFill/>
                </a:ln>
                <a:solidFill>
                  <a:srgbClr val="4E2E2D"/>
                </a:solidFill>
                <a:effectLst/>
                <a:uLnTx/>
                <a:uFillTx/>
                <a:latin typeface="Arial"/>
                <a:ea typeface="+mn-ea"/>
                <a:cs typeface="+mn-cs"/>
              </a:rPr>
              <a:t>HbA</a:t>
            </a:r>
            <a:r>
              <a:rPr kumimoji="0" lang="en-GB" sz="1900" b="1" i="0" u="none" strike="noStrike" kern="1200" cap="none" spc="0" normalizeH="0" baseline="-25000" noProof="0" dirty="0">
                <a:ln>
                  <a:noFill/>
                </a:ln>
                <a:solidFill>
                  <a:srgbClr val="4E2E2D"/>
                </a:solidFill>
                <a:effectLst/>
                <a:uLnTx/>
                <a:uFillTx/>
                <a:latin typeface="Arial"/>
                <a:ea typeface="+mn-ea"/>
                <a:cs typeface="+mn-cs"/>
              </a:rPr>
              <a:t>1c</a:t>
            </a:r>
            <a:endParaRPr kumimoji="0" lang="en-GB" sz="1900" b="1" i="0" u="none" strike="noStrike" kern="1200" cap="none" spc="0" normalizeH="0" baseline="0" noProof="0" dirty="0">
              <a:ln>
                <a:noFill/>
              </a:ln>
              <a:solidFill>
                <a:srgbClr val="4E2E2D"/>
              </a:solidFill>
              <a:effectLst/>
              <a:uLnTx/>
              <a:uFillTx/>
              <a:latin typeface="Arial"/>
              <a:ea typeface="+mn-ea"/>
              <a:cs typeface="+mn-cs"/>
            </a:endParaRPr>
          </a:p>
        </p:txBody>
      </p:sp>
      <p:sp>
        <p:nvSpPr>
          <p:cNvPr id="60" name="AutoShape 36"/>
          <p:cNvSpPr>
            <a:spLocks noChangeArrowheads="1"/>
          </p:cNvSpPr>
          <p:nvPr/>
        </p:nvSpPr>
        <p:spPr bwMode="auto">
          <a:xfrm>
            <a:off x="638175" y="3384120"/>
            <a:ext cx="1371600" cy="882650"/>
          </a:xfrm>
          <a:prstGeom prst="downArrow">
            <a:avLst>
              <a:gd name="adj1" fmla="val 50000"/>
              <a:gd name="adj2" fmla="val 47421"/>
            </a:avLst>
          </a:prstGeom>
          <a:solidFill>
            <a:srgbClr val="C00000"/>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BE0023"/>
              </a:solidFill>
              <a:effectLst/>
              <a:uLnTx/>
              <a:uFillTx/>
              <a:latin typeface="Arial"/>
              <a:ea typeface="+mn-ea"/>
              <a:cs typeface="+mn-cs"/>
            </a:endParaRPr>
          </a:p>
        </p:txBody>
      </p:sp>
      <p:sp>
        <p:nvSpPr>
          <p:cNvPr id="61" name="Text Box 41"/>
          <p:cNvSpPr txBox="1">
            <a:spLocks noChangeArrowheads="1"/>
          </p:cNvSpPr>
          <p:nvPr/>
        </p:nvSpPr>
        <p:spPr bwMode="auto">
          <a:xfrm>
            <a:off x="727075" y="3479370"/>
            <a:ext cx="1135063" cy="43088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mn-cs"/>
              </a:rPr>
              <a:t>1%</a:t>
            </a:r>
            <a:endParaRPr kumimoji="0" lang="en-GB" sz="2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8606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10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1000"/>
                                        <p:tgtEl>
                                          <p:spTgt spid="27"/>
                                        </p:tgtEl>
                                      </p:cBhvr>
                                    </p:animEffect>
                                  </p:childTnLst>
                                </p:cTn>
                              </p:par>
                            </p:childTnLst>
                          </p:cTn>
                        </p:par>
                        <p:par>
                          <p:cTn id="8" fill="hold" nodeType="withGroup">
                            <p:stCondLst>
                              <p:cond delay="1100"/>
                            </p:stCondLst>
                            <p:childTnLst>
                              <p:par>
                                <p:cTn id="9" presetID="9"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1000"/>
                                        <p:tgtEl>
                                          <p:spTgt spid="31"/>
                                        </p:tgtEl>
                                      </p:cBhvr>
                                    </p:animEffect>
                                  </p:childTnLst>
                                </p:cTn>
                              </p:par>
                            </p:childTnLst>
                          </p:cTn>
                        </p:par>
                        <p:par>
                          <p:cTn id="12" fill="hold" nodeType="withGroup">
                            <p:stCondLst>
                              <p:cond delay="2100"/>
                            </p:stCondLst>
                            <p:childTnLst>
                              <p:par>
                                <p:cTn id="13" presetID="9" presetClass="entr" presetSubtype="0" fill="hold" nodeType="afterEffect">
                                  <p:stCondLst>
                                    <p:cond delay="0"/>
                                  </p:stCondLst>
                                  <p:childTnLst>
                                    <p:set>
                                      <p:cBhvr>
                                        <p:cTn id="14" dur="1" fill="hold">
                                          <p:stCondLst>
                                            <p:cond delay="0"/>
                                          </p:stCondLst>
                                        </p:cTn>
                                        <p:tgtEl>
                                          <p:spTgt spid="250882"/>
                                        </p:tgtEl>
                                        <p:attrNameLst>
                                          <p:attrName>style.visibility</p:attrName>
                                        </p:attrNameLst>
                                      </p:cBhvr>
                                      <p:to>
                                        <p:strVal val="visible"/>
                                      </p:to>
                                    </p:set>
                                    <p:animEffect transition="in" filter="dissolve">
                                      <p:cBhvr>
                                        <p:cTn id="15" dur="1000"/>
                                        <p:tgtEl>
                                          <p:spTgt spid="250882"/>
                                        </p:tgtEl>
                                      </p:cBhvr>
                                    </p:animEffect>
                                  </p:childTnLst>
                                </p:cTn>
                              </p:par>
                            </p:childTnLst>
                          </p:cTn>
                        </p:par>
                        <p:par>
                          <p:cTn id="16" fill="hold" nodeType="withGroup">
                            <p:stCondLst>
                              <p:cond delay="3100"/>
                            </p:stCondLst>
                            <p:childTnLst>
                              <p:par>
                                <p:cTn id="17" presetID="9" presetClass="entr" presetSubtype="0" fill="hold" nodeType="afterEffect">
                                  <p:stCondLst>
                                    <p:cond delay="0"/>
                                  </p:stCondLst>
                                  <p:childTnLst>
                                    <p:set>
                                      <p:cBhvr>
                                        <p:cTn id="18" dur="1" fill="hold">
                                          <p:stCondLst>
                                            <p:cond delay="0"/>
                                          </p:stCondLst>
                                        </p:cTn>
                                        <p:tgtEl>
                                          <p:spTgt spid="250885"/>
                                        </p:tgtEl>
                                        <p:attrNameLst>
                                          <p:attrName>style.visibility</p:attrName>
                                        </p:attrNameLst>
                                      </p:cBhvr>
                                      <p:to>
                                        <p:strVal val="visible"/>
                                      </p:to>
                                    </p:set>
                                    <p:animEffect transition="in" filter="dissolve">
                                      <p:cBhvr>
                                        <p:cTn id="19" dur="1000"/>
                                        <p:tgtEl>
                                          <p:spTgt spid="250885"/>
                                        </p:tgtEl>
                                      </p:cBhvr>
                                    </p:animEffect>
                                  </p:childTnLst>
                                </p:cTn>
                              </p:par>
                            </p:childTnLst>
                          </p:cTn>
                        </p:par>
                        <p:par>
                          <p:cTn id="20" fill="hold" nodeType="withGroup">
                            <p:stCondLst>
                              <p:cond delay="41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3" name="Rectangle 29"/>
          <p:cNvSpPr>
            <a:spLocks noChangeArrowheads="1"/>
          </p:cNvSpPr>
          <p:nvPr/>
        </p:nvSpPr>
        <p:spPr bwMode="auto">
          <a:xfrm>
            <a:off x="352950" y="6374756"/>
            <a:ext cx="7130104" cy="40011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t>
            </a:r>
            <a:r>
              <a:rPr kumimoji="0" lang="en-US" sz="1000" b="0" i="1" u="none" strike="noStrike" kern="1200" cap="none" spc="0" normalizeH="0" baseline="0" noProof="0" dirty="0">
                <a:ln>
                  <a:noFill/>
                </a:ln>
                <a:solidFill>
                  <a:prstClr val="black"/>
                </a:solidFill>
                <a:effectLst/>
                <a:uLnTx/>
                <a:uFillTx/>
                <a:latin typeface="Arial"/>
                <a:ea typeface="+mn-ea"/>
                <a:cs typeface="+mn-cs"/>
              </a:rPr>
              <a:t>P</a:t>
            </a:r>
            <a:r>
              <a:rPr kumimoji="0" lang="en-US" sz="1000" b="0" i="0" u="none" strike="noStrike" kern="1200" cap="none" spc="0" normalizeH="0" baseline="0" noProof="0" dirty="0">
                <a:ln>
                  <a:noFill/>
                </a:ln>
                <a:solidFill>
                  <a:prstClr val="black"/>
                </a:solidFill>
                <a:effectLst/>
                <a:uLnTx/>
                <a:uFillTx/>
                <a:latin typeface="Arial"/>
                <a:ea typeface="+mn-ea"/>
                <a:cs typeface="+mn-cs"/>
              </a:rPr>
              <a:t>&lt;.05 for intensive </a:t>
            </a:r>
            <a:r>
              <a:rPr kumimoji="0" lang="en-US" sz="1000" b="0" i="0" u="none" strike="noStrike" kern="1200" cap="none" spc="0" normalizeH="0" baseline="0" noProof="0" dirty="0" err="1">
                <a:ln>
                  <a:noFill/>
                </a:ln>
                <a:solidFill>
                  <a:prstClr val="black"/>
                </a:solidFill>
                <a:effectLst/>
                <a:uLnTx/>
                <a:uFillTx/>
                <a:latin typeface="Arial"/>
                <a:ea typeface="+mn-ea"/>
                <a:cs typeface="+mn-cs"/>
              </a:rPr>
              <a:t>vs</a:t>
            </a:r>
            <a:r>
              <a:rPr kumimoji="0" lang="en-US" sz="1000" b="0" i="0" u="none" strike="noStrike" kern="1200" cap="none" spc="0" normalizeH="0" baseline="0" noProof="0" dirty="0">
                <a:ln>
                  <a:noFill/>
                </a:ln>
                <a:solidFill>
                  <a:prstClr val="black"/>
                </a:solidFill>
                <a:effectLst/>
                <a:uLnTx/>
                <a:uFillTx/>
                <a:latin typeface="Arial"/>
                <a:ea typeface="+mn-ea"/>
                <a:cs typeface="+mn-cs"/>
              </a:rPr>
              <a:t> conventional treatment.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a:ea typeface="+mn-ea"/>
                <a:cs typeface="Arial" pitchFamily="34" charset="0"/>
              </a:rPr>
              <a:t>1. UKPDS Study Group. </a:t>
            </a:r>
            <a:r>
              <a:rPr kumimoji="0" lang="en-GB" sz="1000" b="0" i="1" u="none" strike="noStrike" kern="1200" cap="none" spc="0" normalizeH="0" baseline="0" noProof="0" dirty="0">
                <a:ln>
                  <a:noFill/>
                </a:ln>
                <a:solidFill>
                  <a:prstClr val="black"/>
                </a:solidFill>
                <a:effectLst/>
                <a:uLnTx/>
                <a:uFillTx/>
                <a:latin typeface="Arial"/>
                <a:ea typeface="+mn-ea"/>
                <a:cs typeface="Arial" pitchFamily="34" charset="0"/>
              </a:rPr>
              <a:t>Lancet.</a:t>
            </a:r>
            <a:r>
              <a:rPr kumimoji="0" lang="en-GB" sz="1000" b="0" i="0" u="none" strike="noStrike" kern="1200" cap="none" spc="0" normalizeH="0" baseline="0" noProof="0" dirty="0">
                <a:ln>
                  <a:noFill/>
                </a:ln>
                <a:solidFill>
                  <a:prstClr val="black"/>
                </a:solidFill>
                <a:effectLst/>
                <a:uLnTx/>
                <a:uFillTx/>
                <a:latin typeface="Arial"/>
                <a:ea typeface="+mn-ea"/>
                <a:cs typeface="Arial" pitchFamily="34" charset="0"/>
              </a:rPr>
              <a:t> 1998;352(9131):837-853. 2. Holman RR, </a:t>
            </a:r>
            <a:r>
              <a:rPr kumimoji="0" lang="en-GB" sz="1000" b="0" i="1" u="none" strike="noStrike" kern="1200" cap="none" spc="0" normalizeH="0" baseline="0" noProof="0" dirty="0">
                <a:ln>
                  <a:noFill/>
                </a:ln>
                <a:solidFill>
                  <a:prstClr val="black"/>
                </a:solidFill>
                <a:effectLst/>
                <a:uLnTx/>
                <a:uFillTx/>
                <a:latin typeface="Arial"/>
                <a:ea typeface="+mn-ea"/>
                <a:cs typeface="Arial" pitchFamily="34" charset="0"/>
              </a:rPr>
              <a:t>et al. N </a:t>
            </a:r>
            <a:r>
              <a:rPr kumimoji="0" lang="en-GB" sz="1000" b="0" i="1" u="none" strike="noStrike" kern="1200" cap="none" spc="0" normalizeH="0" baseline="0" noProof="0" dirty="0" err="1">
                <a:ln>
                  <a:noFill/>
                </a:ln>
                <a:solidFill>
                  <a:prstClr val="black"/>
                </a:solidFill>
                <a:effectLst/>
                <a:uLnTx/>
                <a:uFillTx/>
                <a:latin typeface="Arial"/>
                <a:ea typeface="+mn-ea"/>
                <a:cs typeface="Arial" pitchFamily="34" charset="0"/>
              </a:rPr>
              <a:t>Engl</a:t>
            </a:r>
            <a:r>
              <a:rPr kumimoji="0" lang="en-GB" sz="1000" b="0" i="1" u="none" strike="noStrike" kern="1200" cap="none" spc="0" normalizeH="0" baseline="0" noProof="0" dirty="0">
                <a:ln>
                  <a:noFill/>
                </a:ln>
                <a:solidFill>
                  <a:prstClr val="black"/>
                </a:solidFill>
                <a:effectLst/>
                <a:uLnTx/>
                <a:uFillTx/>
                <a:latin typeface="Arial"/>
                <a:ea typeface="+mn-ea"/>
                <a:cs typeface="Arial" pitchFamily="34" charset="0"/>
              </a:rPr>
              <a:t> J Med. </a:t>
            </a:r>
            <a:r>
              <a:rPr kumimoji="0" lang="en-GB" sz="1000" b="0" i="0" u="none" strike="noStrike" kern="1200" cap="none" spc="0" normalizeH="0" baseline="0" noProof="0" dirty="0">
                <a:ln>
                  <a:noFill/>
                </a:ln>
                <a:solidFill>
                  <a:prstClr val="black"/>
                </a:solidFill>
                <a:effectLst/>
                <a:uLnTx/>
                <a:uFillTx/>
                <a:latin typeface="Arial"/>
                <a:ea typeface="+mn-ea"/>
                <a:cs typeface="Arial" pitchFamily="34" charset="0"/>
              </a:rPr>
              <a:t>2008;359(15):1577-1589. </a:t>
            </a:r>
          </a:p>
        </p:txBody>
      </p:sp>
      <p:sp>
        <p:nvSpPr>
          <p:cNvPr id="173064" name="Title 8"/>
          <p:cNvSpPr>
            <a:spLocks noGrp="1"/>
          </p:cNvSpPr>
          <p:nvPr>
            <p:ph type="title" idx="4294967295"/>
          </p:nvPr>
        </p:nvSpPr>
        <p:spPr>
          <a:xfrm>
            <a:off x="0" y="-25400"/>
            <a:ext cx="8229600" cy="1425575"/>
          </a:xfrm>
        </p:spPr>
        <p:txBody>
          <a:bodyPr/>
          <a:lstStyle/>
          <a:p>
            <a:r>
              <a:rPr lang="en-GB" sz="3200" dirty="0"/>
              <a:t>The Benefits of Early Intensive Control </a:t>
            </a:r>
            <a:br>
              <a:rPr lang="en-GB" sz="3200" dirty="0"/>
            </a:br>
            <a:r>
              <a:rPr lang="en-GB" sz="2000" dirty="0"/>
              <a:t>UKPDS 10-year Post-trial Follow-up</a:t>
            </a:r>
          </a:p>
        </p:txBody>
      </p:sp>
      <p:sp>
        <p:nvSpPr>
          <p:cNvPr id="10" name="Down Arrow 9"/>
          <p:cNvSpPr/>
          <p:nvPr/>
        </p:nvSpPr>
        <p:spPr>
          <a:xfrm>
            <a:off x="2988475" y="2932385"/>
            <a:ext cx="698506" cy="1347952"/>
          </a:xfrm>
          <a:prstGeom prst="downArrow">
            <a:avLst>
              <a:gd name="adj1" fmla="val 64606"/>
              <a:gd name="adj2" fmla="val 35477"/>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2" name="Down Arrow 11"/>
          <p:cNvSpPr/>
          <p:nvPr/>
        </p:nvSpPr>
        <p:spPr>
          <a:xfrm>
            <a:off x="3629606" y="2932385"/>
            <a:ext cx="698506" cy="2674884"/>
          </a:xfrm>
          <a:prstGeom prst="downArrow">
            <a:avLst>
              <a:gd name="adj1" fmla="val 64606"/>
              <a:gd name="adj2" fmla="val 35477"/>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3" name="Down Arrow 12"/>
          <p:cNvSpPr/>
          <p:nvPr/>
        </p:nvSpPr>
        <p:spPr>
          <a:xfrm>
            <a:off x="4283874" y="2937638"/>
            <a:ext cx="698506" cy="1889237"/>
          </a:xfrm>
          <a:prstGeom prst="downArrow">
            <a:avLst>
              <a:gd name="adj1" fmla="val 64606"/>
              <a:gd name="adj2" fmla="val 3547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4" name="Down Arrow 13"/>
          <p:cNvSpPr/>
          <p:nvPr/>
        </p:nvSpPr>
        <p:spPr>
          <a:xfrm>
            <a:off x="5805153" y="2935106"/>
            <a:ext cx="698506" cy="1198744"/>
          </a:xfrm>
          <a:prstGeom prst="downArrow">
            <a:avLst>
              <a:gd name="adj1" fmla="val 64606"/>
              <a:gd name="adj2" fmla="val 35477"/>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5" name="Down Arrow 14"/>
          <p:cNvSpPr/>
          <p:nvPr/>
        </p:nvSpPr>
        <p:spPr>
          <a:xfrm>
            <a:off x="6446284" y="2935106"/>
            <a:ext cx="698506" cy="2632937"/>
          </a:xfrm>
          <a:prstGeom prst="downArrow">
            <a:avLst>
              <a:gd name="adj1" fmla="val 64606"/>
              <a:gd name="adj2" fmla="val 35477"/>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6" name="Down Arrow 15"/>
          <p:cNvSpPr/>
          <p:nvPr/>
        </p:nvSpPr>
        <p:spPr>
          <a:xfrm>
            <a:off x="7100552" y="2940359"/>
            <a:ext cx="698506" cy="1805812"/>
          </a:xfrm>
          <a:prstGeom prst="downArrow">
            <a:avLst>
              <a:gd name="adj1" fmla="val 64606"/>
              <a:gd name="adj2" fmla="val 3547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 Box 35"/>
          <p:cNvSpPr txBox="1">
            <a:spLocks noChangeArrowheads="1"/>
          </p:cNvSpPr>
          <p:nvPr/>
        </p:nvSpPr>
        <p:spPr bwMode="auto">
          <a:xfrm>
            <a:off x="6923194" y="2052638"/>
            <a:ext cx="254000" cy="168275"/>
          </a:xfrm>
          <a:prstGeom prst="rect">
            <a:avLst/>
          </a:prstGeom>
          <a:solidFill>
            <a:schemeClr val="bg1"/>
          </a:solidFill>
          <a:ln w="12700" algn="ctr">
            <a:solidFill>
              <a:schemeClr val="bg1"/>
            </a:solidFill>
            <a:miter lim="800000"/>
            <a:headEnd/>
            <a:tailEnd/>
          </a:ln>
        </p:spPr>
        <p:txBody>
          <a:bodyPr lIns="0" tIns="0" rIns="90488"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a:ea typeface="+mn-ea"/>
                <a:cs typeface="+mn-cs"/>
              </a:rPr>
              <a:t>1</a:t>
            </a:r>
          </a:p>
        </p:txBody>
      </p:sp>
      <p:sp>
        <p:nvSpPr>
          <p:cNvPr id="18" name="TextBox 17"/>
          <p:cNvSpPr txBox="1"/>
          <p:nvPr/>
        </p:nvSpPr>
        <p:spPr>
          <a:xfrm>
            <a:off x="1882775" y="1578470"/>
            <a:ext cx="2335639"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Intensive </a:t>
            </a:r>
            <a:r>
              <a:rPr kumimoji="0" lang="en-US" sz="1400" b="1" i="0" u="none" strike="noStrike" kern="1200" cap="none" spc="0" normalizeH="0" baseline="0" noProof="0" dirty="0" err="1">
                <a:ln>
                  <a:noFill/>
                </a:ln>
                <a:solidFill>
                  <a:prstClr val="black"/>
                </a:solidFill>
                <a:effectLst/>
                <a:uLnTx/>
                <a:uFillTx/>
                <a:latin typeface="Arial"/>
                <a:ea typeface="+mn-ea"/>
                <a:cs typeface="+mn-cs"/>
              </a:rPr>
              <a:t>vs</a:t>
            </a:r>
            <a:r>
              <a:rPr kumimoji="0" lang="en-US" sz="1400" b="1" i="0" u="none" strike="noStrike" kern="1200" cap="none" spc="0" normalizeH="0" baseline="0" noProof="0" dirty="0">
                <a:ln>
                  <a:noFill/>
                </a:ln>
                <a:solidFill>
                  <a:prstClr val="black"/>
                </a:solidFill>
                <a:effectLst/>
                <a:uLnTx/>
                <a:uFillTx/>
                <a:latin typeface="Arial"/>
                <a:ea typeface="+mn-ea"/>
                <a:cs typeface="+mn-cs"/>
              </a:rPr>
              <a:t/>
            </a:r>
            <a:br>
              <a:rPr kumimoji="0" lang="en-US" sz="1400" b="1" i="0" u="none" strike="noStrike" kern="1200" cap="none" spc="0" normalizeH="0" baseline="0" noProof="0" dirty="0">
                <a:ln>
                  <a:noFill/>
                </a:ln>
                <a:solidFill>
                  <a:prstClr val="black"/>
                </a:solidFill>
                <a:effectLst/>
                <a:uLnTx/>
                <a:uFillTx/>
                <a:latin typeface="Arial"/>
                <a:ea typeface="+mn-ea"/>
                <a:cs typeface="+mn-cs"/>
              </a:rPr>
            </a:br>
            <a:r>
              <a:rPr kumimoji="0" lang="en-US" sz="1400" b="1" i="0" u="none" strike="noStrike" kern="1200" cap="none" spc="0" normalizeH="0" baseline="0" noProof="0" dirty="0">
                <a:ln>
                  <a:noFill/>
                </a:ln>
                <a:solidFill>
                  <a:prstClr val="black"/>
                </a:solidFill>
                <a:effectLst/>
                <a:uLnTx/>
                <a:uFillTx/>
                <a:latin typeface="Arial"/>
                <a:ea typeface="+mn-ea"/>
                <a:cs typeface="+mn-cs"/>
              </a:rPr>
              <a:t>Conventional Treatment</a:t>
            </a:r>
            <a:r>
              <a:rPr kumimoji="0" lang="en-US" sz="1400" b="1" i="0" u="none" strike="noStrike" kern="1200" cap="none" spc="0" normalizeH="0" baseline="30000" noProof="0" dirty="0">
                <a:ln>
                  <a:noFill/>
                </a:ln>
                <a:solidFill>
                  <a:prstClr val="black"/>
                </a:solidFill>
                <a:effectLst/>
                <a:uLnTx/>
                <a:uFillTx/>
                <a:latin typeface="Arial"/>
                <a:ea typeface="+mn-ea"/>
                <a:cs typeface="+mn-cs"/>
              </a:rPr>
              <a:t>1*</a:t>
            </a:r>
          </a:p>
        </p:txBody>
      </p:sp>
      <p:sp>
        <p:nvSpPr>
          <p:cNvPr id="19" name="TextBox 18"/>
          <p:cNvSpPr txBox="1"/>
          <p:nvPr/>
        </p:nvSpPr>
        <p:spPr>
          <a:xfrm>
            <a:off x="4080886" y="1835175"/>
            <a:ext cx="2597186"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10-year Post-trial Follow-up</a:t>
            </a:r>
            <a:r>
              <a:rPr kumimoji="0" lang="en-US" sz="1400" b="1" i="0" u="none" strike="noStrike" kern="1200" cap="none" spc="0" normalizeH="0" baseline="30000" noProof="0" dirty="0">
                <a:ln>
                  <a:noFill/>
                </a:ln>
                <a:solidFill>
                  <a:prstClr val="black"/>
                </a:solidFill>
                <a:effectLst/>
                <a:uLnTx/>
                <a:uFillTx/>
                <a:latin typeface="Arial"/>
                <a:ea typeface="+mn-ea"/>
                <a:cs typeface="+mn-cs"/>
              </a:rPr>
              <a:t>2</a:t>
            </a:r>
            <a:r>
              <a:rPr kumimoji="0" lang="en-US" sz="1400" b="1" i="0" u="none" strike="noStrike" kern="1200" cap="none" spc="0" normalizeH="0" baseline="0" noProof="0" dirty="0">
                <a:ln>
                  <a:noFill/>
                </a:ln>
                <a:solidFill>
                  <a:prstClr val="black"/>
                </a:solidFill>
                <a:effectLst/>
                <a:uLnTx/>
                <a:uFillTx/>
                <a:latin typeface="Arial"/>
                <a:ea typeface="+mn-ea"/>
                <a:cs typeface="+mn-cs"/>
              </a:rPr>
              <a:t/>
            </a:r>
            <a:br>
              <a:rPr kumimoji="0" lang="en-US" sz="1400" b="1" i="0" u="none" strike="noStrike" kern="1200" cap="none" spc="0" normalizeH="0" baseline="0" noProof="0" dirty="0">
                <a:ln>
                  <a:noFill/>
                </a:ln>
                <a:solidFill>
                  <a:prstClr val="black"/>
                </a:solidFill>
                <a:effectLst/>
                <a:uLnTx/>
                <a:uFillTx/>
                <a:latin typeface="Arial"/>
                <a:ea typeface="+mn-ea"/>
                <a:cs typeface="+mn-cs"/>
              </a:rPr>
            </a:br>
            <a:r>
              <a:rPr kumimoji="0" lang="en-US" sz="1400" b="1" i="0" u="none" strike="noStrike" kern="1200" cap="none" spc="0" normalizeH="0" baseline="0" noProof="0" dirty="0">
                <a:ln>
                  <a:noFill/>
                </a:ln>
                <a:solidFill>
                  <a:prstClr val="black"/>
                </a:solidFill>
                <a:effectLst/>
                <a:uLnTx/>
                <a:uFillTx/>
                <a:latin typeface="Arial"/>
                <a:ea typeface="+mn-ea"/>
                <a:cs typeface="+mn-cs"/>
              </a:rPr>
              <a:t>(</a:t>
            </a:r>
            <a:r>
              <a:rPr kumimoji="0" lang="en-US" sz="1400" b="1" i="0" u="none" strike="noStrike" kern="1200" cap="none" spc="0" normalizeH="0" baseline="0" noProof="0" dirty="0" err="1">
                <a:ln>
                  <a:noFill/>
                </a:ln>
                <a:solidFill>
                  <a:prstClr val="black"/>
                </a:solidFill>
                <a:effectLst/>
                <a:uLnTx/>
                <a:uFillTx/>
                <a:latin typeface="Arial"/>
                <a:ea typeface="+mn-ea"/>
                <a:cs typeface="+mn-cs"/>
              </a:rPr>
              <a:t>Noninterventional</a:t>
            </a:r>
            <a:r>
              <a:rPr kumimoji="0" lang="en-US" sz="1400" b="1" i="0" u="none" strike="noStrike" kern="1200" cap="none" spc="0" normalizeH="0" baseline="0" noProof="0" dirty="0">
                <a:ln>
                  <a:noFill/>
                </a:ln>
                <a:solidFill>
                  <a:prstClr val="black"/>
                </a:solidFill>
                <a:effectLst/>
                <a:uLnTx/>
                <a:uFillTx/>
                <a:latin typeface="Arial"/>
                <a:ea typeface="+mn-ea"/>
                <a:cs typeface="+mn-cs"/>
              </a:rPr>
              <a:t>)</a:t>
            </a:r>
          </a:p>
        </p:txBody>
      </p:sp>
      <p:sp>
        <p:nvSpPr>
          <p:cNvPr id="20" name="TextBox 19"/>
          <p:cNvSpPr txBox="1"/>
          <p:nvPr/>
        </p:nvSpPr>
        <p:spPr>
          <a:xfrm>
            <a:off x="1535988" y="2178799"/>
            <a:ext cx="1378904"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1977-1991</a:t>
            </a:r>
            <a:r>
              <a:rPr kumimoji="0" lang="en-US" sz="1400" b="0" i="0" u="none" strike="noStrike" kern="1200" cap="none" spc="0" normalizeH="0" baseline="0" noProof="0" dirty="0">
                <a:ln>
                  <a:noFill/>
                </a:ln>
                <a:solidFill>
                  <a:prstClr val="black"/>
                </a:solidFill>
                <a:effectLst/>
                <a:uLnTx/>
                <a:uFillTx/>
                <a:latin typeface="Arial"/>
                <a:ea typeface="+mn-ea"/>
                <a:cs typeface="+mn-cs"/>
              </a:rPr>
              <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Randomization</a:t>
            </a:r>
          </a:p>
        </p:txBody>
      </p:sp>
      <p:sp>
        <p:nvSpPr>
          <p:cNvPr id="21" name="TextBox 20"/>
          <p:cNvSpPr txBox="1"/>
          <p:nvPr/>
        </p:nvSpPr>
        <p:spPr>
          <a:xfrm>
            <a:off x="3503345" y="2206034"/>
            <a:ext cx="989373" cy="669414"/>
          </a:xfrm>
          <a:prstGeom prst="rect">
            <a:avLst/>
          </a:prstGeom>
          <a:noFill/>
        </p:spPr>
        <p:txBody>
          <a:bodyPr wrap="none" rtlCol="0">
            <a:spAutoFit/>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1997</a:t>
            </a:r>
            <a:r>
              <a:rPr kumimoji="0" lang="en-US" sz="1400" b="0" i="0" u="none" strike="noStrike" kern="1200" cap="none" spc="0" normalizeH="0" baseline="0" noProof="0" dirty="0">
                <a:ln>
                  <a:noFill/>
                </a:ln>
                <a:solidFill>
                  <a:prstClr val="black"/>
                </a:solidFill>
                <a:effectLst/>
                <a:uLnTx/>
                <a:uFillTx/>
                <a:latin typeface="Arial"/>
                <a:ea typeface="+mn-ea"/>
                <a:cs typeface="+mn-cs"/>
              </a:rPr>
              <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(20 years)</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Trial End</a:t>
            </a:r>
          </a:p>
        </p:txBody>
      </p:sp>
      <p:sp>
        <p:nvSpPr>
          <p:cNvPr id="22" name="TextBox 21"/>
          <p:cNvSpPr txBox="1"/>
          <p:nvPr/>
        </p:nvSpPr>
        <p:spPr>
          <a:xfrm>
            <a:off x="6315499" y="2212408"/>
            <a:ext cx="989373" cy="477054"/>
          </a:xfrm>
          <a:prstGeom prst="rect">
            <a:avLst/>
          </a:prstGeom>
          <a:noFill/>
        </p:spPr>
        <p:txBody>
          <a:bodyPr wrap="none" rtlCol="0">
            <a:spAutoFit/>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2007</a:t>
            </a:r>
            <a:r>
              <a:rPr kumimoji="0" lang="en-US" sz="1400" b="0" i="0" u="none" strike="noStrike" kern="1200" cap="none" spc="0" normalizeH="0" baseline="0" noProof="0" dirty="0">
                <a:ln>
                  <a:noFill/>
                </a:ln>
                <a:solidFill>
                  <a:prstClr val="black"/>
                </a:solidFill>
                <a:effectLst/>
                <a:uLnTx/>
                <a:uFillTx/>
                <a:latin typeface="Arial"/>
                <a:ea typeface="+mn-ea"/>
                <a:cs typeface="+mn-cs"/>
              </a:rPr>
              <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(30 years)</a:t>
            </a:r>
          </a:p>
        </p:txBody>
      </p:sp>
      <p:sp>
        <p:nvSpPr>
          <p:cNvPr id="23" name="TextBox 22"/>
          <p:cNvSpPr txBox="1"/>
          <p:nvPr/>
        </p:nvSpPr>
        <p:spPr>
          <a:xfrm>
            <a:off x="620783" y="4673150"/>
            <a:ext cx="2746265" cy="784830"/>
          </a:xfrm>
          <a:prstGeom prst="rect">
            <a:avLst/>
          </a:prstGeom>
          <a:noFill/>
        </p:spPr>
        <p:txBody>
          <a:bodyPr wrap="non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Any diabetes-related endpoint</a:t>
            </a:r>
          </a:p>
          <a:p>
            <a:pPr marL="0" marR="0" lvl="0" indent="0" algn="l" defTabSz="914400" rtl="0" eaLnBrk="1" fontAlgn="base" latinLnBrk="0" hangingPunct="1">
              <a:lnSpc>
                <a:spcPts val="18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a:ea typeface="+mn-ea"/>
                <a:cs typeface="+mn-cs"/>
              </a:rPr>
              <a:t>Microvascular</a:t>
            </a:r>
            <a:r>
              <a:rPr kumimoji="0" lang="en-US" sz="1400" b="1" i="0" u="none" strike="noStrike" kern="1200" cap="none" spc="0" normalizeH="0" baseline="0" noProof="0" dirty="0">
                <a:ln>
                  <a:noFill/>
                </a:ln>
                <a:solidFill>
                  <a:prstClr val="black"/>
                </a:solidFill>
                <a:effectLst/>
                <a:uLnTx/>
                <a:uFillTx/>
                <a:latin typeface="Arial"/>
                <a:ea typeface="+mn-ea"/>
                <a:cs typeface="+mn-cs"/>
              </a:rPr>
              <a:t> disease</a:t>
            </a:r>
          </a:p>
          <a:p>
            <a:pPr marL="0" marR="0" lvl="0" indent="0" algn="l" defTabSz="914400" rtl="0" eaLnBrk="1" fontAlgn="base" latinLnBrk="0" hangingPunct="1">
              <a:lnSpc>
                <a:spcPts val="18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Myocardial infarction</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p:cNvSpPr txBox="1"/>
          <p:nvPr/>
        </p:nvSpPr>
        <p:spPr>
          <a:xfrm>
            <a:off x="3072788" y="3326002"/>
            <a:ext cx="543739" cy="284693"/>
          </a:xfrm>
          <a:prstGeom prst="rect">
            <a:avLst/>
          </a:prstGeom>
          <a:noFill/>
        </p:spPr>
        <p:txBody>
          <a:bodyPr wrap="non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12%</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TextBox 24"/>
          <p:cNvSpPr txBox="1"/>
          <p:nvPr/>
        </p:nvSpPr>
        <p:spPr>
          <a:xfrm>
            <a:off x="3730013" y="4078477"/>
            <a:ext cx="543739" cy="284693"/>
          </a:xfrm>
          <a:prstGeom prst="rect">
            <a:avLst/>
          </a:prstGeom>
          <a:noFill/>
        </p:spPr>
        <p:txBody>
          <a:bodyPr wrap="non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25%</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TextBox 25"/>
          <p:cNvSpPr txBox="1"/>
          <p:nvPr/>
        </p:nvSpPr>
        <p:spPr>
          <a:xfrm>
            <a:off x="4355966" y="3630802"/>
            <a:ext cx="543739" cy="284693"/>
          </a:xfrm>
          <a:prstGeom prst="rect">
            <a:avLst/>
          </a:prstGeom>
          <a:noFill/>
        </p:spPr>
        <p:txBody>
          <a:bodyPr wrap="non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16%</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TextBox 26"/>
          <p:cNvSpPr txBox="1"/>
          <p:nvPr/>
        </p:nvSpPr>
        <p:spPr>
          <a:xfrm>
            <a:off x="5946641" y="3316477"/>
            <a:ext cx="444352" cy="284693"/>
          </a:xfrm>
          <a:prstGeom prst="rect">
            <a:avLst/>
          </a:prstGeom>
          <a:noFill/>
        </p:spPr>
        <p:txBody>
          <a:bodyPr wrap="non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9%</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TextBox 27"/>
          <p:cNvSpPr txBox="1"/>
          <p:nvPr/>
        </p:nvSpPr>
        <p:spPr>
          <a:xfrm>
            <a:off x="6540787" y="4088002"/>
            <a:ext cx="543739" cy="284693"/>
          </a:xfrm>
          <a:prstGeom prst="rect">
            <a:avLst/>
          </a:prstGeom>
          <a:noFill/>
        </p:spPr>
        <p:txBody>
          <a:bodyPr wrap="non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24%</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TextBox 28"/>
          <p:cNvSpPr txBox="1"/>
          <p:nvPr/>
        </p:nvSpPr>
        <p:spPr>
          <a:xfrm>
            <a:off x="7168538" y="3621277"/>
            <a:ext cx="543739" cy="284693"/>
          </a:xfrm>
          <a:prstGeom prst="rect">
            <a:avLst/>
          </a:prstGeom>
          <a:noFill/>
        </p:spPr>
        <p:txBody>
          <a:bodyPr wrap="non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15%</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Rectangle 29"/>
          <p:cNvSpPr/>
          <p:nvPr/>
        </p:nvSpPr>
        <p:spPr>
          <a:xfrm>
            <a:off x="504317" y="5225342"/>
            <a:ext cx="129026" cy="12902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p:cNvSpPr/>
          <p:nvPr/>
        </p:nvSpPr>
        <p:spPr>
          <a:xfrm>
            <a:off x="504317" y="4763586"/>
            <a:ext cx="129026" cy="129026"/>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p:cNvSpPr/>
          <p:nvPr/>
        </p:nvSpPr>
        <p:spPr>
          <a:xfrm>
            <a:off x="504317" y="4999132"/>
            <a:ext cx="129026" cy="1290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33" name="Straight Connector 32"/>
          <p:cNvCxnSpPr/>
          <p:nvPr/>
        </p:nvCxnSpPr>
        <p:spPr>
          <a:xfrm>
            <a:off x="2242357" y="2106425"/>
            <a:ext cx="17558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235023" y="2353418"/>
            <a:ext cx="2318416"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20019" y="2640007"/>
            <a:ext cx="0" cy="2837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01778" y="2807830"/>
            <a:ext cx="0" cy="1130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991405" y="2096098"/>
            <a:ext cx="0" cy="1130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247980" y="2097693"/>
            <a:ext cx="0" cy="1130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244788" y="2640269"/>
            <a:ext cx="0" cy="2944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239968" y="2923843"/>
            <a:ext cx="57610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83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0909"/>
            <a:ext cx="9144000" cy="538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834E33A8-7AFF-4A4A-97FC-FF3F0718A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5" y="4128383"/>
            <a:ext cx="2461332" cy="999595"/>
          </a:xfrm>
          <a:prstGeom prst="rect">
            <a:avLst/>
          </a:prstGeom>
        </p:spPr>
      </p:pic>
      <p:pic>
        <p:nvPicPr>
          <p:cNvPr id="6" name="Picture 5">
            <a:extLst>
              <a:ext uri="{FF2B5EF4-FFF2-40B4-BE49-F238E27FC236}">
                <a16:creationId xmlns:a16="http://schemas.microsoft.com/office/drawing/2014/main" xmlns="" id="{1CCD8A1B-12EB-46AD-A668-FDCC843E1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5" y="5640090"/>
            <a:ext cx="2310572" cy="1025770"/>
          </a:xfrm>
          <a:prstGeom prst="rect">
            <a:avLst/>
          </a:prstGeom>
        </p:spPr>
      </p:pic>
      <p:pic>
        <p:nvPicPr>
          <p:cNvPr id="8" name="Picture 7">
            <a:extLst>
              <a:ext uri="{FF2B5EF4-FFF2-40B4-BE49-F238E27FC236}">
                <a16:creationId xmlns:a16="http://schemas.microsoft.com/office/drawing/2014/main" xmlns="" id="{3A18DD9B-5E13-4838-9154-2BCBF3C079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8729" y="5436450"/>
            <a:ext cx="2461332" cy="1001282"/>
          </a:xfrm>
          <a:prstGeom prst="rect">
            <a:avLst/>
          </a:prstGeom>
        </p:spPr>
      </p:pic>
      <p:pic>
        <p:nvPicPr>
          <p:cNvPr id="10" name="Picture 9">
            <a:extLst>
              <a:ext uri="{FF2B5EF4-FFF2-40B4-BE49-F238E27FC236}">
                <a16:creationId xmlns:a16="http://schemas.microsoft.com/office/drawing/2014/main" xmlns="" id="{926827B4-E366-4EE6-9A46-4B99FCF8DD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7126" y="7220"/>
            <a:ext cx="2856457" cy="1260989"/>
          </a:xfrm>
          <a:prstGeom prst="rect">
            <a:avLst/>
          </a:prstGeom>
        </p:spPr>
      </p:pic>
      <p:pic>
        <p:nvPicPr>
          <p:cNvPr id="12" name="Picture 11">
            <a:extLst>
              <a:ext uri="{FF2B5EF4-FFF2-40B4-BE49-F238E27FC236}">
                <a16:creationId xmlns:a16="http://schemas.microsoft.com/office/drawing/2014/main" xmlns="" id="{775BD4EB-CA83-4B19-A270-B065CA70D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7995" y="2451041"/>
            <a:ext cx="1032562" cy="464348"/>
          </a:xfrm>
          <a:prstGeom prst="rect">
            <a:avLst/>
          </a:prstGeom>
        </p:spPr>
      </p:pic>
      <p:pic>
        <p:nvPicPr>
          <p:cNvPr id="14" name="Picture 13">
            <a:extLst>
              <a:ext uri="{FF2B5EF4-FFF2-40B4-BE49-F238E27FC236}">
                <a16:creationId xmlns:a16="http://schemas.microsoft.com/office/drawing/2014/main" xmlns="" id="{92BFF7C8-E332-4246-B9A5-5B77D260F7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4994" y="3429001"/>
            <a:ext cx="1397404" cy="580016"/>
          </a:xfrm>
          <a:prstGeom prst="rect">
            <a:avLst/>
          </a:prstGeom>
        </p:spPr>
      </p:pic>
      <p:pic>
        <p:nvPicPr>
          <p:cNvPr id="16" name="Picture 15">
            <a:extLst>
              <a:ext uri="{FF2B5EF4-FFF2-40B4-BE49-F238E27FC236}">
                <a16:creationId xmlns:a16="http://schemas.microsoft.com/office/drawing/2014/main" xmlns="" id="{6B3CE12E-AD97-4F19-BC7A-74FAE0EB74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3583" y="6030336"/>
            <a:ext cx="1797547" cy="788774"/>
          </a:xfrm>
          <a:prstGeom prst="rect">
            <a:avLst/>
          </a:prstGeom>
        </p:spPr>
      </p:pic>
      <p:pic>
        <p:nvPicPr>
          <p:cNvPr id="18" name="Picture 17">
            <a:extLst>
              <a:ext uri="{FF2B5EF4-FFF2-40B4-BE49-F238E27FC236}">
                <a16:creationId xmlns:a16="http://schemas.microsoft.com/office/drawing/2014/main" xmlns="" id="{51C9FD9D-0253-48AE-AD94-334AC4BF1F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6944" y="3334472"/>
            <a:ext cx="1397404" cy="558962"/>
          </a:xfrm>
          <a:prstGeom prst="rect">
            <a:avLst/>
          </a:prstGeom>
        </p:spPr>
      </p:pic>
      <p:sp>
        <p:nvSpPr>
          <p:cNvPr id="21" name="TextBox 20">
            <a:extLst>
              <a:ext uri="{FF2B5EF4-FFF2-40B4-BE49-F238E27FC236}">
                <a16:creationId xmlns:a16="http://schemas.microsoft.com/office/drawing/2014/main" xmlns="" id="{EAFAE5A0-675D-40FD-9068-8199B89D7923}"/>
              </a:ext>
            </a:extLst>
          </p:cNvPr>
          <p:cNvSpPr txBox="1"/>
          <p:nvPr/>
        </p:nvSpPr>
        <p:spPr>
          <a:xfrm>
            <a:off x="44696" y="24228"/>
            <a:ext cx="3632430" cy="923330"/>
          </a:xfrm>
          <a:prstGeom prst="rect">
            <a:avLst/>
          </a:prstGeom>
          <a:noFill/>
        </p:spPr>
        <p:txBody>
          <a:bodyPr wrap="square">
            <a:spAutoFit/>
          </a:bodyPr>
          <a:lstStyle/>
          <a:p>
            <a:pPr algn="l"/>
            <a:r>
              <a:rPr lang="en-US" sz="1800" b="1" i="0" u="none" strike="noStrike" baseline="0" dirty="0">
                <a:solidFill>
                  <a:srgbClr val="CC3399"/>
                </a:solidFill>
                <a:effectLst>
                  <a:outerShdw blurRad="38100" dist="38100" dir="2700000" algn="tl">
                    <a:srgbClr val="000000">
                      <a:alpha val="43137"/>
                    </a:srgbClr>
                  </a:outerShdw>
                </a:effectLst>
                <a:latin typeface="MuseoSlab-700"/>
              </a:rPr>
              <a:t>Number of people with diabetes worldwide and per IDF Region in 2019, 2030 and 2045 (20–79 years)</a:t>
            </a:r>
            <a:endParaRPr lang="en-US" b="1" dirty="0">
              <a:solidFill>
                <a:srgbClr val="CC3399"/>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xmlns="" id="{1C806827-07DE-4AB5-8617-93C2F4E506E6}"/>
              </a:ext>
            </a:extLst>
          </p:cNvPr>
          <p:cNvSpPr txBox="1"/>
          <p:nvPr/>
        </p:nvSpPr>
        <p:spPr>
          <a:xfrm>
            <a:off x="8388627" y="19881"/>
            <a:ext cx="7200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IDF 2019</a:t>
            </a:r>
          </a:p>
        </p:txBody>
      </p:sp>
    </p:spTree>
    <p:extLst>
      <p:ext uri="{BB962C8B-B14F-4D97-AF65-F5344CB8AC3E}">
        <p14:creationId xmlns:p14="http://schemas.microsoft.com/office/powerpoint/2010/main" val="65107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Point Star 5" hidden="1"/>
          <p:cNvSpPr/>
          <p:nvPr/>
        </p:nvSpPr>
        <p:spPr bwMode="auto">
          <a:xfrm>
            <a:off x="2622430" y="1479430"/>
            <a:ext cx="3899140" cy="3899140"/>
          </a:xfrm>
          <a:prstGeom prst="star8">
            <a:avLst/>
          </a:prstGeom>
          <a:solidFill>
            <a:srgbClr val="BE0023">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E0023"/>
              </a:solidFill>
              <a:effectLst/>
              <a:uLnTx/>
              <a:uFillTx/>
              <a:latin typeface="Arial"/>
              <a:ea typeface="+mn-ea"/>
              <a:cs typeface="+mn-cs"/>
            </a:endParaRPr>
          </a:p>
        </p:txBody>
      </p:sp>
      <p:sp>
        <p:nvSpPr>
          <p:cNvPr id="2" name="Title 1"/>
          <p:cNvSpPr>
            <a:spLocks noGrp="1"/>
          </p:cNvSpPr>
          <p:nvPr>
            <p:ph type="title" idx="4294967295"/>
          </p:nvPr>
        </p:nvSpPr>
        <p:spPr>
          <a:xfrm>
            <a:off x="0" y="-25400"/>
            <a:ext cx="8229600" cy="1425575"/>
          </a:xfrm>
        </p:spPr>
        <p:txBody>
          <a:bodyPr/>
          <a:lstStyle/>
          <a:p>
            <a:r>
              <a:rPr lang="en-US" sz="3200" dirty="0"/>
              <a:t>Postprandial Hyperglycemia and Associated Complications</a:t>
            </a:r>
          </a:p>
        </p:txBody>
      </p:sp>
      <p:sp>
        <p:nvSpPr>
          <p:cNvPr id="4" name="TextBox 3"/>
          <p:cNvSpPr txBox="1"/>
          <p:nvPr/>
        </p:nvSpPr>
        <p:spPr>
          <a:xfrm>
            <a:off x="360842" y="5736104"/>
            <a:ext cx="8554558" cy="9694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*Controversy on this point exists, as epidemiological studies have shown that postprandial Hyperglycemia is positively correlated with increased risk; however, several interventional trials have shown that a decrease in PPG is not necessarily associated with a decrease in </a:t>
            </a:r>
            <a:r>
              <a:rPr kumimoji="0" lang="en-US" sz="950" b="0" i="0" u="none" strike="noStrike" kern="1200" cap="none" spc="0" normalizeH="0" baseline="0" noProof="0" dirty="0" err="1">
                <a:ln>
                  <a:noFill/>
                </a:ln>
                <a:solidFill>
                  <a:srgbClr val="000000"/>
                </a:solidFill>
                <a:effectLst/>
                <a:uLnTx/>
                <a:uFillTx/>
                <a:latin typeface="Arial"/>
                <a:ea typeface="+mn-ea"/>
                <a:cs typeface="+mn-cs"/>
              </a:rPr>
              <a:t>macrovascular</a:t>
            </a:r>
            <a:r>
              <a:rPr kumimoji="0" lang="en-US" sz="950" b="0" i="0" u="none" strike="noStrike" kern="1200" cap="none" spc="0" normalizeH="0" baseline="0" noProof="0" dirty="0">
                <a:ln>
                  <a:noFill/>
                </a:ln>
                <a:solidFill>
                  <a:srgbClr val="000000"/>
                </a:solidFill>
                <a:effectLst/>
                <a:uLnTx/>
                <a:uFillTx/>
                <a:latin typeface="Arial"/>
                <a:ea typeface="+mn-ea"/>
                <a:cs typeface="+mn-cs"/>
              </a:rPr>
              <a:t> events.</a:t>
            </a:r>
            <a:r>
              <a:rPr kumimoji="0" lang="en-US" sz="950" b="0" i="0" u="none" strike="noStrike" kern="1200" cap="none" spc="0" normalizeH="0" baseline="30000" noProof="0" dirty="0">
                <a:ln>
                  <a:noFill/>
                </a:ln>
                <a:solidFill>
                  <a:srgbClr val="000000"/>
                </a:solidFill>
                <a:effectLst/>
                <a:uLnTx/>
                <a:uFillTx/>
                <a:latin typeface="Arial"/>
                <a:ea typeface="+mn-ea"/>
                <a:cs typeface="+mn-cs"/>
              </a:rPr>
              <a:t>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1. DECODE study group. </a:t>
            </a:r>
            <a:r>
              <a:rPr kumimoji="0" lang="en-US" sz="950" b="0" i="1" u="none" strike="noStrike" kern="1200" cap="none" spc="0" normalizeH="0" baseline="0" noProof="0" dirty="0">
                <a:ln>
                  <a:noFill/>
                </a:ln>
                <a:solidFill>
                  <a:srgbClr val="000000"/>
                </a:solidFill>
                <a:effectLst/>
                <a:uLnTx/>
                <a:uFillTx/>
                <a:latin typeface="Arial"/>
                <a:ea typeface="+mn-ea"/>
                <a:cs typeface="+mn-cs"/>
              </a:rPr>
              <a:t>Arch Intern Med. </a:t>
            </a:r>
            <a:r>
              <a:rPr kumimoji="0" lang="en-US" sz="950" b="0" i="0" u="none" strike="noStrike" kern="1200" cap="none" spc="0" normalizeH="0" baseline="0" noProof="0" dirty="0">
                <a:ln>
                  <a:noFill/>
                </a:ln>
                <a:solidFill>
                  <a:srgbClr val="000000"/>
                </a:solidFill>
                <a:effectLst/>
                <a:uLnTx/>
                <a:uFillTx/>
                <a:latin typeface="Arial"/>
                <a:ea typeface="+mn-ea"/>
                <a:cs typeface="+mn-cs"/>
              </a:rPr>
              <a:t>2001;161(3):397-405. 2</a:t>
            </a:r>
            <a:r>
              <a:rPr kumimoji="0" lang="da-DK" sz="950" b="0" i="0" u="none" strike="noStrike" kern="1200" cap="none" spc="0" normalizeH="0" baseline="0" noProof="0" dirty="0">
                <a:ln>
                  <a:noFill/>
                </a:ln>
                <a:solidFill>
                  <a:srgbClr val="000000"/>
                </a:solidFill>
                <a:effectLst/>
                <a:uLnTx/>
                <a:uFillTx/>
                <a:latin typeface="Arial"/>
                <a:ea typeface="+mn-ea"/>
                <a:cs typeface="+mn-cs"/>
              </a:rPr>
              <a:t>. Hanefeld M, et al. </a:t>
            </a:r>
            <a:r>
              <a:rPr kumimoji="0" lang="da-DK" sz="950" b="0" i="1" u="none" strike="noStrike" kern="1200" cap="none" spc="0" normalizeH="0" baseline="0" noProof="0" dirty="0">
                <a:ln>
                  <a:noFill/>
                </a:ln>
                <a:solidFill>
                  <a:srgbClr val="000000"/>
                </a:solidFill>
                <a:effectLst/>
                <a:uLnTx/>
                <a:uFillTx/>
                <a:latin typeface="Arial"/>
                <a:ea typeface="+mn-ea"/>
                <a:cs typeface="+mn-cs"/>
              </a:rPr>
              <a:t>Diabetologia. </a:t>
            </a:r>
            <a:r>
              <a:rPr kumimoji="0" lang="da-DK" sz="950" b="0" i="0" u="none" strike="noStrike" kern="1200" cap="none" spc="0" normalizeH="0" baseline="0" noProof="0" dirty="0">
                <a:ln>
                  <a:noFill/>
                </a:ln>
                <a:solidFill>
                  <a:srgbClr val="000000"/>
                </a:solidFill>
                <a:effectLst/>
                <a:uLnTx/>
                <a:uFillTx/>
                <a:latin typeface="Arial"/>
                <a:ea typeface="+mn-ea"/>
                <a:cs typeface="+mn-cs"/>
              </a:rPr>
              <a:t>1996;39(12):1577-1583. 3. Esposito K, et al. </a:t>
            </a:r>
            <a:r>
              <a:rPr kumimoji="0" lang="da-DK" sz="950" b="0" i="1" u="none" strike="noStrike" kern="1200" cap="none" spc="0" normalizeH="0" baseline="0" noProof="0" dirty="0">
                <a:ln>
                  <a:noFill/>
                </a:ln>
                <a:solidFill>
                  <a:srgbClr val="000000"/>
                </a:solidFill>
                <a:effectLst/>
                <a:uLnTx/>
                <a:uFillTx/>
                <a:latin typeface="Arial"/>
                <a:ea typeface="+mn-ea"/>
                <a:cs typeface="+mn-cs"/>
              </a:rPr>
              <a:t>J Clin Endorcrinol Metab. </a:t>
            </a:r>
            <a:r>
              <a:rPr kumimoji="0" lang="da-DK" sz="950" b="0" i="0" u="none" strike="noStrike" kern="1200" cap="none" spc="0" normalizeH="0" baseline="0" noProof="0" dirty="0">
                <a:ln>
                  <a:noFill/>
                </a:ln>
                <a:solidFill>
                  <a:srgbClr val="000000"/>
                </a:solidFill>
                <a:effectLst/>
                <a:uLnTx/>
                <a:uFillTx/>
                <a:latin typeface="Arial"/>
                <a:ea typeface="+mn-ea"/>
                <a:cs typeface="+mn-cs"/>
              </a:rPr>
              <a:t>2008;93(4):1345-1350. 4. </a:t>
            </a:r>
            <a:r>
              <a:rPr kumimoji="0" lang="en-US" sz="950" b="0" i="0" u="none" strike="noStrike" kern="1200" cap="none" spc="0" normalizeH="0" baseline="0" noProof="0" dirty="0" err="1">
                <a:ln>
                  <a:noFill/>
                </a:ln>
                <a:solidFill>
                  <a:srgbClr val="000000"/>
                </a:solidFill>
                <a:effectLst/>
                <a:uLnTx/>
                <a:uFillTx/>
                <a:latin typeface="Arial"/>
                <a:ea typeface="+mn-ea"/>
                <a:cs typeface="+mn-cs"/>
              </a:rPr>
              <a:t>Scognamiglio</a:t>
            </a:r>
            <a:r>
              <a:rPr kumimoji="0" lang="en-US" sz="950" b="0" i="0" u="none" strike="noStrike" kern="1200" cap="none" spc="0" normalizeH="0" baseline="0" noProof="0" dirty="0">
                <a:ln>
                  <a:noFill/>
                </a:ln>
                <a:solidFill>
                  <a:srgbClr val="000000"/>
                </a:solidFill>
                <a:effectLst/>
                <a:uLnTx/>
                <a:uFillTx/>
                <a:latin typeface="Arial"/>
                <a:ea typeface="+mn-ea"/>
                <a:cs typeface="+mn-cs"/>
              </a:rPr>
              <a:t> R, et al. </a:t>
            </a:r>
            <a:r>
              <a:rPr kumimoji="0" lang="en-US" sz="950" b="0" i="1" u="none" strike="noStrike" kern="1200" cap="none" spc="0" normalizeH="0" baseline="0" noProof="0" dirty="0">
                <a:ln>
                  <a:noFill/>
                </a:ln>
                <a:solidFill>
                  <a:srgbClr val="000000"/>
                </a:solidFill>
                <a:effectLst/>
                <a:uLnTx/>
                <a:uFillTx/>
                <a:latin typeface="Arial"/>
                <a:ea typeface="+mn-ea"/>
                <a:cs typeface="+mn-cs"/>
              </a:rPr>
              <a:t>Circulation. </a:t>
            </a:r>
            <a:r>
              <a:rPr kumimoji="0" lang="en-US" sz="950" b="0" i="0" u="none" strike="noStrike" kern="1200" cap="none" spc="0" normalizeH="0" baseline="0" noProof="0" dirty="0">
                <a:ln>
                  <a:noFill/>
                </a:ln>
                <a:solidFill>
                  <a:srgbClr val="000000"/>
                </a:solidFill>
                <a:effectLst/>
                <a:uLnTx/>
                <a:uFillTx/>
                <a:latin typeface="Arial"/>
                <a:ea typeface="+mn-ea"/>
                <a:cs typeface="+mn-cs"/>
              </a:rPr>
              <a:t>2005;112(2):179-184. 5. </a:t>
            </a:r>
            <a:r>
              <a:rPr kumimoji="0" lang="en-US" sz="950" b="0" i="0" u="none" strike="noStrike" kern="1200" cap="none" spc="0" normalizeH="0" baseline="0" noProof="0" dirty="0" err="1">
                <a:ln>
                  <a:noFill/>
                </a:ln>
                <a:solidFill>
                  <a:srgbClr val="000000"/>
                </a:solidFill>
                <a:effectLst/>
                <a:uLnTx/>
                <a:uFillTx/>
                <a:latin typeface="Arial"/>
                <a:ea typeface="+mn-ea"/>
                <a:cs typeface="+mn-cs"/>
              </a:rPr>
              <a:t>Bibra</a:t>
            </a:r>
            <a:r>
              <a:rPr kumimoji="0" lang="en-US" sz="950" b="0" i="0" u="none" strike="noStrike" kern="1200" cap="none" spc="0" normalizeH="0" baseline="0" noProof="0" dirty="0">
                <a:ln>
                  <a:noFill/>
                </a:ln>
                <a:solidFill>
                  <a:srgbClr val="000000"/>
                </a:solidFill>
                <a:effectLst/>
                <a:uLnTx/>
                <a:uFillTx/>
                <a:latin typeface="Arial"/>
                <a:ea typeface="+mn-ea"/>
                <a:cs typeface="+mn-cs"/>
              </a:rPr>
              <a:t> H, et al. </a:t>
            </a:r>
            <a:r>
              <a:rPr kumimoji="0" lang="en-US" sz="950" b="0" i="1" u="none" strike="noStrike" kern="1200" cap="none" spc="0" normalizeH="0" baseline="0" noProof="0" dirty="0" err="1">
                <a:ln>
                  <a:noFill/>
                </a:ln>
                <a:solidFill>
                  <a:srgbClr val="000000"/>
                </a:solidFill>
                <a:effectLst/>
                <a:uLnTx/>
                <a:uFillTx/>
                <a:latin typeface="Arial"/>
                <a:ea typeface="+mn-ea"/>
                <a:cs typeface="+mn-cs"/>
              </a:rPr>
              <a:t>Horm</a:t>
            </a:r>
            <a:r>
              <a:rPr kumimoji="0" lang="en-US" sz="950" b="0" i="1" u="none" strike="noStrike" kern="1200" cap="none" spc="0" normalizeH="0" baseline="0" noProof="0" dirty="0">
                <a:ln>
                  <a:noFill/>
                </a:ln>
                <a:solidFill>
                  <a:srgbClr val="000000"/>
                </a:solidFill>
                <a:effectLst/>
                <a:uLnTx/>
                <a:uFillTx/>
                <a:latin typeface="Arial"/>
                <a:ea typeface="+mn-ea"/>
                <a:cs typeface="+mn-cs"/>
              </a:rPr>
              <a:t> </a:t>
            </a:r>
            <a:r>
              <a:rPr kumimoji="0" lang="en-US" sz="950" b="0" i="1" u="none" strike="noStrike" kern="1200" cap="none" spc="0" normalizeH="0" baseline="0" noProof="0" dirty="0" err="1">
                <a:ln>
                  <a:noFill/>
                </a:ln>
                <a:solidFill>
                  <a:srgbClr val="000000"/>
                </a:solidFill>
                <a:effectLst/>
                <a:uLnTx/>
                <a:uFillTx/>
                <a:latin typeface="Arial"/>
                <a:ea typeface="+mn-ea"/>
                <a:cs typeface="+mn-cs"/>
              </a:rPr>
              <a:t>Metab</a:t>
            </a:r>
            <a:r>
              <a:rPr kumimoji="0" lang="en-US" sz="950" b="0" i="1" u="none" strike="noStrike" kern="1200" cap="none" spc="0" normalizeH="0" baseline="0" noProof="0" dirty="0">
                <a:ln>
                  <a:noFill/>
                </a:ln>
                <a:solidFill>
                  <a:srgbClr val="000000"/>
                </a:solidFill>
                <a:effectLst/>
                <a:uLnTx/>
                <a:uFillTx/>
                <a:latin typeface="Arial"/>
                <a:ea typeface="+mn-ea"/>
                <a:cs typeface="+mn-cs"/>
              </a:rPr>
              <a:t> Res.</a:t>
            </a:r>
            <a:r>
              <a:rPr kumimoji="0" lang="en-US" sz="950" b="0" i="0" u="none" strike="noStrike" kern="1200" cap="none" spc="0" normalizeH="0" baseline="0" noProof="0" dirty="0">
                <a:ln>
                  <a:noFill/>
                </a:ln>
                <a:solidFill>
                  <a:srgbClr val="000000"/>
                </a:solidFill>
                <a:effectLst/>
                <a:uLnTx/>
                <a:uFillTx/>
                <a:latin typeface="Arial"/>
                <a:ea typeface="+mn-ea"/>
                <a:cs typeface="+mn-cs"/>
              </a:rPr>
              <a:t> 2009;41(2):109-115. 6. </a:t>
            </a:r>
            <a:r>
              <a:rPr kumimoji="0" lang="en-US" sz="950" b="0" i="0" u="none" strike="noStrike" kern="1200" cap="none" spc="0" normalizeH="0" baseline="0" noProof="0" dirty="0" err="1">
                <a:ln>
                  <a:noFill/>
                </a:ln>
                <a:solidFill>
                  <a:srgbClr val="000000"/>
                </a:solidFill>
                <a:effectLst/>
                <a:uLnTx/>
                <a:uFillTx/>
                <a:latin typeface="Arial"/>
                <a:ea typeface="+mn-ea"/>
                <a:cs typeface="+mn-cs"/>
              </a:rPr>
              <a:t>Monnier</a:t>
            </a:r>
            <a:r>
              <a:rPr kumimoji="0" lang="en-US" sz="950" b="0" i="0" u="none" strike="noStrike" kern="1200" cap="none" spc="0" normalizeH="0" baseline="0" noProof="0" dirty="0">
                <a:ln>
                  <a:noFill/>
                </a:ln>
                <a:solidFill>
                  <a:srgbClr val="000000"/>
                </a:solidFill>
                <a:effectLst/>
                <a:uLnTx/>
                <a:uFillTx/>
                <a:latin typeface="Arial"/>
                <a:ea typeface="+mn-ea"/>
                <a:cs typeface="+mn-cs"/>
              </a:rPr>
              <a:t> L, et al. </a:t>
            </a:r>
            <a:r>
              <a:rPr kumimoji="0" lang="en-US" sz="950" b="0" i="1" u="none" strike="noStrike" kern="1200" cap="none" spc="0" normalizeH="0" baseline="0" noProof="0" dirty="0">
                <a:ln>
                  <a:noFill/>
                </a:ln>
                <a:solidFill>
                  <a:srgbClr val="000000"/>
                </a:solidFill>
                <a:effectLst/>
                <a:uLnTx/>
                <a:uFillTx/>
                <a:latin typeface="Arial"/>
                <a:ea typeface="+mn-ea"/>
                <a:cs typeface="+mn-cs"/>
              </a:rPr>
              <a:t>JAMA.</a:t>
            </a:r>
            <a:r>
              <a:rPr kumimoji="0" lang="en-US" sz="950" b="0" i="0" u="none" strike="noStrike" kern="1200" cap="none" spc="0" normalizeH="0" baseline="0" noProof="0" dirty="0">
                <a:ln>
                  <a:noFill/>
                </a:ln>
                <a:solidFill>
                  <a:srgbClr val="000000"/>
                </a:solidFill>
                <a:effectLst/>
                <a:uLnTx/>
                <a:uFillTx/>
                <a:latin typeface="Arial"/>
                <a:ea typeface="+mn-ea"/>
                <a:cs typeface="+mn-cs"/>
              </a:rPr>
              <a:t> 2006;295(14):1681-1687. 7. </a:t>
            </a:r>
            <a:r>
              <a:rPr kumimoji="0" lang="en-US" sz="950" b="0" i="0" u="none" strike="noStrike" kern="1200" cap="none" spc="0" normalizeH="0" baseline="0" noProof="0" dirty="0" err="1">
                <a:ln>
                  <a:noFill/>
                </a:ln>
                <a:solidFill>
                  <a:srgbClr val="000000"/>
                </a:solidFill>
                <a:effectLst/>
                <a:uLnTx/>
                <a:uFillTx/>
                <a:latin typeface="Arial"/>
                <a:ea typeface="+mn-ea"/>
                <a:cs typeface="+mn-cs"/>
              </a:rPr>
              <a:t>Neri</a:t>
            </a:r>
            <a:r>
              <a:rPr kumimoji="0" lang="en-US" sz="950" b="0" i="0" u="none" strike="noStrike" kern="1200" cap="none" spc="0" normalizeH="0" baseline="0" noProof="0" dirty="0">
                <a:ln>
                  <a:noFill/>
                </a:ln>
                <a:solidFill>
                  <a:srgbClr val="000000"/>
                </a:solidFill>
                <a:effectLst/>
                <a:uLnTx/>
                <a:uFillTx/>
                <a:latin typeface="Arial"/>
                <a:ea typeface="+mn-ea"/>
                <a:cs typeface="+mn-cs"/>
              </a:rPr>
              <a:t> S, et al. </a:t>
            </a:r>
            <a:r>
              <a:rPr kumimoji="0" lang="en-US" sz="950" b="0" i="1" u="none" strike="noStrike" kern="1200" cap="none" spc="0" normalizeH="0" baseline="0" noProof="0" dirty="0" err="1">
                <a:ln>
                  <a:noFill/>
                </a:ln>
                <a:solidFill>
                  <a:srgbClr val="000000"/>
                </a:solidFill>
                <a:effectLst/>
                <a:uLnTx/>
                <a:uFillTx/>
                <a:latin typeface="Arial"/>
                <a:ea typeface="+mn-ea"/>
                <a:cs typeface="+mn-cs"/>
              </a:rPr>
              <a:t>Eur</a:t>
            </a:r>
            <a:r>
              <a:rPr kumimoji="0" lang="en-US" sz="950" b="0" i="1" u="none" strike="noStrike" kern="1200" cap="none" spc="0" normalizeH="0" baseline="0" noProof="0" dirty="0">
                <a:ln>
                  <a:noFill/>
                </a:ln>
                <a:solidFill>
                  <a:srgbClr val="000000"/>
                </a:solidFill>
                <a:effectLst/>
                <a:uLnTx/>
                <a:uFillTx/>
                <a:latin typeface="Arial"/>
                <a:ea typeface="+mn-ea"/>
                <a:cs typeface="+mn-cs"/>
              </a:rPr>
              <a:t> J </a:t>
            </a:r>
            <a:r>
              <a:rPr kumimoji="0" lang="en-US" sz="950" b="0" i="1" u="none" strike="noStrike" kern="1200" cap="none" spc="0" normalizeH="0" baseline="0" noProof="0" dirty="0" err="1">
                <a:ln>
                  <a:noFill/>
                </a:ln>
                <a:solidFill>
                  <a:srgbClr val="000000"/>
                </a:solidFill>
                <a:effectLst/>
                <a:uLnTx/>
                <a:uFillTx/>
                <a:latin typeface="Arial"/>
                <a:ea typeface="+mn-ea"/>
                <a:cs typeface="+mn-cs"/>
              </a:rPr>
              <a:t>Nutr</a:t>
            </a:r>
            <a:r>
              <a:rPr kumimoji="0" lang="en-US" sz="950" b="0" i="1" u="none" strike="noStrike" kern="1200" cap="none" spc="0" normalizeH="0" baseline="0" noProof="0" dirty="0">
                <a:ln>
                  <a:noFill/>
                </a:ln>
                <a:solidFill>
                  <a:srgbClr val="000000"/>
                </a:solidFill>
                <a:effectLst/>
                <a:uLnTx/>
                <a:uFillTx/>
                <a:latin typeface="Arial"/>
                <a:ea typeface="+mn-ea"/>
                <a:cs typeface="+mn-cs"/>
              </a:rPr>
              <a:t>. </a:t>
            </a:r>
            <a:r>
              <a:rPr kumimoji="0" lang="en-US" sz="950" b="0" i="0" u="none" strike="noStrike" kern="1200" cap="none" spc="0" normalizeH="0" baseline="0" noProof="0" dirty="0">
                <a:ln>
                  <a:noFill/>
                </a:ln>
                <a:solidFill>
                  <a:srgbClr val="000000"/>
                </a:solidFill>
                <a:effectLst/>
                <a:uLnTx/>
                <a:uFillTx/>
                <a:latin typeface="Arial"/>
                <a:ea typeface="+mn-ea"/>
                <a:cs typeface="+mn-cs"/>
              </a:rPr>
              <a:t>2010;49(7):409-416.  8. </a:t>
            </a:r>
            <a:r>
              <a:rPr kumimoji="0" lang="en-US" sz="950" b="0" i="0" u="none" strike="noStrike" kern="1200" cap="none" spc="0" normalizeH="0" baseline="0" noProof="0" dirty="0" err="1">
                <a:ln>
                  <a:noFill/>
                </a:ln>
                <a:solidFill>
                  <a:srgbClr val="000000"/>
                </a:solidFill>
                <a:effectLst/>
                <a:uLnTx/>
                <a:uFillTx/>
                <a:latin typeface="Arial"/>
                <a:ea typeface="+mn-ea"/>
                <a:cs typeface="+mn-cs"/>
              </a:rPr>
              <a:t>Shiraiwa</a:t>
            </a:r>
            <a:r>
              <a:rPr kumimoji="0" lang="en-US" sz="950" b="0" i="0" u="none" strike="noStrike" kern="1200" cap="none" spc="0" normalizeH="0" baseline="0" noProof="0" dirty="0">
                <a:ln>
                  <a:noFill/>
                </a:ln>
                <a:solidFill>
                  <a:srgbClr val="000000"/>
                </a:solidFill>
                <a:effectLst/>
                <a:uLnTx/>
                <a:uFillTx/>
                <a:latin typeface="Arial"/>
                <a:ea typeface="+mn-ea"/>
                <a:cs typeface="+mn-cs"/>
              </a:rPr>
              <a:t> T, et al. </a:t>
            </a:r>
            <a:r>
              <a:rPr kumimoji="0" lang="en-US" sz="950" b="0" i="1" u="none" strike="noStrike" kern="1200" cap="none" spc="0" normalizeH="0" baseline="0" noProof="0" dirty="0">
                <a:ln>
                  <a:noFill/>
                </a:ln>
                <a:solidFill>
                  <a:srgbClr val="000000"/>
                </a:solidFill>
                <a:effectLst/>
                <a:uLnTx/>
                <a:uFillTx/>
                <a:latin typeface="Arial"/>
                <a:ea typeface="+mn-ea"/>
                <a:cs typeface="+mn-cs"/>
              </a:rPr>
              <a:t>Diabetes Care.</a:t>
            </a:r>
            <a:r>
              <a:rPr kumimoji="0" lang="en-US" sz="950" b="0" i="0" u="none" strike="noStrike" kern="1200" cap="none" spc="0" normalizeH="0" baseline="0" noProof="0" dirty="0">
                <a:ln>
                  <a:noFill/>
                </a:ln>
                <a:solidFill>
                  <a:srgbClr val="000000"/>
                </a:solidFill>
                <a:effectLst/>
                <a:uLnTx/>
                <a:uFillTx/>
                <a:latin typeface="Arial"/>
                <a:ea typeface="+mn-ea"/>
                <a:cs typeface="+mn-cs"/>
              </a:rPr>
              <a:t> 2005;28(11):2806-2807. 9. </a:t>
            </a:r>
            <a:r>
              <a:rPr kumimoji="0" lang="en-US" sz="950" b="0" i="0" u="none" strike="noStrike" kern="1200" cap="none" spc="0" normalizeH="0" baseline="0" noProof="0" dirty="0" err="1">
                <a:ln>
                  <a:noFill/>
                </a:ln>
                <a:solidFill>
                  <a:srgbClr val="000000"/>
                </a:solidFill>
                <a:effectLst/>
                <a:uLnTx/>
                <a:uFillTx/>
                <a:latin typeface="Arial"/>
                <a:ea typeface="+mn-ea"/>
                <a:cs typeface="+mn-cs"/>
              </a:rPr>
              <a:t>Gapstur</a:t>
            </a:r>
            <a:r>
              <a:rPr kumimoji="0" lang="en-US" sz="950" b="0" i="0" u="none" strike="noStrike" kern="1200" cap="none" spc="0" normalizeH="0" baseline="0" noProof="0" dirty="0">
                <a:ln>
                  <a:noFill/>
                </a:ln>
                <a:solidFill>
                  <a:srgbClr val="000000"/>
                </a:solidFill>
                <a:effectLst/>
                <a:uLnTx/>
                <a:uFillTx/>
                <a:latin typeface="Arial"/>
                <a:ea typeface="+mn-ea"/>
                <a:cs typeface="+mn-cs"/>
              </a:rPr>
              <a:t> SM, et al. </a:t>
            </a:r>
            <a:r>
              <a:rPr kumimoji="0" lang="en-US" sz="950" b="0" i="1" u="none" strike="noStrike" kern="1200" cap="none" spc="0" normalizeH="0" baseline="0" noProof="0" dirty="0">
                <a:ln>
                  <a:noFill/>
                </a:ln>
                <a:solidFill>
                  <a:srgbClr val="000000"/>
                </a:solidFill>
                <a:effectLst/>
                <a:uLnTx/>
                <a:uFillTx/>
                <a:latin typeface="Arial"/>
                <a:ea typeface="+mn-ea"/>
                <a:cs typeface="+mn-cs"/>
              </a:rPr>
              <a:t>JAMA.</a:t>
            </a:r>
            <a:r>
              <a:rPr kumimoji="0" lang="en-US" sz="950" b="0" i="0" u="none" strike="noStrike" kern="1200" cap="none" spc="0" normalizeH="0" baseline="0" noProof="0" dirty="0">
                <a:ln>
                  <a:noFill/>
                </a:ln>
                <a:solidFill>
                  <a:srgbClr val="000000"/>
                </a:solidFill>
                <a:effectLst/>
                <a:uLnTx/>
                <a:uFillTx/>
                <a:latin typeface="Arial"/>
                <a:ea typeface="+mn-ea"/>
                <a:cs typeface="+mn-cs"/>
              </a:rPr>
              <a:t> 2000;283(19):2552-2558. 10. Clement S. </a:t>
            </a:r>
            <a:r>
              <a:rPr kumimoji="0" lang="en-US" sz="950" b="0" i="1" u="none" strike="noStrike" kern="1200" cap="none" spc="0" normalizeH="0" baseline="0" noProof="0" dirty="0" err="1">
                <a:ln>
                  <a:noFill/>
                </a:ln>
                <a:solidFill>
                  <a:srgbClr val="000000"/>
                </a:solidFill>
                <a:effectLst/>
                <a:uLnTx/>
                <a:uFillTx/>
                <a:latin typeface="Arial"/>
                <a:ea typeface="+mn-ea"/>
                <a:cs typeface="+mn-cs"/>
              </a:rPr>
              <a:t>Curr</a:t>
            </a:r>
            <a:r>
              <a:rPr kumimoji="0" lang="en-US" sz="950" b="0" i="1" u="none" strike="noStrike" kern="1200" cap="none" spc="0" normalizeH="0" baseline="0" noProof="0" dirty="0">
                <a:ln>
                  <a:noFill/>
                </a:ln>
                <a:solidFill>
                  <a:srgbClr val="000000"/>
                </a:solidFill>
                <a:effectLst/>
                <a:uLnTx/>
                <a:uFillTx/>
                <a:latin typeface="Arial"/>
                <a:ea typeface="+mn-ea"/>
                <a:cs typeface="+mn-cs"/>
              </a:rPr>
              <a:t> </a:t>
            </a:r>
            <a:r>
              <a:rPr kumimoji="0" lang="en-US" sz="950" b="0" i="1" u="none" strike="noStrike" kern="1200" cap="none" spc="0" normalizeH="0" baseline="0" noProof="0" dirty="0" err="1">
                <a:ln>
                  <a:noFill/>
                </a:ln>
                <a:solidFill>
                  <a:srgbClr val="000000"/>
                </a:solidFill>
                <a:effectLst/>
                <a:uLnTx/>
                <a:uFillTx/>
                <a:latin typeface="Arial"/>
                <a:ea typeface="+mn-ea"/>
                <a:cs typeface="+mn-cs"/>
              </a:rPr>
              <a:t>Diab</a:t>
            </a:r>
            <a:r>
              <a:rPr kumimoji="0" lang="en-US" sz="950" b="0" i="1" u="none" strike="noStrike" kern="1200" cap="none" spc="0" normalizeH="0" baseline="0" noProof="0" dirty="0">
                <a:ln>
                  <a:noFill/>
                </a:ln>
                <a:solidFill>
                  <a:srgbClr val="000000"/>
                </a:solidFill>
                <a:effectLst/>
                <a:uLnTx/>
                <a:uFillTx/>
                <a:latin typeface="Arial"/>
                <a:ea typeface="+mn-ea"/>
                <a:cs typeface="+mn-cs"/>
              </a:rPr>
              <a:t> Rep. </a:t>
            </a:r>
            <a:r>
              <a:rPr kumimoji="0" lang="en-US" sz="950" b="0" i="0" u="none" strike="noStrike" kern="1200" cap="none" spc="0" normalizeH="0" baseline="0" noProof="0" dirty="0">
                <a:ln>
                  <a:noFill/>
                </a:ln>
                <a:solidFill>
                  <a:srgbClr val="000000"/>
                </a:solidFill>
                <a:effectLst/>
                <a:uLnTx/>
                <a:uFillTx/>
                <a:latin typeface="Arial"/>
                <a:ea typeface="+mn-ea"/>
                <a:cs typeface="+mn-cs"/>
              </a:rPr>
              <a:t>2009;9(5):355-9.</a:t>
            </a:r>
          </a:p>
        </p:txBody>
      </p:sp>
      <p:cxnSp>
        <p:nvCxnSpPr>
          <p:cNvPr id="18" name="Straight Connector 17"/>
          <p:cNvCxnSpPr>
            <a:stCxn id="8" idx="2"/>
            <a:endCxn id="5" idx="0"/>
          </p:cNvCxnSpPr>
          <p:nvPr/>
        </p:nvCxnSpPr>
        <p:spPr bwMode="auto">
          <a:xfrm>
            <a:off x="4572000" y="2087880"/>
            <a:ext cx="0" cy="396844"/>
          </a:xfrm>
          <a:prstGeom prst="line">
            <a:avLst/>
          </a:prstGeom>
          <a:noFill/>
          <a:ln w="53975" cap="rnd" cmpd="sng" algn="ctr">
            <a:solidFill>
              <a:schemeClr val="accent1">
                <a:lumMod val="75000"/>
              </a:schemeClr>
            </a:solidFill>
            <a:prstDash val="solid"/>
            <a:round/>
            <a:headEnd type="none" w="med" len="med"/>
            <a:tailEnd type="none" w="med" len="med"/>
          </a:ln>
          <a:effectLst/>
        </p:spPr>
      </p:cxnSp>
      <p:cxnSp>
        <p:nvCxnSpPr>
          <p:cNvPr id="20" name="Straight Connector 19"/>
          <p:cNvCxnSpPr>
            <a:stCxn id="11" idx="1"/>
            <a:endCxn id="5" idx="7"/>
          </p:cNvCxnSpPr>
          <p:nvPr/>
        </p:nvCxnSpPr>
        <p:spPr bwMode="auto">
          <a:xfrm flipH="1">
            <a:off x="5346988" y="2270082"/>
            <a:ext cx="520412" cy="535652"/>
          </a:xfrm>
          <a:prstGeom prst="line">
            <a:avLst/>
          </a:prstGeom>
          <a:noFill/>
          <a:ln w="53975" cap="rnd" cmpd="sng" algn="ctr">
            <a:solidFill>
              <a:schemeClr val="accent1">
                <a:lumMod val="75000"/>
              </a:schemeClr>
            </a:solidFill>
            <a:prstDash val="solid"/>
            <a:round/>
            <a:headEnd type="none" w="med" len="med"/>
            <a:tailEnd type="none" w="med" len="med"/>
          </a:ln>
          <a:effectLst/>
        </p:spPr>
      </p:cxnSp>
      <p:sp>
        <p:nvSpPr>
          <p:cNvPr id="11" name="Rectangle 10"/>
          <p:cNvSpPr/>
          <p:nvPr/>
        </p:nvSpPr>
        <p:spPr bwMode="auto">
          <a:xfrm>
            <a:off x="5867400" y="1950042"/>
            <a:ext cx="2194560" cy="640080"/>
          </a:xfrm>
          <a:prstGeom prst="rect">
            <a:avLst/>
          </a:prstGeom>
          <a:solidFill>
            <a:srgbClr val="0000CC"/>
          </a:solidFill>
          <a:ln w="9525" cap="flat" cmpd="sng" algn="ctr">
            <a:solidFill>
              <a:srgbClr val="0000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Increased carotid</a:t>
            </a:r>
            <a:br>
              <a:rPr kumimoji="0" lang="en-US" sz="1400" b="0" i="0" u="none" strike="noStrike" kern="1200" cap="none" spc="0" normalizeH="0" baseline="0" noProof="0" dirty="0">
                <a:ln>
                  <a:noFill/>
                </a:ln>
                <a:solidFill>
                  <a:prstClr val="white"/>
                </a:solidFill>
                <a:effectLst/>
                <a:uLnTx/>
                <a:uFillTx/>
                <a:latin typeface="Arial"/>
                <a:ea typeface="+mn-ea"/>
                <a:cs typeface="+mn-cs"/>
              </a:rPr>
            </a:br>
            <a:r>
              <a:rPr kumimoji="0" lang="en-US" sz="1400" b="0" i="0" u="none" strike="noStrike" kern="1200" cap="none" spc="0" normalizeH="0" baseline="0" noProof="0" dirty="0">
                <a:ln>
                  <a:noFill/>
                </a:ln>
                <a:solidFill>
                  <a:prstClr val="white"/>
                </a:solidFill>
                <a:effectLst/>
                <a:uLnTx/>
                <a:uFillTx/>
                <a:latin typeface="Arial"/>
                <a:ea typeface="+mn-ea"/>
                <a:cs typeface="+mn-cs"/>
              </a:rPr>
              <a:t>intima-media thickness</a:t>
            </a:r>
            <a:r>
              <a:rPr kumimoji="0" lang="en-US" sz="1400" b="0" i="0" u="none" strike="noStrike" kern="1200" cap="none" spc="0" normalizeH="0" baseline="30000" noProof="0" dirty="0">
                <a:ln>
                  <a:noFill/>
                </a:ln>
                <a:solidFill>
                  <a:prstClr val="white"/>
                </a:solidFill>
                <a:effectLst/>
                <a:uLnTx/>
                <a:uFillTx/>
                <a:latin typeface="Arial"/>
                <a:ea typeface="+mn-ea"/>
                <a:cs typeface="+mn-cs"/>
              </a:rPr>
              <a:t>3</a:t>
            </a:r>
          </a:p>
        </p:txBody>
      </p:sp>
      <p:cxnSp>
        <p:nvCxnSpPr>
          <p:cNvPr id="22" name="Straight Connector 21"/>
          <p:cNvCxnSpPr>
            <a:stCxn id="12" idx="1"/>
            <a:endCxn id="5" idx="6"/>
          </p:cNvCxnSpPr>
          <p:nvPr/>
        </p:nvCxnSpPr>
        <p:spPr bwMode="auto">
          <a:xfrm flipH="1">
            <a:off x="5667998" y="3580722"/>
            <a:ext cx="428002" cy="0"/>
          </a:xfrm>
          <a:prstGeom prst="line">
            <a:avLst/>
          </a:prstGeom>
          <a:noFill/>
          <a:ln w="53975" cap="rnd" cmpd="sng" algn="ctr">
            <a:solidFill>
              <a:schemeClr val="accent1">
                <a:lumMod val="75000"/>
              </a:schemeClr>
            </a:solidFill>
            <a:prstDash val="solid"/>
            <a:round/>
            <a:headEnd type="none" w="med" len="med"/>
            <a:tailEnd type="none" w="med" len="med"/>
          </a:ln>
          <a:effectLst/>
        </p:spPr>
      </p:cxnSp>
      <p:cxnSp>
        <p:nvCxnSpPr>
          <p:cNvPr id="24" name="Straight Connector 23"/>
          <p:cNvCxnSpPr>
            <a:stCxn id="13" idx="1"/>
            <a:endCxn id="5" idx="5"/>
          </p:cNvCxnSpPr>
          <p:nvPr/>
        </p:nvCxnSpPr>
        <p:spPr bwMode="auto">
          <a:xfrm flipH="1" flipV="1">
            <a:off x="5346988" y="4355710"/>
            <a:ext cx="444212" cy="428972"/>
          </a:xfrm>
          <a:prstGeom prst="line">
            <a:avLst/>
          </a:prstGeom>
          <a:noFill/>
          <a:ln w="53975" cap="rnd" cmpd="sng" algn="ctr">
            <a:solidFill>
              <a:schemeClr val="accent1">
                <a:lumMod val="75000"/>
              </a:schemeClr>
            </a:solidFill>
            <a:prstDash val="solid"/>
            <a:round/>
            <a:headEnd type="none" w="med" len="med"/>
            <a:tailEnd type="none" w="med" len="med"/>
          </a:ln>
          <a:effectLst/>
        </p:spPr>
      </p:cxnSp>
      <p:cxnSp>
        <p:nvCxnSpPr>
          <p:cNvPr id="26" name="Straight Connector 25"/>
          <p:cNvCxnSpPr>
            <a:stCxn id="14" idx="0"/>
            <a:endCxn id="5" idx="4"/>
          </p:cNvCxnSpPr>
          <p:nvPr/>
        </p:nvCxnSpPr>
        <p:spPr bwMode="auto">
          <a:xfrm flipV="1">
            <a:off x="4572000" y="4676720"/>
            <a:ext cx="0" cy="348403"/>
          </a:xfrm>
          <a:prstGeom prst="line">
            <a:avLst/>
          </a:prstGeom>
          <a:noFill/>
          <a:ln w="53975" cap="rnd" cmpd="sng" algn="ctr">
            <a:solidFill>
              <a:schemeClr val="accent1">
                <a:lumMod val="75000"/>
              </a:schemeClr>
            </a:solidFill>
            <a:prstDash val="solid"/>
            <a:round/>
            <a:headEnd type="none" w="med" len="med"/>
            <a:tailEnd type="none" w="med" len="med"/>
          </a:ln>
          <a:effectLst/>
        </p:spPr>
      </p:cxnSp>
      <p:cxnSp>
        <p:nvCxnSpPr>
          <p:cNvPr id="28" name="Straight Connector 27"/>
          <p:cNvCxnSpPr>
            <a:stCxn id="15" idx="3"/>
            <a:endCxn id="5" idx="3"/>
          </p:cNvCxnSpPr>
          <p:nvPr/>
        </p:nvCxnSpPr>
        <p:spPr bwMode="auto">
          <a:xfrm flipV="1">
            <a:off x="3337560" y="4355710"/>
            <a:ext cx="459452" cy="428972"/>
          </a:xfrm>
          <a:prstGeom prst="line">
            <a:avLst/>
          </a:prstGeom>
          <a:noFill/>
          <a:ln w="53975" cap="rnd" cmpd="sng" algn="ctr">
            <a:solidFill>
              <a:schemeClr val="accent1">
                <a:lumMod val="75000"/>
              </a:schemeClr>
            </a:solidFill>
            <a:prstDash val="solid"/>
            <a:round/>
            <a:headEnd type="none" w="med" len="med"/>
            <a:tailEnd type="none" w="med" len="med"/>
          </a:ln>
          <a:effectLst/>
        </p:spPr>
      </p:cxnSp>
      <p:cxnSp>
        <p:nvCxnSpPr>
          <p:cNvPr id="30" name="Straight Connector 29"/>
          <p:cNvCxnSpPr>
            <a:stCxn id="16" idx="3"/>
            <a:endCxn id="5" idx="2"/>
          </p:cNvCxnSpPr>
          <p:nvPr/>
        </p:nvCxnSpPr>
        <p:spPr bwMode="auto">
          <a:xfrm>
            <a:off x="2895600" y="3580722"/>
            <a:ext cx="580402" cy="0"/>
          </a:xfrm>
          <a:prstGeom prst="line">
            <a:avLst/>
          </a:prstGeom>
          <a:noFill/>
          <a:ln w="53975" cap="rnd" cmpd="sng" algn="ctr">
            <a:solidFill>
              <a:schemeClr val="accent1">
                <a:lumMod val="75000"/>
              </a:schemeClr>
            </a:solidFill>
            <a:prstDash val="solid"/>
            <a:round/>
            <a:headEnd type="none" w="med" len="med"/>
            <a:tailEnd type="none" w="med" len="med"/>
          </a:ln>
          <a:effectLst/>
        </p:spPr>
      </p:cxnSp>
      <p:cxnSp>
        <p:nvCxnSpPr>
          <p:cNvPr id="32" name="Straight Connector 31"/>
          <p:cNvCxnSpPr>
            <a:stCxn id="17" idx="3"/>
            <a:endCxn id="5" idx="1"/>
          </p:cNvCxnSpPr>
          <p:nvPr/>
        </p:nvCxnSpPr>
        <p:spPr bwMode="auto">
          <a:xfrm>
            <a:off x="3261360" y="2270082"/>
            <a:ext cx="535652" cy="535652"/>
          </a:xfrm>
          <a:prstGeom prst="line">
            <a:avLst/>
          </a:prstGeom>
          <a:noFill/>
          <a:ln w="53975" cap="rnd" cmpd="sng" algn="ctr">
            <a:solidFill>
              <a:schemeClr val="accent1">
                <a:lumMod val="75000"/>
              </a:schemeClr>
            </a:solidFill>
            <a:prstDash val="solid"/>
            <a:round/>
            <a:headEnd type="none" w="med" len="med"/>
            <a:tailEnd type="none" w="med" len="med"/>
          </a:ln>
          <a:effectLst/>
        </p:spPr>
      </p:cxnSp>
      <p:sp>
        <p:nvSpPr>
          <p:cNvPr id="8" name="Rectangle 7"/>
          <p:cNvSpPr/>
          <p:nvPr/>
        </p:nvSpPr>
        <p:spPr bwMode="auto">
          <a:xfrm>
            <a:off x="3474720" y="1447800"/>
            <a:ext cx="2194560" cy="640080"/>
          </a:xfrm>
          <a:prstGeom prst="rect">
            <a:avLst/>
          </a:prstGeom>
          <a:solidFill>
            <a:srgbClr val="0000CC"/>
          </a:solidFill>
          <a:ln w="9525" cap="flat" cmpd="sng" algn="ctr">
            <a:solidFill>
              <a:srgbClr val="0000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rial"/>
                <a:ea typeface="+mn-ea"/>
                <a:cs typeface="+mn-cs"/>
              </a:rPr>
              <a:t>Macrovascular</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disease*</a:t>
            </a:r>
            <a:r>
              <a:rPr kumimoji="0" lang="en-US" sz="1400" b="0" i="0" u="none" strike="noStrike" kern="1200" cap="none" spc="0" normalizeH="0" baseline="30000" noProof="0" dirty="0">
                <a:ln>
                  <a:noFill/>
                </a:ln>
                <a:solidFill>
                  <a:prstClr val="white"/>
                </a:solidFill>
                <a:effectLst/>
                <a:uLnTx/>
                <a:uFillTx/>
                <a:latin typeface="Arial"/>
                <a:ea typeface="+mn-ea"/>
                <a:cs typeface="+mn-cs"/>
              </a:rPr>
              <a:t>1,2</a:t>
            </a:r>
          </a:p>
        </p:txBody>
      </p:sp>
      <p:sp>
        <p:nvSpPr>
          <p:cNvPr id="12" name="Rectangle 11"/>
          <p:cNvSpPr/>
          <p:nvPr/>
        </p:nvSpPr>
        <p:spPr bwMode="auto">
          <a:xfrm>
            <a:off x="6096000" y="3260682"/>
            <a:ext cx="2194561" cy="640080"/>
          </a:xfrm>
          <a:prstGeom prst="rect">
            <a:avLst/>
          </a:prstGeom>
          <a:solidFill>
            <a:srgbClr val="0000CC"/>
          </a:solidFill>
          <a:ln w="9525" cap="flat" cmpd="sng" algn="ctr">
            <a:solidFill>
              <a:srgbClr val="0000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Decreased myocardial</a:t>
            </a:r>
            <a:br>
              <a:rPr kumimoji="0" lang="en-US" sz="1400" b="0" i="0" u="none" strike="noStrike" kern="1200" cap="none" spc="0" normalizeH="0" baseline="0" noProof="0" dirty="0">
                <a:ln>
                  <a:noFill/>
                </a:ln>
                <a:solidFill>
                  <a:prstClr val="white"/>
                </a:solidFill>
                <a:effectLst/>
                <a:uLnTx/>
                <a:uFillTx/>
                <a:latin typeface="Arial"/>
                <a:ea typeface="+mn-ea"/>
                <a:cs typeface="+mn-cs"/>
              </a:rPr>
            </a:br>
            <a:r>
              <a:rPr kumimoji="0" lang="en-US" sz="1400" b="0" i="0" u="none" strike="noStrike" kern="1200" cap="none" spc="0" normalizeH="0" baseline="0" noProof="0" dirty="0">
                <a:ln>
                  <a:noFill/>
                </a:ln>
                <a:solidFill>
                  <a:prstClr val="white"/>
                </a:solidFill>
                <a:effectLst/>
                <a:uLnTx/>
                <a:uFillTx/>
                <a:latin typeface="Arial"/>
                <a:ea typeface="+mn-ea"/>
                <a:cs typeface="+mn-cs"/>
              </a:rPr>
              <a:t>blood flow/volume</a:t>
            </a:r>
            <a:r>
              <a:rPr kumimoji="0" lang="en-US" sz="1400" b="0" i="0" u="none" strike="noStrike" kern="1200" cap="none" spc="0" normalizeH="0" baseline="30000" noProof="0" dirty="0">
                <a:ln>
                  <a:noFill/>
                </a:ln>
                <a:solidFill>
                  <a:prstClr val="white"/>
                </a:solidFill>
                <a:effectLst/>
                <a:uLnTx/>
                <a:uFillTx/>
                <a:latin typeface="Arial"/>
                <a:ea typeface="+mn-ea"/>
                <a:cs typeface="+mn-cs"/>
              </a:rPr>
              <a:t>4</a:t>
            </a:r>
          </a:p>
        </p:txBody>
      </p:sp>
      <p:sp>
        <p:nvSpPr>
          <p:cNvPr id="13" name="Rectangle 12"/>
          <p:cNvSpPr/>
          <p:nvPr/>
        </p:nvSpPr>
        <p:spPr bwMode="auto">
          <a:xfrm>
            <a:off x="5791200" y="4464642"/>
            <a:ext cx="2194560" cy="640080"/>
          </a:xfrm>
          <a:prstGeom prst="rect">
            <a:avLst/>
          </a:prstGeom>
          <a:solidFill>
            <a:srgbClr val="0000CC"/>
          </a:solidFill>
          <a:ln w="9525" cap="flat" cmpd="sng" algn="ctr">
            <a:solidFill>
              <a:srgbClr val="0000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Impaired early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diastolic dysfunction</a:t>
            </a:r>
            <a:r>
              <a:rPr kumimoji="0" lang="en-US" sz="1400" b="0" i="0" u="none" strike="noStrike" kern="1200" cap="none" spc="0" normalizeH="0" baseline="30000" noProof="0" dirty="0">
                <a:ln>
                  <a:noFill/>
                </a:ln>
                <a:solidFill>
                  <a:prstClr val="white"/>
                </a:solidFill>
                <a:effectLst/>
                <a:uLnTx/>
                <a:uFillTx/>
                <a:latin typeface="Arial"/>
                <a:ea typeface="+mn-ea"/>
                <a:cs typeface="+mn-cs"/>
              </a:rPr>
              <a:t>5</a:t>
            </a:r>
          </a:p>
        </p:txBody>
      </p:sp>
      <p:sp>
        <p:nvSpPr>
          <p:cNvPr id="14" name="Rectangle 13"/>
          <p:cNvSpPr/>
          <p:nvPr/>
        </p:nvSpPr>
        <p:spPr bwMode="auto">
          <a:xfrm>
            <a:off x="3474720" y="5025123"/>
            <a:ext cx="2194560" cy="640080"/>
          </a:xfrm>
          <a:prstGeom prst="rect">
            <a:avLst/>
          </a:prstGeom>
          <a:solidFill>
            <a:srgbClr val="0000CC"/>
          </a:solidFill>
          <a:ln w="9525" cap="flat" cmpd="sng" algn="ctr">
            <a:solidFill>
              <a:srgbClr val="0000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Increased</a:t>
            </a:r>
            <a:br>
              <a:rPr kumimoji="0" lang="en-US" sz="1400" b="0" i="0" u="none" strike="noStrike" kern="1200" cap="none" spc="0" normalizeH="0" baseline="0" noProof="0" dirty="0">
                <a:ln>
                  <a:noFill/>
                </a:ln>
                <a:solidFill>
                  <a:prstClr val="white"/>
                </a:solidFill>
                <a:effectLst/>
                <a:uLnTx/>
                <a:uFillTx/>
                <a:latin typeface="Arial"/>
                <a:ea typeface="+mn-ea"/>
                <a:cs typeface="+mn-cs"/>
              </a:rPr>
            </a:br>
            <a:r>
              <a:rPr kumimoji="0" lang="en-US" sz="1400" b="0" i="0" u="none" strike="noStrike" kern="1200" cap="none" spc="0" normalizeH="0" baseline="0" noProof="0" dirty="0">
                <a:ln>
                  <a:noFill/>
                </a:ln>
                <a:solidFill>
                  <a:prstClr val="white"/>
                </a:solidFill>
                <a:effectLst/>
                <a:uLnTx/>
                <a:uFillTx/>
                <a:latin typeface="Arial"/>
                <a:ea typeface="+mn-ea"/>
                <a:cs typeface="+mn-cs"/>
              </a:rPr>
              <a:t>oxidative stress</a:t>
            </a:r>
            <a:r>
              <a:rPr kumimoji="0" lang="en-US" sz="1400" b="0" i="0" u="none" strike="noStrike" kern="1200" cap="none" spc="0" normalizeH="0" baseline="30000" noProof="0" dirty="0">
                <a:ln>
                  <a:noFill/>
                </a:ln>
                <a:solidFill>
                  <a:prstClr val="white"/>
                </a:solidFill>
                <a:effectLst/>
                <a:uLnTx/>
                <a:uFillTx/>
                <a:latin typeface="Arial"/>
                <a:ea typeface="+mn-ea"/>
                <a:cs typeface="+mn-cs"/>
              </a:rPr>
              <a:t>6</a:t>
            </a:r>
          </a:p>
        </p:txBody>
      </p:sp>
      <p:sp>
        <p:nvSpPr>
          <p:cNvPr id="15" name="Rectangle 14"/>
          <p:cNvSpPr/>
          <p:nvPr/>
        </p:nvSpPr>
        <p:spPr bwMode="auto">
          <a:xfrm>
            <a:off x="1143000" y="4464642"/>
            <a:ext cx="2194560" cy="640080"/>
          </a:xfrm>
          <a:prstGeom prst="rect">
            <a:avLst/>
          </a:prstGeom>
          <a:solidFill>
            <a:srgbClr val="0000CC"/>
          </a:solidFill>
          <a:ln w="9525" cap="flat" cmpd="sng" algn="ctr">
            <a:solidFill>
              <a:srgbClr val="0000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Increased inflammatory</a:t>
            </a:r>
            <a:br>
              <a:rPr kumimoji="0" lang="en-US" sz="1400" b="0" i="0" u="none" strike="noStrike" kern="1200" cap="none" spc="0" normalizeH="0" baseline="0" noProof="0" dirty="0">
                <a:ln>
                  <a:noFill/>
                </a:ln>
                <a:solidFill>
                  <a:prstClr val="white"/>
                </a:solidFill>
                <a:effectLst/>
                <a:uLnTx/>
                <a:uFillTx/>
                <a:latin typeface="Arial"/>
                <a:ea typeface="+mn-ea"/>
                <a:cs typeface="+mn-cs"/>
              </a:rPr>
            </a:br>
            <a:r>
              <a:rPr kumimoji="0" lang="en-US" sz="1400" b="0" i="0" u="none" strike="noStrike" kern="1200" cap="none" spc="0" normalizeH="0" baseline="0" noProof="0" dirty="0">
                <a:ln>
                  <a:noFill/>
                </a:ln>
                <a:solidFill>
                  <a:prstClr val="white"/>
                </a:solidFill>
                <a:effectLst/>
                <a:uLnTx/>
                <a:uFillTx/>
                <a:latin typeface="Arial"/>
                <a:ea typeface="+mn-ea"/>
                <a:cs typeface="+mn-cs"/>
              </a:rPr>
              <a:t>markers</a:t>
            </a:r>
            <a:r>
              <a:rPr kumimoji="0" lang="en-US" sz="1400" b="0" i="0" u="none" strike="noStrike" kern="1200" cap="none" spc="0" normalizeH="0" baseline="30000" noProof="0" dirty="0">
                <a:ln>
                  <a:noFill/>
                </a:ln>
                <a:solidFill>
                  <a:prstClr val="white"/>
                </a:solidFill>
                <a:effectLst/>
                <a:uLnTx/>
                <a:uFillTx/>
                <a:latin typeface="Arial"/>
                <a:ea typeface="+mn-ea"/>
                <a:cs typeface="+mn-cs"/>
              </a:rPr>
              <a:t>7</a:t>
            </a:r>
          </a:p>
        </p:txBody>
      </p:sp>
      <p:sp>
        <p:nvSpPr>
          <p:cNvPr id="16" name="Rectangle 15"/>
          <p:cNvSpPr/>
          <p:nvPr/>
        </p:nvSpPr>
        <p:spPr bwMode="auto">
          <a:xfrm>
            <a:off x="701040" y="3260682"/>
            <a:ext cx="2194560" cy="640080"/>
          </a:xfrm>
          <a:prstGeom prst="rect">
            <a:avLst/>
          </a:prstGeom>
          <a:solidFill>
            <a:srgbClr val="0000CC"/>
          </a:solidFill>
          <a:ln w="9525" cap="flat" cmpd="sng" algn="ctr">
            <a:solidFill>
              <a:srgbClr val="0000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Increased risk</a:t>
            </a:r>
            <a:br>
              <a:rPr kumimoji="0" lang="en-US" sz="1400" b="0" i="0" u="none" strike="noStrike" kern="1200" cap="none" spc="0" normalizeH="0" baseline="0" noProof="0" dirty="0">
                <a:ln>
                  <a:noFill/>
                </a:ln>
                <a:solidFill>
                  <a:prstClr val="white"/>
                </a:solidFill>
                <a:effectLst/>
                <a:uLnTx/>
                <a:uFillTx/>
                <a:latin typeface="Arial"/>
                <a:ea typeface="+mn-ea"/>
                <a:cs typeface="+mn-cs"/>
              </a:rPr>
            </a:br>
            <a:r>
              <a:rPr kumimoji="0" lang="en-US" sz="1400" b="0" i="0" u="none" strike="noStrike" kern="1200" cap="none" spc="0" normalizeH="0" baseline="0" noProof="0" dirty="0">
                <a:ln>
                  <a:noFill/>
                </a:ln>
                <a:solidFill>
                  <a:prstClr val="white"/>
                </a:solidFill>
                <a:effectLst/>
                <a:uLnTx/>
                <a:uFillTx/>
                <a:latin typeface="Arial"/>
                <a:ea typeface="+mn-ea"/>
                <a:cs typeface="+mn-cs"/>
              </a:rPr>
              <a:t>of retinopathy</a:t>
            </a:r>
            <a:r>
              <a:rPr kumimoji="0" lang="en-US" sz="1400" b="0" i="0" u="none" strike="noStrike" kern="1200" cap="none" spc="0" normalizeH="0" baseline="30000" noProof="0" dirty="0">
                <a:ln>
                  <a:noFill/>
                </a:ln>
                <a:solidFill>
                  <a:prstClr val="white"/>
                </a:solidFill>
                <a:effectLst/>
                <a:uLnTx/>
                <a:uFillTx/>
                <a:latin typeface="Arial"/>
                <a:ea typeface="+mn-ea"/>
                <a:cs typeface="+mn-cs"/>
              </a:rPr>
              <a:t>8</a:t>
            </a:r>
          </a:p>
        </p:txBody>
      </p:sp>
      <p:sp>
        <p:nvSpPr>
          <p:cNvPr id="17" name="Rectangle 16"/>
          <p:cNvSpPr/>
          <p:nvPr/>
        </p:nvSpPr>
        <p:spPr bwMode="auto">
          <a:xfrm>
            <a:off x="1066800" y="1950042"/>
            <a:ext cx="2194560" cy="640080"/>
          </a:xfrm>
          <a:prstGeom prst="rect">
            <a:avLst/>
          </a:prstGeom>
          <a:solidFill>
            <a:srgbClr val="0000CC"/>
          </a:solidFill>
          <a:ln w="9525" cap="flat" cmpd="sng" algn="ctr">
            <a:solidFill>
              <a:srgbClr val="0000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Increased risk of</a:t>
            </a:r>
            <a:br>
              <a:rPr kumimoji="0" lang="en-US" sz="1400" b="0" i="0" u="none" strike="noStrike" kern="1200" cap="none" spc="0" normalizeH="0" baseline="0" noProof="0" dirty="0">
                <a:ln>
                  <a:noFill/>
                </a:ln>
                <a:solidFill>
                  <a:prstClr val="white"/>
                </a:solidFill>
                <a:effectLst/>
                <a:uLnTx/>
                <a:uFillTx/>
                <a:latin typeface="Arial"/>
                <a:ea typeface="+mn-ea"/>
                <a:cs typeface="+mn-cs"/>
              </a:rPr>
            </a:br>
            <a:r>
              <a:rPr kumimoji="0" lang="en-US" sz="1400" b="0" i="0" u="none" strike="noStrike" kern="1200" cap="none" spc="0" normalizeH="0" baseline="0" noProof="0" dirty="0">
                <a:ln>
                  <a:noFill/>
                </a:ln>
                <a:solidFill>
                  <a:prstClr val="white"/>
                </a:solidFill>
                <a:effectLst/>
                <a:uLnTx/>
                <a:uFillTx/>
                <a:latin typeface="Arial"/>
                <a:ea typeface="+mn-ea"/>
                <a:cs typeface="+mn-cs"/>
              </a:rPr>
              <a:t>pancreatic cancer</a:t>
            </a:r>
            <a:r>
              <a:rPr kumimoji="0" lang="en-US" sz="1400" b="0" i="0" u="none" strike="noStrike" kern="1200" cap="none" spc="0" normalizeH="0" baseline="30000" noProof="0" dirty="0">
                <a:ln>
                  <a:noFill/>
                </a:ln>
                <a:solidFill>
                  <a:prstClr val="white"/>
                </a:solidFill>
                <a:effectLst/>
                <a:uLnTx/>
                <a:uFillTx/>
                <a:latin typeface="Arial"/>
                <a:ea typeface="+mn-ea"/>
                <a:cs typeface="+mn-cs"/>
              </a:rPr>
              <a:t>9</a:t>
            </a:r>
          </a:p>
        </p:txBody>
      </p:sp>
      <p:sp>
        <p:nvSpPr>
          <p:cNvPr id="5" name="Oval 4"/>
          <p:cNvSpPr/>
          <p:nvPr/>
        </p:nvSpPr>
        <p:spPr bwMode="auto">
          <a:xfrm>
            <a:off x="3476002" y="2484724"/>
            <a:ext cx="2191996" cy="2191996"/>
          </a:xfrm>
          <a:prstGeom prst="ellipse">
            <a:avLst/>
          </a:prstGeom>
          <a:solidFill>
            <a:srgbClr val="FF0000"/>
          </a:solidFill>
          <a:ln w="9525" cap="flat" cmpd="sng" algn="ctr">
            <a:noFill/>
            <a:prstDash val="solid"/>
            <a:round/>
            <a:headEnd type="none" w="med" len="med"/>
            <a:tailEnd type="none" w="med" len="med"/>
          </a:ln>
          <a:effectLst>
            <a:outerShdw blurRad="228600" algn="ctr" rotWithShape="0">
              <a:prstClr val="black">
                <a:alpha val="30000"/>
              </a:prstClr>
            </a:outerShdw>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Postprandial</a:t>
            </a:r>
            <a:br>
              <a:rPr kumimoji="0" lang="en-US" sz="1600" b="1" i="0" u="none" strike="noStrike" kern="1200" cap="none" spc="0" normalizeH="0" baseline="0" noProof="0" dirty="0">
                <a:ln>
                  <a:noFill/>
                </a:ln>
                <a:solidFill>
                  <a:prstClr val="white"/>
                </a:solidFill>
                <a:effectLst/>
                <a:uLnTx/>
                <a:uFillTx/>
                <a:latin typeface="Arial"/>
                <a:ea typeface="+mn-ea"/>
                <a:cs typeface="+mn-cs"/>
              </a:rPr>
            </a:br>
            <a:r>
              <a:rPr kumimoji="0" lang="en-US" sz="1600" b="1" i="0" u="none" strike="noStrike" kern="1200" cap="none" spc="0" normalizeH="0" baseline="0" noProof="0" dirty="0">
                <a:ln>
                  <a:noFill/>
                </a:ln>
                <a:solidFill>
                  <a:prstClr val="white"/>
                </a:solidFill>
                <a:effectLst/>
                <a:uLnTx/>
                <a:uFillTx/>
                <a:latin typeface="Arial"/>
                <a:ea typeface="+mn-ea"/>
                <a:cs typeface="+mn-cs"/>
              </a:rPr>
              <a:t>hyperglycemia</a:t>
            </a:r>
          </a:p>
        </p:txBody>
      </p:sp>
    </p:spTree>
    <p:extLst>
      <p:ext uri="{BB962C8B-B14F-4D97-AF65-F5344CB8AC3E}">
        <p14:creationId xmlns:p14="http://schemas.microsoft.com/office/powerpoint/2010/main" val="244945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533400" y="5722419"/>
            <a:ext cx="8399288" cy="602181"/>
          </a:xfrm>
          <a:prstGeom prst="roundRect">
            <a:avLst/>
          </a:prstGeom>
          <a:solidFill>
            <a:schemeClr val="bg2">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anchor="ctr"/>
          <a:lstStyle/>
          <a:p>
            <a:pPr fontAlgn="base">
              <a:spcBef>
                <a:spcPct val="0"/>
              </a:spcBef>
              <a:spcAft>
                <a:spcPct val="0"/>
              </a:spcAft>
            </a:pPr>
            <a:endParaRPr lang="en-US" sz="1600" b="1" baseline="30000" dirty="0">
              <a:solidFill>
                <a:srgbClr val="D4252C"/>
              </a:solidFill>
            </a:endParaRPr>
          </a:p>
        </p:txBody>
      </p:sp>
      <p:sp>
        <p:nvSpPr>
          <p:cNvPr id="18" name="Text Box 14"/>
          <p:cNvSpPr txBox="1">
            <a:spLocks noChangeArrowheads="1"/>
          </p:cNvSpPr>
          <p:nvPr/>
        </p:nvSpPr>
        <p:spPr bwMode="auto">
          <a:xfrm>
            <a:off x="2741369" y="5233974"/>
            <a:ext cx="1942074" cy="338554"/>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1600" b="1" dirty="0">
                <a:solidFill>
                  <a:srgbClr val="000000"/>
                </a:solidFill>
              </a:rPr>
              <a:t>FPG (</a:t>
            </a:r>
            <a:r>
              <a:rPr lang="en-US" sz="1600" b="1" dirty="0" err="1">
                <a:solidFill>
                  <a:srgbClr val="000000"/>
                </a:solidFill>
              </a:rPr>
              <a:t>mmol</a:t>
            </a:r>
            <a:r>
              <a:rPr lang="en-US" sz="1600" b="1" dirty="0">
                <a:solidFill>
                  <a:srgbClr val="000000"/>
                </a:solidFill>
              </a:rPr>
              <a:t>/L)</a:t>
            </a:r>
          </a:p>
        </p:txBody>
      </p:sp>
      <p:sp>
        <p:nvSpPr>
          <p:cNvPr id="20" name="Text Box 16"/>
          <p:cNvSpPr txBox="1">
            <a:spLocks noChangeArrowheads="1"/>
          </p:cNvSpPr>
          <p:nvPr/>
        </p:nvSpPr>
        <p:spPr bwMode="auto">
          <a:xfrm rot="16200000">
            <a:off x="1260349" y="3464051"/>
            <a:ext cx="1820780" cy="379078"/>
          </a:xfrm>
          <a:prstGeom prst="rect">
            <a:avLst/>
          </a:prstGeom>
          <a:noFill/>
          <a:ln w="9525">
            <a:noFill/>
            <a:miter lim="800000"/>
            <a:headEnd/>
            <a:tailEnd/>
          </a:ln>
          <a:effectLst/>
        </p:spPr>
        <p:txBody>
          <a:bodyPr wrap="square">
            <a:spAutoFit/>
          </a:bodyPr>
          <a:lstStyle/>
          <a:p>
            <a:pPr fontAlgn="base">
              <a:lnSpc>
                <a:spcPct val="130000"/>
              </a:lnSpc>
              <a:spcBef>
                <a:spcPct val="0"/>
              </a:spcBef>
              <a:spcAft>
                <a:spcPct val="0"/>
              </a:spcAft>
            </a:pPr>
            <a:r>
              <a:rPr lang="en-US" sz="1600" b="1" dirty="0">
                <a:solidFill>
                  <a:srgbClr val="000000"/>
                </a:solidFill>
              </a:rPr>
              <a:t>Hazard Ratio</a:t>
            </a:r>
            <a:endParaRPr lang="en-US" sz="1600" b="1" baseline="30000" dirty="0">
              <a:solidFill>
                <a:srgbClr val="000000"/>
              </a:solidFill>
            </a:endParaRPr>
          </a:p>
        </p:txBody>
      </p:sp>
      <p:sp>
        <p:nvSpPr>
          <p:cNvPr id="26" name="Text Box 25"/>
          <p:cNvSpPr txBox="1">
            <a:spLocks noChangeArrowheads="1"/>
          </p:cNvSpPr>
          <p:nvPr/>
        </p:nvSpPr>
        <p:spPr bwMode="auto">
          <a:xfrm>
            <a:off x="367462" y="6372466"/>
            <a:ext cx="7629524" cy="40011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1000" dirty="0">
                <a:solidFill>
                  <a:srgbClr val="000000"/>
                </a:solidFill>
              </a:rPr>
              <a:t>CV = cardiovascular. </a:t>
            </a:r>
          </a:p>
          <a:p>
            <a:pPr fontAlgn="base">
              <a:spcBef>
                <a:spcPct val="0"/>
              </a:spcBef>
              <a:spcAft>
                <a:spcPct val="0"/>
              </a:spcAft>
            </a:pPr>
            <a:r>
              <a:rPr lang="en-US" sz="1000" dirty="0">
                <a:solidFill>
                  <a:srgbClr val="000000"/>
                </a:solidFill>
              </a:rPr>
              <a:t>1. DECODE Study Group. </a:t>
            </a:r>
            <a:r>
              <a:rPr lang="en-US" sz="1000" i="1" dirty="0">
                <a:solidFill>
                  <a:srgbClr val="000000"/>
                </a:solidFill>
              </a:rPr>
              <a:t>Lancet. </a:t>
            </a:r>
            <a:r>
              <a:rPr lang="en-US" sz="1000" dirty="0">
                <a:solidFill>
                  <a:srgbClr val="000000"/>
                </a:solidFill>
              </a:rPr>
              <a:t>1999;354(9179):617-621. 2. </a:t>
            </a:r>
            <a:r>
              <a:rPr lang="en-US" sz="1000" dirty="0" err="1">
                <a:solidFill>
                  <a:srgbClr val="000000"/>
                </a:solidFill>
              </a:rPr>
              <a:t>Meigs</a:t>
            </a:r>
            <a:r>
              <a:rPr lang="en-US" sz="1000" dirty="0">
                <a:solidFill>
                  <a:srgbClr val="000000"/>
                </a:solidFill>
              </a:rPr>
              <a:t> JB, et al. </a:t>
            </a:r>
            <a:r>
              <a:rPr lang="en-US" sz="1000" i="1" dirty="0">
                <a:solidFill>
                  <a:srgbClr val="000000"/>
                </a:solidFill>
              </a:rPr>
              <a:t>Diabetes Care.</a:t>
            </a:r>
            <a:r>
              <a:rPr lang="en-US" sz="1000" dirty="0">
                <a:solidFill>
                  <a:srgbClr val="000000"/>
                </a:solidFill>
              </a:rPr>
              <a:t> 2002;25(10):1845-1850. </a:t>
            </a:r>
          </a:p>
        </p:txBody>
      </p:sp>
      <p:sp>
        <p:nvSpPr>
          <p:cNvPr id="29" name="Text Box 12"/>
          <p:cNvSpPr txBox="1">
            <a:spLocks noChangeArrowheads="1"/>
          </p:cNvSpPr>
          <p:nvPr/>
        </p:nvSpPr>
        <p:spPr bwMode="auto">
          <a:xfrm>
            <a:off x="710593" y="5739825"/>
            <a:ext cx="8128607" cy="584775"/>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1600" b="1" dirty="0">
                <a:solidFill>
                  <a:prstClr val="white"/>
                </a:solidFill>
              </a:rPr>
              <a:t>Several large epidemiological studies showed independent association between 2-hour PPG and CV risk even in the healthy and borderline glucose ranges.</a:t>
            </a:r>
            <a:r>
              <a:rPr lang="en-US" sz="1600" b="1" baseline="30000" dirty="0">
                <a:solidFill>
                  <a:prstClr val="white"/>
                </a:solidFill>
              </a:rPr>
              <a:t>1,2</a:t>
            </a:r>
          </a:p>
        </p:txBody>
      </p:sp>
      <p:sp>
        <p:nvSpPr>
          <p:cNvPr id="17" name="Text Box 19"/>
          <p:cNvSpPr txBox="1">
            <a:spLocks noChangeArrowheads="1"/>
          </p:cNvSpPr>
          <p:nvPr/>
        </p:nvSpPr>
        <p:spPr bwMode="auto">
          <a:xfrm rot="17895957">
            <a:off x="6159004" y="4313628"/>
            <a:ext cx="2292250" cy="338554"/>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1600" b="1" dirty="0">
                <a:solidFill>
                  <a:srgbClr val="000000"/>
                </a:solidFill>
              </a:rPr>
              <a:t>2-hour PPG (</a:t>
            </a:r>
            <a:r>
              <a:rPr lang="en-US" sz="1600" b="1" dirty="0" err="1">
                <a:solidFill>
                  <a:srgbClr val="000000"/>
                </a:solidFill>
              </a:rPr>
              <a:t>mmol</a:t>
            </a:r>
            <a:r>
              <a:rPr lang="en-US" sz="1600" b="1" dirty="0">
                <a:solidFill>
                  <a:srgbClr val="000000"/>
                </a:solidFill>
              </a:rPr>
              <a:t>/L)</a:t>
            </a:r>
          </a:p>
        </p:txBody>
      </p:sp>
      <p:sp>
        <p:nvSpPr>
          <p:cNvPr id="16" name="Text Box 16"/>
          <p:cNvSpPr txBox="1">
            <a:spLocks noChangeArrowheads="1"/>
          </p:cNvSpPr>
          <p:nvPr/>
        </p:nvSpPr>
        <p:spPr bwMode="auto">
          <a:xfrm>
            <a:off x="439948" y="1449865"/>
            <a:ext cx="8492740" cy="412421"/>
          </a:xfrm>
          <a:prstGeom prst="rect">
            <a:avLst/>
          </a:prstGeom>
          <a:noFill/>
          <a:ln w="9525">
            <a:noFill/>
            <a:miter lim="800000"/>
            <a:headEnd/>
            <a:tailEnd/>
          </a:ln>
          <a:effectLst/>
        </p:spPr>
        <p:txBody>
          <a:bodyPr wrap="square">
            <a:spAutoFit/>
          </a:bodyPr>
          <a:lstStyle/>
          <a:p>
            <a:pPr algn="ctr" fontAlgn="base">
              <a:lnSpc>
                <a:spcPct val="130000"/>
              </a:lnSpc>
              <a:spcBef>
                <a:spcPct val="0"/>
              </a:spcBef>
              <a:spcAft>
                <a:spcPct val="0"/>
              </a:spcAft>
            </a:pPr>
            <a:r>
              <a:rPr lang="en-US" sz="1600" b="1" dirty="0">
                <a:solidFill>
                  <a:srgbClr val="000000"/>
                </a:solidFill>
              </a:rPr>
              <a:t>Hazard Ratios for Death According to Glucose Levels in </a:t>
            </a:r>
            <a:r>
              <a:rPr lang="en-US" sz="1600" b="1" dirty="0" err="1">
                <a:solidFill>
                  <a:srgbClr val="000000"/>
                </a:solidFill>
              </a:rPr>
              <a:t>Nondiabetic</a:t>
            </a:r>
            <a:r>
              <a:rPr lang="en-US" sz="1600" b="1" dirty="0">
                <a:solidFill>
                  <a:srgbClr val="000000"/>
                </a:solidFill>
              </a:rPr>
              <a:t> Individuals</a:t>
            </a:r>
            <a:r>
              <a:rPr lang="en-US" sz="1600" b="1" baseline="30000" dirty="0">
                <a:solidFill>
                  <a:srgbClr val="000000"/>
                </a:solidFill>
              </a:rPr>
              <a:t>1</a:t>
            </a:r>
          </a:p>
        </p:txBody>
      </p:sp>
      <p:graphicFrame>
        <p:nvGraphicFramePr>
          <p:cNvPr id="21" name="Content Placeholder 3"/>
          <p:cNvGraphicFramePr>
            <a:graphicFrameLocks/>
          </p:cNvGraphicFramePr>
          <p:nvPr/>
        </p:nvGraphicFramePr>
        <p:xfrm>
          <a:off x="2055543" y="1829218"/>
          <a:ext cx="5704744" cy="376014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idx="4294967295"/>
          </p:nvPr>
        </p:nvSpPr>
        <p:spPr>
          <a:xfrm>
            <a:off x="0" y="-25400"/>
            <a:ext cx="8229600" cy="1425575"/>
          </a:xfrm>
        </p:spPr>
        <p:txBody>
          <a:bodyPr/>
          <a:lstStyle/>
          <a:p>
            <a:r>
              <a:rPr lang="en-US" dirty="0"/>
              <a:t>Postprandial Hyperglycemia Is Associated with CV Mortality Risk</a:t>
            </a:r>
          </a:p>
        </p:txBody>
      </p:sp>
    </p:spTree>
    <p:extLst>
      <p:ext uri="{BB962C8B-B14F-4D97-AF65-F5344CB8AC3E}">
        <p14:creationId xmlns:p14="http://schemas.microsoft.com/office/powerpoint/2010/main" val="397220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425575"/>
          </a:xfrm>
        </p:spPr>
        <p:txBody>
          <a:bodyPr/>
          <a:lstStyle/>
          <a:p>
            <a:r>
              <a:rPr lang="en-US" sz="3200" dirty="0"/>
              <a:t>Postprandial, Not Fasting, Glucose Is Associated with MI and Mortality Risk</a:t>
            </a:r>
          </a:p>
        </p:txBody>
      </p:sp>
      <p:sp>
        <p:nvSpPr>
          <p:cNvPr id="23" name="Text Box 11"/>
          <p:cNvSpPr txBox="1">
            <a:spLocks noChangeArrowheads="1"/>
          </p:cNvSpPr>
          <p:nvPr/>
        </p:nvSpPr>
        <p:spPr bwMode="auto">
          <a:xfrm>
            <a:off x="2830749" y="5645158"/>
            <a:ext cx="3482502" cy="338554"/>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1600" b="1" dirty="0">
                <a:solidFill>
                  <a:srgbClr val="000000"/>
                </a:solidFill>
              </a:rPr>
              <a:t>Blood Glucose (mmol/L)</a:t>
            </a:r>
          </a:p>
        </p:txBody>
      </p:sp>
      <p:sp>
        <p:nvSpPr>
          <p:cNvPr id="24" name="Text Box 12"/>
          <p:cNvSpPr txBox="1">
            <a:spLocks noChangeArrowheads="1"/>
          </p:cNvSpPr>
          <p:nvPr/>
        </p:nvSpPr>
        <p:spPr bwMode="auto">
          <a:xfrm>
            <a:off x="1303566" y="2475490"/>
            <a:ext cx="573088" cy="3016210"/>
          </a:xfrm>
          <a:prstGeom prst="rect">
            <a:avLst/>
          </a:prstGeom>
          <a:noFill/>
          <a:ln w="9525">
            <a:noFill/>
            <a:miter lim="800000"/>
            <a:headEnd/>
            <a:tailEnd/>
          </a:ln>
          <a:effectLst/>
        </p:spPr>
        <p:txBody>
          <a:bodyPr>
            <a:spAutoFit/>
          </a:bodyPr>
          <a:lstStyle/>
          <a:p>
            <a:pPr algn="r" fontAlgn="base">
              <a:spcBef>
                <a:spcPts val="1700"/>
              </a:spcBef>
              <a:spcAft>
                <a:spcPct val="0"/>
              </a:spcAft>
            </a:pPr>
            <a:r>
              <a:rPr lang="en-US" sz="1400" b="1" dirty="0">
                <a:solidFill>
                  <a:srgbClr val="000000"/>
                </a:solidFill>
              </a:rPr>
              <a:t>300</a:t>
            </a:r>
          </a:p>
          <a:p>
            <a:pPr algn="r" fontAlgn="base">
              <a:spcBef>
                <a:spcPts val="1700"/>
              </a:spcBef>
              <a:spcAft>
                <a:spcPct val="0"/>
              </a:spcAft>
            </a:pPr>
            <a:endParaRPr lang="en-US" sz="1400" b="1" dirty="0">
              <a:solidFill>
                <a:srgbClr val="000000"/>
              </a:solidFill>
            </a:endParaRPr>
          </a:p>
          <a:p>
            <a:pPr algn="r" fontAlgn="base">
              <a:spcBef>
                <a:spcPts val="1700"/>
              </a:spcBef>
              <a:spcAft>
                <a:spcPct val="0"/>
              </a:spcAft>
            </a:pPr>
            <a:r>
              <a:rPr lang="en-US" sz="1400" b="1" dirty="0">
                <a:solidFill>
                  <a:srgbClr val="000000"/>
                </a:solidFill>
              </a:rPr>
              <a:t>200</a:t>
            </a:r>
          </a:p>
          <a:p>
            <a:pPr algn="r" fontAlgn="base">
              <a:spcBef>
                <a:spcPts val="1700"/>
              </a:spcBef>
              <a:spcAft>
                <a:spcPct val="0"/>
              </a:spcAft>
            </a:pPr>
            <a:endParaRPr lang="en-US" sz="1400" b="1" dirty="0">
              <a:solidFill>
                <a:srgbClr val="000000"/>
              </a:solidFill>
            </a:endParaRPr>
          </a:p>
          <a:p>
            <a:pPr algn="r" fontAlgn="base">
              <a:spcBef>
                <a:spcPts val="1700"/>
              </a:spcBef>
              <a:spcAft>
                <a:spcPct val="0"/>
              </a:spcAft>
            </a:pPr>
            <a:r>
              <a:rPr lang="en-US" sz="1400" b="1" dirty="0">
                <a:solidFill>
                  <a:srgbClr val="000000"/>
                </a:solidFill>
              </a:rPr>
              <a:t>100</a:t>
            </a:r>
          </a:p>
          <a:p>
            <a:pPr algn="r" fontAlgn="base">
              <a:spcBef>
                <a:spcPts val="1700"/>
              </a:spcBef>
              <a:spcAft>
                <a:spcPct val="0"/>
              </a:spcAft>
            </a:pPr>
            <a:endParaRPr lang="en-US" sz="1400" b="1" dirty="0">
              <a:solidFill>
                <a:srgbClr val="000000"/>
              </a:solidFill>
            </a:endParaRPr>
          </a:p>
          <a:p>
            <a:pPr algn="r" fontAlgn="base">
              <a:spcBef>
                <a:spcPts val="1700"/>
              </a:spcBef>
              <a:spcAft>
                <a:spcPct val="0"/>
              </a:spcAft>
            </a:pPr>
            <a:r>
              <a:rPr lang="en-US" sz="1400" b="1" dirty="0">
                <a:solidFill>
                  <a:srgbClr val="000000"/>
                </a:solidFill>
              </a:rPr>
              <a:t>0</a:t>
            </a:r>
          </a:p>
        </p:txBody>
      </p:sp>
      <p:sp>
        <p:nvSpPr>
          <p:cNvPr id="25" name="Text Box 13"/>
          <p:cNvSpPr txBox="1">
            <a:spLocks noChangeArrowheads="1"/>
          </p:cNvSpPr>
          <p:nvPr/>
        </p:nvSpPr>
        <p:spPr bwMode="auto">
          <a:xfrm rot="16200000">
            <a:off x="-499718" y="3734215"/>
            <a:ext cx="3404082" cy="338554"/>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1600" b="1" dirty="0">
                <a:solidFill>
                  <a:srgbClr val="000000"/>
                </a:solidFill>
              </a:rPr>
              <a:t>Incidence Rate per 1000 Patients</a:t>
            </a:r>
          </a:p>
        </p:txBody>
      </p:sp>
      <p:sp>
        <p:nvSpPr>
          <p:cNvPr id="27" name="Text Box 15"/>
          <p:cNvSpPr txBox="1">
            <a:spLocks noChangeArrowheads="1"/>
          </p:cNvSpPr>
          <p:nvPr/>
        </p:nvSpPr>
        <p:spPr bwMode="auto">
          <a:xfrm>
            <a:off x="7529857" y="5983712"/>
            <a:ext cx="794500" cy="264688"/>
          </a:xfrm>
          <a:prstGeom prst="rect">
            <a:avLst/>
          </a:prstGeom>
          <a:noFill/>
          <a:ln w="9525">
            <a:noFill/>
            <a:miter lim="800000"/>
            <a:headEnd/>
            <a:tailEnd/>
          </a:ln>
          <a:effectLst/>
        </p:spPr>
        <p:txBody>
          <a:bodyPr wrap="square">
            <a:spAutoFit/>
          </a:bodyPr>
          <a:lstStyle/>
          <a:p>
            <a:pPr fontAlgn="base">
              <a:lnSpc>
                <a:spcPct val="80000"/>
              </a:lnSpc>
              <a:spcBef>
                <a:spcPct val="50000"/>
              </a:spcBef>
              <a:spcAft>
                <a:spcPct val="0"/>
              </a:spcAft>
            </a:pPr>
            <a:r>
              <a:rPr lang="en-US" sz="1400" b="1" dirty="0">
                <a:solidFill>
                  <a:srgbClr val="000000"/>
                </a:solidFill>
              </a:rPr>
              <a:t>n=994</a:t>
            </a:r>
          </a:p>
        </p:txBody>
      </p:sp>
      <p:sp>
        <p:nvSpPr>
          <p:cNvPr id="30" name="Text Box 18"/>
          <p:cNvSpPr txBox="1">
            <a:spLocks noChangeArrowheads="1"/>
          </p:cNvSpPr>
          <p:nvPr/>
        </p:nvSpPr>
        <p:spPr bwMode="auto">
          <a:xfrm>
            <a:off x="1976254" y="2176533"/>
            <a:ext cx="2362200" cy="338554"/>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600" b="1" dirty="0">
                <a:solidFill>
                  <a:srgbClr val="000000"/>
                </a:solidFill>
              </a:rPr>
              <a:t>FPG</a:t>
            </a:r>
          </a:p>
        </p:txBody>
      </p:sp>
      <p:sp>
        <p:nvSpPr>
          <p:cNvPr id="32" name="Text Box 21"/>
          <p:cNvSpPr txBox="1">
            <a:spLocks noChangeArrowheads="1"/>
          </p:cNvSpPr>
          <p:nvPr/>
        </p:nvSpPr>
        <p:spPr bwMode="auto">
          <a:xfrm>
            <a:off x="5367154" y="2176533"/>
            <a:ext cx="2362200" cy="338554"/>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600" b="1" dirty="0">
                <a:solidFill>
                  <a:srgbClr val="000000"/>
                </a:solidFill>
              </a:rPr>
              <a:t>PPG</a:t>
            </a:r>
          </a:p>
        </p:txBody>
      </p:sp>
      <p:sp>
        <p:nvSpPr>
          <p:cNvPr id="35" name="Text Box 24"/>
          <p:cNvSpPr txBox="1">
            <a:spLocks noChangeArrowheads="1"/>
          </p:cNvSpPr>
          <p:nvPr/>
        </p:nvSpPr>
        <p:spPr bwMode="auto">
          <a:xfrm>
            <a:off x="1931286" y="5337381"/>
            <a:ext cx="2895600" cy="307777"/>
          </a:xfrm>
          <a:prstGeom prst="rect">
            <a:avLst/>
          </a:prstGeom>
          <a:noFill/>
          <a:ln w="9525">
            <a:noFill/>
            <a:miter lim="800000"/>
            <a:headEnd/>
            <a:tailEnd/>
          </a:ln>
          <a:effectLst/>
        </p:spPr>
        <p:txBody>
          <a:bodyPr>
            <a:spAutoFit/>
          </a:bodyPr>
          <a:lstStyle/>
          <a:p>
            <a:pPr fontAlgn="base">
              <a:spcBef>
                <a:spcPct val="0"/>
              </a:spcBef>
              <a:spcAft>
                <a:spcPct val="0"/>
              </a:spcAft>
            </a:pPr>
            <a:r>
              <a:rPr lang="en-US" sz="1400" b="1" dirty="0">
                <a:solidFill>
                  <a:srgbClr val="000000"/>
                </a:solidFill>
              </a:rPr>
              <a:t>4.4-6.1         ≤7.8         &gt;7.8 </a:t>
            </a:r>
          </a:p>
        </p:txBody>
      </p:sp>
      <p:sp>
        <p:nvSpPr>
          <p:cNvPr id="36" name="Text Box 25"/>
          <p:cNvSpPr txBox="1">
            <a:spLocks noChangeArrowheads="1"/>
          </p:cNvSpPr>
          <p:nvPr/>
        </p:nvSpPr>
        <p:spPr bwMode="auto">
          <a:xfrm>
            <a:off x="5362840" y="5330449"/>
            <a:ext cx="2377060" cy="307777"/>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1400" b="1" dirty="0">
                <a:solidFill>
                  <a:srgbClr val="000000"/>
                </a:solidFill>
              </a:rPr>
              <a:t>4.4-8.0        ≤10.0       &gt;10.0</a:t>
            </a:r>
          </a:p>
        </p:txBody>
      </p:sp>
      <p:sp>
        <p:nvSpPr>
          <p:cNvPr id="38" name="Text Box 29"/>
          <p:cNvSpPr txBox="1">
            <a:spLocks noChangeArrowheads="1"/>
          </p:cNvSpPr>
          <p:nvPr/>
        </p:nvSpPr>
        <p:spPr bwMode="auto">
          <a:xfrm>
            <a:off x="357316" y="6372466"/>
            <a:ext cx="8086718" cy="400110"/>
          </a:xfrm>
          <a:prstGeom prst="rect">
            <a:avLst/>
          </a:prstGeom>
          <a:noFill/>
          <a:ln w="9525">
            <a:noFill/>
            <a:miter lim="800000"/>
            <a:headEnd/>
            <a:tailEnd/>
          </a:ln>
          <a:effectLst/>
        </p:spPr>
        <p:txBody>
          <a:bodyPr wrap="square">
            <a:spAutoFit/>
          </a:bodyPr>
          <a:lstStyle/>
          <a:p>
            <a:pPr fontAlgn="base">
              <a:spcBef>
                <a:spcPct val="0"/>
              </a:spcBef>
              <a:spcAft>
                <a:spcPct val="0"/>
              </a:spcAft>
            </a:pPr>
            <a:r>
              <a:rPr lang="fr-FR" sz="1000" dirty="0">
                <a:solidFill>
                  <a:srgbClr val="000000"/>
                </a:solidFill>
              </a:rPr>
              <a:t>MI = </a:t>
            </a:r>
            <a:r>
              <a:rPr lang="fr-FR" sz="1000" dirty="0" err="1">
                <a:solidFill>
                  <a:srgbClr val="000000"/>
                </a:solidFill>
              </a:rPr>
              <a:t>myocardial</a:t>
            </a:r>
            <a:r>
              <a:rPr lang="fr-FR" sz="1000" dirty="0">
                <a:solidFill>
                  <a:srgbClr val="000000"/>
                </a:solidFill>
              </a:rPr>
              <a:t> </a:t>
            </a:r>
            <a:r>
              <a:rPr lang="fr-FR" sz="1000" dirty="0" err="1">
                <a:solidFill>
                  <a:srgbClr val="000000"/>
                </a:solidFill>
              </a:rPr>
              <a:t>infarction</a:t>
            </a:r>
            <a:r>
              <a:rPr lang="fr-FR" sz="1000" dirty="0">
                <a:solidFill>
                  <a:srgbClr val="000000"/>
                </a:solidFill>
              </a:rPr>
              <a:t>.</a:t>
            </a:r>
          </a:p>
          <a:p>
            <a:pPr fontAlgn="base">
              <a:spcBef>
                <a:spcPct val="0"/>
              </a:spcBef>
              <a:spcAft>
                <a:spcPct val="0"/>
              </a:spcAft>
            </a:pPr>
            <a:r>
              <a:rPr lang="fr-FR" sz="1000" dirty="0" err="1">
                <a:solidFill>
                  <a:srgbClr val="000000"/>
                </a:solidFill>
              </a:rPr>
              <a:t>Hanefeld</a:t>
            </a:r>
            <a:r>
              <a:rPr lang="fr-FR" sz="1000" dirty="0">
                <a:solidFill>
                  <a:srgbClr val="000000"/>
                </a:solidFill>
              </a:rPr>
              <a:t> M, et al. </a:t>
            </a:r>
            <a:r>
              <a:rPr lang="fr-FR" sz="1000" i="1" dirty="0" err="1">
                <a:solidFill>
                  <a:srgbClr val="000000"/>
                </a:solidFill>
              </a:rPr>
              <a:t>Diabetologia</a:t>
            </a:r>
            <a:r>
              <a:rPr lang="fr-FR" sz="1000" i="1" dirty="0">
                <a:solidFill>
                  <a:srgbClr val="000000"/>
                </a:solidFill>
              </a:rPr>
              <a:t>. </a:t>
            </a:r>
            <a:r>
              <a:rPr lang="fr-FR" sz="1000" dirty="0">
                <a:solidFill>
                  <a:srgbClr val="000000"/>
                </a:solidFill>
              </a:rPr>
              <a:t>1996;39(12):1577-1583.</a:t>
            </a:r>
            <a:endParaRPr lang="en-US" sz="1000" dirty="0">
              <a:solidFill>
                <a:srgbClr val="000000"/>
              </a:solidFill>
            </a:endParaRPr>
          </a:p>
        </p:txBody>
      </p:sp>
      <p:sp>
        <p:nvSpPr>
          <p:cNvPr id="40" name="Text Box 27"/>
          <p:cNvSpPr txBox="1">
            <a:spLocks noChangeArrowheads="1"/>
          </p:cNvSpPr>
          <p:nvPr/>
        </p:nvSpPr>
        <p:spPr bwMode="auto">
          <a:xfrm>
            <a:off x="2064218" y="1627453"/>
            <a:ext cx="5015564" cy="338554"/>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1600" b="1" dirty="0">
                <a:solidFill>
                  <a:srgbClr val="000000"/>
                </a:solidFill>
              </a:rPr>
              <a:t>Diabetes Intervention Study: 11-year Follow-up</a:t>
            </a:r>
          </a:p>
        </p:txBody>
      </p:sp>
      <p:sp>
        <p:nvSpPr>
          <p:cNvPr id="37" name="Line 8"/>
          <p:cNvSpPr>
            <a:spLocks noChangeShapeType="1"/>
          </p:cNvSpPr>
          <p:nvPr/>
        </p:nvSpPr>
        <p:spPr bwMode="auto">
          <a:xfrm>
            <a:off x="1819012" y="4419427"/>
            <a:ext cx="65088" cy="1587"/>
          </a:xfrm>
          <a:prstGeom prst="line">
            <a:avLst/>
          </a:prstGeom>
          <a:noFill/>
          <a:ln w="19050">
            <a:solidFill>
              <a:schemeClr val="tx1"/>
            </a:solidFill>
            <a:round/>
            <a:headEnd/>
            <a:tailEnd/>
          </a:ln>
        </p:spPr>
        <p:txBody>
          <a:bodyPr/>
          <a:lstStyle/>
          <a:p>
            <a:endParaRPr lang="en-US">
              <a:solidFill>
                <a:srgbClr val="000000"/>
              </a:solidFill>
            </a:endParaRPr>
          </a:p>
        </p:txBody>
      </p:sp>
      <p:sp>
        <p:nvSpPr>
          <p:cNvPr id="39" name="Line 9"/>
          <p:cNvSpPr>
            <a:spLocks noChangeShapeType="1"/>
          </p:cNvSpPr>
          <p:nvPr/>
        </p:nvSpPr>
        <p:spPr bwMode="auto">
          <a:xfrm>
            <a:off x="1819776" y="3516502"/>
            <a:ext cx="65088" cy="1588"/>
          </a:xfrm>
          <a:prstGeom prst="line">
            <a:avLst/>
          </a:prstGeom>
          <a:noFill/>
          <a:ln w="19050">
            <a:solidFill>
              <a:schemeClr val="tx1"/>
            </a:solidFill>
            <a:round/>
            <a:headEnd/>
            <a:tailEnd/>
          </a:ln>
        </p:spPr>
        <p:txBody>
          <a:bodyPr/>
          <a:lstStyle/>
          <a:p>
            <a:endParaRPr lang="en-US">
              <a:solidFill>
                <a:srgbClr val="000000"/>
              </a:solidFill>
            </a:endParaRPr>
          </a:p>
        </p:txBody>
      </p:sp>
      <p:sp>
        <p:nvSpPr>
          <p:cNvPr id="42" name="Line 13"/>
          <p:cNvSpPr>
            <a:spLocks noChangeShapeType="1"/>
          </p:cNvSpPr>
          <p:nvPr/>
        </p:nvSpPr>
        <p:spPr bwMode="auto">
          <a:xfrm>
            <a:off x="1830888" y="2656538"/>
            <a:ext cx="65088" cy="1587"/>
          </a:xfrm>
          <a:prstGeom prst="line">
            <a:avLst/>
          </a:prstGeom>
          <a:noFill/>
          <a:ln w="19050">
            <a:solidFill>
              <a:schemeClr val="tx1"/>
            </a:solidFill>
            <a:round/>
            <a:headEnd/>
            <a:tailEnd/>
          </a:ln>
        </p:spPr>
        <p:txBody>
          <a:bodyPr/>
          <a:lstStyle/>
          <a:p>
            <a:endParaRPr lang="en-US">
              <a:solidFill>
                <a:srgbClr val="000000"/>
              </a:solidFill>
            </a:endParaRPr>
          </a:p>
        </p:txBody>
      </p:sp>
      <p:sp>
        <p:nvSpPr>
          <p:cNvPr id="45" name="Line 8"/>
          <p:cNvSpPr>
            <a:spLocks noChangeShapeType="1"/>
          </p:cNvSpPr>
          <p:nvPr/>
        </p:nvSpPr>
        <p:spPr bwMode="auto">
          <a:xfrm rot="16200000">
            <a:off x="568184" y="3982667"/>
            <a:ext cx="2651760" cy="0"/>
          </a:xfrm>
          <a:prstGeom prst="line">
            <a:avLst/>
          </a:prstGeom>
          <a:noFill/>
          <a:ln w="19050">
            <a:solidFill>
              <a:srgbClr val="000000"/>
            </a:solidFill>
            <a:round/>
            <a:headEnd/>
            <a:tailEnd/>
          </a:ln>
          <a:effectLst/>
        </p:spPr>
        <p:txBody>
          <a:bodyPr/>
          <a:lstStyle/>
          <a:p>
            <a:pPr fontAlgn="base">
              <a:spcBef>
                <a:spcPct val="0"/>
              </a:spcBef>
              <a:spcAft>
                <a:spcPct val="0"/>
              </a:spcAft>
            </a:pPr>
            <a:endParaRPr lang="en-ZA" sz="2400">
              <a:solidFill>
                <a:srgbClr val="BE0023"/>
              </a:solidFill>
            </a:endParaRPr>
          </a:p>
        </p:txBody>
      </p:sp>
      <p:sp>
        <p:nvSpPr>
          <p:cNvPr id="3" name="Rectangle 2"/>
          <p:cNvSpPr/>
          <p:nvPr/>
        </p:nvSpPr>
        <p:spPr bwMode="auto">
          <a:xfrm>
            <a:off x="3771409" y="3707501"/>
            <a:ext cx="228600" cy="1591799"/>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46" name="Rectangle 45"/>
          <p:cNvSpPr/>
          <p:nvPr/>
        </p:nvSpPr>
        <p:spPr bwMode="auto">
          <a:xfrm>
            <a:off x="4008298" y="3529371"/>
            <a:ext cx="228600" cy="1769929"/>
          </a:xfrm>
          <a:prstGeom prst="rect">
            <a:avLst/>
          </a:prstGeom>
          <a:solidFill>
            <a:srgbClr val="FF000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47" name="Rectangle 46"/>
          <p:cNvSpPr/>
          <p:nvPr/>
        </p:nvSpPr>
        <p:spPr bwMode="auto">
          <a:xfrm>
            <a:off x="2931411" y="4016260"/>
            <a:ext cx="228600" cy="1283040"/>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48" name="Rectangle 47"/>
          <p:cNvSpPr/>
          <p:nvPr/>
        </p:nvSpPr>
        <p:spPr bwMode="auto">
          <a:xfrm>
            <a:off x="3168300" y="3380930"/>
            <a:ext cx="228600" cy="1918370"/>
          </a:xfrm>
          <a:prstGeom prst="rect">
            <a:avLst/>
          </a:prstGeom>
          <a:solidFill>
            <a:srgbClr val="FF000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49" name="Rectangle 48"/>
          <p:cNvSpPr/>
          <p:nvPr/>
        </p:nvSpPr>
        <p:spPr bwMode="auto">
          <a:xfrm>
            <a:off x="2072769" y="4230015"/>
            <a:ext cx="228600" cy="1069031"/>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50" name="Rectangle 49"/>
          <p:cNvSpPr/>
          <p:nvPr/>
        </p:nvSpPr>
        <p:spPr bwMode="auto">
          <a:xfrm>
            <a:off x="2308550" y="3879693"/>
            <a:ext cx="228600" cy="1419353"/>
          </a:xfrm>
          <a:prstGeom prst="rect">
            <a:avLst/>
          </a:prstGeom>
          <a:solidFill>
            <a:srgbClr val="FF000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51" name="Rectangle 50"/>
          <p:cNvSpPr/>
          <p:nvPr/>
        </p:nvSpPr>
        <p:spPr bwMode="auto">
          <a:xfrm>
            <a:off x="7179777" y="3475932"/>
            <a:ext cx="228600" cy="1817176"/>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52" name="Rectangle 51"/>
          <p:cNvSpPr/>
          <p:nvPr/>
        </p:nvSpPr>
        <p:spPr bwMode="auto">
          <a:xfrm>
            <a:off x="7415558" y="3030607"/>
            <a:ext cx="228600" cy="2262501"/>
          </a:xfrm>
          <a:prstGeom prst="rect">
            <a:avLst/>
          </a:prstGeom>
          <a:solidFill>
            <a:srgbClr val="FF000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53" name="Rectangle 52"/>
          <p:cNvSpPr/>
          <p:nvPr/>
        </p:nvSpPr>
        <p:spPr bwMode="auto">
          <a:xfrm>
            <a:off x="6331119" y="3844067"/>
            <a:ext cx="228600" cy="1454979"/>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54" name="Rectangle 53"/>
          <p:cNvSpPr/>
          <p:nvPr/>
        </p:nvSpPr>
        <p:spPr bwMode="auto">
          <a:xfrm>
            <a:off x="6568008" y="3564998"/>
            <a:ext cx="228600" cy="1734048"/>
          </a:xfrm>
          <a:prstGeom prst="rect">
            <a:avLst/>
          </a:prstGeom>
          <a:solidFill>
            <a:srgbClr val="FF000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55" name="Rectangle 54"/>
          <p:cNvSpPr/>
          <p:nvPr/>
        </p:nvSpPr>
        <p:spPr bwMode="auto">
          <a:xfrm>
            <a:off x="5484963" y="4247828"/>
            <a:ext cx="228600" cy="1057156"/>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56" name="Rectangle 55"/>
          <p:cNvSpPr/>
          <p:nvPr/>
        </p:nvSpPr>
        <p:spPr bwMode="auto">
          <a:xfrm>
            <a:off x="5725601" y="3855942"/>
            <a:ext cx="228600" cy="1449042"/>
          </a:xfrm>
          <a:prstGeom prst="rect">
            <a:avLst/>
          </a:prstGeom>
          <a:solidFill>
            <a:srgbClr val="FF000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grpSp>
        <p:nvGrpSpPr>
          <p:cNvPr id="8" name="Group 7"/>
          <p:cNvGrpSpPr/>
          <p:nvPr/>
        </p:nvGrpSpPr>
        <p:grpSpPr>
          <a:xfrm>
            <a:off x="7662175" y="1871733"/>
            <a:ext cx="1100825" cy="480131"/>
            <a:chOff x="7738375" y="1844750"/>
            <a:chExt cx="1100825" cy="480131"/>
          </a:xfrm>
        </p:grpSpPr>
        <p:sp>
          <p:nvSpPr>
            <p:cNvPr id="26" name="Text Box 14"/>
            <p:cNvSpPr txBox="1">
              <a:spLocks noChangeArrowheads="1"/>
            </p:cNvSpPr>
            <p:nvPr/>
          </p:nvSpPr>
          <p:spPr bwMode="auto">
            <a:xfrm>
              <a:off x="7879193" y="1844750"/>
              <a:ext cx="960007" cy="480131"/>
            </a:xfrm>
            <a:prstGeom prst="rect">
              <a:avLst/>
            </a:prstGeom>
            <a:noFill/>
            <a:ln w="9525">
              <a:noFill/>
              <a:miter lim="800000"/>
              <a:headEnd/>
              <a:tailEnd/>
            </a:ln>
            <a:effectLst/>
          </p:spPr>
          <p:txBody>
            <a:bodyPr wrap="square">
              <a:spAutoFit/>
            </a:bodyPr>
            <a:lstStyle/>
            <a:p>
              <a:pPr fontAlgn="base">
                <a:lnSpc>
                  <a:spcPct val="80000"/>
                </a:lnSpc>
                <a:spcBef>
                  <a:spcPct val="50000"/>
                </a:spcBef>
                <a:spcAft>
                  <a:spcPct val="0"/>
                </a:spcAft>
              </a:pPr>
              <a:r>
                <a:rPr lang="en-US" sz="1400" b="1" dirty="0">
                  <a:solidFill>
                    <a:srgbClr val="000000"/>
                  </a:solidFill>
                </a:rPr>
                <a:t>MI</a:t>
              </a:r>
            </a:p>
            <a:p>
              <a:pPr fontAlgn="base">
                <a:lnSpc>
                  <a:spcPct val="50000"/>
                </a:lnSpc>
                <a:spcBef>
                  <a:spcPct val="50000"/>
                </a:spcBef>
                <a:spcAft>
                  <a:spcPct val="0"/>
                </a:spcAft>
              </a:pPr>
              <a:r>
                <a:rPr lang="en-US" sz="1400" b="1" dirty="0">
                  <a:solidFill>
                    <a:srgbClr val="000000"/>
                  </a:solidFill>
                </a:rPr>
                <a:t>Mortality</a:t>
              </a:r>
            </a:p>
          </p:txBody>
        </p:sp>
        <p:sp>
          <p:nvSpPr>
            <p:cNvPr id="57" name="Rectangle 56"/>
            <p:cNvSpPr/>
            <p:nvPr/>
          </p:nvSpPr>
          <p:spPr bwMode="auto">
            <a:xfrm>
              <a:off x="7738375" y="1880110"/>
              <a:ext cx="155448" cy="155448"/>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sp>
          <p:nvSpPr>
            <p:cNvPr id="58" name="Rectangle 57"/>
            <p:cNvSpPr/>
            <p:nvPr/>
          </p:nvSpPr>
          <p:spPr bwMode="auto">
            <a:xfrm>
              <a:off x="7738375" y="2090596"/>
              <a:ext cx="155448" cy="155448"/>
            </a:xfrm>
            <a:prstGeom prst="rect">
              <a:avLst/>
            </a:prstGeom>
            <a:solidFill>
              <a:srgbClr val="FF000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2400">
                <a:solidFill>
                  <a:srgbClr val="BE0023"/>
                </a:solidFill>
              </a:endParaRPr>
            </a:p>
          </p:txBody>
        </p:sp>
      </p:grpSp>
      <p:sp>
        <p:nvSpPr>
          <p:cNvPr id="65" name="Text Box 12"/>
          <p:cNvSpPr txBox="1">
            <a:spLocks noChangeArrowheads="1"/>
          </p:cNvSpPr>
          <p:nvPr/>
        </p:nvSpPr>
        <p:spPr bwMode="auto">
          <a:xfrm>
            <a:off x="4712419" y="2474562"/>
            <a:ext cx="573088" cy="3016210"/>
          </a:xfrm>
          <a:prstGeom prst="rect">
            <a:avLst/>
          </a:prstGeom>
          <a:noFill/>
          <a:ln w="9525">
            <a:noFill/>
            <a:miter lim="800000"/>
            <a:headEnd/>
            <a:tailEnd/>
          </a:ln>
          <a:effectLst/>
        </p:spPr>
        <p:txBody>
          <a:bodyPr>
            <a:spAutoFit/>
          </a:bodyPr>
          <a:lstStyle/>
          <a:p>
            <a:pPr algn="r" fontAlgn="base">
              <a:spcBef>
                <a:spcPts val="1700"/>
              </a:spcBef>
              <a:spcAft>
                <a:spcPct val="0"/>
              </a:spcAft>
            </a:pPr>
            <a:r>
              <a:rPr lang="en-US" sz="1500" b="1" dirty="0">
                <a:solidFill>
                  <a:srgbClr val="000000"/>
                </a:solidFill>
              </a:rPr>
              <a:t>300</a:t>
            </a:r>
          </a:p>
          <a:p>
            <a:pPr algn="r" fontAlgn="base">
              <a:spcBef>
                <a:spcPts val="1700"/>
              </a:spcBef>
              <a:spcAft>
                <a:spcPct val="0"/>
              </a:spcAft>
            </a:pPr>
            <a:endParaRPr lang="en-US" sz="1500" b="1" dirty="0">
              <a:solidFill>
                <a:srgbClr val="000000"/>
              </a:solidFill>
            </a:endParaRPr>
          </a:p>
          <a:p>
            <a:pPr algn="r" fontAlgn="base">
              <a:spcBef>
                <a:spcPts val="1700"/>
              </a:spcBef>
              <a:spcAft>
                <a:spcPct val="0"/>
              </a:spcAft>
            </a:pPr>
            <a:r>
              <a:rPr lang="en-US" sz="1500" b="1" dirty="0">
                <a:solidFill>
                  <a:srgbClr val="000000"/>
                </a:solidFill>
              </a:rPr>
              <a:t>200</a:t>
            </a:r>
          </a:p>
          <a:p>
            <a:pPr algn="r" fontAlgn="base">
              <a:spcBef>
                <a:spcPts val="1700"/>
              </a:spcBef>
              <a:spcAft>
                <a:spcPct val="0"/>
              </a:spcAft>
            </a:pPr>
            <a:endParaRPr lang="en-US" sz="1500" b="1" dirty="0">
              <a:solidFill>
                <a:srgbClr val="000000"/>
              </a:solidFill>
            </a:endParaRPr>
          </a:p>
          <a:p>
            <a:pPr algn="r" fontAlgn="base">
              <a:spcBef>
                <a:spcPts val="1700"/>
              </a:spcBef>
              <a:spcAft>
                <a:spcPct val="0"/>
              </a:spcAft>
            </a:pPr>
            <a:r>
              <a:rPr lang="en-US" sz="1500" b="1" dirty="0">
                <a:solidFill>
                  <a:srgbClr val="000000"/>
                </a:solidFill>
              </a:rPr>
              <a:t>100</a:t>
            </a:r>
          </a:p>
          <a:p>
            <a:pPr algn="r" fontAlgn="base">
              <a:spcBef>
                <a:spcPts val="1700"/>
              </a:spcBef>
              <a:spcAft>
                <a:spcPct val="0"/>
              </a:spcAft>
            </a:pPr>
            <a:endParaRPr lang="en-US" sz="1500" b="1" dirty="0">
              <a:solidFill>
                <a:srgbClr val="000000"/>
              </a:solidFill>
            </a:endParaRPr>
          </a:p>
          <a:p>
            <a:pPr algn="r" fontAlgn="base">
              <a:spcBef>
                <a:spcPts val="1700"/>
              </a:spcBef>
              <a:spcAft>
                <a:spcPct val="0"/>
              </a:spcAft>
            </a:pPr>
            <a:r>
              <a:rPr lang="en-US" sz="1500" b="1" dirty="0">
                <a:solidFill>
                  <a:srgbClr val="000000"/>
                </a:solidFill>
              </a:rPr>
              <a:t>0</a:t>
            </a:r>
          </a:p>
        </p:txBody>
      </p:sp>
      <p:sp>
        <p:nvSpPr>
          <p:cNvPr id="66" name="Line 8"/>
          <p:cNvSpPr>
            <a:spLocks noChangeShapeType="1"/>
          </p:cNvSpPr>
          <p:nvPr/>
        </p:nvSpPr>
        <p:spPr bwMode="auto">
          <a:xfrm>
            <a:off x="5220621" y="5305877"/>
            <a:ext cx="2560320" cy="0"/>
          </a:xfrm>
          <a:prstGeom prst="line">
            <a:avLst/>
          </a:prstGeom>
          <a:noFill/>
          <a:ln w="19050">
            <a:solidFill>
              <a:srgbClr val="000000"/>
            </a:solidFill>
            <a:round/>
            <a:headEnd/>
            <a:tailEnd/>
          </a:ln>
          <a:effectLst/>
        </p:spPr>
        <p:txBody>
          <a:bodyPr/>
          <a:lstStyle/>
          <a:p>
            <a:pPr fontAlgn="base">
              <a:spcBef>
                <a:spcPct val="0"/>
              </a:spcBef>
              <a:spcAft>
                <a:spcPct val="0"/>
              </a:spcAft>
            </a:pPr>
            <a:endParaRPr lang="en-ZA" sz="2400">
              <a:solidFill>
                <a:srgbClr val="BE0023"/>
              </a:solidFill>
            </a:endParaRPr>
          </a:p>
        </p:txBody>
      </p:sp>
      <p:sp>
        <p:nvSpPr>
          <p:cNvPr id="70" name="Line 8"/>
          <p:cNvSpPr>
            <a:spLocks noChangeShapeType="1"/>
          </p:cNvSpPr>
          <p:nvPr/>
        </p:nvSpPr>
        <p:spPr bwMode="auto">
          <a:xfrm rot="16200000">
            <a:off x="3977037" y="3981739"/>
            <a:ext cx="2651760" cy="0"/>
          </a:xfrm>
          <a:prstGeom prst="line">
            <a:avLst/>
          </a:prstGeom>
          <a:noFill/>
          <a:ln w="19050">
            <a:solidFill>
              <a:srgbClr val="000000"/>
            </a:solidFill>
            <a:round/>
            <a:headEnd/>
            <a:tailEnd/>
          </a:ln>
          <a:effectLst/>
        </p:spPr>
        <p:txBody>
          <a:bodyPr/>
          <a:lstStyle/>
          <a:p>
            <a:pPr fontAlgn="base">
              <a:spcBef>
                <a:spcPct val="0"/>
              </a:spcBef>
              <a:spcAft>
                <a:spcPct val="0"/>
              </a:spcAft>
            </a:pPr>
            <a:endParaRPr lang="en-ZA" sz="2400">
              <a:solidFill>
                <a:srgbClr val="BE0023"/>
              </a:solidFill>
            </a:endParaRPr>
          </a:p>
        </p:txBody>
      </p:sp>
      <p:sp>
        <p:nvSpPr>
          <p:cNvPr id="22" name="Line 8"/>
          <p:cNvSpPr>
            <a:spLocks noChangeShapeType="1"/>
          </p:cNvSpPr>
          <p:nvPr/>
        </p:nvSpPr>
        <p:spPr bwMode="auto">
          <a:xfrm>
            <a:off x="1822504" y="5306805"/>
            <a:ext cx="2560320" cy="0"/>
          </a:xfrm>
          <a:prstGeom prst="line">
            <a:avLst/>
          </a:prstGeom>
          <a:noFill/>
          <a:ln w="19050">
            <a:solidFill>
              <a:srgbClr val="000000"/>
            </a:solidFill>
            <a:round/>
            <a:headEnd/>
            <a:tailEnd/>
          </a:ln>
          <a:effectLst/>
        </p:spPr>
        <p:txBody>
          <a:bodyPr/>
          <a:lstStyle/>
          <a:p>
            <a:pPr fontAlgn="base">
              <a:spcBef>
                <a:spcPct val="0"/>
              </a:spcBef>
              <a:spcAft>
                <a:spcPct val="0"/>
              </a:spcAft>
            </a:pPr>
            <a:endParaRPr lang="en-ZA" sz="2400">
              <a:solidFill>
                <a:srgbClr val="BE0023"/>
              </a:solidFill>
            </a:endParaRPr>
          </a:p>
        </p:txBody>
      </p:sp>
      <p:cxnSp>
        <p:nvCxnSpPr>
          <p:cNvPr id="5" name="Straight Connector 4"/>
          <p:cNvCxnSpPr/>
          <p:nvPr/>
        </p:nvCxnSpPr>
        <p:spPr bwMode="auto">
          <a:xfrm>
            <a:off x="5220621" y="4422538"/>
            <a:ext cx="82296" cy="0"/>
          </a:xfrm>
          <a:prstGeom prst="line">
            <a:avLst/>
          </a:prstGeom>
          <a:noFill/>
          <a:ln w="19050">
            <a:solidFill>
              <a:schemeClr val="tx1"/>
            </a:solidFill>
            <a:round/>
            <a:headEnd/>
            <a:tailEnd/>
          </a:ln>
        </p:spPr>
      </p:cxnSp>
      <p:cxnSp>
        <p:nvCxnSpPr>
          <p:cNvPr id="71" name="Straight Connector 70"/>
          <p:cNvCxnSpPr/>
          <p:nvPr/>
        </p:nvCxnSpPr>
        <p:spPr bwMode="auto">
          <a:xfrm>
            <a:off x="5220621" y="3539198"/>
            <a:ext cx="82296" cy="0"/>
          </a:xfrm>
          <a:prstGeom prst="line">
            <a:avLst/>
          </a:prstGeom>
          <a:noFill/>
          <a:ln w="19050">
            <a:solidFill>
              <a:schemeClr val="tx1"/>
            </a:solidFill>
            <a:round/>
            <a:headEnd/>
            <a:tailEnd/>
          </a:ln>
        </p:spPr>
      </p:cxnSp>
      <p:cxnSp>
        <p:nvCxnSpPr>
          <p:cNvPr id="72" name="Straight Connector 71"/>
          <p:cNvCxnSpPr/>
          <p:nvPr/>
        </p:nvCxnSpPr>
        <p:spPr bwMode="auto">
          <a:xfrm>
            <a:off x="5220621" y="2655858"/>
            <a:ext cx="82296" cy="0"/>
          </a:xfrm>
          <a:prstGeom prst="line">
            <a:avLst/>
          </a:prstGeom>
          <a:noFill/>
          <a:ln w="19050">
            <a:solidFill>
              <a:schemeClr val="tx1"/>
            </a:solidFill>
            <a:round/>
            <a:headEnd/>
            <a:tailEnd/>
          </a:ln>
        </p:spPr>
      </p:cxnSp>
      <p:sp>
        <p:nvSpPr>
          <p:cNvPr id="7" name="Freeform 6"/>
          <p:cNvSpPr/>
          <p:nvPr/>
        </p:nvSpPr>
        <p:spPr bwMode="auto">
          <a:xfrm>
            <a:off x="5603391" y="3212598"/>
            <a:ext cx="1697524" cy="952500"/>
          </a:xfrm>
          <a:custGeom>
            <a:avLst/>
            <a:gdLst>
              <a:gd name="connsiteX0" fmla="*/ 0 w 2300287"/>
              <a:gd name="connsiteY0" fmla="*/ 952500 h 952500"/>
              <a:gd name="connsiteX1" fmla="*/ 0 w 2300287"/>
              <a:gd name="connsiteY1" fmla="*/ 0 h 952500"/>
              <a:gd name="connsiteX2" fmla="*/ 1690687 w 2300287"/>
              <a:gd name="connsiteY2" fmla="*/ 0 h 952500"/>
              <a:gd name="connsiteX3" fmla="*/ 1690687 w 2300287"/>
              <a:gd name="connsiteY3" fmla="*/ 185738 h 952500"/>
              <a:gd name="connsiteX4" fmla="*/ 2300287 w 2300287"/>
              <a:gd name="connsiteY4" fmla="*/ 219075 h 952500"/>
              <a:gd name="connsiteX0" fmla="*/ 0 w 1690687"/>
              <a:gd name="connsiteY0" fmla="*/ 952500 h 952500"/>
              <a:gd name="connsiteX1" fmla="*/ 0 w 1690687"/>
              <a:gd name="connsiteY1" fmla="*/ 0 h 952500"/>
              <a:gd name="connsiteX2" fmla="*/ 1690687 w 1690687"/>
              <a:gd name="connsiteY2" fmla="*/ 0 h 952500"/>
              <a:gd name="connsiteX3" fmla="*/ 1690687 w 1690687"/>
              <a:gd name="connsiteY3" fmla="*/ 185738 h 952500"/>
            </a:gdLst>
            <a:ahLst/>
            <a:cxnLst>
              <a:cxn ang="0">
                <a:pos x="connsiteX0" y="connsiteY0"/>
              </a:cxn>
              <a:cxn ang="0">
                <a:pos x="connsiteX1" y="connsiteY1"/>
              </a:cxn>
              <a:cxn ang="0">
                <a:pos x="connsiteX2" y="connsiteY2"/>
              </a:cxn>
              <a:cxn ang="0">
                <a:pos x="connsiteX3" y="connsiteY3"/>
              </a:cxn>
            </a:cxnLst>
            <a:rect l="l" t="t" r="r" b="b"/>
            <a:pathLst>
              <a:path w="1690687" h="952500">
                <a:moveTo>
                  <a:pt x="0" y="952500"/>
                </a:moveTo>
                <a:lnTo>
                  <a:pt x="0" y="0"/>
                </a:lnTo>
                <a:lnTo>
                  <a:pt x="1690687" y="0"/>
                </a:lnTo>
                <a:lnTo>
                  <a:pt x="1690687" y="185738"/>
                </a:lnTo>
              </a:path>
            </a:pathLst>
          </a:custGeom>
          <a:noFill/>
          <a:ln w="19050">
            <a:solidFill>
              <a:srgbClr val="000000"/>
            </a:solidFill>
            <a:round/>
            <a:headEnd/>
            <a:tailEnd/>
          </a:ln>
          <a:effectLst/>
        </p:spPr>
        <p:txBody>
          <a:bodyPr/>
          <a:lstStyle/>
          <a:p>
            <a:pPr fontAlgn="base">
              <a:spcBef>
                <a:spcPct val="0"/>
              </a:spcBef>
              <a:spcAft>
                <a:spcPct val="0"/>
              </a:spcAft>
            </a:pPr>
            <a:endParaRPr lang="en-US" sz="2400">
              <a:solidFill>
                <a:srgbClr val="BE0023"/>
              </a:solidFill>
            </a:endParaRPr>
          </a:p>
        </p:txBody>
      </p:sp>
      <p:sp>
        <p:nvSpPr>
          <p:cNvPr id="73" name="Freeform 72"/>
          <p:cNvSpPr/>
          <p:nvPr/>
        </p:nvSpPr>
        <p:spPr bwMode="auto">
          <a:xfrm>
            <a:off x="5824539" y="2783973"/>
            <a:ext cx="1705318" cy="952500"/>
          </a:xfrm>
          <a:custGeom>
            <a:avLst/>
            <a:gdLst>
              <a:gd name="connsiteX0" fmla="*/ 0 w 2300287"/>
              <a:gd name="connsiteY0" fmla="*/ 952500 h 952500"/>
              <a:gd name="connsiteX1" fmla="*/ 0 w 2300287"/>
              <a:gd name="connsiteY1" fmla="*/ 0 h 952500"/>
              <a:gd name="connsiteX2" fmla="*/ 1690687 w 2300287"/>
              <a:gd name="connsiteY2" fmla="*/ 0 h 952500"/>
              <a:gd name="connsiteX3" fmla="*/ 1690687 w 2300287"/>
              <a:gd name="connsiteY3" fmla="*/ 185738 h 952500"/>
              <a:gd name="connsiteX4" fmla="*/ 2300287 w 2300287"/>
              <a:gd name="connsiteY4" fmla="*/ 219075 h 952500"/>
              <a:gd name="connsiteX0" fmla="*/ 0 w 1690687"/>
              <a:gd name="connsiteY0" fmla="*/ 952500 h 952500"/>
              <a:gd name="connsiteX1" fmla="*/ 0 w 1690687"/>
              <a:gd name="connsiteY1" fmla="*/ 0 h 952500"/>
              <a:gd name="connsiteX2" fmla="*/ 1690687 w 1690687"/>
              <a:gd name="connsiteY2" fmla="*/ 0 h 952500"/>
              <a:gd name="connsiteX3" fmla="*/ 1690687 w 1690687"/>
              <a:gd name="connsiteY3" fmla="*/ 185738 h 952500"/>
            </a:gdLst>
            <a:ahLst/>
            <a:cxnLst>
              <a:cxn ang="0">
                <a:pos x="connsiteX0" y="connsiteY0"/>
              </a:cxn>
              <a:cxn ang="0">
                <a:pos x="connsiteX1" y="connsiteY1"/>
              </a:cxn>
              <a:cxn ang="0">
                <a:pos x="connsiteX2" y="connsiteY2"/>
              </a:cxn>
              <a:cxn ang="0">
                <a:pos x="connsiteX3" y="connsiteY3"/>
              </a:cxn>
            </a:cxnLst>
            <a:rect l="l" t="t" r="r" b="b"/>
            <a:pathLst>
              <a:path w="1690687" h="952500">
                <a:moveTo>
                  <a:pt x="0" y="952500"/>
                </a:moveTo>
                <a:lnTo>
                  <a:pt x="0" y="0"/>
                </a:lnTo>
                <a:lnTo>
                  <a:pt x="1690687" y="0"/>
                </a:lnTo>
                <a:lnTo>
                  <a:pt x="1690687" y="185738"/>
                </a:lnTo>
              </a:path>
            </a:pathLst>
          </a:custGeom>
          <a:noFill/>
          <a:ln w="19050">
            <a:solidFill>
              <a:srgbClr val="000000"/>
            </a:solidFill>
            <a:round/>
            <a:headEnd/>
            <a:tailEnd/>
          </a:ln>
          <a:effectLst/>
        </p:spPr>
        <p:txBody>
          <a:bodyPr/>
          <a:lstStyle/>
          <a:p>
            <a:pPr fontAlgn="base">
              <a:spcBef>
                <a:spcPct val="0"/>
              </a:spcBef>
              <a:spcAft>
                <a:spcPct val="0"/>
              </a:spcAft>
            </a:pPr>
            <a:endParaRPr lang="en-US" sz="2400">
              <a:solidFill>
                <a:srgbClr val="BE0023"/>
              </a:solidFill>
            </a:endParaRPr>
          </a:p>
        </p:txBody>
      </p:sp>
      <p:sp>
        <p:nvSpPr>
          <p:cNvPr id="29" name="Text Box 17"/>
          <p:cNvSpPr txBox="1">
            <a:spLocks noChangeArrowheads="1"/>
          </p:cNvSpPr>
          <p:nvPr/>
        </p:nvSpPr>
        <p:spPr bwMode="auto">
          <a:xfrm>
            <a:off x="6120164" y="3035419"/>
            <a:ext cx="663979" cy="357021"/>
          </a:xfrm>
          <a:prstGeom prst="rect">
            <a:avLst/>
          </a:prstGeom>
          <a:solidFill>
            <a:schemeClr val="bg1"/>
          </a:solidFill>
          <a:ln w="9525">
            <a:noFill/>
            <a:miter lim="800000"/>
            <a:headEnd/>
            <a:tailEnd/>
          </a:ln>
          <a:effectLst/>
        </p:spPr>
        <p:txBody>
          <a:bodyPr wrap="square" tIns="91440" bIns="91440" anchor="ctr">
            <a:spAutoFit/>
          </a:bodyPr>
          <a:lstStyle/>
          <a:p>
            <a:pPr algn="ctr" fontAlgn="base">
              <a:lnSpc>
                <a:spcPct val="80000"/>
              </a:lnSpc>
              <a:spcBef>
                <a:spcPct val="50000"/>
              </a:spcBef>
              <a:spcAft>
                <a:spcPct val="0"/>
              </a:spcAft>
            </a:pPr>
            <a:r>
              <a:rPr lang="en-US" sz="1400" b="1" i="1" dirty="0">
                <a:solidFill>
                  <a:srgbClr val="000000"/>
                </a:solidFill>
              </a:rPr>
              <a:t>P&lt;.05</a:t>
            </a:r>
          </a:p>
        </p:txBody>
      </p:sp>
      <p:sp>
        <p:nvSpPr>
          <p:cNvPr id="28" name="Text Box 16"/>
          <p:cNvSpPr txBox="1">
            <a:spLocks noChangeArrowheads="1"/>
          </p:cNvSpPr>
          <p:nvPr/>
        </p:nvSpPr>
        <p:spPr bwMode="auto">
          <a:xfrm>
            <a:off x="6324255" y="2603051"/>
            <a:ext cx="705887" cy="357021"/>
          </a:xfrm>
          <a:prstGeom prst="rect">
            <a:avLst/>
          </a:prstGeom>
          <a:solidFill>
            <a:schemeClr val="bg1"/>
          </a:solidFill>
          <a:ln w="9525">
            <a:noFill/>
            <a:miter lim="800000"/>
            <a:headEnd/>
            <a:tailEnd/>
          </a:ln>
          <a:effectLst/>
        </p:spPr>
        <p:txBody>
          <a:bodyPr wrap="square" tIns="91440" bIns="91440" anchor="ctr">
            <a:spAutoFit/>
          </a:bodyPr>
          <a:lstStyle>
            <a:defPPr>
              <a:defRPr lang="en-US"/>
            </a:defPPr>
            <a:lvl1pPr algn="ctr" fontAlgn="base">
              <a:lnSpc>
                <a:spcPct val="80000"/>
              </a:lnSpc>
              <a:spcBef>
                <a:spcPct val="50000"/>
              </a:spcBef>
              <a:spcAft>
                <a:spcPct val="0"/>
              </a:spcAft>
              <a:defRPr sz="1400" b="1" i="1">
                <a:solidFill>
                  <a:srgbClr val="000000"/>
                </a:solidFill>
              </a:defRPr>
            </a:lvl1pPr>
          </a:lstStyle>
          <a:p>
            <a:r>
              <a:rPr lang="en-US" dirty="0"/>
              <a:t>P</a:t>
            </a:r>
            <a:r>
              <a:rPr lang="en-US" i="0" dirty="0"/>
              <a:t>&lt;.05</a:t>
            </a:r>
          </a:p>
        </p:txBody>
      </p:sp>
    </p:spTree>
    <p:extLst>
      <p:ext uri="{BB962C8B-B14F-4D97-AF65-F5344CB8AC3E}">
        <p14:creationId xmlns:p14="http://schemas.microsoft.com/office/powerpoint/2010/main" val="140704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txBox="1">
            <a:spLocks/>
          </p:cNvSpPr>
          <p:nvPr/>
        </p:nvSpPr>
        <p:spPr bwMode="auto">
          <a:xfrm>
            <a:off x="503238" y="6284913"/>
            <a:ext cx="4830762" cy="473075"/>
          </a:xfrm>
          <a:prstGeom prst="rect">
            <a:avLst/>
          </a:prstGeom>
          <a:noFill/>
          <a:ln w="9525">
            <a:noFill/>
            <a:miter lim="800000"/>
            <a:headEnd/>
            <a:tailEnd/>
          </a:ln>
        </p:spPr>
        <p:txBody>
          <a:bodyPr anchor="ctr"/>
          <a:lstStyle>
            <a:lvl1pPr marL="266700" indent="-266700" algn="l" rtl="0" eaLnBrk="0" fontAlgn="base" hangingPunct="0">
              <a:lnSpc>
                <a:spcPct val="95000"/>
              </a:lnSpc>
              <a:spcBef>
                <a:spcPct val="0"/>
              </a:spcBef>
              <a:spcAft>
                <a:spcPts val="0"/>
              </a:spcAft>
              <a:buClrTx/>
              <a:buFont typeface="+mj-lt"/>
              <a:buAutoNum type="arabicPeriod"/>
              <a:defRPr sz="1200">
                <a:solidFill>
                  <a:schemeClr val="bg2"/>
                </a:solidFill>
                <a:latin typeface="Arial Narrow" pitchFamily="34" charset="0"/>
                <a:ea typeface="+mn-ea"/>
                <a:cs typeface="+mn-cs"/>
              </a:defRPr>
            </a:lvl1pPr>
            <a:lvl2pPr marL="742950" indent="-285750" algn="l" rtl="0" eaLnBrk="0" fontAlgn="base" hangingPunct="0">
              <a:lnSpc>
                <a:spcPct val="85000"/>
              </a:lnSpc>
              <a:spcBef>
                <a:spcPct val="0"/>
              </a:spcBef>
              <a:spcAft>
                <a:spcPct val="25000"/>
              </a:spcAft>
              <a:buClr>
                <a:srgbClr val="D52B1E"/>
              </a:buClr>
              <a:buChar char="•"/>
              <a:defRPr sz="2400">
                <a:solidFill>
                  <a:schemeClr val="bg2"/>
                </a:solidFill>
                <a:latin typeface="+mn-lt"/>
              </a:defRPr>
            </a:lvl2pPr>
            <a:lvl3pPr marL="1143000" indent="-228600" algn="l" rtl="0" eaLnBrk="0" fontAlgn="base" hangingPunct="0">
              <a:lnSpc>
                <a:spcPct val="85000"/>
              </a:lnSpc>
              <a:spcBef>
                <a:spcPct val="0"/>
              </a:spcBef>
              <a:spcAft>
                <a:spcPct val="25000"/>
              </a:spcAft>
              <a:buClr>
                <a:srgbClr val="D52B1E"/>
              </a:buClr>
              <a:buFont typeface="Symbol" pitchFamily="18" charset="2"/>
              <a:buChar char="-"/>
              <a:defRPr sz="2000">
                <a:solidFill>
                  <a:schemeClr val="bg2"/>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Aft>
                <a:spcPct val="0"/>
              </a:spcAft>
              <a:buFont typeface="Arial" pitchFamily="34" charset="0"/>
              <a:buAutoNum type="arabicPeriod"/>
              <a:defRPr/>
            </a:pPr>
            <a:r>
              <a:rPr lang="en-US" altLang="en-US" sz="600" kern="0" dirty="0">
                <a:solidFill>
                  <a:schemeClr val="tx1"/>
                </a:solidFill>
              </a:rPr>
              <a:t>Rodbard HW et al. </a:t>
            </a:r>
            <a:r>
              <a:rPr lang="en-US" altLang="en-US" sz="600" i="1" kern="0" dirty="0">
                <a:solidFill>
                  <a:schemeClr val="tx1"/>
                </a:solidFill>
              </a:rPr>
              <a:t>Endocr Pract </a:t>
            </a:r>
            <a:r>
              <a:rPr lang="en-US" altLang="en-US" sz="600" kern="0" dirty="0">
                <a:solidFill>
                  <a:schemeClr val="tx1"/>
                </a:solidFill>
              </a:rPr>
              <a:t>2009;15:541-59 (updated 15:768)</a:t>
            </a:r>
          </a:p>
          <a:p>
            <a:pPr eaLnBrk="1" hangingPunct="1">
              <a:spcAft>
                <a:spcPct val="0"/>
              </a:spcAft>
              <a:buFont typeface="Arial" pitchFamily="34" charset="0"/>
              <a:buAutoNum type="arabicPeriod"/>
              <a:defRPr/>
            </a:pPr>
            <a:r>
              <a:rPr lang="en-US" altLang="en-US" sz="600" kern="0" dirty="0">
                <a:solidFill>
                  <a:schemeClr val="tx1"/>
                </a:solidFill>
              </a:rPr>
              <a:t>Rodbard HW et al. </a:t>
            </a:r>
            <a:r>
              <a:rPr lang="en-US" altLang="en-US" sz="600" i="1" kern="0" dirty="0">
                <a:solidFill>
                  <a:schemeClr val="tx1"/>
                </a:solidFill>
              </a:rPr>
              <a:t>Endocr Pract</a:t>
            </a:r>
            <a:r>
              <a:rPr lang="en-US" altLang="en-US" sz="600" kern="0" dirty="0">
                <a:solidFill>
                  <a:schemeClr val="tx1"/>
                </a:solidFill>
              </a:rPr>
              <a:t> 2007;13(Suppl 1):1-68 (updated 14:802)</a:t>
            </a:r>
          </a:p>
          <a:p>
            <a:pPr eaLnBrk="1" hangingPunct="1">
              <a:spcAft>
                <a:spcPct val="0"/>
              </a:spcAft>
              <a:buFont typeface="Arial" pitchFamily="34" charset="0"/>
              <a:buAutoNum type="arabicPeriod"/>
              <a:defRPr/>
            </a:pPr>
            <a:r>
              <a:rPr lang="en-US" altLang="en-US" sz="600" kern="0" dirty="0">
                <a:solidFill>
                  <a:schemeClr val="tx1"/>
                </a:solidFill>
              </a:rPr>
              <a:t>Lund A et al. </a:t>
            </a:r>
            <a:r>
              <a:rPr lang="en-US" altLang="en-US" sz="600" i="1" kern="0" dirty="0">
                <a:solidFill>
                  <a:schemeClr val="tx1"/>
                </a:solidFill>
              </a:rPr>
              <a:t>Expert Opin Emerg Drugs </a:t>
            </a:r>
            <a:r>
              <a:rPr lang="en-US" altLang="en-US" sz="600" kern="0" dirty="0">
                <a:solidFill>
                  <a:schemeClr val="tx1"/>
                </a:solidFill>
              </a:rPr>
              <a:t>2011;16:607-18</a:t>
            </a:r>
          </a:p>
          <a:p>
            <a:pPr eaLnBrk="1" hangingPunct="1">
              <a:spcAft>
                <a:spcPct val="0"/>
              </a:spcAft>
              <a:buFont typeface="Arial" pitchFamily="34" charset="0"/>
              <a:buAutoNum type="arabicPeriod"/>
              <a:defRPr/>
            </a:pPr>
            <a:endParaRPr lang="en-US" altLang="en-US" sz="600" kern="0" dirty="0">
              <a:solidFill>
                <a:schemeClr val="tx1"/>
              </a:solidFill>
            </a:endParaRPr>
          </a:p>
        </p:txBody>
      </p:sp>
      <p:sp>
        <p:nvSpPr>
          <p:cNvPr id="23555" name="Title 3"/>
          <p:cNvSpPr>
            <a:spLocks noGrp="1"/>
          </p:cNvSpPr>
          <p:nvPr>
            <p:ph type="title" idx="4294967295"/>
          </p:nvPr>
        </p:nvSpPr>
        <p:spPr>
          <a:xfrm>
            <a:off x="0" y="0"/>
            <a:ext cx="8189913" cy="1143000"/>
          </a:xfrm>
        </p:spPr>
        <p:txBody>
          <a:bodyPr/>
          <a:lstStyle/>
          <a:p>
            <a:r>
              <a:rPr lang="en-US" altLang="en-US" sz="3200"/>
              <a:t>What Classes of Drugs Target FPG?</a:t>
            </a:r>
            <a:r>
              <a:rPr lang="en-US" altLang="en-US" sz="3200" baseline="30000"/>
              <a:t>1,2</a:t>
            </a:r>
          </a:p>
        </p:txBody>
      </p:sp>
      <p:sp>
        <p:nvSpPr>
          <p:cNvPr id="23556" name="Text Placeholder 5"/>
          <p:cNvSpPr txBox="1">
            <a:spLocks/>
          </p:cNvSpPr>
          <p:nvPr/>
        </p:nvSpPr>
        <p:spPr bwMode="auto">
          <a:xfrm>
            <a:off x="5235851" y="6300788"/>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5000"/>
              </a:lnSpc>
              <a:spcBef>
                <a:spcPct val="0"/>
              </a:spcBef>
              <a:buClrTx/>
              <a:buFont typeface="Arial" panose="020B0604020202020204" pitchFamily="34" charset="0"/>
              <a:buAutoNum type="arabicPeriod" startAt="4"/>
            </a:pPr>
            <a:r>
              <a:rPr lang="en-US" altLang="en-US" sz="700" dirty="0" err="1">
                <a:latin typeface="Arial Narrow" panose="020B0606020202030204" pitchFamily="34" charset="0"/>
              </a:rPr>
              <a:t>Nauke</a:t>
            </a:r>
            <a:r>
              <a:rPr lang="en-US" altLang="en-US" sz="700" dirty="0">
                <a:latin typeface="Arial Narrow" panose="020B0606020202030204" pitchFamily="34" charset="0"/>
              </a:rPr>
              <a:t> MA. </a:t>
            </a:r>
            <a:r>
              <a:rPr lang="en-US" altLang="en-US" sz="700" i="1" dirty="0">
                <a:latin typeface="Arial Narrow" panose="020B0606020202030204" pitchFamily="34" charset="0"/>
              </a:rPr>
              <a:t>Drug Des </a:t>
            </a:r>
            <a:r>
              <a:rPr lang="en-US" altLang="en-US" sz="700" i="1" dirty="0" err="1">
                <a:latin typeface="Arial Narrow" panose="020B0606020202030204" pitchFamily="34" charset="0"/>
              </a:rPr>
              <a:t>Devel</a:t>
            </a:r>
            <a:r>
              <a:rPr lang="en-US" altLang="en-US" sz="700" i="1" dirty="0">
                <a:latin typeface="Arial Narrow" panose="020B0606020202030204" pitchFamily="34" charset="0"/>
              </a:rPr>
              <a:t> </a:t>
            </a:r>
            <a:r>
              <a:rPr lang="en-US" altLang="en-US" sz="700" i="1" dirty="0" err="1">
                <a:latin typeface="Arial Narrow" panose="020B0606020202030204" pitchFamily="34" charset="0"/>
              </a:rPr>
              <a:t>Ther</a:t>
            </a:r>
            <a:r>
              <a:rPr lang="en-US" altLang="en-US" sz="700" dirty="0">
                <a:latin typeface="Arial Narrow" panose="020B0606020202030204" pitchFamily="34" charset="0"/>
              </a:rPr>
              <a:t> 2014;8:1335-80</a:t>
            </a:r>
          </a:p>
          <a:p>
            <a:pPr eaLnBrk="1" hangingPunct="1">
              <a:lnSpc>
                <a:spcPct val="95000"/>
              </a:lnSpc>
              <a:spcBef>
                <a:spcPct val="0"/>
              </a:spcBef>
              <a:buClrTx/>
              <a:buFont typeface="Arial" panose="020B0604020202020204" pitchFamily="34" charset="0"/>
              <a:buAutoNum type="arabicPeriod" startAt="4"/>
            </a:pPr>
            <a:r>
              <a:rPr lang="en-US" altLang="en-US" sz="700" dirty="0">
                <a:latin typeface="Arial Narrow" panose="020B0606020202030204" pitchFamily="34" charset="0"/>
              </a:rPr>
              <a:t>Drucker DJ et al. </a:t>
            </a:r>
            <a:r>
              <a:rPr lang="en-US" altLang="en-US" sz="700" i="1" dirty="0">
                <a:latin typeface="Arial Narrow" panose="020B0606020202030204" pitchFamily="34" charset="0"/>
              </a:rPr>
              <a:t>Diabetes Care </a:t>
            </a:r>
            <a:r>
              <a:rPr lang="en-US" altLang="en-US" sz="700" dirty="0">
                <a:latin typeface="Arial Narrow" panose="020B0606020202030204" pitchFamily="34" charset="0"/>
              </a:rPr>
              <a:t>2010;33:428-33</a:t>
            </a:r>
          </a:p>
          <a:p>
            <a:pPr eaLnBrk="1" hangingPunct="1">
              <a:lnSpc>
                <a:spcPct val="95000"/>
              </a:lnSpc>
              <a:spcBef>
                <a:spcPct val="0"/>
              </a:spcBef>
              <a:buClrTx/>
              <a:buFont typeface="Arial" panose="020B0604020202020204" pitchFamily="34" charset="0"/>
              <a:buAutoNum type="arabicPeriod" startAt="4"/>
            </a:pPr>
            <a:r>
              <a:rPr lang="en-US" altLang="en-US" sz="700" dirty="0" err="1">
                <a:latin typeface="Arial Narrow" panose="020B0606020202030204" pitchFamily="34" charset="0"/>
              </a:rPr>
              <a:t>Tibaldi</a:t>
            </a:r>
            <a:r>
              <a:rPr lang="en-US" altLang="en-US" sz="700" dirty="0">
                <a:latin typeface="Arial Narrow" panose="020B0606020202030204" pitchFamily="34" charset="0"/>
              </a:rPr>
              <a:t> J. </a:t>
            </a:r>
            <a:r>
              <a:rPr lang="en-US" altLang="en-US" sz="700" i="1" dirty="0">
                <a:latin typeface="Arial Narrow" panose="020B0606020202030204" pitchFamily="34" charset="0"/>
              </a:rPr>
              <a:t>Am J Med</a:t>
            </a:r>
            <a:r>
              <a:rPr lang="en-US" altLang="en-US" sz="700" dirty="0">
                <a:latin typeface="Arial Narrow" panose="020B0606020202030204" pitchFamily="34" charset="0"/>
              </a:rPr>
              <a:t> 2008;121(Suppl 6):S20-9</a:t>
            </a:r>
          </a:p>
        </p:txBody>
      </p:sp>
      <p:pic>
        <p:nvPicPr>
          <p:cNvPr id="23557" name="Picture 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284909"/>
            <a:ext cx="8847413"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4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idx="4294967295"/>
          </p:nvPr>
        </p:nvSpPr>
        <p:spPr>
          <a:xfrm>
            <a:off x="0" y="0"/>
            <a:ext cx="8189913" cy="1143000"/>
          </a:xfrm>
        </p:spPr>
        <p:txBody>
          <a:bodyPr/>
          <a:lstStyle/>
          <a:p>
            <a:r>
              <a:rPr lang="en-US" altLang="en-US" sz="3200"/>
              <a:t>What Classes of Drugs Target PPG?</a:t>
            </a:r>
            <a:r>
              <a:rPr lang="en-US" altLang="en-US" sz="3200" baseline="30000"/>
              <a:t>1,2</a:t>
            </a:r>
            <a:r>
              <a:rPr lang="en-US" altLang="en-US" sz="3200"/>
              <a:t> </a:t>
            </a:r>
          </a:p>
        </p:txBody>
      </p:sp>
      <p:pic>
        <p:nvPicPr>
          <p:cNvPr id="24581" name="Picture 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84079"/>
            <a:ext cx="8835887"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a:extLst>
              <a:ext uri="{FF2B5EF4-FFF2-40B4-BE49-F238E27FC236}">
                <a16:creationId xmlns:a16="http://schemas.microsoft.com/office/drawing/2014/main" xmlns="" id="{33B5F42F-EA93-498F-A918-AA9CEA7FC4CF}"/>
              </a:ext>
            </a:extLst>
          </p:cNvPr>
          <p:cNvSpPr txBox="1">
            <a:spLocks/>
          </p:cNvSpPr>
          <p:nvPr/>
        </p:nvSpPr>
        <p:spPr bwMode="auto">
          <a:xfrm>
            <a:off x="503238" y="6284913"/>
            <a:ext cx="4830762" cy="473075"/>
          </a:xfrm>
          <a:prstGeom prst="rect">
            <a:avLst/>
          </a:prstGeom>
          <a:noFill/>
          <a:ln w="9525">
            <a:noFill/>
            <a:miter lim="800000"/>
            <a:headEnd/>
            <a:tailEnd/>
          </a:ln>
        </p:spPr>
        <p:txBody>
          <a:bodyPr anchor="ctr"/>
          <a:lstStyle>
            <a:lvl1pPr marL="266700" indent="-266700" algn="l" rtl="0" eaLnBrk="0" fontAlgn="base" hangingPunct="0">
              <a:lnSpc>
                <a:spcPct val="95000"/>
              </a:lnSpc>
              <a:spcBef>
                <a:spcPct val="0"/>
              </a:spcBef>
              <a:spcAft>
                <a:spcPts val="0"/>
              </a:spcAft>
              <a:buClrTx/>
              <a:buFont typeface="+mj-lt"/>
              <a:buAutoNum type="arabicPeriod"/>
              <a:defRPr sz="1200">
                <a:solidFill>
                  <a:schemeClr val="bg2"/>
                </a:solidFill>
                <a:latin typeface="Arial Narrow" pitchFamily="34" charset="0"/>
                <a:ea typeface="+mn-ea"/>
                <a:cs typeface="+mn-cs"/>
              </a:defRPr>
            </a:lvl1pPr>
            <a:lvl2pPr marL="742950" indent="-285750" algn="l" rtl="0" eaLnBrk="0" fontAlgn="base" hangingPunct="0">
              <a:lnSpc>
                <a:spcPct val="85000"/>
              </a:lnSpc>
              <a:spcBef>
                <a:spcPct val="0"/>
              </a:spcBef>
              <a:spcAft>
                <a:spcPct val="25000"/>
              </a:spcAft>
              <a:buClr>
                <a:srgbClr val="D52B1E"/>
              </a:buClr>
              <a:buChar char="•"/>
              <a:defRPr sz="2400">
                <a:solidFill>
                  <a:schemeClr val="bg2"/>
                </a:solidFill>
                <a:latin typeface="+mn-lt"/>
              </a:defRPr>
            </a:lvl2pPr>
            <a:lvl3pPr marL="1143000" indent="-228600" algn="l" rtl="0" eaLnBrk="0" fontAlgn="base" hangingPunct="0">
              <a:lnSpc>
                <a:spcPct val="85000"/>
              </a:lnSpc>
              <a:spcBef>
                <a:spcPct val="0"/>
              </a:spcBef>
              <a:spcAft>
                <a:spcPct val="25000"/>
              </a:spcAft>
              <a:buClr>
                <a:srgbClr val="D52B1E"/>
              </a:buClr>
              <a:buFont typeface="Symbol" pitchFamily="18" charset="2"/>
              <a:buChar char="-"/>
              <a:defRPr sz="2000">
                <a:solidFill>
                  <a:schemeClr val="bg2"/>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Aft>
                <a:spcPct val="0"/>
              </a:spcAft>
              <a:buFont typeface="Arial" pitchFamily="34" charset="0"/>
              <a:buAutoNum type="arabicPeriod"/>
              <a:defRPr/>
            </a:pPr>
            <a:r>
              <a:rPr lang="en-US" altLang="en-US" sz="600" kern="0" dirty="0">
                <a:solidFill>
                  <a:schemeClr val="tx1"/>
                </a:solidFill>
              </a:rPr>
              <a:t>Rodbard HW et al. </a:t>
            </a:r>
            <a:r>
              <a:rPr lang="en-US" altLang="en-US" sz="600" i="1" kern="0" dirty="0">
                <a:solidFill>
                  <a:schemeClr val="tx1"/>
                </a:solidFill>
              </a:rPr>
              <a:t>Endocr Pract </a:t>
            </a:r>
            <a:r>
              <a:rPr lang="en-US" altLang="en-US" sz="600" kern="0" dirty="0">
                <a:solidFill>
                  <a:schemeClr val="tx1"/>
                </a:solidFill>
              </a:rPr>
              <a:t>2009;15:541-59 (updated 15:768)</a:t>
            </a:r>
          </a:p>
          <a:p>
            <a:pPr eaLnBrk="1" hangingPunct="1">
              <a:spcAft>
                <a:spcPct val="0"/>
              </a:spcAft>
              <a:buFont typeface="Arial" pitchFamily="34" charset="0"/>
              <a:buAutoNum type="arabicPeriod"/>
              <a:defRPr/>
            </a:pPr>
            <a:r>
              <a:rPr lang="en-US" altLang="en-US" sz="600" kern="0" dirty="0">
                <a:solidFill>
                  <a:schemeClr val="tx1"/>
                </a:solidFill>
              </a:rPr>
              <a:t>Rodbard HW et al. </a:t>
            </a:r>
            <a:r>
              <a:rPr lang="en-US" altLang="en-US" sz="600" i="1" kern="0" dirty="0">
                <a:solidFill>
                  <a:schemeClr val="tx1"/>
                </a:solidFill>
              </a:rPr>
              <a:t>Endocr Pract</a:t>
            </a:r>
            <a:r>
              <a:rPr lang="en-US" altLang="en-US" sz="600" kern="0" dirty="0">
                <a:solidFill>
                  <a:schemeClr val="tx1"/>
                </a:solidFill>
              </a:rPr>
              <a:t> 2007;13(Suppl 1):1-68 (updated 14:802)</a:t>
            </a:r>
          </a:p>
          <a:p>
            <a:pPr eaLnBrk="1" hangingPunct="1">
              <a:spcAft>
                <a:spcPct val="0"/>
              </a:spcAft>
              <a:buFont typeface="Arial" pitchFamily="34" charset="0"/>
              <a:buAutoNum type="arabicPeriod"/>
              <a:defRPr/>
            </a:pPr>
            <a:r>
              <a:rPr lang="en-US" altLang="en-US" sz="600" kern="0" dirty="0">
                <a:solidFill>
                  <a:schemeClr val="tx1"/>
                </a:solidFill>
              </a:rPr>
              <a:t>Lund A et al. </a:t>
            </a:r>
            <a:r>
              <a:rPr lang="en-US" altLang="en-US" sz="600" i="1" kern="0" dirty="0">
                <a:solidFill>
                  <a:schemeClr val="tx1"/>
                </a:solidFill>
              </a:rPr>
              <a:t>Expert Opin Emerg Drugs </a:t>
            </a:r>
            <a:r>
              <a:rPr lang="en-US" altLang="en-US" sz="600" kern="0" dirty="0">
                <a:solidFill>
                  <a:schemeClr val="tx1"/>
                </a:solidFill>
              </a:rPr>
              <a:t>2011;16:607-18</a:t>
            </a:r>
          </a:p>
          <a:p>
            <a:pPr eaLnBrk="1" hangingPunct="1">
              <a:spcAft>
                <a:spcPct val="0"/>
              </a:spcAft>
              <a:buFont typeface="Arial" pitchFamily="34" charset="0"/>
              <a:buAutoNum type="arabicPeriod"/>
              <a:defRPr/>
            </a:pPr>
            <a:endParaRPr lang="en-US" altLang="en-US" sz="600" kern="0" dirty="0">
              <a:solidFill>
                <a:schemeClr val="tx1"/>
              </a:solidFill>
            </a:endParaRPr>
          </a:p>
        </p:txBody>
      </p:sp>
      <p:sp>
        <p:nvSpPr>
          <p:cNvPr id="7" name="Text Placeholder 5">
            <a:extLst>
              <a:ext uri="{FF2B5EF4-FFF2-40B4-BE49-F238E27FC236}">
                <a16:creationId xmlns:a16="http://schemas.microsoft.com/office/drawing/2014/main" xmlns="" id="{771C0DFA-5CEA-4D04-AEAC-15E31674BC2C}"/>
              </a:ext>
            </a:extLst>
          </p:cNvPr>
          <p:cNvSpPr txBox="1">
            <a:spLocks/>
          </p:cNvSpPr>
          <p:nvPr/>
        </p:nvSpPr>
        <p:spPr bwMode="auto">
          <a:xfrm>
            <a:off x="5235851" y="6300788"/>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lr>
                <a:srgbClr val="D4252C"/>
              </a:buClr>
              <a:buFont typeface="Symbol" panose="05050102010706020507" pitchFamily="18" charset="2"/>
              <a:buChar char=""/>
              <a:defRPr sz="2800">
                <a:solidFill>
                  <a:schemeClr val="tx1"/>
                </a:solidFill>
                <a:latin typeface="Arial" panose="020B0604020202020204" pitchFamily="34" charset="0"/>
              </a:defRPr>
            </a:lvl1pPr>
            <a:lvl2pPr marL="742950" indent="-285750" eaLnBrk="0" hangingPunct="0">
              <a:spcBef>
                <a:spcPct val="20000"/>
              </a:spcBef>
              <a:buClr>
                <a:srgbClr val="D4252C"/>
              </a:buClr>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Clr>
                <a:srgbClr val="D4252C"/>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4252C"/>
              </a:buClr>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5000"/>
              </a:lnSpc>
              <a:spcBef>
                <a:spcPct val="0"/>
              </a:spcBef>
              <a:buClrTx/>
              <a:buFont typeface="Arial" panose="020B0604020202020204" pitchFamily="34" charset="0"/>
              <a:buAutoNum type="arabicPeriod" startAt="4"/>
            </a:pPr>
            <a:r>
              <a:rPr lang="en-US" altLang="en-US" sz="700" dirty="0" err="1">
                <a:latin typeface="Arial Narrow" panose="020B0606020202030204" pitchFamily="34" charset="0"/>
              </a:rPr>
              <a:t>Nauke</a:t>
            </a:r>
            <a:r>
              <a:rPr lang="en-US" altLang="en-US" sz="700" dirty="0">
                <a:latin typeface="Arial Narrow" panose="020B0606020202030204" pitchFamily="34" charset="0"/>
              </a:rPr>
              <a:t> MA. </a:t>
            </a:r>
            <a:r>
              <a:rPr lang="en-US" altLang="en-US" sz="700" i="1" dirty="0">
                <a:latin typeface="Arial Narrow" panose="020B0606020202030204" pitchFamily="34" charset="0"/>
              </a:rPr>
              <a:t>Drug Des </a:t>
            </a:r>
            <a:r>
              <a:rPr lang="en-US" altLang="en-US" sz="700" i="1" dirty="0" err="1">
                <a:latin typeface="Arial Narrow" panose="020B0606020202030204" pitchFamily="34" charset="0"/>
              </a:rPr>
              <a:t>Devel</a:t>
            </a:r>
            <a:r>
              <a:rPr lang="en-US" altLang="en-US" sz="700" i="1" dirty="0">
                <a:latin typeface="Arial Narrow" panose="020B0606020202030204" pitchFamily="34" charset="0"/>
              </a:rPr>
              <a:t> </a:t>
            </a:r>
            <a:r>
              <a:rPr lang="en-US" altLang="en-US" sz="700" i="1" dirty="0" err="1">
                <a:latin typeface="Arial Narrow" panose="020B0606020202030204" pitchFamily="34" charset="0"/>
              </a:rPr>
              <a:t>Ther</a:t>
            </a:r>
            <a:r>
              <a:rPr lang="en-US" altLang="en-US" sz="700" dirty="0">
                <a:latin typeface="Arial Narrow" panose="020B0606020202030204" pitchFamily="34" charset="0"/>
              </a:rPr>
              <a:t> 2014;8:1335-80</a:t>
            </a:r>
          </a:p>
          <a:p>
            <a:pPr eaLnBrk="1" hangingPunct="1">
              <a:lnSpc>
                <a:spcPct val="95000"/>
              </a:lnSpc>
              <a:spcBef>
                <a:spcPct val="0"/>
              </a:spcBef>
              <a:buClrTx/>
              <a:buFont typeface="Arial" panose="020B0604020202020204" pitchFamily="34" charset="0"/>
              <a:buAutoNum type="arabicPeriod" startAt="4"/>
            </a:pPr>
            <a:r>
              <a:rPr lang="en-US" altLang="en-US" sz="700" dirty="0">
                <a:latin typeface="Arial Narrow" panose="020B0606020202030204" pitchFamily="34" charset="0"/>
              </a:rPr>
              <a:t>Drucker DJ et al. </a:t>
            </a:r>
            <a:r>
              <a:rPr lang="en-US" altLang="en-US" sz="700" i="1" dirty="0">
                <a:latin typeface="Arial Narrow" panose="020B0606020202030204" pitchFamily="34" charset="0"/>
              </a:rPr>
              <a:t>Diabetes Care </a:t>
            </a:r>
            <a:r>
              <a:rPr lang="en-US" altLang="en-US" sz="700" dirty="0">
                <a:latin typeface="Arial Narrow" panose="020B0606020202030204" pitchFamily="34" charset="0"/>
              </a:rPr>
              <a:t>2010;33:428-33</a:t>
            </a:r>
          </a:p>
          <a:p>
            <a:pPr eaLnBrk="1" hangingPunct="1">
              <a:lnSpc>
                <a:spcPct val="95000"/>
              </a:lnSpc>
              <a:spcBef>
                <a:spcPct val="0"/>
              </a:spcBef>
              <a:buClrTx/>
              <a:buFont typeface="Arial" panose="020B0604020202020204" pitchFamily="34" charset="0"/>
              <a:buAutoNum type="arabicPeriod" startAt="4"/>
            </a:pPr>
            <a:r>
              <a:rPr lang="en-US" altLang="en-US" sz="700" dirty="0" err="1">
                <a:latin typeface="Arial Narrow" panose="020B0606020202030204" pitchFamily="34" charset="0"/>
              </a:rPr>
              <a:t>Tibaldi</a:t>
            </a:r>
            <a:r>
              <a:rPr lang="en-US" altLang="en-US" sz="700" dirty="0">
                <a:latin typeface="Arial Narrow" panose="020B0606020202030204" pitchFamily="34" charset="0"/>
              </a:rPr>
              <a:t> J. </a:t>
            </a:r>
            <a:r>
              <a:rPr lang="en-US" altLang="en-US" sz="700" i="1" dirty="0">
                <a:latin typeface="Arial Narrow" panose="020B0606020202030204" pitchFamily="34" charset="0"/>
              </a:rPr>
              <a:t>Am J Med</a:t>
            </a:r>
            <a:r>
              <a:rPr lang="en-US" altLang="en-US" sz="700" dirty="0">
                <a:latin typeface="Arial Narrow" panose="020B0606020202030204" pitchFamily="34" charset="0"/>
              </a:rPr>
              <a:t> 2008;121(Suppl 6):S20-9</a:t>
            </a:r>
          </a:p>
        </p:txBody>
      </p:sp>
    </p:spTree>
    <p:extLst>
      <p:ext uri="{BB962C8B-B14F-4D97-AF65-F5344CB8AC3E}">
        <p14:creationId xmlns:p14="http://schemas.microsoft.com/office/powerpoint/2010/main" val="362362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5400"/>
            <a:ext cx="8229600" cy="1143000"/>
          </a:xfrm>
        </p:spPr>
        <p:txBody>
          <a:bodyPr/>
          <a:lstStyle/>
          <a:p>
            <a:r>
              <a:rPr lang="en-US" sz="2800" dirty="0"/>
              <a:t>Differences exist between patient HbA</a:t>
            </a:r>
            <a:r>
              <a:rPr lang="en-US" sz="2800" baseline="-25000" dirty="0"/>
              <a:t>1c</a:t>
            </a:r>
            <a:r>
              <a:rPr lang="en-US" sz="2800" dirty="0"/>
              <a:t> and physician’s target at study entry</a:t>
            </a:r>
          </a:p>
        </p:txBody>
      </p:sp>
      <p:sp>
        <p:nvSpPr>
          <p:cNvPr id="69" name="Rectangle 68"/>
          <p:cNvSpPr/>
          <p:nvPr/>
        </p:nvSpPr>
        <p:spPr>
          <a:xfrm>
            <a:off x="380454" y="6006163"/>
            <a:ext cx="790557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More or less stringent glycaemic goals may be appropriate for individual patients. Goals should be </a:t>
            </a:r>
            <a:r>
              <a:rPr kumimoji="0" lang="en-US" sz="800" b="0" i="0" u="none" strike="noStrike" kern="1200" cap="none" spc="0" normalizeH="0" baseline="0" noProof="0" dirty="0" err="1">
                <a:ln>
                  <a:noFill/>
                </a:ln>
                <a:solidFill>
                  <a:srgbClr val="000000"/>
                </a:solidFill>
                <a:effectLst/>
                <a:uLnTx/>
                <a:uFillTx/>
                <a:latin typeface="Arial"/>
                <a:ea typeface="+mn-ea"/>
                <a:cs typeface="+mn-cs"/>
              </a:rPr>
              <a:t>individualised</a:t>
            </a:r>
            <a:r>
              <a:rPr kumimoji="0" lang="en-US" sz="800" b="0" i="0" u="none" strike="noStrike" kern="1200" cap="none" spc="0" normalizeH="0" baseline="0" noProof="0" dirty="0">
                <a:ln>
                  <a:noFill/>
                </a:ln>
                <a:solidFill>
                  <a:srgbClr val="000000"/>
                </a:solidFill>
                <a:effectLst/>
                <a:uLnTx/>
                <a:uFillTx/>
                <a:latin typeface="Arial"/>
                <a:ea typeface="+mn-ea"/>
                <a:cs typeface="+mn-cs"/>
              </a:rPr>
              <a:t> based on duration of diabetes, age/life expectancy, comorbid conditions, known </a:t>
            </a:r>
            <a:r>
              <a:rPr kumimoji="0" lang="en-US" sz="800" b="0" i="0" u="none" strike="noStrike" kern="1200" cap="none" spc="0" normalizeH="0" baseline="0" noProof="0">
                <a:ln>
                  <a:noFill/>
                </a:ln>
                <a:solidFill>
                  <a:srgbClr val="000000"/>
                </a:solidFill>
                <a:effectLst/>
                <a:uLnTx/>
                <a:uFillTx/>
                <a:latin typeface="Arial"/>
                <a:ea typeface="+mn-ea"/>
                <a:cs typeface="+mn-cs"/>
              </a:rPr>
              <a:t>cardiovascular disease </a:t>
            </a:r>
            <a:r>
              <a:rPr kumimoji="0" lang="en-US" sz="800" b="0" i="0" u="none" strike="noStrike" kern="1200" cap="none" spc="0" normalizeH="0" baseline="0" noProof="0" dirty="0">
                <a:ln>
                  <a:noFill/>
                </a:ln>
                <a:solidFill>
                  <a:srgbClr val="000000"/>
                </a:solidFill>
                <a:effectLst/>
                <a:uLnTx/>
                <a:uFillTx/>
                <a:latin typeface="Arial"/>
                <a:ea typeface="+mn-ea"/>
                <a:cs typeface="+mn-cs"/>
              </a:rPr>
              <a:t>or advanced microvascular complications, hypoglycaemia unawareness, and individual patient considerations. </a:t>
            </a:r>
            <a:r>
              <a:rPr kumimoji="0" lang="da-DK" sz="800" b="0" i="0" u="none" strike="noStrike" kern="1200" cap="none" spc="0" normalizeH="0" baseline="0" noProof="0" dirty="0">
                <a:ln>
                  <a:noFill/>
                </a:ln>
                <a:solidFill>
                  <a:srgbClr val="000000"/>
                </a:solidFill>
                <a:effectLst/>
                <a:uLnTx/>
                <a:uFillTx/>
                <a:latin typeface="Arial"/>
                <a:ea typeface="+mn-ea"/>
                <a:cs typeface="+mn-cs"/>
              </a:rPr>
              <a:t>Patients were on insulin treatment for at least 3 months.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Polinski</a:t>
            </a: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JM, et al. </a:t>
            </a:r>
            <a:r>
              <a:rPr kumimoji="0" lang="en-US" sz="8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BMC </a:t>
            </a:r>
            <a:r>
              <a:rPr kumimoji="0" lang="en-US" sz="800" b="0" i="1"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Endocr</a:t>
            </a:r>
            <a:r>
              <a:rPr kumimoji="0" lang="en-US" sz="8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800" b="0" i="1"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Disord</a:t>
            </a: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2015;15(46):1-9.</a:t>
            </a:r>
            <a:endParaRPr kumimoji="0" lang="da-DK" sz="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4" name="Text Box 9"/>
          <p:cNvSpPr txBox="1">
            <a:spLocks noChangeArrowheads="1"/>
          </p:cNvSpPr>
          <p:nvPr/>
        </p:nvSpPr>
        <p:spPr bwMode="auto">
          <a:xfrm rot="16200000">
            <a:off x="-198675" y="3568023"/>
            <a:ext cx="15698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HbA</a:t>
            </a:r>
            <a:r>
              <a:rPr kumimoji="0" lang="en-US" altLang="en-US" sz="1600" b="1" i="0" u="none" strike="noStrike" kern="0" cap="none" spc="0" normalizeH="0" baseline="-25000" noProof="0" dirty="0">
                <a:ln>
                  <a:noFill/>
                </a:ln>
                <a:solidFill>
                  <a:srgbClr val="000000"/>
                </a:solidFill>
                <a:effectLst/>
                <a:uLnTx/>
                <a:uFillTx/>
                <a:latin typeface="Arial" panose="020B0604020202020204" pitchFamily="34" charset="0"/>
                <a:ea typeface="+mn-ea"/>
                <a:cs typeface="+mn-cs"/>
              </a:rPr>
              <a:t>1c</a:t>
            </a: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125" name="Rectangle 122"/>
          <p:cNvSpPr>
            <a:spLocks noChangeArrowheads="1"/>
          </p:cNvSpPr>
          <p:nvPr/>
        </p:nvSpPr>
        <p:spPr bwMode="auto">
          <a:xfrm>
            <a:off x="1463997" y="1975148"/>
            <a:ext cx="5552422" cy="281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6" name="Rectangle 129"/>
          <p:cNvSpPr>
            <a:spLocks noChangeArrowheads="1"/>
          </p:cNvSpPr>
          <p:nvPr/>
        </p:nvSpPr>
        <p:spPr bwMode="auto">
          <a:xfrm rot="10800000">
            <a:off x="1500038" y="4233134"/>
            <a:ext cx="274320" cy="59436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7" name="Rectangle 130"/>
          <p:cNvSpPr>
            <a:spLocks noChangeArrowheads="1"/>
          </p:cNvSpPr>
          <p:nvPr/>
        </p:nvSpPr>
        <p:spPr bwMode="auto">
          <a:xfrm rot="10800000">
            <a:off x="2367186" y="4420029"/>
            <a:ext cx="274320" cy="41148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8" name="Rectangle 133"/>
          <p:cNvSpPr>
            <a:spLocks noChangeArrowheads="1"/>
          </p:cNvSpPr>
          <p:nvPr/>
        </p:nvSpPr>
        <p:spPr bwMode="auto">
          <a:xfrm rot="10800000">
            <a:off x="1777465" y="3345667"/>
            <a:ext cx="274320" cy="1481328"/>
          </a:xfrm>
          <a:prstGeom prst="rect">
            <a:avLst/>
          </a:prstGeom>
          <a:solidFill>
            <a:srgbClr val="A59D95"/>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9" name="Line 137"/>
          <p:cNvSpPr>
            <a:spLocks noChangeShapeType="1"/>
          </p:cNvSpPr>
          <p:nvPr/>
        </p:nvSpPr>
        <p:spPr bwMode="auto">
          <a:xfrm>
            <a:off x="1315142" y="2436128"/>
            <a:ext cx="0" cy="246888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0" name="Line 138"/>
          <p:cNvSpPr>
            <a:spLocks noChangeShapeType="1"/>
          </p:cNvSpPr>
          <p:nvPr/>
        </p:nvSpPr>
        <p:spPr bwMode="auto">
          <a:xfrm>
            <a:off x="1254822" y="4489786"/>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1" name="Line 139"/>
          <p:cNvSpPr>
            <a:spLocks noChangeShapeType="1"/>
          </p:cNvSpPr>
          <p:nvPr/>
        </p:nvSpPr>
        <p:spPr bwMode="auto">
          <a:xfrm>
            <a:off x="1254822" y="3815529"/>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2" name="Line 140"/>
          <p:cNvSpPr>
            <a:spLocks noChangeShapeType="1"/>
          </p:cNvSpPr>
          <p:nvPr/>
        </p:nvSpPr>
        <p:spPr bwMode="auto">
          <a:xfrm>
            <a:off x="1254822" y="3489691"/>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3" name="Line 141"/>
          <p:cNvSpPr>
            <a:spLocks noChangeShapeType="1"/>
          </p:cNvSpPr>
          <p:nvPr/>
        </p:nvSpPr>
        <p:spPr bwMode="auto">
          <a:xfrm>
            <a:off x="1254822" y="3143985"/>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4" name="Line 142"/>
          <p:cNvSpPr>
            <a:spLocks noChangeShapeType="1"/>
          </p:cNvSpPr>
          <p:nvPr/>
        </p:nvSpPr>
        <p:spPr bwMode="auto">
          <a:xfrm>
            <a:off x="1254822" y="2440575"/>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5" name="Line 143"/>
          <p:cNvSpPr>
            <a:spLocks noChangeShapeType="1"/>
          </p:cNvSpPr>
          <p:nvPr/>
        </p:nvSpPr>
        <p:spPr bwMode="auto">
          <a:xfrm>
            <a:off x="1254822" y="4155374"/>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6" name="Line 146"/>
          <p:cNvSpPr>
            <a:spLocks noChangeShapeType="1"/>
          </p:cNvSpPr>
          <p:nvPr/>
        </p:nvSpPr>
        <p:spPr bwMode="auto">
          <a:xfrm flipV="1">
            <a:off x="2199840" y="4825895"/>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7" name="Line 147"/>
          <p:cNvSpPr>
            <a:spLocks noChangeShapeType="1"/>
          </p:cNvSpPr>
          <p:nvPr/>
        </p:nvSpPr>
        <p:spPr bwMode="auto">
          <a:xfrm flipV="1">
            <a:off x="7423337" y="4825895"/>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8" name="Line 149"/>
          <p:cNvSpPr>
            <a:spLocks noChangeShapeType="1"/>
          </p:cNvSpPr>
          <p:nvPr/>
        </p:nvSpPr>
        <p:spPr bwMode="auto">
          <a:xfrm flipV="1">
            <a:off x="3071731" y="4825895"/>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39" name="Rectangle 156"/>
          <p:cNvSpPr>
            <a:spLocks noChangeArrowheads="1"/>
          </p:cNvSpPr>
          <p:nvPr/>
        </p:nvSpPr>
        <p:spPr bwMode="auto">
          <a:xfrm rot="18900000">
            <a:off x="1372975" y="5024835"/>
            <a:ext cx="5209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Overall</a:t>
            </a:r>
          </a:p>
        </p:txBody>
      </p:sp>
      <p:sp>
        <p:nvSpPr>
          <p:cNvPr id="140" name="Rectangle 139"/>
          <p:cNvSpPr/>
          <p:nvPr/>
        </p:nvSpPr>
        <p:spPr>
          <a:xfrm>
            <a:off x="5162508" y="2104209"/>
            <a:ext cx="182880" cy="182880"/>
          </a:xfrm>
          <a:prstGeom prst="rect">
            <a:avLst/>
          </a:prstGeom>
          <a:solidFill>
            <a:srgbClr val="A59D95"/>
          </a:solidFill>
          <a:ln w="25400" cap="flat" cmpd="sng" algn="ctr">
            <a:noFill/>
            <a:prstDash val="solid"/>
          </a:ln>
          <a:effectLst/>
        </p:spPr>
        <p:txBody>
          <a:bodyPr lIns="512064"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sp>
        <p:nvSpPr>
          <p:cNvPr id="141" name="Rectangle 140"/>
          <p:cNvSpPr/>
          <p:nvPr/>
        </p:nvSpPr>
        <p:spPr>
          <a:xfrm>
            <a:off x="2118451" y="2103490"/>
            <a:ext cx="182880" cy="182880"/>
          </a:xfrm>
          <a:prstGeom prst="rect">
            <a:avLst/>
          </a:prstGeom>
          <a:solidFill>
            <a:srgbClr val="D52B17"/>
          </a:solidFill>
          <a:ln w="25400" cap="flat" cmpd="sng" algn="ctr">
            <a:noFill/>
            <a:prstDash val="solid"/>
          </a:ln>
          <a:effectLst/>
        </p:spPr>
        <p:txBody>
          <a:bodyPr lIns="512064"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sp>
        <p:nvSpPr>
          <p:cNvPr id="142" name="TextBox 141"/>
          <p:cNvSpPr txBox="1"/>
          <p:nvPr/>
        </p:nvSpPr>
        <p:spPr>
          <a:xfrm>
            <a:off x="5376577" y="2036816"/>
            <a:ext cx="2212465" cy="307777"/>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Patient laboratory value</a:t>
            </a:r>
          </a:p>
        </p:txBody>
      </p:sp>
      <p:sp>
        <p:nvSpPr>
          <p:cNvPr id="143" name="Rectangle 155"/>
          <p:cNvSpPr>
            <a:spLocks noChangeArrowheads="1"/>
          </p:cNvSpPr>
          <p:nvPr/>
        </p:nvSpPr>
        <p:spPr bwMode="auto">
          <a:xfrm>
            <a:off x="971437" y="2376135"/>
            <a:ext cx="213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9.5</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9.0</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8.5</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8.0</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7.5</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7.0</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6.5</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6.0</a:t>
            </a:r>
          </a:p>
        </p:txBody>
      </p:sp>
      <p:sp>
        <p:nvSpPr>
          <p:cNvPr id="144" name="Rectangle 156"/>
          <p:cNvSpPr>
            <a:spLocks noChangeArrowheads="1"/>
          </p:cNvSpPr>
          <p:nvPr/>
        </p:nvSpPr>
        <p:spPr bwMode="auto">
          <a:xfrm rot="18900000">
            <a:off x="2324923" y="4991139"/>
            <a:ext cx="4280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China</a:t>
            </a:r>
          </a:p>
        </p:txBody>
      </p:sp>
      <p:sp>
        <p:nvSpPr>
          <p:cNvPr id="145" name="Rectangle 156"/>
          <p:cNvSpPr>
            <a:spLocks noChangeArrowheads="1"/>
          </p:cNvSpPr>
          <p:nvPr/>
        </p:nvSpPr>
        <p:spPr bwMode="auto">
          <a:xfrm rot="18900000">
            <a:off x="2987792" y="5076429"/>
            <a:ext cx="6652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Germany</a:t>
            </a:r>
          </a:p>
        </p:txBody>
      </p:sp>
      <p:sp>
        <p:nvSpPr>
          <p:cNvPr id="146" name="Rectangle 156"/>
          <p:cNvSpPr>
            <a:spLocks noChangeArrowheads="1"/>
          </p:cNvSpPr>
          <p:nvPr/>
        </p:nvSpPr>
        <p:spPr bwMode="auto">
          <a:xfrm rot="18900000">
            <a:off x="4126583" y="4995683"/>
            <a:ext cx="3606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India</a:t>
            </a:r>
          </a:p>
        </p:txBody>
      </p:sp>
      <p:sp>
        <p:nvSpPr>
          <p:cNvPr id="147" name="Rectangle 156"/>
          <p:cNvSpPr>
            <a:spLocks noChangeArrowheads="1"/>
          </p:cNvSpPr>
          <p:nvPr/>
        </p:nvSpPr>
        <p:spPr bwMode="auto">
          <a:xfrm rot="18900000">
            <a:off x="4866606" y="5052185"/>
            <a:ext cx="5209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Mexico</a:t>
            </a:r>
          </a:p>
        </p:txBody>
      </p:sp>
      <p:sp>
        <p:nvSpPr>
          <p:cNvPr id="148" name="Rectangle 156"/>
          <p:cNvSpPr>
            <a:spLocks noChangeArrowheads="1"/>
          </p:cNvSpPr>
          <p:nvPr/>
        </p:nvSpPr>
        <p:spPr bwMode="auto">
          <a:xfrm rot="18900000">
            <a:off x="5768535" y="5043508"/>
            <a:ext cx="5033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Russia</a:t>
            </a:r>
          </a:p>
        </p:txBody>
      </p:sp>
      <p:sp>
        <p:nvSpPr>
          <p:cNvPr id="149" name="Rectangle 156"/>
          <p:cNvSpPr>
            <a:spLocks noChangeArrowheads="1"/>
          </p:cNvSpPr>
          <p:nvPr/>
        </p:nvSpPr>
        <p:spPr bwMode="auto">
          <a:xfrm rot="18900000">
            <a:off x="6725762" y="4982489"/>
            <a:ext cx="477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Saudi</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Arabia</a:t>
            </a:r>
          </a:p>
        </p:txBody>
      </p:sp>
      <p:sp>
        <p:nvSpPr>
          <p:cNvPr id="150" name="Rectangle 156"/>
          <p:cNvSpPr>
            <a:spLocks noChangeArrowheads="1"/>
          </p:cNvSpPr>
          <p:nvPr/>
        </p:nvSpPr>
        <p:spPr bwMode="auto">
          <a:xfrm rot="18900000">
            <a:off x="7709360" y="4969184"/>
            <a:ext cx="2131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US</a:t>
            </a:r>
          </a:p>
        </p:txBody>
      </p:sp>
      <p:sp>
        <p:nvSpPr>
          <p:cNvPr id="151" name="Rectangle 133"/>
          <p:cNvSpPr>
            <a:spLocks noChangeArrowheads="1"/>
          </p:cNvSpPr>
          <p:nvPr/>
        </p:nvSpPr>
        <p:spPr bwMode="auto">
          <a:xfrm rot="10800000">
            <a:off x="2641816" y="3734497"/>
            <a:ext cx="274320" cy="1097280"/>
          </a:xfrm>
          <a:prstGeom prst="rect">
            <a:avLst/>
          </a:prstGeom>
          <a:solidFill>
            <a:srgbClr val="A59D95"/>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2" name="Rectangle 130"/>
          <p:cNvSpPr>
            <a:spLocks noChangeArrowheads="1"/>
          </p:cNvSpPr>
          <p:nvPr/>
        </p:nvSpPr>
        <p:spPr bwMode="auto">
          <a:xfrm rot="10800000">
            <a:off x="3199995" y="4231535"/>
            <a:ext cx="274320" cy="59436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3" name="Line 149"/>
          <p:cNvSpPr>
            <a:spLocks noChangeShapeType="1"/>
          </p:cNvSpPr>
          <p:nvPr/>
        </p:nvSpPr>
        <p:spPr bwMode="auto">
          <a:xfrm flipV="1">
            <a:off x="3904180" y="4830914"/>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4" name="Rectangle 133"/>
          <p:cNvSpPr>
            <a:spLocks noChangeArrowheads="1"/>
          </p:cNvSpPr>
          <p:nvPr/>
        </p:nvSpPr>
        <p:spPr bwMode="auto">
          <a:xfrm>
            <a:off x="3474622" y="3815529"/>
            <a:ext cx="274320" cy="1010634"/>
          </a:xfrm>
          <a:prstGeom prst="rect">
            <a:avLst/>
          </a:prstGeom>
          <a:solidFill>
            <a:srgbClr val="A59D95"/>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5" name="Rectangle 130"/>
          <p:cNvSpPr>
            <a:spLocks noChangeArrowheads="1"/>
          </p:cNvSpPr>
          <p:nvPr/>
        </p:nvSpPr>
        <p:spPr bwMode="auto">
          <a:xfrm rot="10800000">
            <a:off x="4064779" y="4245706"/>
            <a:ext cx="274320" cy="59436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6" name="Line 149"/>
          <p:cNvSpPr>
            <a:spLocks noChangeShapeType="1"/>
          </p:cNvSpPr>
          <p:nvPr/>
        </p:nvSpPr>
        <p:spPr bwMode="auto">
          <a:xfrm flipV="1">
            <a:off x="4768964" y="4845087"/>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7" name="Rectangle 133"/>
          <p:cNvSpPr>
            <a:spLocks noChangeArrowheads="1"/>
          </p:cNvSpPr>
          <p:nvPr/>
        </p:nvSpPr>
        <p:spPr bwMode="auto">
          <a:xfrm rot="10800000">
            <a:off x="4339406" y="3057256"/>
            <a:ext cx="274320" cy="1783080"/>
          </a:xfrm>
          <a:prstGeom prst="rect">
            <a:avLst/>
          </a:prstGeom>
          <a:solidFill>
            <a:srgbClr val="A59D95"/>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8" name="Rectangle 130"/>
          <p:cNvSpPr>
            <a:spLocks noChangeArrowheads="1"/>
          </p:cNvSpPr>
          <p:nvPr/>
        </p:nvSpPr>
        <p:spPr bwMode="auto">
          <a:xfrm rot="10800000">
            <a:off x="4957912" y="4328825"/>
            <a:ext cx="274320" cy="50292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9" name="Line 149"/>
          <p:cNvSpPr>
            <a:spLocks noChangeShapeType="1"/>
          </p:cNvSpPr>
          <p:nvPr/>
        </p:nvSpPr>
        <p:spPr bwMode="auto">
          <a:xfrm flipV="1">
            <a:off x="5662097" y="4845087"/>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60" name="Rectangle 133"/>
          <p:cNvSpPr>
            <a:spLocks noChangeArrowheads="1"/>
          </p:cNvSpPr>
          <p:nvPr/>
        </p:nvSpPr>
        <p:spPr bwMode="auto">
          <a:xfrm rot="10800000">
            <a:off x="5232539" y="3057255"/>
            <a:ext cx="274320" cy="1783080"/>
          </a:xfrm>
          <a:prstGeom prst="rect">
            <a:avLst/>
          </a:prstGeom>
          <a:solidFill>
            <a:srgbClr val="A59D95"/>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1" name="Rectangle 130"/>
          <p:cNvSpPr>
            <a:spLocks noChangeArrowheads="1"/>
          </p:cNvSpPr>
          <p:nvPr/>
        </p:nvSpPr>
        <p:spPr bwMode="auto">
          <a:xfrm rot="10800000">
            <a:off x="5840416" y="4337148"/>
            <a:ext cx="274320" cy="50292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2" name="Line 149"/>
          <p:cNvSpPr>
            <a:spLocks noChangeShapeType="1"/>
          </p:cNvSpPr>
          <p:nvPr/>
        </p:nvSpPr>
        <p:spPr bwMode="auto">
          <a:xfrm flipV="1">
            <a:off x="6544601" y="4845087"/>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63" name="Rectangle 133"/>
          <p:cNvSpPr>
            <a:spLocks noChangeArrowheads="1"/>
          </p:cNvSpPr>
          <p:nvPr/>
        </p:nvSpPr>
        <p:spPr bwMode="auto">
          <a:xfrm rot="10800000">
            <a:off x="6115043" y="3697335"/>
            <a:ext cx="274320" cy="1143000"/>
          </a:xfrm>
          <a:prstGeom prst="rect">
            <a:avLst/>
          </a:prstGeom>
          <a:solidFill>
            <a:srgbClr val="A59D95"/>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4" name="Rectangle 130"/>
          <p:cNvSpPr>
            <a:spLocks noChangeArrowheads="1"/>
          </p:cNvSpPr>
          <p:nvPr/>
        </p:nvSpPr>
        <p:spPr bwMode="auto">
          <a:xfrm>
            <a:off x="6725170" y="4046420"/>
            <a:ext cx="274320" cy="77724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5" name="Rectangle 133"/>
          <p:cNvSpPr>
            <a:spLocks noChangeArrowheads="1"/>
          </p:cNvSpPr>
          <p:nvPr/>
        </p:nvSpPr>
        <p:spPr bwMode="auto">
          <a:xfrm rot="10800000">
            <a:off x="6986918" y="2818025"/>
            <a:ext cx="274320" cy="2011680"/>
          </a:xfrm>
          <a:prstGeom prst="rect">
            <a:avLst/>
          </a:prstGeom>
          <a:solidFill>
            <a:srgbClr val="A59D95"/>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6" name="Rectangle 130"/>
          <p:cNvSpPr>
            <a:spLocks noChangeArrowheads="1"/>
          </p:cNvSpPr>
          <p:nvPr/>
        </p:nvSpPr>
        <p:spPr bwMode="auto">
          <a:xfrm rot="10800000">
            <a:off x="7566446" y="4285825"/>
            <a:ext cx="274320" cy="557784"/>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7" name="Line 149"/>
          <p:cNvSpPr>
            <a:spLocks noChangeShapeType="1"/>
          </p:cNvSpPr>
          <p:nvPr/>
        </p:nvSpPr>
        <p:spPr bwMode="auto">
          <a:xfrm flipV="1">
            <a:off x="8281264" y="4848630"/>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68" name="Rectangle 133"/>
          <p:cNvSpPr>
            <a:spLocks noChangeArrowheads="1"/>
          </p:cNvSpPr>
          <p:nvPr/>
        </p:nvSpPr>
        <p:spPr bwMode="auto">
          <a:xfrm>
            <a:off x="7841073" y="3489691"/>
            <a:ext cx="274320" cy="1354188"/>
          </a:xfrm>
          <a:prstGeom prst="rect">
            <a:avLst/>
          </a:prstGeom>
          <a:solidFill>
            <a:srgbClr val="A59D95"/>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9" name="Line 144"/>
          <p:cNvSpPr>
            <a:spLocks noChangeShapeType="1"/>
          </p:cNvSpPr>
          <p:nvPr/>
        </p:nvSpPr>
        <p:spPr bwMode="auto">
          <a:xfrm>
            <a:off x="1251344" y="4832655"/>
            <a:ext cx="704088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0" name="Line 141"/>
          <p:cNvSpPr>
            <a:spLocks noChangeShapeType="1"/>
          </p:cNvSpPr>
          <p:nvPr/>
        </p:nvSpPr>
        <p:spPr bwMode="auto">
          <a:xfrm>
            <a:off x="1268997" y="2817920"/>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1" name="TextBox 170"/>
          <p:cNvSpPr txBox="1"/>
          <p:nvPr/>
        </p:nvSpPr>
        <p:spPr>
          <a:xfrm>
            <a:off x="2339631" y="2038361"/>
            <a:ext cx="2359941" cy="307777"/>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Physician goal for patient</a:t>
            </a:r>
          </a:p>
        </p:txBody>
      </p:sp>
    </p:spTree>
    <p:extLst>
      <p:ext uri="{BB962C8B-B14F-4D97-AF65-F5344CB8AC3E}">
        <p14:creationId xmlns:p14="http://schemas.microsoft.com/office/powerpoint/2010/main" val="3936307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2800" kern="0" dirty="0">
                <a:solidFill>
                  <a:schemeClr val="bg1"/>
                </a:solidFill>
              </a:rPr>
              <a:t>Baseline insulin regimens are different around the world,</a:t>
            </a:r>
            <a:r>
              <a:rPr lang="en-US" sz="2800" kern="0" baseline="30000" dirty="0">
                <a:solidFill>
                  <a:schemeClr val="bg1"/>
                </a:solidFill>
              </a:rPr>
              <a:t>1</a:t>
            </a:r>
            <a:r>
              <a:rPr lang="en-US" sz="2800" kern="0" dirty="0">
                <a:solidFill>
                  <a:schemeClr val="bg1"/>
                </a:solidFill>
              </a:rPr>
              <a:t> reflecting local needs</a:t>
            </a:r>
            <a:endParaRPr lang="en-US" sz="2800" dirty="0"/>
          </a:p>
        </p:txBody>
      </p:sp>
      <p:sp>
        <p:nvSpPr>
          <p:cNvPr id="9" name="TextBox 8"/>
          <p:cNvSpPr txBox="1"/>
          <p:nvPr/>
        </p:nvSpPr>
        <p:spPr>
          <a:xfrm>
            <a:off x="381000" y="6129635"/>
            <a:ext cx="82230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rPr>
              <a:t>NPH = neutral protamine Hagedorn.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rPr>
              <a:t>IDF Global Guideline for Type 2 Diabetes. Begin with a basal insulin once daily such as NPH insulin, insulin glargine, or insulin </a:t>
            </a:r>
            <a:r>
              <a:rPr kumimoji="0" lang="en-US" sz="800" b="0" i="0" u="none" strike="noStrike" kern="0" cap="none" spc="0" normalizeH="0" baseline="0" noProof="0" dirty="0" err="1">
                <a:ln>
                  <a:noFill/>
                </a:ln>
                <a:solidFill>
                  <a:srgbClr val="000000"/>
                </a:solidFill>
                <a:effectLst/>
                <a:uLnTx/>
                <a:uFillTx/>
                <a:latin typeface="Arial"/>
                <a:ea typeface="+mn-ea"/>
                <a:cs typeface="+mn-cs"/>
              </a:rPr>
              <a:t>detemir</a:t>
            </a:r>
            <a:r>
              <a:rPr kumimoji="0" lang="en-US" sz="800" b="0" i="0" u="none" strike="noStrike" kern="0" cap="none" spc="0" normalizeH="0" baseline="0" noProof="0" dirty="0">
                <a:ln>
                  <a:noFill/>
                </a:ln>
                <a:solidFill>
                  <a:srgbClr val="000000"/>
                </a:solidFill>
                <a:effectLst/>
                <a:uLnTx/>
                <a:uFillTx/>
                <a:latin typeface="Arial"/>
                <a:ea typeface="+mn-ea"/>
                <a:cs typeface="+mn-cs"/>
              </a:rPr>
              <a:t>.</a:t>
            </a:r>
            <a:r>
              <a:rPr kumimoji="0" lang="en-US" sz="800" b="0" i="0" u="none" strike="noStrike" kern="0" cap="none" spc="0" normalizeH="0" baseline="30000" noProof="0" dirty="0">
                <a:ln>
                  <a:noFill/>
                </a:ln>
                <a:solidFill>
                  <a:srgbClr val="000000"/>
                </a:solidFill>
                <a:effectLst/>
                <a:uLnTx/>
                <a:uFillTx/>
                <a:latin typeface="Arial"/>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a:ea typeface="+mn-ea"/>
                <a:cs typeface="+mn-cs"/>
              </a:rPr>
              <a:t>1. </a:t>
            </a:r>
            <a:r>
              <a:rPr kumimoji="0" lang="en-US" sz="8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Polinski</a:t>
            </a: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JM, et al. </a:t>
            </a:r>
            <a:r>
              <a:rPr kumimoji="0" lang="en-US" sz="8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BMC </a:t>
            </a:r>
            <a:r>
              <a:rPr kumimoji="0" lang="en-US" sz="800" b="0" i="1"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Endocr</a:t>
            </a:r>
            <a:r>
              <a:rPr kumimoji="0" lang="en-US" sz="8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800" b="0" i="1"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Disord</a:t>
            </a: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2015;15(46):1-9</a:t>
            </a:r>
            <a:r>
              <a:rPr kumimoji="0" lang="da-DK" sz="800" b="0" i="0" u="none" strike="noStrike" kern="1200" cap="none" spc="0" normalizeH="0" baseline="0" noProof="0" dirty="0">
                <a:ln>
                  <a:noFill/>
                </a:ln>
                <a:solidFill>
                  <a:srgbClr val="000000"/>
                </a:solidFill>
                <a:effectLst/>
                <a:uLnTx/>
                <a:uFillTx/>
                <a:latin typeface="Arial"/>
                <a:ea typeface="+mn-ea"/>
                <a:cs typeface="+mn-cs"/>
              </a:rPr>
              <a:t>. 2. </a:t>
            </a:r>
            <a:r>
              <a:rPr kumimoji="0" lang="en-US" sz="800" b="0" i="0" u="none" strike="noStrike" kern="1200" cap="none" spc="0" normalizeH="0" baseline="0" noProof="0" dirty="0">
                <a:ln>
                  <a:noFill/>
                </a:ln>
                <a:solidFill>
                  <a:srgbClr val="000000"/>
                </a:solidFill>
                <a:effectLst/>
                <a:uLnTx/>
                <a:uFillTx/>
                <a:latin typeface="Arial"/>
                <a:ea typeface="+mn-ea"/>
                <a:cs typeface="+mn-cs"/>
              </a:rPr>
              <a:t>International Diabetes Federation. Clinical Guidelines Task Force. 2012.</a:t>
            </a:r>
            <a:endParaRPr kumimoji="0" lang="da-DK" sz="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3" name="Rectangle 133"/>
          <p:cNvSpPr>
            <a:spLocks noChangeArrowheads="1"/>
          </p:cNvSpPr>
          <p:nvPr/>
        </p:nvSpPr>
        <p:spPr bwMode="auto">
          <a:xfrm rot="10800000">
            <a:off x="1725619" y="4987721"/>
            <a:ext cx="228600" cy="292608"/>
          </a:xfrm>
          <a:prstGeom prst="rect">
            <a:avLst/>
          </a:prstGeom>
          <a:solidFill>
            <a:srgbClr val="0000FF"/>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4" name="Text Box 9"/>
          <p:cNvSpPr txBox="1">
            <a:spLocks noChangeArrowheads="1"/>
          </p:cNvSpPr>
          <p:nvPr/>
        </p:nvSpPr>
        <p:spPr bwMode="auto">
          <a:xfrm rot="16200000">
            <a:off x="-316570" y="3461266"/>
            <a:ext cx="15698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Patients (%)</a:t>
            </a:r>
          </a:p>
        </p:txBody>
      </p:sp>
      <p:sp>
        <p:nvSpPr>
          <p:cNvPr id="145" name="Rectangle 122"/>
          <p:cNvSpPr>
            <a:spLocks noChangeArrowheads="1"/>
          </p:cNvSpPr>
          <p:nvPr/>
        </p:nvSpPr>
        <p:spPr bwMode="auto">
          <a:xfrm>
            <a:off x="1299832" y="2426458"/>
            <a:ext cx="5552422" cy="281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6" name="Rectangle 129"/>
          <p:cNvSpPr>
            <a:spLocks noChangeArrowheads="1"/>
          </p:cNvSpPr>
          <p:nvPr/>
        </p:nvSpPr>
        <p:spPr bwMode="auto">
          <a:xfrm rot="10800000">
            <a:off x="1274913" y="3687739"/>
            <a:ext cx="228600" cy="1600200"/>
          </a:xfrm>
          <a:prstGeom prst="rect">
            <a:avLst/>
          </a:prstGeom>
          <a:solidFill>
            <a:srgbClr val="9900CC"/>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7" name="Rectangle 133"/>
          <p:cNvSpPr>
            <a:spLocks noChangeArrowheads="1"/>
          </p:cNvSpPr>
          <p:nvPr/>
        </p:nvSpPr>
        <p:spPr bwMode="auto">
          <a:xfrm rot="10800000">
            <a:off x="1501540" y="4324404"/>
            <a:ext cx="228600" cy="96012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8" name="Line 137"/>
          <p:cNvSpPr>
            <a:spLocks noChangeShapeType="1"/>
          </p:cNvSpPr>
          <p:nvPr/>
        </p:nvSpPr>
        <p:spPr bwMode="auto">
          <a:xfrm>
            <a:off x="1150977" y="2145758"/>
            <a:ext cx="0" cy="32004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49" name="Line 138"/>
          <p:cNvSpPr>
            <a:spLocks noChangeShapeType="1"/>
          </p:cNvSpPr>
          <p:nvPr/>
        </p:nvSpPr>
        <p:spPr bwMode="auto">
          <a:xfrm>
            <a:off x="1090657" y="4961416"/>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0" name="Line 139"/>
          <p:cNvSpPr>
            <a:spLocks noChangeShapeType="1"/>
          </p:cNvSpPr>
          <p:nvPr/>
        </p:nvSpPr>
        <p:spPr bwMode="auto">
          <a:xfrm>
            <a:off x="1090657" y="4337959"/>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1" name="Line 140"/>
          <p:cNvSpPr>
            <a:spLocks noChangeShapeType="1"/>
          </p:cNvSpPr>
          <p:nvPr/>
        </p:nvSpPr>
        <p:spPr bwMode="auto">
          <a:xfrm>
            <a:off x="1090657" y="4042601"/>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2" name="Line 141"/>
          <p:cNvSpPr>
            <a:spLocks noChangeShapeType="1"/>
          </p:cNvSpPr>
          <p:nvPr/>
        </p:nvSpPr>
        <p:spPr bwMode="auto">
          <a:xfrm>
            <a:off x="1090657" y="3727375"/>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3" name="Line 142"/>
          <p:cNvSpPr>
            <a:spLocks noChangeShapeType="1"/>
          </p:cNvSpPr>
          <p:nvPr/>
        </p:nvSpPr>
        <p:spPr bwMode="auto">
          <a:xfrm>
            <a:off x="1090657" y="3105245"/>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4" name="Line 143"/>
          <p:cNvSpPr>
            <a:spLocks noChangeShapeType="1"/>
          </p:cNvSpPr>
          <p:nvPr/>
        </p:nvSpPr>
        <p:spPr bwMode="auto">
          <a:xfrm>
            <a:off x="1090657" y="4657484"/>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5" name="Line 146"/>
          <p:cNvSpPr>
            <a:spLocks noChangeShapeType="1"/>
          </p:cNvSpPr>
          <p:nvPr/>
        </p:nvSpPr>
        <p:spPr bwMode="auto">
          <a:xfrm flipV="1">
            <a:off x="2086475" y="5277205"/>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6" name="Line 147"/>
          <p:cNvSpPr>
            <a:spLocks noChangeShapeType="1"/>
          </p:cNvSpPr>
          <p:nvPr/>
        </p:nvSpPr>
        <p:spPr bwMode="auto">
          <a:xfrm flipV="1">
            <a:off x="7665572" y="5277205"/>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7" name="Line 149"/>
          <p:cNvSpPr>
            <a:spLocks noChangeShapeType="1"/>
          </p:cNvSpPr>
          <p:nvPr/>
        </p:nvSpPr>
        <p:spPr bwMode="auto">
          <a:xfrm flipV="1">
            <a:off x="3039646" y="5277205"/>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8" name="Rectangle 156"/>
          <p:cNvSpPr>
            <a:spLocks noChangeArrowheads="1"/>
          </p:cNvSpPr>
          <p:nvPr/>
        </p:nvSpPr>
        <p:spPr bwMode="auto">
          <a:xfrm rot="18900000">
            <a:off x="1208810" y="5476145"/>
            <a:ext cx="5209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Overall</a:t>
            </a:r>
          </a:p>
        </p:txBody>
      </p:sp>
      <p:sp>
        <p:nvSpPr>
          <p:cNvPr id="159" name="Rectangle 158"/>
          <p:cNvSpPr/>
          <p:nvPr/>
        </p:nvSpPr>
        <p:spPr>
          <a:xfrm>
            <a:off x="1248729" y="1768578"/>
            <a:ext cx="182880" cy="182880"/>
          </a:xfrm>
          <a:prstGeom prst="rect">
            <a:avLst/>
          </a:prstGeom>
          <a:solidFill>
            <a:srgbClr val="9900CC"/>
          </a:solidFill>
          <a:ln w="25400" cap="flat" cmpd="sng" algn="ctr">
            <a:noFill/>
            <a:prstDash val="solid"/>
          </a:ln>
          <a:effectLst/>
        </p:spPr>
        <p:txBody>
          <a:bodyPr lIns="512064"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sp>
        <p:nvSpPr>
          <p:cNvPr id="160" name="Rectangle 159"/>
          <p:cNvSpPr/>
          <p:nvPr/>
        </p:nvSpPr>
        <p:spPr>
          <a:xfrm>
            <a:off x="3651347" y="1768165"/>
            <a:ext cx="182880" cy="182880"/>
          </a:xfrm>
          <a:prstGeom prst="rect">
            <a:avLst/>
          </a:prstGeom>
          <a:solidFill>
            <a:srgbClr val="D52B17"/>
          </a:solidFill>
          <a:ln w="25400" cap="flat" cmpd="sng" algn="ctr">
            <a:noFill/>
            <a:prstDash val="solid"/>
          </a:ln>
          <a:effectLst/>
        </p:spPr>
        <p:txBody>
          <a:bodyPr lIns="512064"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sp>
        <p:nvSpPr>
          <p:cNvPr id="161" name="TextBox 160"/>
          <p:cNvSpPr txBox="1"/>
          <p:nvPr/>
        </p:nvSpPr>
        <p:spPr>
          <a:xfrm>
            <a:off x="1443548" y="1710810"/>
            <a:ext cx="17043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Basal insulin only</a:t>
            </a:r>
          </a:p>
        </p:txBody>
      </p:sp>
      <p:sp>
        <p:nvSpPr>
          <p:cNvPr id="162" name="Rectangle 155"/>
          <p:cNvSpPr>
            <a:spLocks noChangeArrowheads="1"/>
          </p:cNvSpPr>
          <p:nvPr/>
        </p:nvSpPr>
        <p:spPr bwMode="auto">
          <a:xfrm>
            <a:off x="734972" y="2079516"/>
            <a:ext cx="254877" cy="331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100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90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80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70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60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50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40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30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20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10</a:t>
            </a:r>
          </a:p>
          <a:p>
            <a:pPr marL="0" marR="0" lvl="0" indent="0" algn="r" defTabSz="914400" rtl="0" eaLnBrk="1" fontAlgn="auto" latinLnBrk="0" hangingPunct="1">
              <a:lnSpc>
                <a:spcPct val="100000"/>
              </a:lnSpc>
              <a:spcBef>
                <a:spcPts val="100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0</a:t>
            </a:r>
          </a:p>
        </p:txBody>
      </p:sp>
      <p:sp>
        <p:nvSpPr>
          <p:cNvPr id="163" name="Rectangle 156"/>
          <p:cNvSpPr>
            <a:spLocks noChangeArrowheads="1"/>
          </p:cNvSpPr>
          <p:nvPr/>
        </p:nvSpPr>
        <p:spPr bwMode="auto">
          <a:xfrm rot="18900000">
            <a:off x="2272518" y="5442449"/>
            <a:ext cx="4280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China</a:t>
            </a:r>
          </a:p>
        </p:txBody>
      </p:sp>
      <p:sp>
        <p:nvSpPr>
          <p:cNvPr id="164" name="Rectangle 156"/>
          <p:cNvSpPr>
            <a:spLocks noChangeArrowheads="1"/>
          </p:cNvSpPr>
          <p:nvPr/>
        </p:nvSpPr>
        <p:spPr bwMode="auto">
          <a:xfrm rot="18900000">
            <a:off x="3026827" y="5527739"/>
            <a:ext cx="6652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Germany</a:t>
            </a:r>
          </a:p>
        </p:txBody>
      </p:sp>
      <p:sp>
        <p:nvSpPr>
          <p:cNvPr id="165" name="Rectangle 156"/>
          <p:cNvSpPr>
            <a:spLocks noChangeArrowheads="1"/>
          </p:cNvSpPr>
          <p:nvPr/>
        </p:nvSpPr>
        <p:spPr bwMode="auto">
          <a:xfrm rot="18900000">
            <a:off x="4124978" y="5446993"/>
            <a:ext cx="3606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India</a:t>
            </a:r>
          </a:p>
        </p:txBody>
      </p:sp>
      <p:sp>
        <p:nvSpPr>
          <p:cNvPr id="166" name="Rectangle 156"/>
          <p:cNvSpPr>
            <a:spLocks noChangeArrowheads="1"/>
          </p:cNvSpPr>
          <p:nvPr/>
        </p:nvSpPr>
        <p:spPr bwMode="auto">
          <a:xfrm rot="18900000">
            <a:off x="4946281" y="5503495"/>
            <a:ext cx="5209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Mexico</a:t>
            </a:r>
          </a:p>
        </p:txBody>
      </p:sp>
      <p:sp>
        <p:nvSpPr>
          <p:cNvPr id="167" name="Rectangle 156"/>
          <p:cNvSpPr>
            <a:spLocks noChangeArrowheads="1"/>
          </p:cNvSpPr>
          <p:nvPr/>
        </p:nvSpPr>
        <p:spPr bwMode="auto">
          <a:xfrm rot="18900000">
            <a:off x="5909170" y="5494818"/>
            <a:ext cx="5033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Russia</a:t>
            </a:r>
          </a:p>
        </p:txBody>
      </p:sp>
      <p:sp>
        <p:nvSpPr>
          <p:cNvPr id="168" name="Rectangle 156"/>
          <p:cNvSpPr>
            <a:spLocks noChangeArrowheads="1"/>
          </p:cNvSpPr>
          <p:nvPr/>
        </p:nvSpPr>
        <p:spPr bwMode="auto">
          <a:xfrm rot="18900000">
            <a:off x="6886717" y="5433799"/>
            <a:ext cx="477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Saudi</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Arabia</a:t>
            </a:r>
          </a:p>
        </p:txBody>
      </p:sp>
      <p:sp>
        <p:nvSpPr>
          <p:cNvPr id="169" name="Rectangle 156"/>
          <p:cNvSpPr>
            <a:spLocks noChangeArrowheads="1"/>
          </p:cNvSpPr>
          <p:nvPr/>
        </p:nvSpPr>
        <p:spPr bwMode="auto">
          <a:xfrm rot="18900000">
            <a:off x="7951595" y="5420494"/>
            <a:ext cx="2131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US</a:t>
            </a:r>
          </a:p>
        </p:txBody>
      </p:sp>
      <p:sp>
        <p:nvSpPr>
          <p:cNvPr id="170" name="Line 149"/>
          <p:cNvSpPr>
            <a:spLocks noChangeShapeType="1"/>
          </p:cNvSpPr>
          <p:nvPr/>
        </p:nvSpPr>
        <p:spPr bwMode="auto">
          <a:xfrm flipV="1">
            <a:off x="3943215" y="5282224"/>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1" name="Line 149"/>
          <p:cNvSpPr>
            <a:spLocks noChangeShapeType="1"/>
          </p:cNvSpPr>
          <p:nvPr/>
        </p:nvSpPr>
        <p:spPr bwMode="auto">
          <a:xfrm flipV="1">
            <a:off x="4858799" y="5296397"/>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2" name="Line 149"/>
          <p:cNvSpPr>
            <a:spLocks noChangeShapeType="1"/>
          </p:cNvSpPr>
          <p:nvPr/>
        </p:nvSpPr>
        <p:spPr bwMode="auto">
          <a:xfrm flipV="1">
            <a:off x="5802732" y="5296397"/>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3" name="Line 149"/>
          <p:cNvSpPr>
            <a:spLocks noChangeShapeType="1"/>
          </p:cNvSpPr>
          <p:nvPr/>
        </p:nvSpPr>
        <p:spPr bwMode="auto">
          <a:xfrm flipV="1">
            <a:off x="6736036" y="5296397"/>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4" name="Line 149"/>
          <p:cNvSpPr>
            <a:spLocks noChangeShapeType="1"/>
          </p:cNvSpPr>
          <p:nvPr/>
        </p:nvSpPr>
        <p:spPr bwMode="auto">
          <a:xfrm flipV="1">
            <a:off x="8574299" y="5299940"/>
            <a:ext cx="0" cy="703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5" name="Line 141"/>
          <p:cNvSpPr>
            <a:spLocks noChangeShapeType="1"/>
          </p:cNvSpPr>
          <p:nvPr/>
        </p:nvSpPr>
        <p:spPr bwMode="auto">
          <a:xfrm>
            <a:off x="1094672" y="3421630"/>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6" name="TextBox 175"/>
          <p:cNvSpPr txBox="1"/>
          <p:nvPr/>
        </p:nvSpPr>
        <p:spPr>
          <a:xfrm>
            <a:off x="3834027" y="1712661"/>
            <a:ext cx="17331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Mixed insulin only</a:t>
            </a:r>
          </a:p>
        </p:txBody>
      </p:sp>
      <p:sp>
        <p:nvSpPr>
          <p:cNvPr id="177" name="Line 142"/>
          <p:cNvSpPr>
            <a:spLocks noChangeShapeType="1"/>
          </p:cNvSpPr>
          <p:nvPr/>
        </p:nvSpPr>
        <p:spPr bwMode="auto">
          <a:xfrm>
            <a:off x="1100817" y="2160365"/>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8" name="Line 142"/>
          <p:cNvSpPr>
            <a:spLocks noChangeShapeType="1"/>
          </p:cNvSpPr>
          <p:nvPr/>
        </p:nvSpPr>
        <p:spPr bwMode="auto">
          <a:xfrm>
            <a:off x="1100817" y="2800445"/>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79" name="Line 142"/>
          <p:cNvSpPr>
            <a:spLocks noChangeShapeType="1"/>
          </p:cNvSpPr>
          <p:nvPr/>
        </p:nvSpPr>
        <p:spPr bwMode="auto">
          <a:xfrm>
            <a:off x="1090657" y="2475325"/>
            <a:ext cx="603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80" name="Rectangle 133"/>
          <p:cNvSpPr>
            <a:spLocks noChangeArrowheads="1"/>
          </p:cNvSpPr>
          <p:nvPr/>
        </p:nvSpPr>
        <p:spPr bwMode="auto">
          <a:xfrm rot="10800000">
            <a:off x="2690198" y="4864533"/>
            <a:ext cx="228600" cy="411480"/>
          </a:xfrm>
          <a:prstGeom prst="rect">
            <a:avLst/>
          </a:prstGeom>
          <a:solidFill>
            <a:srgbClr val="0000FF"/>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1" name="Rectangle 129"/>
          <p:cNvSpPr>
            <a:spLocks noChangeArrowheads="1"/>
          </p:cNvSpPr>
          <p:nvPr/>
        </p:nvSpPr>
        <p:spPr bwMode="auto">
          <a:xfrm rot="10800000">
            <a:off x="2239492" y="4781238"/>
            <a:ext cx="228600" cy="502920"/>
          </a:xfrm>
          <a:prstGeom prst="rect">
            <a:avLst/>
          </a:prstGeom>
          <a:solidFill>
            <a:srgbClr val="9900CC"/>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2" name="Rectangle 133"/>
          <p:cNvSpPr>
            <a:spLocks noChangeArrowheads="1"/>
          </p:cNvSpPr>
          <p:nvPr/>
        </p:nvSpPr>
        <p:spPr bwMode="auto">
          <a:xfrm rot="10800000">
            <a:off x="2466119" y="3178693"/>
            <a:ext cx="228600" cy="210312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 name="Rectangle 133"/>
          <p:cNvSpPr>
            <a:spLocks noChangeArrowheads="1"/>
          </p:cNvSpPr>
          <p:nvPr/>
        </p:nvSpPr>
        <p:spPr bwMode="auto">
          <a:xfrm rot="10800000">
            <a:off x="3645136" y="5111846"/>
            <a:ext cx="228600" cy="164592"/>
          </a:xfrm>
          <a:prstGeom prst="rect">
            <a:avLst/>
          </a:prstGeom>
          <a:solidFill>
            <a:srgbClr val="0000FF"/>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4" name="Rectangle 129"/>
          <p:cNvSpPr>
            <a:spLocks noChangeArrowheads="1"/>
          </p:cNvSpPr>
          <p:nvPr/>
        </p:nvSpPr>
        <p:spPr bwMode="auto">
          <a:xfrm rot="10800000">
            <a:off x="3194430" y="3902823"/>
            <a:ext cx="228600" cy="1371600"/>
          </a:xfrm>
          <a:prstGeom prst="rect">
            <a:avLst/>
          </a:prstGeom>
          <a:solidFill>
            <a:srgbClr val="9900CC"/>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5" name="Rectangle 133"/>
          <p:cNvSpPr>
            <a:spLocks noChangeArrowheads="1"/>
          </p:cNvSpPr>
          <p:nvPr/>
        </p:nvSpPr>
        <p:spPr bwMode="auto">
          <a:xfrm rot="10800000">
            <a:off x="3421057" y="3901013"/>
            <a:ext cx="228600" cy="137160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6" name="Rectangle 133"/>
          <p:cNvSpPr>
            <a:spLocks noChangeArrowheads="1"/>
          </p:cNvSpPr>
          <p:nvPr/>
        </p:nvSpPr>
        <p:spPr bwMode="auto">
          <a:xfrm rot="10800000">
            <a:off x="4509298" y="4966133"/>
            <a:ext cx="228600" cy="320040"/>
          </a:xfrm>
          <a:prstGeom prst="rect">
            <a:avLst/>
          </a:prstGeom>
          <a:solidFill>
            <a:srgbClr val="0000FF"/>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7" name="Rectangle 129"/>
          <p:cNvSpPr>
            <a:spLocks noChangeArrowheads="1"/>
          </p:cNvSpPr>
          <p:nvPr/>
        </p:nvSpPr>
        <p:spPr bwMode="auto">
          <a:xfrm rot="10800000">
            <a:off x="4058592" y="4461198"/>
            <a:ext cx="228600" cy="822960"/>
          </a:xfrm>
          <a:prstGeom prst="rect">
            <a:avLst/>
          </a:prstGeom>
          <a:solidFill>
            <a:srgbClr val="9900CC"/>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8" name="Rectangle 133"/>
          <p:cNvSpPr>
            <a:spLocks noChangeArrowheads="1"/>
          </p:cNvSpPr>
          <p:nvPr/>
        </p:nvSpPr>
        <p:spPr bwMode="auto">
          <a:xfrm rot="10800000">
            <a:off x="4285219" y="3508893"/>
            <a:ext cx="228600" cy="178308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9" name="Rectangle 133"/>
          <p:cNvSpPr>
            <a:spLocks noChangeArrowheads="1"/>
          </p:cNvSpPr>
          <p:nvPr/>
        </p:nvSpPr>
        <p:spPr bwMode="auto">
          <a:xfrm rot="10800000">
            <a:off x="5442601" y="4874693"/>
            <a:ext cx="228600" cy="411480"/>
          </a:xfrm>
          <a:prstGeom prst="rect">
            <a:avLst/>
          </a:prstGeom>
          <a:solidFill>
            <a:srgbClr val="0000FF"/>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0" name="Rectangle 129"/>
          <p:cNvSpPr>
            <a:spLocks noChangeArrowheads="1"/>
          </p:cNvSpPr>
          <p:nvPr/>
        </p:nvSpPr>
        <p:spPr bwMode="auto">
          <a:xfrm rot="10800000">
            <a:off x="4991895" y="3043878"/>
            <a:ext cx="228600" cy="2240280"/>
          </a:xfrm>
          <a:prstGeom prst="rect">
            <a:avLst/>
          </a:prstGeom>
          <a:solidFill>
            <a:srgbClr val="9900CC"/>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1" name="Rectangle 133"/>
          <p:cNvSpPr>
            <a:spLocks noChangeArrowheads="1"/>
          </p:cNvSpPr>
          <p:nvPr/>
        </p:nvSpPr>
        <p:spPr bwMode="auto">
          <a:xfrm rot="10800000">
            <a:off x="5218522" y="4743333"/>
            <a:ext cx="228600" cy="54864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2" name="Rectangle 129"/>
          <p:cNvSpPr>
            <a:spLocks noChangeArrowheads="1"/>
          </p:cNvSpPr>
          <p:nvPr/>
        </p:nvSpPr>
        <p:spPr bwMode="auto">
          <a:xfrm rot="10800000">
            <a:off x="5937587" y="2723838"/>
            <a:ext cx="228600" cy="2560320"/>
          </a:xfrm>
          <a:prstGeom prst="rect">
            <a:avLst/>
          </a:prstGeom>
          <a:solidFill>
            <a:srgbClr val="9900CC"/>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3" name="Rectangle 133"/>
          <p:cNvSpPr>
            <a:spLocks noChangeArrowheads="1"/>
          </p:cNvSpPr>
          <p:nvPr/>
        </p:nvSpPr>
        <p:spPr bwMode="auto">
          <a:xfrm rot="10800000">
            <a:off x="6164214" y="5026797"/>
            <a:ext cx="228600" cy="265176"/>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4" name="Rectangle 133"/>
          <p:cNvSpPr>
            <a:spLocks noChangeArrowheads="1"/>
          </p:cNvSpPr>
          <p:nvPr/>
        </p:nvSpPr>
        <p:spPr bwMode="auto">
          <a:xfrm rot="10800000">
            <a:off x="7292956" y="4637956"/>
            <a:ext cx="228600" cy="640080"/>
          </a:xfrm>
          <a:prstGeom prst="rect">
            <a:avLst/>
          </a:prstGeom>
          <a:solidFill>
            <a:srgbClr val="0000FF"/>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5" name="Rectangle 129"/>
          <p:cNvSpPr>
            <a:spLocks noChangeArrowheads="1"/>
          </p:cNvSpPr>
          <p:nvPr/>
        </p:nvSpPr>
        <p:spPr bwMode="auto">
          <a:xfrm rot="10800000">
            <a:off x="6842250" y="3355781"/>
            <a:ext cx="228600" cy="1920240"/>
          </a:xfrm>
          <a:prstGeom prst="rect">
            <a:avLst/>
          </a:prstGeom>
          <a:solidFill>
            <a:srgbClr val="9900CC"/>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6" name="Rectangle 133"/>
          <p:cNvSpPr>
            <a:spLocks noChangeArrowheads="1"/>
          </p:cNvSpPr>
          <p:nvPr/>
        </p:nvSpPr>
        <p:spPr bwMode="auto">
          <a:xfrm rot="10800000">
            <a:off x="7068877" y="4725036"/>
            <a:ext cx="228600" cy="548640"/>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7" name="Rectangle 133"/>
          <p:cNvSpPr>
            <a:spLocks noChangeArrowheads="1"/>
          </p:cNvSpPr>
          <p:nvPr/>
        </p:nvSpPr>
        <p:spPr bwMode="auto">
          <a:xfrm rot="10800000">
            <a:off x="8227614" y="5093558"/>
            <a:ext cx="228600" cy="182880"/>
          </a:xfrm>
          <a:prstGeom prst="rect">
            <a:avLst/>
          </a:prstGeom>
          <a:solidFill>
            <a:srgbClr val="0000FF"/>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8" name="Rectangle 129"/>
          <p:cNvSpPr>
            <a:spLocks noChangeArrowheads="1"/>
          </p:cNvSpPr>
          <p:nvPr/>
        </p:nvSpPr>
        <p:spPr bwMode="auto">
          <a:xfrm rot="10800000">
            <a:off x="7776908" y="3217023"/>
            <a:ext cx="228600" cy="2057400"/>
          </a:xfrm>
          <a:prstGeom prst="rect">
            <a:avLst/>
          </a:prstGeom>
          <a:solidFill>
            <a:srgbClr val="9900CC"/>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9" name="Rectangle 133"/>
          <p:cNvSpPr>
            <a:spLocks noChangeArrowheads="1"/>
          </p:cNvSpPr>
          <p:nvPr/>
        </p:nvSpPr>
        <p:spPr bwMode="auto">
          <a:xfrm rot="10800000">
            <a:off x="8003535" y="4751886"/>
            <a:ext cx="228600" cy="530352"/>
          </a:xfrm>
          <a:prstGeom prst="rect">
            <a:avLst/>
          </a:prstGeom>
          <a:solidFill>
            <a:srgbClr val="D52B17"/>
          </a:solidFill>
          <a:ln w="11113">
            <a:noFill/>
            <a:miter lim="800000"/>
            <a:headEnd/>
            <a:tailEnd/>
          </a:ln>
        </p:spPr>
        <p:txBody>
          <a:bodyPr/>
          <a:lstStyle>
            <a:lvl1pPr>
              <a:spcBef>
                <a:spcPct val="20000"/>
              </a:spcBef>
              <a:buClr>
                <a:schemeClr val="bg2"/>
              </a:buClr>
              <a:buFont typeface="Symbol" panose="05050102010706020507" pitchFamily="18" charset="2"/>
              <a:buChar char="¨"/>
              <a:defRPr sz="28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chemeClr val="bg2"/>
              </a:buClr>
              <a:buChar char="-"/>
              <a:defRPr sz="2000">
                <a:solidFill>
                  <a:schemeClr val="tx1"/>
                </a:solidFill>
                <a:latin typeface="Arial" panose="020B0604020202020204" pitchFamily="34" charset="0"/>
              </a:defRPr>
            </a:lvl3pPr>
            <a:lvl4pPr marL="1600200" indent="-228600">
              <a:spcBef>
                <a:spcPct val="20000"/>
              </a:spcBef>
              <a:buClr>
                <a:schemeClr val="bg2"/>
              </a:buClr>
              <a:buChar char="-"/>
              <a:defRPr>
                <a:solidFill>
                  <a:schemeClr val="tx1"/>
                </a:solidFill>
                <a:latin typeface="Arial" panose="020B0604020202020204" pitchFamily="34" charset="0"/>
              </a:defRPr>
            </a:lvl4pPr>
            <a:lvl5pPr marL="2057400" indent="-228600">
              <a:spcBef>
                <a:spcPct val="20000"/>
              </a:spcBef>
              <a:buClr>
                <a:schemeClr val="bg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0" name="Rectangle 199"/>
          <p:cNvSpPr/>
          <p:nvPr/>
        </p:nvSpPr>
        <p:spPr>
          <a:xfrm>
            <a:off x="5966615" y="1775728"/>
            <a:ext cx="182880" cy="182880"/>
          </a:xfrm>
          <a:prstGeom prst="rect">
            <a:avLst/>
          </a:prstGeom>
          <a:solidFill>
            <a:srgbClr val="0000FF"/>
          </a:solidFill>
          <a:ln w="25400" cap="flat" cmpd="sng" algn="ctr">
            <a:noFill/>
            <a:prstDash val="solid"/>
          </a:ln>
          <a:effectLst/>
        </p:spPr>
        <p:txBody>
          <a:bodyPr lIns="512064"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sp>
        <p:nvSpPr>
          <p:cNvPr id="201" name="TextBox 200"/>
          <p:cNvSpPr txBox="1"/>
          <p:nvPr/>
        </p:nvSpPr>
        <p:spPr>
          <a:xfrm>
            <a:off x="6158920" y="1720224"/>
            <a:ext cx="24994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Other insulin combinations</a:t>
            </a:r>
          </a:p>
        </p:txBody>
      </p:sp>
      <p:sp>
        <p:nvSpPr>
          <p:cNvPr id="202" name="Line 144"/>
          <p:cNvSpPr>
            <a:spLocks noChangeShapeType="1"/>
          </p:cNvSpPr>
          <p:nvPr/>
        </p:nvSpPr>
        <p:spPr bwMode="auto">
          <a:xfrm>
            <a:off x="1087179" y="5283965"/>
            <a:ext cx="749808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3849371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15950" y="-41275"/>
            <a:ext cx="8528050" cy="1371600"/>
          </a:xfrm>
        </p:spPr>
        <p:txBody>
          <a:bodyPr/>
          <a:lstStyle/>
          <a:p>
            <a:r>
              <a:rPr lang="en-GB" sz="2400" noProof="0" dirty="0">
                <a:solidFill>
                  <a:schemeClr val="bg1"/>
                </a:solidFill>
                <a:latin typeface="Arial" panose="020B0604020202020204" pitchFamily="34" charset="0"/>
                <a:cs typeface="Arial" panose="020B0604020202020204" pitchFamily="34" charset="0"/>
              </a:rPr>
              <a:t>After Starting Insulin Treatment, About 60% of Patients Do not Progress in Their Insulin Treatment Over a 2-Year Period</a:t>
            </a:r>
            <a:endParaRPr lang="en-GB" sz="2400" noProof="0" dirty="0">
              <a:latin typeface="Arial" panose="020B0604020202020204" pitchFamily="34" charset="0"/>
              <a:cs typeface="Arial" panose="020B0604020202020204" pitchFamily="34" charset="0"/>
            </a:endParaRPr>
          </a:p>
        </p:txBody>
      </p:sp>
      <p:sp>
        <p:nvSpPr>
          <p:cNvPr id="10" name="Rectangle 9"/>
          <p:cNvSpPr/>
          <p:nvPr/>
        </p:nvSpPr>
        <p:spPr>
          <a:xfrm>
            <a:off x="146567" y="6255098"/>
            <a:ext cx="8138043" cy="338554"/>
          </a:xfrm>
          <a:prstGeom prst="rect">
            <a:avLst/>
          </a:prstGeom>
        </p:spPr>
        <p:txBody>
          <a:bodyPr wrap="square">
            <a:spAutoFit/>
          </a:bodyPr>
          <a:lstStyle/>
          <a:p>
            <a:r>
              <a:rPr lang="en-US" sz="800" dirty="0">
                <a:solidFill>
                  <a:schemeClr val="tx1"/>
                </a:solidFill>
              </a:rPr>
              <a:t>Progression defined as (1) additional insulin injections or introduction of another type of insulin, (2) addition of a GLP-1 RA , or (3) additional OAMs.</a:t>
            </a:r>
          </a:p>
          <a:p>
            <a:r>
              <a:rPr lang="en-US" sz="800" dirty="0">
                <a:solidFill>
                  <a:schemeClr val="tx1"/>
                </a:solidFill>
                <a:cs typeface="Arial" panose="020B0604020202020204" pitchFamily="34" charset="0"/>
              </a:rPr>
              <a:t>Rogers JR, et al. Poster presented at American Diabetes Association 76th Scientific Sessions. 10-14 June 2016, New Orleans, LA.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53" r="1"/>
          <a:stretch/>
        </p:blipFill>
        <p:spPr>
          <a:xfrm>
            <a:off x="268367" y="1924059"/>
            <a:ext cx="8607265" cy="4224161"/>
          </a:xfrm>
          <a:prstGeom prst="rect">
            <a:avLst/>
          </a:prstGeom>
        </p:spPr>
      </p:pic>
      <p:sp>
        <p:nvSpPr>
          <p:cNvPr id="8" name="Rectangle 7"/>
          <p:cNvSpPr/>
          <p:nvPr/>
        </p:nvSpPr>
        <p:spPr bwMode="auto">
          <a:xfrm>
            <a:off x="130629" y="1109112"/>
            <a:ext cx="8853714" cy="963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numCol="1" anchor="ctr"/>
          <a:lstStyle/>
          <a:p>
            <a:pPr marL="457200" algn="ctr" defTabSz="347663">
              <a:defRPr/>
            </a:pPr>
            <a:r>
              <a:rPr lang="en-GB" sz="1400" b="1" dirty="0">
                <a:solidFill>
                  <a:srgbClr val="D52B17"/>
                </a:solidFill>
              </a:rPr>
              <a:t>Percentages of patients who do not progress in insulin treatment</a:t>
            </a:r>
          </a:p>
        </p:txBody>
      </p:sp>
      <p:graphicFrame>
        <p:nvGraphicFramePr>
          <p:cNvPr id="27" name="Chart 26"/>
          <p:cNvGraphicFramePr/>
          <p:nvPr/>
        </p:nvGraphicFramePr>
        <p:xfrm>
          <a:off x="3316013" y="1901827"/>
          <a:ext cx="2106829" cy="1431321"/>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27"/>
          <p:cNvSpPr txBox="1"/>
          <p:nvPr/>
        </p:nvSpPr>
        <p:spPr>
          <a:xfrm>
            <a:off x="4010258" y="2779512"/>
            <a:ext cx="439763" cy="246221"/>
          </a:xfrm>
          <a:prstGeom prst="rect">
            <a:avLst/>
          </a:prstGeom>
          <a:noFill/>
        </p:spPr>
        <p:txBody>
          <a:bodyPr wrap="square" rtlCol="0">
            <a:spAutoFit/>
          </a:bodyPr>
          <a:lstStyle/>
          <a:p>
            <a:r>
              <a:rPr lang="en-US" sz="1000" dirty="0">
                <a:solidFill>
                  <a:schemeClr val="bg1"/>
                </a:solidFill>
              </a:rPr>
              <a:t>60%</a:t>
            </a:r>
          </a:p>
        </p:txBody>
      </p:sp>
      <p:graphicFrame>
        <p:nvGraphicFramePr>
          <p:cNvPr id="31" name="Chart 30"/>
          <p:cNvGraphicFramePr/>
          <p:nvPr/>
        </p:nvGraphicFramePr>
        <p:xfrm>
          <a:off x="4467410" y="2834878"/>
          <a:ext cx="2104840" cy="1434342"/>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p:cNvSpPr txBox="1"/>
          <p:nvPr/>
        </p:nvSpPr>
        <p:spPr>
          <a:xfrm>
            <a:off x="5163051" y="3711889"/>
            <a:ext cx="439763" cy="246221"/>
          </a:xfrm>
          <a:prstGeom prst="rect">
            <a:avLst/>
          </a:prstGeom>
          <a:noFill/>
        </p:spPr>
        <p:txBody>
          <a:bodyPr wrap="square" rtlCol="0">
            <a:spAutoFit/>
          </a:bodyPr>
          <a:lstStyle/>
          <a:p>
            <a:r>
              <a:rPr lang="en-US" sz="1000" dirty="0">
                <a:solidFill>
                  <a:schemeClr val="bg1"/>
                </a:solidFill>
              </a:rPr>
              <a:t>55%</a:t>
            </a:r>
          </a:p>
        </p:txBody>
      </p:sp>
      <p:graphicFrame>
        <p:nvGraphicFramePr>
          <p:cNvPr id="33" name="Chart 32"/>
          <p:cNvGraphicFramePr/>
          <p:nvPr/>
        </p:nvGraphicFramePr>
        <p:xfrm>
          <a:off x="529953" y="2244400"/>
          <a:ext cx="2117924" cy="1403970"/>
        </p:xfrm>
        <a:graphic>
          <a:graphicData uri="http://schemas.openxmlformats.org/drawingml/2006/chart">
            <c:chart xmlns:c="http://schemas.openxmlformats.org/drawingml/2006/chart" xmlns:r="http://schemas.openxmlformats.org/officeDocument/2006/relationships" r:id="rId6"/>
          </a:graphicData>
        </a:graphic>
      </p:graphicFrame>
      <p:sp>
        <p:nvSpPr>
          <p:cNvPr id="34" name="TextBox 33"/>
          <p:cNvSpPr txBox="1"/>
          <p:nvPr/>
        </p:nvSpPr>
        <p:spPr>
          <a:xfrm>
            <a:off x="1238119" y="3093276"/>
            <a:ext cx="439763" cy="246221"/>
          </a:xfrm>
          <a:prstGeom prst="rect">
            <a:avLst/>
          </a:prstGeom>
          <a:noFill/>
        </p:spPr>
        <p:txBody>
          <a:bodyPr wrap="square" rtlCol="0">
            <a:spAutoFit/>
          </a:bodyPr>
          <a:lstStyle/>
          <a:p>
            <a:r>
              <a:rPr lang="en-US" sz="1000" dirty="0">
                <a:solidFill>
                  <a:schemeClr val="bg1"/>
                </a:solidFill>
              </a:rPr>
              <a:t>62%</a:t>
            </a:r>
          </a:p>
        </p:txBody>
      </p:sp>
      <p:graphicFrame>
        <p:nvGraphicFramePr>
          <p:cNvPr id="35" name="Chart 34"/>
          <p:cNvGraphicFramePr/>
          <p:nvPr/>
        </p:nvGraphicFramePr>
        <p:xfrm>
          <a:off x="1937360" y="3879879"/>
          <a:ext cx="2135442" cy="1422527"/>
        </p:xfrm>
        <a:graphic>
          <a:graphicData uri="http://schemas.openxmlformats.org/drawingml/2006/chart">
            <c:chart xmlns:c="http://schemas.openxmlformats.org/drawingml/2006/chart" xmlns:r="http://schemas.openxmlformats.org/officeDocument/2006/relationships" r:id="rId7"/>
          </a:graphicData>
        </a:graphic>
      </p:graphicFrame>
      <p:sp>
        <p:nvSpPr>
          <p:cNvPr id="36" name="TextBox 35"/>
          <p:cNvSpPr txBox="1"/>
          <p:nvPr/>
        </p:nvSpPr>
        <p:spPr>
          <a:xfrm>
            <a:off x="2647877" y="4737192"/>
            <a:ext cx="439763" cy="246221"/>
          </a:xfrm>
          <a:prstGeom prst="rect">
            <a:avLst/>
          </a:prstGeom>
          <a:noFill/>
        </p:spPr>
        <p:txBody>
          <a:bodyPr wrap="square" rtlCol="0">
            <a:spAutoFit/>
          </a:bodyPr>
          <a:lstStyle/>
          <a:p>
            <a:r>
              <a:rPr lang="en-US" sz="1000" dirty="0">
                <a:solidFill>
                  <a:schemeClr val="bg1"/>
                </a:solidFill>
              </a:rPr>
              <a:t>62%</a:t>
            </a:r>
          </a:p>
        </p:txBody>
      </p:sp>
      <p:graphicFrame>
        <p:nvGraphicFramePr>
          <p:cNvPr id="37" name="Chart 36"/>
          <p:cNvGraphicFramePr/>
          <p:nvPr/>
        </p:nvGraphicFramePr>
        <p:xfrm>
          <a:off x="5722146" y="2456137"/>
          <a:ext cx="2115722" cy="1432770"/>
        </p:xfrm>
        <a:graphic>
          <a:graphicData uri="http://schemas.openxmlformats.org/drawingml/2006/chart">
            <c:chart xmlns:c="http://schemas.openxmlformats.org/drawingml/2006/chart" xmlns:r="http://schemas.openxmlformats.org/officeDocument/2006/relationships" r:id="rId8"/>
          </a:graphicData>
        </a:graphic>
      </p:graphicFrame>
      <p:sp>
        <p:nvSpPr>
          <p:cNvPr id="38" name="TextBox 37"/>
          <p:cNvSpPr txBox="1"/>
          <p:nvPr/>
        </p:nvSpPr>
        <p:spPr>
          <a:xfrm>
            <a:off x="6422713" y="3299539"/>
            <a:ext cx="454815" cy="246221"/>
          </a:xfrm>
          <a:prstGeom prst="rect">
            <a:avLst/>
          </a:prstGeom>
          <a:noFill/>
        </p:spPr>
        <p:txBody>
          <a:bodyPr wrap="square" rtlCol="0">
            <a:spAutoFit/>
          </a:bodyPr>
          <a:lstStyle/>
          <a:p>
            <a:r>
              <a:rPr lang="en-US" sz="1000" dirty="0">
                <a:solidFill>
                  <a:schemeClr val="bg1"/>
                </a:solidFill>
              </a:rPr>
              <a:t>58%</a:t>
            </a:r>
          </a:p>
        </p:txBody>
      </p:sp>
      <p:graphicFrame>
        <p:nvGraphicFramePr>
          <p:cNvPr id="39" name="Chart 38"/>
          <p:cNvGraphicFramePr/>
          <p:nvPr/>
        </p:nvGraphicFramePr>
        <p:xfrm>
          <a:off x="-145907" y="4409102"/>
          <a:ext cx="2408814" cy="1761350"/>
        </p:xfrm>
        <a:graphic>
          <a:graphicData uri="http://schemas.openxmlformats.org/drawingml/2006/chart">
            <c:chart xmlns:c="http://schemas.openxmlformats.org/drawingml/2006/chart" xmlns:r="http://schemas.openxmlformats.org/officeDocument/2006/relationships" r:id="rId9"/>
          </a:graphicData>
        </a:graphic>
      </p:graphicFrame>
      <p:sp>
        <p:nvSpPr>
          <p:cNvPr id="40" name="TextBox 39"/>
          <p:cNvSpPr txBox="1"/>
          <p:nvPr/>
        </p:nvSpPr>
        <p:spPr>
          <a:xfrm>
            <a:off x="677500" y="5513349"/>
            <a:ext cx="454815" cy="246221"/>
          </a:xfrm>
          <a:prstGeom prst="rect">
            <a:avLst/>
          </a:prstGeom>
          <a:noFill/>
        </p:spPr>
        <p:txBody>
          <a:bodyPr wrap="square" rtlCol="0">
            <a:spAutoFit/>
          </a:bodyPr>
          <a:lstStyle/>
          <a:p>
            <a:r>
              <a:rPr lang="en-US" sz="1000" dirty="0">
                <a:solidFill>
                  <a:schemeClr val="bg1"/>
                </a:solidFill>
              </a:rPr>
              <a:t>59%</a:t>
            </a:r>
          </a:p>
        </p:txBody>
      </p:sp>
      <p:sp>
        <p:nvSpPr>
          <p:cNvPr id="29" name="TextBox 28"/>
          <p:cNvSpPr txBox="1"/>
          <p:nvPr/>
        </p:nvSpPr>
        <p:spPr>
          <a:xfrm>
            <a:off x="5776806" y="5300631"/>
            <a:ext cx="1295400" cy="261610"/>
          </a:xfrm>
          <a:prstGeom prst="rect">
            <a:avLst/>
          </a:prstGeom>
          <a:noFill/>
        </p:spPr>
        <p:txBody>
          <a:bodyPr wrap="square" rtlCol="0">
            <a:spAutoFit/>
          </a:bodyPr>
          <a:lstStyle/>
          <a:p>
            <a:r>
              <a:rPr lang="en-US" sz="1050" dirty="0">
                <a:solidFill>
                  <a:schemeClr val="tx1"/>
                </a:solidFill>
              </a:rPr>
              <a:t>Not progressed</a:t>
            </a:r>
          </a:p>
        </p:txBody>
      </p:sp>
      <p:sp>
        <p:nvSpPr>
          <p:cNvPr id="42" name="TextBox 41"/>
          <p:cNvSpPr txBox="1"/>
          <p:nvPr/>
        </p:nvSpPr>
        <p:spPr>
          <a:xfrm>
            <a:off x="5783425" y="5542842"/>
            <a:ext cx="1295400" cy="261610"/>
          </a:xfrm>
          <a:prstGeom prst="rect">
            <a:avLst/>
          </a:prstGeom>
          <a:noFill/>
        </p:spPr>
        <p:txBody>
          <a:bodyPr wrap="square" rtlCol="0">
            <a:spAutoFit/>
          </a:bodyPr>
          <a:lstStyle/>
          <a:p>
            <a:r>
              <a:rPr lang="en-US" sz="1050" dirty="0">
                <a:solidFill>
                  <a:schemeClr val="tx1"/>
                </a:solidFill>
              </a:rPr>
              <a:t>Progressed</a:t>
            </a:r>
          </a:p>
        </p:txBody>
      </p:sp>
      <p:sp>
        <p:nvSpPr>
          <p:cNvPr id="41" name="Rectangle 40"/>
          <p:cNvSpPr/>
          <p:nvPr/>
        </p:nvSpPr>
        <p:spPr>
          <a:xfrm>
            <a:off x="5684003" y="5593636"/>
            <a:ext cx="137160" cy="137160"/>
          </a:xfrm>
          <a:prstGeom prst="rect">
            <a:avLst/>
          </a:pr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4" name="Rectangle 43"/>
          <p:cNvSpPr/>
          <p:nvPr/>
        </p:nvSpPr>
        <p:spPr>
          <a:xfrm>
            <a:off x="5684003" y="5376189"/>
            <a:ext cx="137160" cy="137160"/>
          </a:xfrm>
          <a:prstGeom prst="rect">
            <a:avLst/>
          </a:prstGeom>
          <a:solidFill>
            <a:srgbClr val="EF2B2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572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idx="4294967295"/>
          </p:nvPr>
        </p:nvSpPr>
        <p:spPr>
          <a:xfrm>
            <a:off x="0" y="0"/>
            <a:ext cx="8189913" cy="1143000"/>
          </a:xfrm>
        </p:spPr>
        <p:txBody>
          <a:bodyPr/>
          <a:lstStyle/>
          <a:p>
            <a:r>
              <a:rPr lang="en-US" altLang="en-US" sz="3200"/>
              <a:t>Treatment Strategies: Insulins</a:t>
            </a:r>
          </a:p>
        </p:txBody>
      </p:sp>
      <p:sp>
        <p:nvSpPr>
          <p:cNvPr id="25603" name="Content Placeholder 4"/>
          <p:cNvSpPr>
            <a:spLocks noGrp="1"/>
          </p:cNvSpPr>
          <p:nvPr>
            <p:ph idx="4294967295"/>
          </p:nvPr>
        </p:nvSpPr>
        <p:spPr>
          <a:xfrm>
            <a:off x="0" y="1320800"/>
            <a:ext cx="8229600" cy="5041900"/>
          </a:xfrm>
        </p:spPr>
        <p:txBody>
          <a:bodyPr/>
          <a:lstStyle/>
          <a:p>
            <a:pPr>
              <a:spcBef>
                <a:spcPts val="600"/>
              </a:spcBef>
              <a:spcAft>
                <a:spcPts val="300"/>
              </a:spcAft>
            </a:pPr>
            <a:r>
              <a:rPr lang="en-US" altLang="en-US" sz="2400" b="1" dirty="0">
                <a:solidFill>
                  <a:srgbClr val="9900CC"/>
                </a:solidFill>
                <a:effectLst>
                  <a:outerShdw blurRad="38100" dist="38100" dir="2700000" algn="tl">
                    <a:srgbClr val="000000">
                      <a:alpha val="43137"/>
                    </a:srgbClr>
                  </a:outerShdw>
                </a:effectLst>
              </a:rPr>
              <a:t>Basal insulin</a:t>
            </a:r>
            <a:r>
              <a:rPr lang="en-US" altLang="en-US" sz="2400" dirty="0"/>
              <a:t>: Targets FPG &gt; PPG</a:t>
            </a:r>
          </a:p>
          <a:p>
            <a:pPr lvl="1">
              <a:spcBef>
                <a:spcPts val="600"/>
              </a:spcBef>
              <a:spcAft>
                <a:spcPts val="300"/>
              </a:spcAft>
            </a:pPr>
            <a:r>
              <a:rPr lang="en-US" altLang="en-US" sz="2000" dirty="0"/>
              <a:t>Benefit: Only 1-2 injections per day; physiologic</a:t>
            </a:r>
          </a:p>
          <a:p>
            <a:pPr lvl="1">
              <a:spcBef>
                <a:spcPts val="600"/>
              </a:spcBef>
              <a:spcAft>
                <a:spcPts val="300"/>
              </a:spcAft>
            </a:pPr>
            <a:r>
              <a:rPr lang="en-US" altLang="en-US" sz="2000" dirty="0"/>
              <a:t>Drawback: Patients may require prandial insulin to reach </a:t>
            </a:r>
            <a:r>
              <a:rPr lang="en-US" altLang="en-US" sz="2000" dirty="0">
                <a:cs typeface="Arial" panose="020B0604020202020204" pitchFamily="34" charset="0"/>
              </a:rPr>
              <a:t>HbA1c</a:t>
            </a:r>
            <a:r>
              <a:rPr lang="en-US" altLang="en-US" sz="2000" dirty="0"/>
              <a:t> targets</a:t>
            </a:r>
          </a:p>
          <a:p>
            <a:pPr>
              <a:spcBef>
                <a:spcPts val="600"/>
              </a:spcBef>
              <a:spcAft>
                <a:spcPts val="300"/>
              </a:spcAft>
            </a:pPr>
            <a:r>
              <a:rPr lang="en-US" altLang="en-US" sz="2400" b="1" dirty="0">
                <a:solidFill>
                  <a:srgbClr val="FF3300"/>
                </a:solidFill>
                <a:effectLst>
                  <a:outerShdw blurRad="38100" dist="38100" dir="2700000" algn="tl">
                    <a:srgbClr val="000000">
                      <a:alpha val="43137"/>
                    </a:srgbClr>
                  </a:outerShdw>
                </a:effectLst>
              </a:rPr>
              <a:t>Premixed insulin</a:t>
            </a:r>
            <a:r>
              <a:rPr lang="en-US" altLang="en-US" sz="2400" dirty="0"/>
              <a:t>: Targets both FPG and PPG</a:t>
            </a:r>
          </a:p>
          <a:p>
            <a:pPr lvl="1">
              <a:spcBef>
                <a:spcPts val="600"/>
              </a:spcBef>
              <a:spcAft>
                <a:spcPts val="300"/>
              </a:spcAft>
            </a:pPr>
            <a:r>
              <a:rPr lang="en-US" altLang="en-US" sz="2000" dirty="0"/>
              <a:t>Benefit: Fewer injections than prandial</a:t>
            </a:r>
          </a:p>
          <a:p>
            <a:pPr lvl="1">
              <a:spcBef>
                <a:spcPts val="600"/>
              </a:spcBef>
              <a:spcAft>
                <a:spcPts val="300"/>
              </a:spcAft>
            </a:pPr>
            <a:r>
              <a:rPr lang="en-US" altLang="en-US" sz="2000" dirty="0"/>
              <a:t>Drawback: Unable to adjust components separately</a:t>
            </a:r>
          </a:p>
          <a:p>
            <a:pPr>
              <a:spcBef>
                <a:spcPts val="600"/>
              </a:spcBef>
              <a:spcAft>
                <a:spcPts val="300"/>
              </a:spcAft>
            </a:pPr>
            <a:r>
              <a:rPr lang="en-US" altLang="en-US" sz="2400" b="1" dirty="0">
                <a:solidFill>
                  <a:srgbClr val="00B050"/>
                </a:solidFill>
                <a:effectLst>
                  <a:outerShdw blurRad="38100" dist="38100" dir="2700000" algn="tl">
                    <a:srgbClr val="000000">
                      <a:alpha val="43137"/>
                    </a:srgbClr>
                  </a:outerShdw>
                </a:effectLst>
              </a:rPr>
              <a:t>Prandial (mealtime) insulin</a:t>
            </a:r>
            <a:r>
              <a:rPr lang="en-US" altLang="en-US" sz="2400" dirty="0"/>
              <a:t>: Targets PPG &gt; FPG</a:t>
            </a:r>
          </a:p>
          <a:p>
            <a:pPr lvl="1">
              <a:spcBef>
                <a:spcPts val="600"/>
              </a:spcBef>
              <a:spcAft>
                <a:spcPts val="300"/>
              </a:spcAft>
            </a:pPr>
            <a:r>
              <a:rPr lang="en-US" altLang="en-US" sz="2000" dirty="0"/>
              <a:t>Benefit: Most physiologic; best at targeting PPG</a:t>
            </a:r>
          </a:p>
          <a:p>
            <a:pPr lvl="1">
              <a:spcBef>
                <a:spcPts val="600"/>
              </a:spcBef>
              <a:spcAft>
                <a:spcPts val="300"/>
              </a:spcAft>
            </a:pPr>
            <a:r>
              <a:rPr lang="en-US" altLang="en-US" sz="2000" dirty="0"/>
              <a:t>Drawback: Most injections; requires addition of basal insulin to target FPG</a:t>
            </a:r>
          </a:p>
        </p:txBody>
      </p:sp>
      <p:sp>
        <p:nvSpPr>
          <p:cNvPr id="25604" name="Text Placeholder 1"/>
          <p:cNvSpPr>
            <a:spLocks noGrp="1"/>
          </p:cNvSpPr>
          <p:nvPr>
            <p:ph type="body" sz="quarter" idx="4294967295"/>
          </p:nvPr>
        </p:nvSpPr>
        <p:spPr>
          <a:xfrm>
            <a:off x="960438" y="6454775"/>
            <a:ext cx="8183562" cy="309563"/>
          </a:xfrm>
        </p:spPr>
        <p:txBody>
          <a:bodyPr/>
          <a:lstStyle/>
          <a:p>
            <a:pPr marL="0" indent="0">
              <a:spcAft>
                <a:spcPct val="0"/>
              </a:spcAft>
              <a:buFont typeface="+mj-lt"/>
              <a:buNone/>
            </a:pPr>
            <a:r>
              <a:rPr lang="en-US" altLang="en-US" sz="1400" dirty="0" err="1">
                <a:solidFill>
                  <a:schemeClr val="tx1"/>
                </a:solidFill>
              </a:rPr>
              <a:t>Lasserson</a:t>
            </a:r>
            <a:r>
              <a:rPr lang="en-US" altLang="en-US" sz="1400" dirty="0">
                <a:solidFill>
                  <a:schemeClr val="tx1"/>
                </a:solidFill>
              </a:rPr>
              <a:t> DS et al. </a:t>
            </a:r>
            <a:r>
              <a:rPr lang="en-US" altLang="en-US" sz="1400" i="1" dirty="0" err="1">
                <a:solidFill>
                  <a:schemeClr val="tx1"/>
                </a:solidFill>
              </a:rPr>
              <a:t>Diabetologia</a:t>
            </a:r>
            <a:r>
              <a:rPr lang="en-US" altLang="en-US" sz="1400" dirty="0">
                <a:solidFill>
                  <a:schemeClr val="tx1"/>
                </a:solidFill>
              </a:rPr>
              <a:t> 2009;52:1990-2000</a:t>
            </a:r>
          </a:p>
          <a:p>
            <a:pPr marL="0" indent="0">
              <a:spcAft>
                <a:spcPct val="0"/>
              </a:spcAft>
              <a:buFont typeface="+mj-lt"/>
              <a:buNone/>
            </a:pPr>
            <a:endParaRPr lang="en-US" altLang="en-US" sz="1400" dirty="0">
              <a:solidFill>
                <a:schemeClr val="tx1"/>
              </a:solidFill>
            </a:endParaRPr>
          </a:p>
        </p:txBody>
      </p:sp>
    </p:spTree>
    <p:extLst>
      <p:ext uri="{BB962C8B-B14F-4D97-AF65-F5344CB8AC3E}">
        <p14:creationId xmlns:p14="http://schemas.microsoft.com/office/powerpoint/2010/main" val="218429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270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0909"/>
            <a:ext cx="9144000" cy="538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xmlns="" id="{EAFAE5A0-675D-40FD-9068-8199B89D7923}"/>
              </a:ext>
            </a:extLst>
          </p:cNvPr>
          <p:cNvSpPr txBox="1"/>
          <p:nvPr/>
        </p:nvSpPr>
        <p:spPr>
          <a:xfrm>
            <a:off x="44696" y="24228"/>
            <a:ext cx="3632430" cy="923330"/>
          </a:xfrm>
          <a:prstGeom prst="rect">
            <a:avLst/>
          </a:prstGeom>
          <a:noFill/>
        </p:spPr>
        <p:txBody>
          <a:bodyPr wrap="square">
            <a:spAutoFit/>
          </a:bodyPr>
          <a:lstStyle/>
          <a:p>
            <a:pPr algn="l"/>
            <a:r>
              <a:rPr lang="en-US" sz="1800" b="1" i="0" u="none" strike="noStrike" baseline="0" dirty="0">
                <a:solidFill>
                  <a:srgbClr val="CC3399"/>
                </a:solidFill>
                <a:effectLst>
                  <a:outerShdw blurRad="38100" dist="38100" dir="2700000" algn="tl">
                    <a:srgbClr val="000000">
                      <a:alpha val="43137"/>
                    </a:srgbClr>
                  </a:outerShdw>
                </a:effectLst>
                <a:latin typeface="MuseoSlab-700"/>
              </a:rPr>
              <a:t>Number of people with diabetes worldwide and per IDF Region in 2019, 2030 and 2045 (20–79 years)</a:t>
            </a:r>
            <a:endParaRPr lang="en-US" b="1" dirty="0">
              <a:solidFill>
                <a:srgbClr val="CC3399"/>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B92F2E82-E0F1-4346-AB65-01FD657B824E}"/>
              </a:ext>
            </a:extLst>
          </p:cNvPr>
          <p:cNvSpPr txBox="1"/>
          <p:nvPr/>
        </p:nvSpPr>
        <p:spPr>
          <a:xfrm>
            <a:off x="8388627" y="19881"/>
            <a:ext cx="7200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IDF 2019</a:t>
            </a:r>
          </a:p>
        </p:txBody>
      </p:sp>
    </p:spTree>
    <p:extLst>
      <p:ext uri="{BB962C8B-B14F-4D97-AF65-F5344CB8AC3E}">
        <p14:creationId xmlns:p14="http://schemas.microsoft.com/office/powerpoint/2010/main" val="34819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6988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655" y="1579418"/>
            <a:ext cx="8537110" cy="4524315"/>
          </a:xfrm>
          <a:prstGeom prst="rect">
            <a:avLst/>
          </a:prstGeom>
          <a:noFill/>
        </p:spPr>
        <p:txBody>
          <a:bodyPr wrap="square" rtlCol="0">
            <a:spAutoFit/>
          </a:bodyPr>
          <a:lstStyle/>
          <a:p>
            <a:pPr lvl="0" algn="just"/>
            <a:endParaRPr lang="en-US" b="1" dirty="0">
              <a:solidFill>
                <a:srgbClr val="FF0000"/>
              </a:solidFill>
              <a:effectLst>
                <a:outerShdw blurRad="38100" dist="38100" dir="2700000" algn="tl">
                  <a:srgbClr val="000000">
                    <a:alpha val="43137"/>
                  </a:srgbClr>
                </a:outerShdw>
              </a:effectLst>
            </a:endParaRPr>
          </a:p>
          <a:p>
            <a:pPr lvl="0" algn="just"/>
            <a:r>
              <a:rPr lang="en-US" dirty="0">
                <a:solidFill>
                  <a:srgbClr val="000000"/>
                </a:solidFill>
              </a:rPr>
              <a:t>Recombinant DNA technology has allowed for the development and production of </a:t>
            </a:r>
            <a:r>
              <a:rPr lang="en-US" b="1" dirty="0">
                <a:solidFill>
                  <a:srgbClr val="FF0000"/>
                </a:solidFill>
                <a:effectLst>
                  <a:outerShdw blurRad="38100" dist="38100" dir="2700000" algn="tl">
                    <a:srgbClr val="000000">
                      <a:alpha val="43137"/>
                    </a:srgbClr>
                  </a:outerShdw>
                </a:effectLst>
              </a:rPr>
              <a:t>analogs</a:t>
            </a:r>
            <a:r>
              <a:rPr lang="en-US" dirty="0">
                <a:solidFill>
                  <a:srgbClr val="000000"/>
                </a:solidFill>
              </a:rPr>
              <a:t> to human insulin.</a:t>
            </a:r>
          </a:p>
          <a:p>
            <a:pPr lvl="0" algn="just"/>
            <a:endParaRPr lang="en-US" dirty="0">
              <a:solidFill>
                <a:srgbClr val="000000"/>
              </a:solidFill>
            </a:endParaRPr>
          </a:p>
          <a:p>
            <a:pPr lvl="0" algn="just"/>
            <a:r>
              <a:rPr lang="en-US" dirty="0">
                <a:solidFill>
                  <a:srgbClr val="000000"/>
                </a:solidFill>
              </a:rPr>
              <a:t>With </a:t>
            </a:r>
            <a:r>
              <a:rPr lang="en-US" b="1" dirty="0">
                <a:solidFill>
                  <a:srgbClr val="FF0000"/>
                </a:solidFill>
                <a:effectLst>
                  <a:outerShdw blurRad="38100" dist="38100" dir="2700000" algn="tl">
                    <a:srgbClr val="000000">
                      <a:alpha val="43137"/>
                    </a:srgbClr>
                  </a:outerShdw>
                </a:effectLst>
              </a:rPr>
              <a:t>analogs</a:t>
            </a:r>
            <a:r>
              <a:rPr lang="en-US" dirty="0">
                <a:solidFill>
                  <a:srgbClr val="000000"/>
                </a:solidFill>
              </a:rPr>
              <a:t>, the insulin molecule structure is modified slightly to alter the </a:t>
            </a:r>
            <a:r>
              <a:rPr lang="en-US" b="1" dirty="0">
                <a:solidFill>
                  <a:srgbClr val="000000"/>
                </a:solidFill>
                <a:effectLst>
                  <a:outerShdw blurRad="38100" dist="38100" dir="2700000" algn="tl">
                    <a:srgbClr val="000000">
                      <a:alpha val="43137"/>
                    </a:srgbClr>
                  </a:outerShdw>
                </a:effectLst>
              </a:rPr>
              <a:t>pharmacokinetic properties</a:t>
            </a:r>
            <a:r>
              <a:rPr lang="en-US" dirty="0">
                <a:solidFill>
                  <a:srgbClr val="000000"/>
                </a:solidFill>
              </a:rPr>
              <a:t> of insulin, primarily </a:t>
            </a:r>
            <a:r>
              <a:rPr lang="en-US" b="1" dirty="0">
                <a:solidFill>
                  <a:srgbClr val="000000"/>
                </a:solidFill>
                <a:effectLst>
                  <a:outerShdw blurRad="38100" dist="38100" dir="2700000" algn="tl">
                    <a:srgbClr val="000000">
                      <a:alpha val="43137"/>
                    </a:srgbClr>
                  </a:outerShdw>
                </a:effectLst>
              </a:rPr>
              <a:t>affecting the absorption </a:t>
            </a:r>
            <a:r>
              <a:rPr lang="en-US" dirty="0">
                <a:solidFill>
                  <a:srgbClr val="000000"/>
                </a:solidFill>
              </a:rPr>
              <a:t>of the drug from the subcutaneous tissue. </a:t>
            </a:r>
          </a:p>
          <a:p>
            <a:pPr lvl="0" algn="just"/>
            <a:endParaRPr lang="en-US" dirty="0">
              <a:solidFill>
                <a:srgbClr val="000000"/>
              </a:solidFill>
            </a:endParaRPr>
          </a:p>
          <a:p>
            <a:pPr lvl="0" algn="just"/>
            <a:r>
              <a:rPr lang="en-US" dirty="0">
                <a:solidFill>
                  <a:srgbClr val="000000"/>
                </a:solidFill>
              </a:rPr>
              <a:t>The </a:t>
            </a:r>
            <a:r>
              <a:rPr lang="en-US" b="1" dirty="0">
                <a:solidFill>
                  <a:srgbClr val="000000"/>
                </a:solidFill>
                <a:effectLst>
                  <a:outerShdw blurRad="38100" dist="38100" dir="2700000" algn="tl">
                    <a:srgbClr val="000000">
                      <a:alpha val="43137"/>
                    </a:srgbClr>
                  </a:outerShdw>
                </a:effectLst>
              </a:rPr>
              <a:t>B26-B30 </a:t>
            </a:r>
            <a:r>
              <a:rPr lang="en-US" dirty="0">
                <a:solidFill>
                  <a:srgbClr val="000000"/>
                </a:solidFill>
              </a:rPr>
              <a:t>region of the insulin molecule is not critical for insulin receptor recognition and it is in this region that amino acids are generally substituted. Thus, the insulin </a:t>
            </a:r>
            <a:r>
              <a:rPr lang="en-US" b="1" dirty="0">
                <a:solidFill>
                  <a:srgbClr val="FF0000"/>
                </a:solidFill>
                <a:effectLst>
                  <a:outerShdw blurRad="38100" dist="38100" dir="2700000" algn="tl">
                    <a:srgbClr val="000000">
                      <a:alpha val="43137"/>
                    </a:srgbClr>
                  </a:outerShdw>
                </a:effectLst>
              </a:rPr>
              <a:t>analogs</a:t>
            </a:r>
            <a:r>
              <a:rPr lang="en-US" dirty="0">
                <a:solidFill>
                  <a:srgbClr val="000000"/>
                </a:solidFill>
              </a:rPr>
              <a:t> are still recognized by and bind to the insulin receptor.</a:t>
            </a:r>
          </a:p>
          <a:p>
            <a:pPr lvl="0" algn="just"/>
            <a:endParaRPr lang="en-US" dirty="0">
              <a:solidFill>
                <a:srgbClr val="000000"/>
              </a:solidFill>
            </a:endParaRPr>
          </a:p>
          <a:p>
            <a:pPr lvl="0" algn="just"/>
            <a:r>
              <a:rPr lang="en-US" dirty="0">
                <a:solidFill>
                  <a:srgbClr val="000000"/>
                </a:solidFill>
              </a:rPr>
              <a:t>Three </a:t>
            </a:r>
            <a:r>
              <a:rPr lang="en-US" b="1" dirty="0">
                <a:solidFill>
                  <a:srgbClr val="C00000"/>
                </a:solidFill>
                <a:effectLst>
                  <a:outerShdw blurRad="38100" dist="38100" dir="2700000" algn="tl">
                    <a:srgbClr val="000000">
                      <a:alpha val="43137"/>
                    </a:srgbClr>
                  </a:outerShdw>
                </a:effectLst>
              </a:rPr>
              <a:t>rapid-acting insulin analogs </a:t>
            </a:r>
            <a:r>
              <a:rPr lang="en-US" dirty="0">
                <a:solidFill>
                  <a:srgbClr val="000000"/>
                </a:solidFill>
              </a:rPr>
              <a:t>(insulin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a:t>
            </a:r>
          </a:p>
          <a:p>
            <a:pPr lvl="0" algn="just"/>
            <a:endParaRPr lang="en-US" dirty="0">
              <a:solidFill>
                <a:srgbClr val="000000"/>
              </a:solidFill>
            </a:endParaRPr>
          </a:p>
          <a:p>
            <a:pPr lvl="0" algn="just"/>
            <a:r>
              <a:rPr lang="en-US" dirty="0">
                <a:solidFill>
                  <a:srgbClr val="000000"/>
                </a:solidFill>
              </a:rPr>
              <a:t>Three </a:t>
            </a:r>
            <a:r>
              <a:rPr lang="en-US" b="1" dirty="0">
                <a:solidFill>
                  <a:srgbClr val="C00000"/>
                </a:solidFill>
                <a:effectLst>
                  <a:outerShdw blurRad="38100" dist="38100" dir="2700000" algn="tl">
                    <a:srgbClr val="000000">
                      <a:alpha val="43137"/>
                    </a:srgbClr>
                  </a:outerShdw>
                </a:effectLst>
              </a:rPr>
              <a:t>long-acting insulin analogs </a:t>
            </a:r>
            <a:r>
              <a:rPr lang="en-US" dirty="0">
                <a:solidFill>
                  <a:srgbClr val="000000"/>
                </a:solidFill>
              </a:rPr>
              <a:t>(insulin glargine, </a:t>
            </a:r>
            <a:r>
              <a:rPr lang="en-US" dirty="0" err="1">
                <a:solidFill>
                  <a:srgbClr val="000000"/>
                </a:solidFill>
              </a:rPr>
              <a:t>detemir</a:t>
            </a:r>
            <a:r>
              <a:rPr lang="en-US" dirty="0">
                <a:solidFill>
                  <a:srgbClr val="000000"/>
                </a:solidFill>
              </a:rPr>
              <a:t>, and </a:t>
            </a:r>
            <a:r>
              <a:rPr lang="en-US" dirty="0" err="1">
                <a:solidFill>
                  <a:srgbClr val="000000"/>
                </a:solidFill>
              </a:rPr>
              <a:t>degludec</a:t>
            </a:r>
            <a:r>
              <a:rPr lang="en-US" dirty="0">
                <a:solidFill>
                  <a:srgbClr val="000000"/>
                </a:solidFill>
              </a:rPr>
              <a:t>) </a:t>
            </a:r>
          </a:p>
          <a:p>
            <a:pPr algn="just"/>
            <a:endParaRPr lang="en-US" dirty="0"/>
          </a:p>
        </p:txBody>
      </p:sp>
      <p:sp>
        <p:nvSpPr>
          <p:cNvPr id="4" name="TextBox 3">
            <a:extLst>
              <a:ext uri="{FF2B5EF4-FFF2-40B4-BE49-F238E27FC236}">
                <a16:creationId xmlns:a16="http://schemas.microsoft.com/office/drawing/2014/main" xmlns="" id="{05CC34CF-607B-4520-969C-03C7DBDC6991}"/>
              </a:ext>
            </a:extLst>
          </p:cNvPr>
          <p:cNvSpPr txBox="1"/>
          <p:nvPr/>
        </p:nvSpPr>
        <p:spPr>
          <a:xfrm>
            <a:off x="417444" y="754267"/>
            <a:ext cx="4572000" cy="523220"/>
          </a:xfrm>
          <a:prstGeom prst="rect">
            <a:avLst/>
          </a:prstGeom>
          <a:noFill/>
        </p:spPr>
        <p:txBody>
          <a:bodyPr wrap="square">
            <a:spAutoFit/>
          </a:bodyPr>
          <a:lstStyle/>
          <a:p>
            <a:pPr lvl="0" algn="just"/>
            <a:r>
              <a:rPr lang="en-US" sz="2800" b="1" dirty="0">
                <a:solidFill>
                  <a:schemeClr val="bg1"/>
                </a:solidFill>
                <a:effectLst>
                  <a:outerShdw blurRad="38100" dist="38100" dir="2700000" algn="tl">
                    <a:srgbClr val="000000">
                      <a:alpha val="43137"/>
                    </a:srgbClr>
                  </a:outerShdw>
                </a:effectLst>
              </a:rPr>
              <a:t>Insulin Analogs </a:t>
            </a:r>
          </a:p>
        </p:txBody>
      </p:sp>
    </p:spTree>
    <p:extLst>
      <p:ext uri="{BB962C8B-B14F-4D97-AF65-F5344CB8AC3E}">
        <p14:creationId xmlns:p14="http://schemas.microsoft.com/office/powerpoint/2010/main" val="275984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655" y="1579418"/>
            <a:ext cx="8537110" cy="4524315"/>
          </a:xfrm>
          <a:prstGeom prst="rect">
            <a:avLst/>
          </a:prstGeom>
          <a:noFill/>
        </p:spPr>
        <p:txBody>
          <a:bodyPr wrap="square" rtlCol="0">
            <a:spAutoFit/>
          </a:bodyPr>
          <a:lstStyle/>
          <a:p>
            <a:pPr lvl="0" algn="just"/>
            <a:endParaRPr lang="en-US" b="1" dirty="0">
              <a:solidFill>
                <a:srgbClr val="FF0000"/>
              </a:solidFill>
              <a:effectLst>
                <a:outerShdw blurRad="38100" dist="38100" dir="2700000" algn="tl">
                  <a:srgbClr val="000000">
                    <a:alpha val="43137"/>
                  </a:srgbClr>
                </a:outerShdw>
              </a:effectLst>
            </a:endParaRPr>
          </a:p>
          <a:p>
            <a:pPr lvl="0" algn="just"/>
            <a:r>
              <a:rPr lang="en-US" dirty="0">
                <a:solidFill>
                  <a:srgbClr val="000000"/>
                </a:solidFill>
              </a:rPr>
              <a:t>Recombinant DNA technology has allowed for the development and production of </a:t>
            </a:r>
            <a:r>
              <a:rPr lang="en-US" b="1" dirty="0">
                <a:solidFill>
                  <a:srgbClr val="FF0000"/>
                </a:solidFill>
                <a:effectLst>
                  <a:outerShdw blurRad="38100" dist="38100" dir="2700000" algn="tl">
                    <a:srgbClr val="000000">
                      <a:alpha val="43137"/>
                    </a:srgbClr>
                  </a:outerShdw>
                </a:effectLst>
              </a:rPr>
              <a:t>analogs</a:t>
            </a:r>
            <a:r>
              <a:rPr lang="en-US" dirty="0">
                <a:solidFill>
                  <a:srgbClr val="000000"/>
                </a:solidFill>
              </a:rPr>
              <a:t> to human insulin.</a:t>
            </a:r>
          </a:p>
          <a:p>
            <a:pPr lvl="0" algn="just"/>
            <a:endParaRPr lang="en-US" dirty="0">
              <a:solidFill>
                <a:srgbClr val="000000"/>
              </a:solidFill>
            </a:endParaRPr>
          </a:p>
          <a:p>
            <a:pPr lvl="0" algn="just"/>
            <a:r>
              <a:rPr lang="en-US" dirty="0">
                <a:solidFill>
                  <a:srgbClr val="000000"/>
                </a:solidFill>
              </a:rPr>
              <a:t>With </a:t>
            </a:r>
            <a:r>
              <a:rPr lang="en-US" b="1" dirty="0">
                <a:solidFill>
                  <a:srgbClr val="FF0000"/>
                </a:solidFill>
                <a:effectLst>
                  <a:outerShdw blurRad="38100" dist="38100" dir="2700000" algn="tl">
                    <a:srgbClr val="000000">
                      <a:alpha val="43137"/>
                    </a:srgbClr>
                  </a:outerShdw>
                </a:effectLst>
              </a:rPr>
              <a:t>analogs</a:t>
            </a:r>
            <a:r>
              <a:rPr lang="en-US" dirty="0">
                <a:solidFill>
                  <a:srgbClr val="000000"/>
                </a:solidFill>
              </a:rPr>
              <a:t>, the insulin molecule structure is modified slightly to alter the </a:t>
            </a:r>
            <a:r>
              <a:rPr lang="en-US" b="1" dirty="0">
                <a:solidFill>
                  <a:srgbClr val="000000"/>
                </a:solidFill>
                <a:effectLst>
                  <a:outerShdw blurRad="38100" dist="38100" dir="2700000" algn="tl">
                    <a:srgbClr val="000000">
                      <a:alpha val="43137"/>
                    </a:srgbClr>
                  </a:outerShdw>
                </a:effectLst>
              </a:rPr>
              <a:t>pharmacokinetic properties</a:t>
            </a:r>
            <a:r>
              <a:rPr lang="en-US" dirty="0">
                <a:solidFill>
                  <a:srgbClr val="000000"/>
                </a:solidFill>
              </a:rPr>
              <a:t> of insulin, primarily </a:t>
            </a:r>
            <a:r>
              <a:rPr lang="en-US" b="1" dirty="0">
                <a:solidFill>
                  <a:srgbClr val="000000"/>
                </a:solidFill>
                <a:effectLst>
                  <a:outerShdw blurRad="38100" dist="38100" dir="2700000" algn="tl">
                    <a:srgbClr val="000000">
                      <a:alpha val="43137"/>
                    </a:srgbClr>
                  </a:outerShdw>
                </a:effectLst>
              </a:rPr>
              <a:t>affecting the absorption </a:t>
            </a:r>
            <a:r>
              <a:rPr lang="en-US" dirty="0">
                <a:solidFill>
                  <a:srgbClr val="000000"/>
                </a:solidFill>
              </a:rPr>
              <a:t>of the drug from the subcutaneous tissue. </a:t>
            </a:r>
          </a:p>
          <a:p>
            <a:pPr lvl="0" algn="just"/>
            <a:endParaRPr lang="en-US" dirty="0">
              <a:solidFill>
                <a:srgbClr val="000000"/>
              </a:solidFill>
            </a:endParaRPr>
          </a:p>
          <a:p>
            <a:pPr lvl="0" algn="just"/>
            <a:r>
              <a:rPr lang="en-US" dirty="0">
                <a:solidFill>
                  <a:srgbClr val="000000"/>
                </a:solidFill>
              </a:rPr>
              <a:t>The </a:t>
            </a:r>
            <a:r>
              <a:rPr lang="en-US" b="1" dirty="0">
                <a:solidFill>
                  <a:srgbClr val="000000"/>
                </a:solidFill>
                <a:effectLst>
                  <a:outerShdw blurRad="38100" dist="38100" dir="2700000" algn="tl">
                    <a:srgbClr val="000000">
                      <a:alpha val="43137"/>
                    </a:srgbClr>
                  </a:outerShdw>
                </a:effectLst>
              </a:rPr>
              <a:t>B26-B30 </a:t>
            </a:r>
            <a:r>
              <a:rPr lang="en-US" dirty="0">
                <a:solidFill>
                  <a:srgbClr val="000000"/>
                </a:solidFill>
              </a:rPr>
              <a:t>region of the insulin molecule is not critical for insulin receptor recognition and it is in this region that amino acids are generally substituted. Thus, the insulin </a:t>
            </a:r>
            <a:r>
              <a:rPr lang="en-US" b="1" dirty="0">
                <a:solidFill>
                  <a:srgbClr val="FF0000"/>
                </a:solidFill>
                <a:effectLst>
                  <a:outerShdw blurRad="38100" dist="38100" dir="2700000" algn="tl">
                    <a:srgbClr val="000000">
                      <a:alpha val="43137"/>
                    </a:srgbClr>
                  </a:outerShdw>
                </a:effectLst>
              </a:rPr>
              <a:t>analogs</a:t>
            </a:r>
            <a:r>
              <a:rPr lang="en-US" dirty="0">
                <a:solidFill>
                  <a:srgbClr val="000000"/>
                </a:solidFill>
              </a:rPr>
              <a:t> are still recognized by and bind to the insulin receptor.</a:t>
            </a:r>
          </a:p>
          <a:p>
            <a:pPr lvl="0" algn="just"/>
            <a:endParaRPr lang="en-US" dirty="0">
              <a:solidFill>
                <a:srgbClr val="000000"/>
              </a:solidFill>
            </a:endParaRPr>
          </a:p>
          <a:p>
            <a:pPr lvl="0" algn="just"/>
            <a:r>
              <a:rPr lang="en-US" dirty="0">
                <a:solidFill>
                  <a:srgbClr val="000000"/>
                </a:solidFill>
              </a:rPr>
              <a:t>Three </a:t>
            </a:r>
            <a:r>
              <a:rPr lang="en-US" b="1" dirty="0">
                <a:solidFill>
                  <a:srgbClr val="C00000"/>
                </a:solidFill>
                <a:effectLst>
                  <a:outerShdw blurRad="38100" dist="38100" dir="2700000" algn="tl">
                    <a:srgbClr val="000000">
                      <a:alpha val="43137"/>
                    </a:srgbClr>
                  </a:outerShdw>
                </a:effectLst>
              </a:rPr>
              <a:t>rapid-acting insulin analogs </a:t>
            </a:r>
            <a:r>
              <a:rPr lang="en-US" dirty="0">
                <a:solidFill>
                  <a:srgbClr val="000000"/>
                </a:solidFill>
              </a:rPr>
              <a:t>(insulin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a:t>
            </a:r>
          </a:p>
          <a:p>
            <a:pPr lvl="0" algn="just"/>
            <a:endParaRPr lang="en-US" dirty="0">
              <a:solidFill>
                <a:srgbClr val="000000"/>
              </a:solidFill>
            </a:endParaRPr>
          </a:p>
          <a:p>
            <a:pPr lvl="0" algn="just"/>
            <a:r>
              <a:rPr lang="en-US" dirty="0">
                <a:solidFill>
                  <a:srgbClr val="000000"/>
                </a:solidFill>
              </a:rPr>
              <a:t>Three </a:t>
            </a:r>
            <a:r>
              <a:rPr lang="en-US" b="1" dirty="0">
                <a:solidFill>
                  <a:srgbClr val="C00000"/>
                </a:solidFill>
                <a:effectLst>
                  <a:outerShdw blurRad="38100" dist="38100" dir="2700000" algn="tl">
                    <a:srgbClr val="000000">
                      <a:alpha val="43137"/>
                    </a:srgbClr>
                  </a:outerShdw>
                </a:effectLst>
              </a:rPr>
              <a:t>long-acting insulin analogs </a:t>
            </a:r>
            <a:r>
              <a:rPr lang="en-US" dirty="0">
                <a:solidFill>
                  <a:srgbClr val="000000"/>
                </a:solidFill>
              </a:rPr>
              <a:t>(insulin glargine, </a:t>
            </a:r>
            <a:r>
              <a:rPr lang="en-US" dirty="0" err="1">
                <a:solidFill>
                  <a:srgbClr val="000000"/>
                </a:solidFill>
              </a:rPr>
              <a:t>detemir</a:t>
            </a:r>
            <a:r>
              <a:rPr lang="en-US" dirty="0">
                <a:solidFill>
                  <a:srgbClr val="000000"/>
                </a:solidFill>
              </a:rPr>
              <a:t>, and </a:t>
            </a:r>
            <a:r>
              <a:rPr lang="en-US" dirty="0" err="1">
                <a:solidFill>
                  <a:srgbClr val="000000"/>
                </a:solidFill>
              </a:rPr>
              <a:t>degludec</a:t>
            </a:r>
            <a:r>
              <a:rPr lang="en-US" dirty="0">
                <a:solidFill>
                  <a:srgbClr val="000000"/>
                </a:solidFill>
              </a:rPr>
              <a:t>) </a:t>
            </a:r>
          </a:p>
          <a:p>
            <a:pPr algn="just"/>
            <a:endParaRPr lang="en-US" dirty="0"/>
          </a:p>
        </p:txBody>
      </p:sp>
      <p:sp>
        <p:nvSpPr>
          <p:cNvPr id="4" name="TextBox 3">
            <a:extLst>
              <a:ext uri="{FF2B5EF4-FFF2-40B4-BE49-F238E27FC236}">
                <a16:creationId xmlns:a16="http://schemas.microsoft.com/office/drawing/2014/main" xmlns="" id="{05CC34CF-607B-4520-969C-03C7DBDC6991}"/>
              </a:ext>
            </a:extLst>
          </p:cNvPr>
          <p:cNvSpPr txBox="1"/>
          <p:nvPr/>
        </p:nvSpPr>
        <p:spPr>
          <a:xfrm>
            <a:off x="417444" y="754267"/>
            <a:ext cx="4572000" cy="523220"/>
          </a:xfrm>
          <a:prstGeom prst="rect">
            <a:avLst/>
          </a:prstGeom>
          <a:noFill/>
        </p:spPr>
        <p:txBody>
          <a:bodyPr wrap="square">
            <a:spAutoFit/>
          </a:bodyPr>
          <a:lstStyle/>
          <a:p>
            <a:pPr lvl="0" algn="just"/>
            <a:r>
              <a:rPr lang="en-US" sz="2800" b="1" dirty="0">
                <a:solidFill>
                  <a:schemeClr val="bg1"/>
                </a:solidFill>
                <a:effectLst>
                  <a:outerShdw blurRad="38100" dist="38100" dir="2700000" algn="tl">
                    <a:srgbClr val="000000">
                      <a:alpha val="43137"/>
                    </a:srgbClr>
                  </a:outerShdw>
                </a:effectLst>
              </a:rPr>
              <a:t>Insulin Analogs </a:t>
            </a:r>
          </a:p>
        </p:txBody>
      </p:sp>
    </p:spTree>
    <p:extLst>
      <p:ext uri="{BB962C8B-B14F-4D97-AF65-F5344CB8AC3E}">
        <p14:creationId xmlns:p14="http://schemas.microsoft.com/office/powerpoint/2010/main" val="30388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772" y="2228247"/>
            <a:ext cx="8437944" cy="3615341"/>
          </a:xfrm>
          <a:prstGeom prst="rect">
            <a:avLst/>
          </a:prstGeom>
        </p:spPr>
      </p:pic>
      <p:sp>
        <p:nvSpPr>
          <p:cNvPr id="3" name="TextBox 2"/>
          <p:cNvSpPr txBox="1"/>
          <p:nvPr/>
        </p:nvSpPr>
        <p:spPr>
          <a:xfrm>
            <a:off x="2757488" y="1614488"/>
            <a:ext cx="3557587" cy="1200329"/>
          </a:xfrm>
          <a:prstGeom prst="rect">
            <a:avLst/>
          </a:prstGeom>
          <a:noFill/>
        </p:spPr>
        <p:txBody>
          <a:bodyPr wrap="square" rtlCol="0">
            <a:spAutoFit/>
          </a:bodyPr>
          <a:lstStyle/>
          <a:p>
            <a:r>
              <a:rPr lang="en-US" b="1" dirty="0" smtClean="0">
                <a:solidFill>
                  <a:srgbClr val="0000FF"/>
                </a:solidFill>
                <a:effectLst>
                  <a:outerShdw blurRad="38100" dist="38100" dir="2700000" algn="tl">
                    <a:srgbClr val="000000">
                      <a:alpha val="43137"/>
                    </a:srgbClr>
                  </a:outerShdw>
                </a:effectLst>
              </a:rPr>
              <a:t>28 </a:t>
            </a:r>
            <a:r>
              <a:rPr lang="en-US" b="1" dirty="0" err="1" smtClean="0">
                <a:solidFill>
                  <a:srgbClr val="0000FF"/>
                </a:solidFill>
                <a:effectLst>
                  <a:outerShdw blurRad="38100" dist="38100" dir="2700000" algn="tl">
                    <a:srgbClr val="000000">
                      <a:alpha val="43137"/>
                    </a:srgbClr>
                  </a:outerShdw>
                </a:effectLst>
              </a:rPr>
              <a:t>Proline</a:t>
            </a:r>
            <a:r>
              <a:rPr lang="en-US" b="1" dirty="0" smtClean="0">
                <a:solidFill>
                  <a:srgbClr val="0000FF"/>
                </a:solidFill>
                <a:effectLst>
                  <a:outerShdw blurRad="38100" dist="38100" dir="2700000" algn="tl">
                    <a:srgbClr val="000000">
                      <a:alpha val="43137"/>
                    </a:srgbClr>
                  </a:outerShdw>
                </a:effectLst>
              </a:rPr>
              <a:t>          29 Lysine  </a:t>
            </a:r>
          </a:p>
          <a:p>
            <a:endParaRPr lang="en-US" dirty="0" smtClean="0"/>
          </a:p>
          <a:p>
            <a:endParaRPr lang="en-US" dirty="0"/>
          </a:p>
          <a:p>
            <a:r>
              <a:rPr lang="en-US" b="1" dirty="0" smtClean="0">
                <a:solidFill>
                  <a:srgbClr val="FF0000"/>
                </a:solidFill>
                <a:effectLst>
                  <a:outerShdw blurRad="38100" dist="38100" dir="2700000" algn="tl">
                    <a:srgbClr val="000000">
                      <a:alpha val="43137"/>
                    </a:srgbClr>
                  </a:outerShdw>
                </a:effectLst>
              </a:rPr>
              <a:t>28 Lysine           29 </a:t>
            </a:r>
            <a:r>
              <a:rPr lang="en-US" b="1" dirty="0" err="1" smtClean="0">
                <a:solidFill>
                  <a:srgbClr val="FF0000"/>
                </a:solidFill>
                <a:effectLst>
                  <a:outerShdw blurRad="38100" dist="38100" dir="2700000" algn="tl">
                    <a:srgbClr val="000000">
                      <a:alpha val="43137"/>
                    </a:srgbClr>
                  </a:outerShdw>
                </a:effectLst>
              </a:rPr>
              <a:t>Proline</a:t>
            </a:r>
            <a:endParaRPr lang="en-US" b="1" dirty="0">
              <a:solidFill>
                <a:srgbClr val="FF0000"/>
              </a:solidFill>
              <a:effectLst>
                <a:outerShdw blurRad="38100" dist="38100" dir="2700000" algn="tl">
                  <a:srgbClr val="000000">
                    <a:alpha val="43137"/>
                  </a:srgbClr>
                </a:outerShdw>
              </a:effectLst>
            </a:endParaRPr>
          </a:p>
        </p:txBody>
      </p:sp>
      <p:sp>
        <p:nvSpPr>
          <p:cNvPr id="5" name="Curved Right Arrow 4"/>
          <p:cNvSpPr/>
          <p:nvPr/>
        </p:nvSpPr>
        <p:spPr>
          <a:xfrm>
            <a:off x="2371725" y="1814513"/>
            <a:ext cx="385763" cy="828675"/>
          </a:xfrm>
          <a:prstGeom prst="curved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Right Arrow 5"/>
          <p:cNvSpPr/>
          <p:nvPr/>
        </p:nvSpPr>
        <p:spPr>
          <a:xfrm>
            <a:off x="3995740" y="1800314"/>
            <a:ext cx="385763" cy="828675"/>
          </a:xfrm>
          <a:prstGeom prst="curved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943601" y="2458522"/>
            <a:ext cx="1328737"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effectLst>
                  <a:outerShdw blurRad="38100" dist="38100" dir="2700000" algn="tl">
                    <a:srgbClr val="000000">
                      <a:alpha val="43137"/>
                    </a:srgbClr>
                  </a:outerShdw>
                </a:effectLst>
              </a:rPr>
              <a:t>LYS PRO</a:t>
            </a:r>
            <a:endParaRPr lang="en-US" b="1" dirty="0">
              <a:effectLst>
                <a:outerShdw blurRad="38100" dist="38100" dir="2700000" algn="tl">
                  <a:srgbClr val="000000">
                    <a:alpha val="43137"/>
                  </a:srgbClr>
                </a:outerShdw>
              </a:effectLst>
            </a:endParaRPr>
          </a:p>
        </p:txBody>
      </p:sp>
      <p:sp>
        <p:nvSpPr>
          <p:cNvPr id="8" name="TextBox 7"/>
          <p:cNvSpPr txBox="1"/>
          <p:nvPr/>
        </p:nvSpPr>
        <p:spPr>
          <a:xfrm>
            <a:off x="5943600" y="1629847"/>
            <a:ext cx="1328737" cy="369332"/>
          </a:xfrm>
          <a:prstGeom prst="rect">
            <a:avLst/>
          </a:prstGeom>
          <a:solidFill>
            <a:srgbClr val="0000FF"/>
          </a:solidFill>
          <a:ln>
            <a:solidFill>
              <a:srgbClr val="0000FF"/>
            </a:solid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effectLst>
                  <a:outerShdw blurRad="38100" dist="38100" dir="2700000" algn="tl">
                    <a:srgbClr val="000000">
                      <a:alpha val="43137"/>
                    </a:srgbClr>
                  </a:outerShdw>
                </a:effectLst>
              </a:rPr>
              <a:t>PRO LYS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204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425575"/>
          </a:xfrm>
        </p:spPr>
        <p:txBody>
          <a:bodyPr/>
          <a:lstStyle/>
          <a:p>
            <a:r>
              <a:rPr lang="en-US" dirty="0"/>
              <a:t>Content Overview</a:t>
            </a:r>
          </a:p>
        </p:txBody>
      </p:sp>
      <p:sp>
        <p:nvSpPr>
          <p:cNvPr id="8" name="Content Placeholder 2"/>
          <p:cNvSpPr>
            <a:spLocks noGrp="1"/>
          </p:cNvSpPr>
          <p:nvPr>
            <p:ph idx="4294967295"/>
          </p:nvPr>
        </p:nvSpPr>
        <p:spPr>
          <a:xfrm>
            <a:off x="0" y="1543050"/>
            <a:ext cx="8229600" cy="4854575"/>
          </a:xfrm>
        </p:spPr>
        <p:txBody>
          <a:bodyPr/>
          <a:lstStyle/>
          <a:p>
            <a:pPr>
              <a:spcAft>
                <a:spcPts val="600"/>
              </a:spcAft>
            </a:pPr>
            <a:r>
              <a:rPr lang="en-US" sz="2400" dirty="0">
                <a:solidFill>
                  <a:schemeClr val="bg1">
                    <a:lumMod val="85000"/>
                  </a:schemeClr>
                </a:solidFill>
              </a:rPr>
              <a:t>Progression of T2DM</a:t>
            </a:r>
          </a:p>
          <a:p>
            <a:pPr>
              <a:spcAft>
                <a:spcPts val="600"/>
              </a:spcAft>
            </a:pPr>
            <a:r>
              <a:rPr lang="en-US" sz="2400" b="1" dirty="0">
                <a:solidFill>
                  <a:schemeClr val="bg1">
                    <a:lumMod val="85000"/>
                  </a:schemeClr>
                </a:solidFill>
              </a:rPr>
              <a:t>Insulin Initiation in T2DM</a:t>
            </a:r>
          </a:p>
          <a:p>
            <a:pPr>
              <a:spcAft>
                <a:spcPts val="600"/>
              </a:spcAft>
            </a:pPr>
            <a:r>
              <a:rPr lang="en-US" sz="2400" dirty="0"/>
              <a:t>Introduction to Premix Insulins</a:t>
            </a:r>
          </a:p>
          <a:p>
            <a:pPr>
              <a:spcAft>
                <a:spcPts val="600"/>
              </a:spcAft>
            </a:pPr>
            <a:r>
              <a:rPr lang="en-US" sz="2400" dirty="0">
                <a:solidFill>
                  <a:schemeClr val="bg1">
                    <a:lumMod val="85000"/>
                  </a:schemeClr>
                </a:solidFill>
              </a:rPr>
              <a:t>Premix vs. Basal Insulin Regimens</a:t>
            </a:r>
          </a:p>
          <a:p>
            <a:pPr>
              <a:spcAft>
                <a:spcPts val="600"/>
              </a:spcAft>
            </a:pPr>
            <a:r>
              <a:rPr lang="en-US" sz="2400" dirty="0">
                <a:solidFill>
                  <a:schemeClr val="bg1">
                    <a:lumMod val="85000"/>
                  </a:schemeClr>
                </a:solidFill>
              </a:rPr>
              <a:t>Premix vs. Basal-Bolus Regimens</a:t>
            </a:r>
          </a:p>
          <a:p>
            <a:pPr>
              <a:spcAft>
                <a:spcPts val="600"/>
              </a:spcAft>
            </a:pPr>
            <a:r>
              <a:rPr lang="en-US" sz="2400" dirty="0">
                <a:solidFill>
                  <a:schemeClr val="bg1">
                    <a:lumMod val="85000"/>
                  </a:schemeClr>
                </a:solidFill>
              </a:rPr>
              <a:t>Comparison of Premix, Basal-Bolus, and Basal Insulin Regimens</a:t>
            </a:r>
          </a:p>
          <a:p>
            <a:pPr>
              <a:spcAft>
                <a:spcPts val="600"/>
              </a:spcAft>
            </a:pPr>
            <a:r>
              <a:rPr lang="en-US" sz="2400" dirty="0">
                <a:solidFill>
                  <a:schemeClr val="bg1">
                    <a:lumMod val="85000"/>
                  </a:schemeClr>
                </a:solidFill>
              </a:rPr>
              <a:t>Guidelines and Treatment Algorithms</a:t>
            </a:r>
          </a:p>
          <a:p>
            <a:pPr>
              <a:spcAft>
                <a:spcPts val="600"/>
              </a:spcAft>
            </a:pPr>
            <a:r>
              <a:rPr lang="en-US" sz="2400" dirty="0">
                <a:solidFill>
                  <a:schemeClr val="bg1">
                    <a:lumMod val="85000"/>
                  </a:schemeClr>
                </a:solidFill>
              </a:rPr>
              <a:t>Conclusions</a:t>
            </a:r>
          </a:p>
          <a:p>
            <a:pPr>
              <a:spcAft>
                <a:spcPts val="600"/>
              </a:spcAft>
            </a:pPr>
            <a:endParaRPr lang="en-US" sz="2000" dirty="0"/>
          </a:p>
          <a:p>
            <a:pPr>
              <a:spcAft>
                <a:spcPts val="600"/>
              </a:spcAft>
            </a:pPr>
            <a:endParaRPr lang="en-US" sz="2400" dirty="0"/>
          </a:p>
          <a:p>
            <a:pPr marL="0" indent="0">
              <a:spcAft>
                <a:spcPts val="600"/>
              </a:spcAft>
              <a:buNone/>
            </a:pPr>
            <a:endParaRPr lang="en-US" sz="2400" dirty="0"/>
          </a:p>
          <a:p>
            <a:pPr marL="0" indent="0">
              <a:spcAft>
                <a:spcPts val="600"/>
              </a:spcAft>
              <a:buNone/>
            </a:pPr>
            <a:endParaRPr lang="en-US" sz="2400" dirty="0"/>
          </a:p>
        </p:txBody>
      </p:sp>
      <p:sp>
        <p:nvSpPr>
          <p:cNvPr id="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Copyright © 2016 Eli Lilly and Company</a:t>
            </a:r>
          </a:p>
        </p:txBody>
      </p:sp>
    </p:spTree>
    <p:extLst>
      <p:ext uri="{BB962C8B-B14F-4D97-AF65-F5344CB8AC3E}">
        <p14:creationId xmlns:p14="http://schemas.microsoft.com/office/powerpoint/2010/main" val="29074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3200" dirty="0"/>
              <a:t>What are Premix Insulins?</a:t>
            </a:r>
          </a:p>
        </p:txBody>
      </p:sp>
      <p:sp>
        <p:nvSpPr>
          <p:cNvPr id="3" name="Content Placeholder 2"/>
          <p:cNvSpPr>
            <a:spLocks noGrp="1"/>
          </p:cNvSpPr>
          <p:nvPr>
            <p:ph idx="4294967295"/>
          </p:nvPr>
        </p:nvSpPr>
        <p:spPr>
          <a:xfrm>
            <a:off x="0" y="1320800"/>
            <a:ext cx="8686800" cy="5041900"/>
          </a:xfrm>
        </p:spPr>
        <p:txBody>
          <a:bodyPr/>
          <a:lstStyle/>
          <a:p>
            <a:pPr algn="just"/>
            <a:r>
              <a:rPr lang="en-US" sz="2400" b="1" dirty="0">
                <a:solidFill>
                  <a:srgbClr val="0000FF"/>
                </a:solidFill>
                <a:effectLst>
                  <a:outerShdw blurRad="38100" dist="38100" dir="2700000" algn="tl">
                    <a:srgbClr val="000000">
                      <a:alpha val="43137"/>
                    </a:srgbClr>
                  </a:outerShdw>
                </a:effectLst>
              </a:rPr>
              <a:t>Premix human insulins</a:t>
            </a:r>
            <a:r>
              <a:rPr lang="en-US" sz="2400" baseline="30000" dirty="0"/>
              <a:t>1</a:t>
            </a:r>
          </a:p>
          <a:p>
            <a:pPr lvl="1" algn="just"/>
            <a:r>
              <a:rPr lang="en-US" sz="2000" dirty="0"/>
              <a:t>Composed of human insulin and NPH (intermediate-acting human insulin)</a:t>
            </a:r>
          </a:p>
          <a:p>
            <a:pPr lvl="1" algn="just"/>
            <a:r>
              <a:rPr lang="en-US" sz="2000" dirty="0"/>
              <a:t>Dosing in T2DM: 2-3 injections per day, approximately 30-45 minutes before a meal</a:t>
            </a:r>
          </a:p>
          <a:p>
            <a:pPr lvl="1" algn="just"/>
            <a:endParaRPr lang="en-US" sz="2000" dirty="0"/>
          </a:p>
          <a:p>
            <a:pPr algn="just"/>
            <a:r>
              <a:rPr lang="en-US" sz="2400" b="1" dirty="0">
                <a:solidFill>
                  <a:srgbClr val="FF0000"/>
                </a:solidFill>
                <a:effectLst>
                  <a:outerShdw blurRad="38100" dist="38100" dir="2700000" algn="tl">
                    <a:srgbClr val="000000">
                      <a:alpha val="43137"/>
                    </a:srgbClr>
                  </a:outerShdw>
                </a:effectLst>
              </a:rPr>
              <a:t>Premix insulin analogs</a:t>
            </a:r>
            <a:r>
              <a:rPr lang="en-US" sz="2400" baseline="30000" dirty="0"/>
              <a:t>1</a:t>
            </a:r>
            <a:r>
              <a:rPr lang="en-US" sz="2400" dirty="0"/>
              <a:t> </a:t>
            </a:r>
          </a:p>
          <a:p>
            <a:pPr lvl="1" algn="just"/>
            <a:r>
              <a:rPr lang="en-US" sz="2000" dirty="0"/>
              <a:t>Composed of a  rapid acting analog and the same insulin attached to protamine, which prolongs its absorption</a:t>
            </a:r>
          </a:p>
          <a:p>
            <a:pPr lvl="1" algn="just"/>
            <a:r>
              <a:rPr lang="en-US" sz="2000" dirty="0"/>
              <a:t>Dosing in T2DM: 2-3 injections per day, up to 15 minutes before or right after meals</a:t>
            </a:r>
          </a:p>
          <a:p>
            <a:pPr lvl="1" algn="just"/>
            <a:endParaRPr lang="en-US" sz="2000" dirty="0"/>
          </a:p>
          <a:p>
            <a:pPr algn="just"/>
            <a:r>
              <a:rPr lang="en-US" altLang="en-US" sz="2400" b="1" dirty="0">
                <a:solidFill>
                  <a:srgbClr val="9900CC"/>
                </a:solidFill>
                <a:effectLst>
                  <a:outerShdw blurRad="38100" dist="38100" dir="2700000" algn="tl">
                    <a:srgbClr val="000000">
                      <a:alpha val="43137"/>
                    </a:srgbClr>
                  </a:outerShdw>
                </a:effectLst>
              </a:rPr>
              <a:t>Target both FPG and PPG</a:t>
            </a:r>
            <a:r>
              <a:rPr lang="en-US" altLang="en-US" sz="2400" baseline="30000" dirty="0"/>
              <a:t>2</a:t>
            </a:r>
          </a:p>
          <a:p>
            <a:pPr algn="just"/>
            <a:endParaRPr lang="en-US" sz="2400" dirty="0"/>
          </a:p>
          <a:p>
            <a:pPr algn="just"/>
            <a:endParaRPr lang="en-US" sz="2400" dirty="0"/>
          </a:p>
        </p:txBody>
      </p:sp>
      <p:sp>
        <p:nvSpPr>
          <p:cNvPr id="4" name="Footer Placeholder 4"/>
          <p:cNvSpPr txBox="1">
            <a:spLocks/>
          </p:cNvSpPr>
          <p:nvPr/>
        </p:nvSpPr>
        <p:spPr>
          <a:xfrm>
            <a:off x="592137" y="6307138"/>
            <a:ext cx="8094663" cy="7032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0" indent="-228600">
              <a:lnSpc>
                <a:spcPct val="90000"/>
              </a:lnSpc>
              <a:buFont typeface="+mj-lt"/>
              <a:buAutoNum type="arabicPeriod"/>
              <a:defRPr/>
            </a:pPr>
            <a:r>
              <a:rPr lang="pt-BR" sz="1200" dirty="0">
                <a:solidFill>
                  <a:srgbClr val="000000"/>
                </a:solidFill>
                <a:latin typeface="Arial Narrow" panose="020B0606020202030204" pitchFamily="34" charset="0"/>
                <a:ea typeface="MS PGothic" pitchFamily="34" charset="-128"/>
              </a:rPr>
              <a:t>Mosenzon O and Raz I. </a:t>
            </a:r>
            <a:r>
              <a:rPr lang="pt-BR" sz="1200" i="1" dirty="0">
                <a:solidFill>
                  <a:srgbClr val="000000"/>
                </a:solidFill>
                <a:latin typeface="Arial Narrow" panose="020B0606020202030204" pitchFamily="34" charset="0"/>
                <a:ea typeface="MS PGothic" pitchFamily="34" charset="-128"/>
              </a:rPr>
              <a:t>Diabetes Care </a:t>
            </a:r>
            <a:r>
              <a:rPr lang="pt-BR" sz="1200" dirty="0">
                <a:solidFill>
                  <a:srgbClr val="000000"/>
                </a:solidFill>
                <a:latin typeface="Arial Narrow" panose="020B0606020202030204" pitchFamily="34" charset="0"/>
                <a:ea typeface="MS PGothic" pitchFamily="34" charset="-128"/>
              </a:rPr>
              <a:t>2013;36(</a:t>
            </a:r>
            <a:r>
              <a:rPr lang="pt-BR" sz="1200" dirty="0">
                <a:solidFill>
                  <a:srgbClr val="000000"/>
                </a:solidFill>
                <a:latin typeface="Arial Narrow" panose="020B0606020202030204" pitchFamily="34" charset="0"/>
                <a:ea typeface="MS PGothic" pitchFamily="34" charset="-128"/>
                <a:sym typeface="Wingdings" panose="05000000000000000000" pitchFamily="2" charset="2"/>
              </a:rPr>
              <a:t>Suppl 2):</a:t>
            </a:r>
            <a:r>
              <a:rPr lang="pt-BR" sz="1200" dirty="0">
                <a:solidFill>
                  <a:srgbClr val="000000"/>
                </a:solidFill>
                <a:latin typeface="Arial Narrow" panose="020B0606020202030204" pitchFamily="34" charset="0"/>
                <a:ea typeface="MS PGothic" pitchFamily="34" charset="-128"/>
              </a:rPr>
              <a:t>S212-8</a:t>
            </a:r>
          </a:p>
          <a:p>
            <a:pPr marL="228600" lvl="0" indent="-228600">
              <a:lnSpc>
                <a:spcPct val="90000"/>
              </a:lnSpc>
              <a:buFont typeface="+mj-lt"/>
              <a:buAutoNum type="arabicPeriod"/>
              <a:defRPr/>
            </a:pPr>
            <a:r>
              <a:rPr lang="en-US" sz="1200" dirty="0">
                <a:solidFill>
                  <a:srgbClr val="000000"/>
                </a:solidFill>
                <a:latin typeface="Arial Narrow" panose="020B0606020202030204" pitchFamily="34" charset="0"/>
                <a:ea typeface="MS PGothic" pitchFamily="34" charset="-128"/>
              </a:rPr>
              <a:t>Wu T et al. </a:t>
            </a:r>
            <a:r>
              <a:rPr lang="en-US" sz="1200" i="1" dirty="0">
                <a:solidFill>
                  <a:srgbClr val="000000"/>
                </a:solidFill>
                <a:latin typeface="Arial Narrow" panose="020B0606020202030204" pitchFamily="34" charset="0"/>
              </a:rPr>
              <a:t>Diabetes Ther </a:t>
            </a:r>
            <a:r>
              <a:rPr lang="en-US" sz="1200" dirty="0">
                <a:solidFill>
                  <a:srgbClr val="000000"/>
                </a:solidFill>
                <a:latin typeface="Arial Narrow" panose="020B0606020202030204" pitchFamily="34" charset="0"/>
              </a:rPr>
              <a:t>2015;6:273-87</a:t>
            </a:r>
          </a:p>
        </p:txBody>
      </p:sp>
      <p:sp>
        <p:nvSpPr>
          <p:cNvPr id="5"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18908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719163" y="3306784"/>
            <a:ext cx="8285162" cy="682625"/>
          </a:xfrm>
          <a:prstGeom prst="rect">
            <a:avLst/>
          </a:prstGeom>
          <a:solidFill>
            <a:srgbClr val="E0DED8"/>
          </a:solidFill>
          <a:ln w="25400" cap="flat" cmpd="sng" algn="ctr">
            <a:noFill/>
            <a:prstDash val="solid"/>
          </a:ln>
          <a:effectLst/>
        </p:spPr>
        <p:txBody>
          <a:bodyPr lIns="90679" tIns="45342" rIns="90679" bIns="45342"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Verdana"/>
              <a:ea typeface="+mn-ea"/>
              <a:cs typeface="+mn-cs"/>
            </a:endParaRPr>
          </a:p>
        </p:txBody>
      </p:sp>
      <p:sp>
        <p:nvSpPr>
          <p:cNvPr id="31" name="Rectangle 30"/>
          <p:cNvSpPr/>
          <p:nvPr/>
        </p:nvSpPr>
        <p:spPr>
          <a:xfrm>
            <a:off x="719163" y="3984625"/>
            <a:ext cx="8285162" cy="1593850"/>
          </a:xfrm>
          <a:prstGeom prst="rect">
            <a:avLst/>
          </a:prstGeom>
          <a:solidFill>
            <a:srgbClr val="82786F"/>
          </a:solidFill>
          <a:ln w="25400" cap="flat" cmpd="sng" algn="ctr">
            <a:noFill/>
            <a:prstDash val="solid"/>
          </a:ln>
          <a:effectLst/>
        </p:spPr>
        <p:txBody>
          <a:bodyPr lIns="90679" tIns="45342" rIns="90679" bIns="45342"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Verdana"/>
              <a:ea typeface="+mn-ea"/>
              <a:cs typeface="+mn-cs"/>
            </a:endParaRPr>
          </a:p>
        </p:txBody>
      </p:sp>
      <p:sp>
        <p:nvSpPr>
          <p:cNvPr id="32" name="Rectangle 4"/>
          <p:cNvSpPr>
            <a:spLocks noChangeArrowheads="1"/>
          </p:cNvSpPr>
          <p:nvPr/>
        </p:nvSpPr>
        <p:spPr bwMode="auto">
          <a:xfrm>
            <a:off x="4008484" y="3532209"/>
            <a:ext cx="974725" cy="401637"/>
          </a:xfrm>
          <a:prstGeom prst="rect">
            <a:avLst/>
          </a:prstGeom>
          <a:solidFill>
            <a:srgbClr val="FFC000"/>
          </a:solidFill>
          <a:ln>
            <a:noFill/>
          </a:ln>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da-DK" sz="2000" b="0" i="0" u="none" strike="noStrike" kern="0" cap="none" spc="0" normalizeH="0" baseline="0" noProof="0" dirty="0">
                <a:ln>
                  <a:noFill/>
                </a:ln>
                <a:solidFill>
                  <a:srgbClr val="FFFFFF"/>
                </a:solidFill>
                <a:effectLst/>
                <a:uLnTx/>
                <a:uFillTx/>
                <a:latin typeface="Verdana"/>
              </a:rPr>
              <a:t>25</a:t>
            </a:r>
            <a:r>
              <a:rPr kumimoji="0" lang="sv-SE" sz="2000" b="0" i="0" u="none" strike="noStrike" kern="0" cap="none" spc="0" normalizeH="0" baseline="0" noProof="0" dirty="0">
                <a:ln>
                  <a:noFill/>
                </a:ln>
                <a:solidFill>
                  <a:srgbClr val="FFFFFF"/>
                </a:solidFill>
                <a:effectLst/>
                <a:uLnTx/>
                <a:uFillTx/>
                <a:latin typeface="Verdana"/>
              </a:rPr>
              <a:t>%</a:t>
            </a:r>
            <a:endParaRPr kumimoji="0" lang="da-DK" sz="2000" b="0" i="0" u="none" strike="noStrike" kern="0" cap="none" spc="0" normalizeH="0" baseline="0" noProof="0" dirty="0">
              <a:ln>
                <a:noFill/>
              </a:ln>
              <a:solidFill>
                <a:srgbClr val="FFFFFF"/>
              </a:solidFill>
              <a:effectLst/>
              <a:uLnTx/>
              <a:uFillTx/>
              <a:latin typeface="Verdana"/>
            </a:endParaRPr>
          </a:p>
        </p:txBody>
      </p:sp>
      <p:sp>
        <p:nvSpPr>
          <p:cNvPr id="33" name="Rectangle 5"/>
          <p:cNvSpPr>
            <a:spLocks noChangeArrowheads="1"/>
          </p:cNvSpPr>
          <p:nvPr/>
        </p:nvSpPr>
        <p:spPr bwMode="auto">
          <a:xfrm>
            <a:off x="819187" y="4135438"/>
            <a:ext cx="3254375" cy="70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Verdana"/>
              </a:rPr>
              <a:t>Protamine-crystallised</a:t>
            </a:r>
          </a:p>
          <a:p>
            <a:pPr marL="0" marR="0" lvl="0" indent="0"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Verdana"/>
              </a:rPr>
              <a:t>insulin Lispro</a:t>
            </a:r>
          </a:p>
        </p:txBody>
      </p:sp>
      <p:sp>
        <p:nvSpPr>
          <p:cNvPr id="34" name="Rectangle 6"/>
          <p:cNvSpPr>
            <a:spLocks noChangeArrowheads="1"/>
          </p:cNvSpPr>
          <p:nvPr/>
        </p:nvSpPr>
        <p:spPr bwMode="auto">
          <a:xfrm>
            <a:off x="819188" y="3527425"/>
            <a:ext cx="2601538" cy="33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da-DK"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Verdana"/>
              </a:rPr>
              <a:t>Soluble insulin lispro</a:t>
            </a:r>
          </a:p>
        </p:txBody>
      </p:sp>
      <p:sp>
        <p:nvSpPr>
          <p:cNvPr id="36" name="Line 10"/>
          <p:cNvSpPr>
            <a:spLocks noChangeShapeType="1"/>
          </p:cNvSpPr>
          <p:nvPr/>
        </p:nvSpPr>
        <p:spPr bwMode="auto">
          <a:xfrm>
            <a:off x="3557613" y="3713163"/>
            <a:ext cx="360362" cy="0"/>
          </a:xfrm>
          <a:prstGeom prst="line">
            <a:avLst/>
          </a:prstGeom>
          <a:noFill/>
          <a:ln w="635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Verdana"/>
            </a:endParaRPr>
          </a:p>
        </p:txBody>
      </p:sp>
      <p:sp>
        <p:nvSpPr>
          <p:cNvPr id="37" name="Line 11"/>
          <p:cNvSpPr>
            <a:spLocks noChangeShapeType="1"/>
          </p:cNvSpPr>
          <p:nvPr/>
        </p:nvSpPr>
        <p:spPr bwMode="auto">
          <a:xfrm>
            <a:off x="3557613" y="4486275"/>
            <a:ext cx="360362" cy="0"/>
          </a:xfrm>
          <a:prstGeom prst="line">
            <a:avLst/>
          </a:prstGeom>
          <a:noFill/>
          <a:ln w="63500">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Verdana"/>
            </a:endParaRPr>
          </a:p>
        </p:txBody>
      </p:sp>
      <p:sp>
        <p:nvSpPr>
          <p:cNvPr id="38" name="Rectangle 13"/>
          <p:cNvSpPr>
            <a:spLocks noChangeArrowheads="1"/>
          </p:cNvSpPr>
          <p:nvPr/>
        </p:nvSpPr>
        <p:spPr bwMode="auto">
          <a:xfrm>
            <a:off x="5676946" y="3532209"/>
            <a:ext cx="963613" cy="401637"/>
          </a:xfrm>
          <a:prstGeom prst="rect">
            <a:avLst/>
          </a:prstGeom>
          <a:solidFill>
            <a:srgbClr val="0000FF"/>
          </a:solidFill>
          <a:ln>
            <a:noFill/>
          </a:ln>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da-DK" sz="2000" b="0" i="0" u="none" strike="noStrike" kern="0" cap="none" spc="0" normalizeH="0" baseline="0" noProof="0" dirty="0">
                <a:ln>
                  <a:noFill/>
                </a:ln>
                <a:solidFill>
                  <a:srgbClr val="FFFFFF"/>
                </a:solidFill>
                <a:effectLst/>
                <a:uLnTx/>
                <a:uFillTx/>
                <a:latin typeface="Verdana"/>
              </a:rPr>
              <a:t>30</a:t>
            </a:r>
            <a:r>
              <a:rPr kumimoji="0" lang="sv-SE" sz="2000" b="0" i="0" u="none" strike="noStrike" kern="0" cap="none" spc="0" normalizeH="0" baseline="0" noProof="0" dirty="0">
                <a:ln>
                  <a:noFill/>
                </a:ln>
                <a:solidFill>
                  <a:srgbClr val="FFFFFF"/>
                </a:solidFill>
                <a:effectLst/>
                <a:uLnTx/>
                <a:uFillTx/>
                <a:latin typeface="Verdana"/>
              </a:rPr>
              <a:t>%</a:t>
            </a:r>
            <a:endParaRPr kumimoji="0" lang="da-DK" sz="2000" b="0" i="0" u="none" strike="noStrike" kern="0" cap="none" spc="0" normalizeH="0" baseline="0" noProof="0" dirty="0">
              <a:ln>
                <a:noFill/>
              </a:ln>
              <a:solidFill>
                <a:srgbClr val="FFFFFF"/>
              </a:solidFill>
              <a:effectLst/>
              <a:uLnTx/>
              <a:uFillTx/>
              <a:latin typeface="Verdana"/>
            </a:endParaRPr>
          </a:p>
        </p:txBody>
      </p:sp>
      <p:sp>
        <p:nvSpPr>
          <p:cNvPr id="39" name="Line 18"/>
          <p:cNvSpPr>
            <a:spLocks noChangeShapeType="1"/>
          </p:cNvSpPr>
          <p:nvPr/>
        </p:nvSpPr>
        <p:spPr bwMode="auto">
          <a:xfrm flipH="1">
            <a:off x="6746921" y="3713163"/>
            <a:ext cx="360363" cy="0"/>
          </a:xfrm>
          <a:prstGeom prst="line">
            <a:avLst/>
          </a:prstGeom>
          <a:noFill/>
          <a:ln w="63500">
            <a:solidFill>
              <a:srgbClr val="001965"/>
            </a:solidFill>
            <a:round/>
            <a:headEnd type="none" w="sm" len="sm"/>
            <a:tailEnd type="triangle" w="sm" len="sm"/>
          </a:ln>
          <a:extLst>
            <a:ext uri="{909E8E84-426E-40DD-AFC4-6F175D3DCCD1}">
              <a14:hiddenFill xmlns:a14="http://schemas.microsoft.com/office/drawing/2010/main">
                <a:noFill/>
              </a14:hiddenFill>
            </a:ext>
          </a:extLst>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Verdana"/>
            </a:endParaRPr>
          </a:p>
        </p:txBody>
      </p:sp>
      <p:sp>
        <p:nvSpPr>
          <p:cNvPr id="40" name="Line 19"/>
          <p:cNvSpPr>
            <a:spLocks noChangeShapeType="1"/>
          </p:cNvSpPr>
          <p:nvPr/>
        </p:nvSpPr>
        <p:spPr bwMode="auto">
          <a:xfrm flipH="1">
            <a:off x="6746921" y="4486275"/>
            <a:ext cx="360363" cy="0"/>
          </a:xfrm>
          <a:prstGeom prst="line">
            <a:avLst/>
          </a:prstGeom>
          <a:noFill/>
          <a:ln w="63500">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Verdana"/>
            </a:endParaRPr>
          </a:p>
        </p:txBody>
      </p:sp>
      <p:sp>
        <p:nvSpPr>
          <p:cNvPr id="41" name="Rectangle 20"/>
          <p:cNvSpPr>
            <a:spLocks noChangeArrowheads="1"/>
          </p:cNvSpPr>
          <p:nvPr/>
        </p:nvSpPr>
        <p:spPr bwMode="auto">
          <a:xfrm>
            <a:off x="7113613" y="4300559"/>
            <a:ext cx="1935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Verdana"/>
              </a:rPr>
              <a:t>NPH insulin</a:t>
            </a:r>
          </a:p>
        </p:txBody>
      </p:sp>
      <p:sp>
        <p:nvSpPr>
          <p:cNvPr id="43" name="Rectangle 2"/>
          <p:cNvSpPr txBox="1">
            <a:spLocks noChangeArrowheads="1"/>
          </p:cNvSpPr>
          <p:nvPr/>
        </p:nvSpPr>
        <p:spPr>
          <a:xfrm>
            <a:off x="822371" y="1017609"/>
            <a:ext cx="8181975" cy="600075"/>
          </a:xfrm>
          <a:prstGeom prst="rect">
            <a:avLst/>
          </a:prstGeom>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rgbClr val="001965"/>
              </a:solidFill>
              <a:effectLst/>
              <a:uLnTx/>
              <a:uFillTx/>
              <a:latin typeface="Verdana"/>
              <a:ea typeface="+mj-ea"/>
              <a:cs typeface="+mj-cs"/>
            </a:endParaRPr>
          </a:p>
        </p:txBody>
      </p:sp>
      <p:sp>
        <p:nvSpPr>
          <p:cNvPr id="45" name="TextBox 23"/>
          <p:cNvSpPr txBox="1">
            <a:spLocks noChangeArrowheads="1"/>
          </p:cNvSpPr>
          <p:nvPr/>
        </p:nvSpPr>
        <p:spPr bwMode="auto">
          <a:xfrm>
            <a:off x="5655067" y="5041900"/>
            <a:ext cx="1047016" cy="36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776" tIns="60395" rIns="120776" bIns="60395">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Verdana"/>
              </a:rPr>
              <a:t>BHI 30</a:t>
            </a:r>
            <a:endPar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ndParaRPr>
          </a:p>
        </p:txBody>
      </p:sp>
      <p:sp>
        <p:nvSpPr>
          <p:cNvPr id="46" name="TextBox 24"/>
          <p:cNvSpPr txBox="1">
            <a:spLocks noChangeArrowheads="1"/>
          </p:cNvSpPr>
          <p:nvPr/>
        </p:nvSpPr>
        <p:spPr bwMode="auto">
          <a:xfrm>
            <a:off x="3218183" y="5041900"/>
            <a:ext cx="2539411" cy="36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776" tIns="60395" rIns="120776" bIns="60395">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lvl="0" algn="ctr">
              <a:spcBef>
                <a:spcPct val="50000"/>
              </a:spcBef>
              <a:buClrTx/>
              <a:buNone/>
              <a:defRPr/>
            </a:pPr>
            <a:r>
              <a:rPr lang="en-GB" sz="1600" b="1" kern="0" dirty="0">
                <a:solidFill>
                  <a:srgbClr val="FFFFFF"/>
                </a:solidFill>
                <a:effectLst>
                  <a:outerShdw blurRad="38100" dist="38100" dir="2700000" algn="tl">
                    <a:srgbClr val="000000">
                      <a:alpha val="43137"/>
                    </a:srgbClr>
                  </a:outerShdw>
                </a:effectLst>
                <a:latin typeface="Verdana"/>
              </a:rPr>
              <a:t>Humalog Mix75/25 </a:t>
            </a:r>
            <a:endPar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ndParaRPr>
          </a:p>
        </p:txBody>
      </p:sp>
      <p:sp>
        <p:nvSpPr>
          <p:cNvPr id="47" name="Rectangle 23" descr="Dashed vertical"/>
          <p:cNvSpPr>
            <a:spLocks noChangeArrowheads="1"/>
          </p:cNvSpPr>
          <p:nvPr/>
        </p:nvSpPr>
        <p:spPr bwMode="auto">
          <a:xfrm>
            <a:off x="5676925" y="3984625"/>
            <a:ext cx="966788" cy="1030288"/>
          </a:xfrm>
          <a:prstGeom prst="rect">
            <a:avLst/>
          </a:prstGeom>
          <a:pattFill prst="dashVert">
            <a:fgClr>
              <a:srgbClr val="0000FF"/>
            </a:fgClr>
            <a:bgClr>
              <a:srgbClr val="FFFFFF"/>
            </a:bgClr>
          </a:pattFill>
          <a:ln w="9525">
            <a:solidFill>
              <a:srgbClr val="009FDA"/>
            </a:solidFill>
            <a:miter lim="800000"/>
            <a:headEnd/>
            <a:tailEnd/>
          </a:ln>
        </p:spPr>
        <p:txBody>
          <a:bodyPr lIns="120776" tIns="60395" rIns="120776" bIns="60395"/>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sz="2400" b="0" i="0" u="none" strike="noStrike" kern="0" cap="none" spc="0" normalizeH="0" baseline="0" noProof="0" dirty="0">
              <a:ln>
                <a:noFill/>
              </a:ln>
              <a:solidFill>
                <a:srgbClr val="001965"/>
              </a:solidFill>
              <a:effectLst/>
              <a:uLnTx/>
              <a:uFillTx/>
              <a:latin typeface="Verdana"/>
            </a:endParaRPr>
          </a:p>
        </p:txBody>
      </p:sp>
      <p:sp>
        <p:nvSpPr>
          <p:cNvPr id="48" name="Rectangle 24" descr="Dashed vertical"/>
          <p:cNvSpPr>
            <a:spLocks noChangeArrowheads="1"/>
          </p:cNvSpPr>
          <p:nvPr/>
        </p:nvSpPr>
        <p:spPr bwMode="auto">
          <a:xfrm>
            <a:off x="4010050" y="3984625"/>
            <a:ext cx="977900" cy="1030288"/>
          </a:xfrm>
          <a:prstGeom prst="rect">
            <a:avLst/>
          </a:prstGeom>
          <a:pattFill prst="dashVert">
            <a:fgClr>
              <a:srgbClr val="FFC000"/>
            </a:fgClr>
            <a:bgClr>
              <a:schemeClr val="bg1"/>
            </a:bgClr>
          </a:pattFill>
          <a:ln w="9525">
            <a:solidFill>
              <a:srgbClr val="092F5E"/>
            </a:solidFill>
            <a:miter lim="800000"/>
            <a:headEnd/>
            <a:tailEnd/>
          </a:ln>
        </p:spPr>
        <p:txBody>
          <a:bodyPr lIns="120776" tIns="60395" rIns="120776" bIns="60395"/>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sz="2400" b="0" i="0" u="none" strike="noStrike" kern="0" cap="none" spc="0" normalizeH="0" baseline="0" noProof="0" dirty="0">
              <a:ln>
                <a:noFill/>
              </a:ln>
              <a:solidFill>
                <a:srgbClr val="001965"/>
              </a:solidFill>
              <a:effectLst/>
              <a:uLnTx/>
              <a:uFillTx/>
              <a:latin typeface="Verdana"/>
            </a:endParaRPr>
          </a:p>
        </p:txBody>
      </p:sp>
      <p:sp>
        <p:nvSpPr>
          <p:cNvPr id="49" name="Rectangle 4"/>
          <p:cNvSpPr>
            <a:spLocks noChangeArrowheads="1"/>
          </p:cNvSpPr>
          <p:nvPr/>
        </p:nvSpPr>
        <p:spPr bwMode="auto">
          <a:xfrm>
            <a:off x="4079900" y="4294209"/>
            <a:ext cx="825500" cy="401637"/>
          </a:xfrm>
          <a:prstGeom prst="rect">
            <a:avLst/>
          </a:prstGeom>
          <a:solidFill>
            <a:srgbClr val="FFFFFF"/>
          </a:solidFill>
          <a:ln>
            <a:noFill/>
          </a:ln>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da-DK" sz="2000" b="0" i="0" u="none" strike="noStrike" kern="0" cap="none" spc="0" normalizeH="0" baseline="0" noProof="0" dirty="0">
                <a:ln>
                  <a:noFill/>
                </a:ln>
                <a:solidFill>
                  <a:srgbClr val="FF0000"/>
                </a:solidFill>
                <a:effectLst/>
                <a:uLnTx/>
                <a:uFillTx/>
                <a:latin typeface="Verdana"/>
              </a:rPr>
              <a:t>75</a:t>
            </a:r>
            <a:r>
              <a:rPr kumimoji="0" lang="sv-SE" sz="2000" b="0" i="0" u="none" strike="noStrike" kern="0" cap="none" spc="0" normalizeH="0" baseline="0" noProof="0" dirty="0">
                <a:ln>
                  <a:noFill/>
                </a:ln>
                <a:solidFill>
                  <a:srgbClr val="FF0000"/>
                </a:solidFill>
                <a:effectLst/>
                <a:uLnTx/>
                <a:uFillTx/>
                <a:latin typeface="Verdana"/>
              </a:rPr>
              <a:t>%</a:t>
            </a:r>
            <a:endParaRPr kumimoji="0" lang="da-DK" sz="2000" b="0" i="0" u="none" strike="noStrike" kern="0" cap="none" spc="0" normalizeH="0" baseline="0" noProof="0" dirty="0">
              <a:ln>
                <a:noFill/>
              </a:ln>
              <a:solidFill>
                <a:srgbClr val="FF0000"/>
              </a:solidFill>
              <a:effectLst/>
              <a:uLnTx/>
              <a:uFillTx/>
              <a:latin typeface="Verdana"/>
            </a:endParaRPr>
          </a:p>
        </p:txBody>
      </p:sp>
      <p:sp>
        <p:nvSpPr>
          <p:cNvPr id="50" name="Rectangle 13"/>
          <p:cNvSpPr>
            <a:spLocks noChangeArrowheads="1"/>
          </p:cNvSpPr>
          <p:nvPr/>
        </p:nvSpPr>
        <p:spPr bwMode="auto">
          <a:xfrm>
            <a:off x="5757888" y="4294209"/>
            <a:ext cx="823912" cy="401637"/>
          </a:xfrm>
          <a:prstGeom prst="rect">
            <a:avLst/>
          </a:prstGeom>
          <a:solidFill>
            <a:srgbClr val="FFFFFF"/>
          </a:solidFill>
          <a:ln>
            <a:noFill/>
          </a:ln>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da-DK" sz="2000" b="0" i="0" u="none" strike="noStrike" kern="0" cap="none" spc="0" normalizeH="0" baseline="0" noProof="0" dirty="0">
                <a:ln>
                  <a:noFill/>
                </a:ln>
                <a:solidFill>
                  <a:srgbClr val="0000FF"/>
                </a:solidFill>
                <a:effectLst/>
                <a:uLnTx/>
                <a:uFillTx/>
                <a:latin typeface="Verdana"/>
              </a:rPr>
              <a:t>70</a:t>
            </a:r>
            <a:r>
              <a:rPr kumimoji="0" lang="sv-SE" sz="2000" b="0" i="0" u="none" strike="noStrike" kern="0" cap="none" spc="0" normalizeH="0" baseline="0" noProof="0" dirty="0">
                <a:ln>
                  <a:noFill/>
                </a:ln>
                <a:solidFill>
                  <a:srgbClr val="0000FF"/>
                </a:solidFill>
                <a:effectLst/>
                <a:uLnTx/>
                <a:uFillTx/>
                <a:latin typeface="Verdana"/>
              </a:rPr>
              <a:t>%</a:t>
            </a:r>
            <a:endParaRPr kumimoji="0" lang="da-DK" sz="2000" b="0" i="0" u="none" strike="noStrike" kern="0" cap="none" spc="0" normalizeH="0" baseline="0" noProof="0" dirty="0">
              <a:ln>
                <a:noFill/>
              </a:ln>
              <a:solidFill>
                <a:srgbClr val="0000FF"/>
              </a:solidFill>
              <a:effectLst/>
              <a:uLnTx/>
              <a:uFillTx/>
              <a:latin typeface="Verdana"/>
            </a:endParaRPr>
          </a:p>
        </p:txBody>
      </p:sp>
      <p:sp>
        <p:nvSpPr>
          <p:cNvPr id="51" name="Rectangle 17"/>
          <p:cNvSpPr>
            <a:spLocks noChangeArrowheads="1"/>
          </p:cNvSpPr>
          <p:nvPr/>
        </p:nvSpPr>
        <p:spPr bwMode="auto">
          <a:xfrm>
            <a:off x="7113634" y="3324246"/>
            <a:ext cx="1817670" cy="5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da-DK" sz="1600" b="1" i="0" u="none" strike="noStrike" kern="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Verdana"/>
              </a:rPr>
              <a:t>Regular</a:t>
            </a:r>
          </a:p>
          <a:p>
            <a:pPr marL="0" marR="0" lvl="0" indent="0" defTabSz="914400" eaLnBrk="1" fontAlgn="auto" latinLnBrk="0" hangingPunct="1">
              <a:lnSpc>
                <a:spcPct val="100000"/>
              </a:lnSpc>
              <a:spcBef>
                <a:spcPct val="0"/>
              </a:spcBef>
              <a:spcAft>
                <a:spcPts val="0"/>
              </a:spcAft>
              <a:buClrTx/>
              <a:buSzTx/>
              <a:buFontTx/>
              <a:buNone/>
              <a:tabLst/>
              <a:defRPr/>
            </a:pPr>
            <a:r>
              <a:rPr kumimoji="0" lang="da-DK" sz="1600" b="1" i="0" u="none" strike="noStrike" kern="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Verdana"/>
              </a:rPr>
              <a:t>human insulin</a:t>
            </a:r>
          </a:p>
        </p:txBody>
      </p:sp>
      <p:sp>
        <p:nvSpPr>
          <p:cNvPr id="52" name="Rectangle 7"/>
          <p:cNvSpPr>
            <a:spLocks noChangeArrowheads="1"/>
          </p:cNvSpPr>
          <p:nvPr/>
        </p:nvSpPr>
        <p:spPr bwMode="auto">
          <a:xfrm>
            <a:off x="6877075" y="2259013"/>
            <a:ext cx="2071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r"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dirty="0">
                <a:ln>
                  <a:noFill/>
                </a:ln>
                <a:solidFill>
                  <a:schemeClr val="accent4">
                    <a:lumMod val="75000"/>
                  </a:schemeClr>
                </a:solidFill>
                <a:effectLst/>
                <a:uLnTx/>
                <a:uFillTx/>
                <a:latin typeface="Verdana"/>
              </a:rPr>
              <a:t>BHI 30</a:t>
            </a:r>
          </a:p>
          <a:p>
            <a:pPr marL="0" marR="0" lvl="0" indent="0" algn="r"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dirty="0">
                <a:ln>
                  <a:noFill/>
                </a:ln>
                <a:solidFill>
                  <a:schemeClr val="accent4">
                    <a:lumMod val="75000"/>
                  </a:schemeClr>
                </a:solidFill>
                <a:effectLst/>
                <a:uLnTx/>
                <a:uFillTx/>
                <a:latin typeface="Verdana"/>
              </a:rPr>
              <a:t>A premixed</a:t>
            </a:r>
            <a:br>
              <a:rPr kumimoji="0" lang="da-DK" sz="1800" b="1" i="0" u="none" strike="noStrike" kern="0" cap="none" spc="0" normalizeH="0" baseline="0" noProof="0" dirty="0">
                <a:ln>
                  <a:noFill/>
                </a:ln>
                <a:solidFill>
                  <a:schemeClr val="accent4">
                    <a:lumMod val="75000"/>
                  </a:schemeClr>
                </a:solidFill>
                <a:effectLst/>
                <a:uLnTx/>
                <a:uFillTx/>
                <a:latin typeface="Verdana"/>
              </a:rPr>
            </a:br>
            <a:r>
              <a:rPr kumimoji="0" lang="da-DK" sz="1800" b="1" i="0" u="none" strike="noStrike" kern="0" cap="none" spc="0" normalizeH="0" baseline="0" noProof="0" dirty="0">
                <a:ln>
                  <a:noFill/>
                </a:ln>
                <a:solidFill>
                  <a:schemeClr val="accent4">
                    <a:lumMod val="75000"/>
                  </a:schemeClr>
                </a:solidFill>
                <a:effectLst/>
                <a:uLnTx/>
                <a:uFillTx/>
                <a:latin typeface="Verdana"/>
              </a:rPr>
              <a:t>suspension of:</a:t>
            </a:r>
          </a:p>
        </p:txBody>
      </p:sp>
      <p:sp>
        <p:nvSpPr>
          <p:cNvPr id="54" name="Text Box 30"/>
          <p:cNvSpPr txBox="1">
            <a:spLocks noChangeArrowheads="1"/>
          </p:cNvSpPr>
          <p:nvPr/>
        </p:nvSpPr>
        <p:spPr bwMode="auto">
          <a:xfrm>
            <a:off x="139827" y="6486861"/>
            <a:ext cx="74707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0776" tIns="60395" rIns="120776" bIns="60395">
            <a:spAutoFit/>
          </a:bodyPr>
          <a:lstStyle>
            <a:lvl1pPr eaLnBrk="0" hangingPunct="0">
              <a:defRPr sz="1900">
                <a:solidFill>
                  <a:schemeClr val="tx1"/>
                </a:solidFill>
                <a:latin typeface="Calibri" pitchFamily="34" charset="0"/>
                <a:cs typeface="Arial" pitchFamily="34" charset="0"/>
              </a:defRPr>
            </a:lvl1pPr>
            <a:lvl2pPr marL="742950" indent="-285750" eaLnBrk="0" hangingPunct="0">
              <a:defRPr sz="1900">
                <a:solidFill>
                  <a:schemeClr val="tx1"/>
                </a:solidFill>
                <a:latin typeface="Calibri" pitchFamily="34" charset="0"/>
                <a:cs typeface="Arial" pitchFamily="34" charset="0"/>
              </a:defRPr>
            </a:lvl2pPr>
            <a:lvl3pPr marL="1143000" indent="-228600" eaLnBrk="0" hangingPunct="0">
              <a:defRPr sz="1900">
                <a:solidFill>
                  <a:schemeClr val="tx1"/>
                </a:solidFill>
                <a:latin typeface="Calibri" pitchFamily="34" charset="0"/>
                <a:cs typeface="Arial" pitchFamily="34" charset="0"/>
              </a:defRPr>
            </a:lvl3pPr>
            <a:lvl4pPr marL="1600200" indent="-228600" eaLnBrk="0" hangingPunct="0">
              <a:defRPr sz="1900">
                <a:solidFill>
                  <a:schemeClr val="tx1"/>
                </a:solidFill>
                <a:latin typeface="Calibri" pitchFamily="34" charset="0"/>
                <a:cs typeface="Arial" pitchFamily="34" charset="0"/>
              </a:defRPr>
            </a:lvl4pPr>
            <a:lvl5pPr marL="2057400" indent="-228600" eaLnBrk="0" hangingPunct="0">
              <a:defRPr sz="1900">
                <a:solidFill>
                  <a:schemeClr val="tx1"/>
                </a:solidFill>
                <a:latin typeface="Calibri" pitchFamily="34" charset="0"/>
                <a:cs typeface="Arial" pitchFamily="34" charset="0"/>
              </a:defRPr>
            </a:lvl5pPr>
            <a:lvl6pPr marL="2514600" indent="-228600" defTabSz="909638" eaLnBrk="0" fontAlgn="base" hangingPunct="0">
              <a:spcBef>
                <a:spcPct val="0"/>
              </a:spcBef>
              <a:spcAft>
                <a:spcPct val="0"/>
              </a:spcAft>
              <a:defRPr sz="1900">
                <a:solidFill>
                  <a:schemeClr val="tx1"/>
                </a:solidFill>
                <a:latin typeface="Calibri" pitchFamily="34" charset="0"/>
                <a:cs typeface="Arial" pitchFamily="34" charset="0"/>
              </a:defRPr>
            </a:lvl6pPr>
            <a:lvl7pPr marL="2971800" indent="-228600" defTabSz="909638" eaLnBrk="0" fontAlgn="base" hangingPunct="0">
              <a:spcBef>
                <a:spcPct val="0"/>
              </a:spcBef>
              <a:spcAft>
                <a:spcPct val="0"/>
              </a:spcAft>
              <a:defRPr sz="1900">
                <a:solidFill>
                  <a:schemeClr val="tx1"/>
                </a:solidFill>
                <a:latin typeface="Calibri" pitchFamily="34" charset="0"/>
                <a:cs typeface="Arial" pitchFamily="34" charset="0"/>
              </a:defRPr>
            </a:lvl7pPr>
            <a:lvl8pPr marL="3429000" indent="-228600" defTabSz="909638" eaLnBrk="0" fontAlgn="base" hangingPunct="0">
              <a:spcBef>
                <a:spcPct val="0"/>
              </a:spcBef>
              <a:spcAft>
                <a:spcPct val="0"/>
              </a:spcAft>
              <a:defRPr sz="1900">
                <a:solidFill>
                  <a:schemeClr val="tx1"/>
                </a:solidFill>
                <a:latin typeface="Calibri" pitchFamily="34" charset="0"/>
                <a:cs typeface="Arial" pitchFamily="34" charset="0"/>
              </a:defRPr>
            </a:lvl8pPr>
            <a:lvl9pPr marL="3886200" indent="-228600" defTabSz="909638" eaLnBrk="0" fontAlgn="base" hangingPunct="0">
              <a:spcBef>
                <a:spcPct val="0"/>
              </a:spcBef>
              <a:spcAft>
                <a:spcPct val="0"/>
              </a:spcAft>
              <a:defRPr sz="1900">
                <a:solidFill>
                  <a:schemeClr val="tx1"/>
                </a:solidFill>
                <a:latin typeface="Calibri" pitchFamily="34" charset="0"/>
                <a:cs typeface="Arial"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100" b="0" i="0" u="none" strike="noStrike" kern="0" cap="none" spc="0" normalizeH="0" baseline="0" noProof="0" dirty="0">
                <a:ln>
                  <a:noFill/>
                </a:ln>
                <a:solidFill>
                  <a:srgbClr val="0000FF"/>
                </a:solidFill>
                <a:effectLst/>
                <a:uLnTx/>
                <a:uFillTx/>
                <a:latin typeface="Calibri" pitchFamily="34" charset="0"/>
                <a:cs typeface="Arial" pitchFamily="34" charset="0"/>
              </a:rPr>
              <a:t>BHI, biphasic human insulin; NPH, neutral protamine Hagedorn </a:t>
            </a:r>
          </a:p>
        </p:txBody>
      </p:sp>
      <p:pic>
        <p:nvPicPr>
          <p:cNvPr id="55" name="Picture 5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9169" y="5243215"/>
            <a:ext cx="787390" cy="1389696"/>
          </a:xfrm>
          <a:prstGeom prst="rect">
            <a:avLst/>
          </a:prstGeom>
        </p:spPr>
      </p:pic>
      <p:sp>
        <p:nvSpPr>
          <p:cNvPr id="58" name="Rectangle 57"/>
          <p:cNvSpPr/>
          <p:nvPr/>
        </p:nvSpPr>
        <p:spPr>
          <a:xfrm>
            <a:off x="6643712" y="4596884"/>
            <a:ext cx="1959961" cy="923330"/>
          </a:xfrm>
          <a:prstGeom prst="rect">
            <a:avLst/>
          </a:prstGeom>
        </p:spPr>
        <p:txBody>
          <a:bodyPr wrap="square">
            <a:spAutoFit/>
          </a:bodyPr>
          <a:lstStyle/>
          <a:p>
            <a:pPr lvl="0">
              <a:spcBef>
                <a:spcPct val="20000"/>
              </a:spcBef>
              <a:defRPr/>
            </a:pPr>
            <a:r>
              <a:rPr lang="da-DK" b="1" kern="0" dirty="0">
                <a:solidFill>
                  <a:schemeClr val="bg1"/>
                </a:solidFill>
                <a:effectLst>
                  <a:outerShdw blurRad="38100" dist="38100" dir="2700000" algn="tl">
                    <a:srgbClr val="000000">
                      <a:alpha val="43137"/>
                    </a:srgbClr>
                  </a:outerShdw>
                </a:effectLst>
                <a:latin typeface="Verdana"/>
              </a:rPr>
              <a:t>(protaminated human insulin)</a:t>
            </a:r>
          </a:p>
        </p:txBody>
      </p:sp>
      <p:pic>
        <p:nvPicPr>
          <p:cNvPr id="59" name="Picture 5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09" y="1909138"/>
            <a:ext cx="2934110" cy="1276528"/>
          </a:xfrm>
          <a:prstGeom prst="rect">
            <a:avLst/>
          </a:prstGeom>
        </p:spPr>
      </p:pic>
      <p:pic>
        <p:nvPicPr>
          <p:cNvPr id="61" name="Picture 60" descr="Screen Clippi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92914" y="1601040"/>
            <a:ext cx="1482301" cy="589995"/>
          </a:xfrm>
          <a:prstGeom prst="rect">
            <a:avLst/>
          </a:prstGeom>
        </p:spPr>
      </p:pic>
      <p:pic>
        <p:nvPicPr>
          <p:cNvPr id="28" name="Picture 27"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67781" y="4056051"/>
            <a:ext cx="3244286" cy="435209"/>
          </a:xfrm>
          <a:prstGeom prst="rect">
            <a:avLst/>
          </a:prstGeom>
        </p:spPr>
      </p:pic>
    </p:spTree>
    <p:extLst>
      <p:ext uri="{BB962C8B-B14F-4D97-AF65-F5344CB8AC3E}">
        <p14:creationId xmlns:p14="http://schemas.microsoft.com/office/powerpoint/2010/main" val="343139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719163" y="3306784"/>
            <a:ext cx="8285162" cy="682625"/>
          </a:xfrm>
          <a:prstGeom prst="rect">
            <a:avLst/>
          </a:prstGeom>
          <a:solidFill>
            <a:srgbClr val="E0DED8"/>
          </a:solidFill>
          <a:ln w="25400" cap="flat" cmpd="sng" algn="ctr">
            <a:noFill/>
            <a:prstDash val="solid"/>
          </a:ln>
          <a:effectLst/>
        </p:spPr>
        <p:txBody>
          <a:bodyPr lIns="90679" tIns="45342" rIns="90679" bIns="45342"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Verdana"/>
              <a:ea typeface="+mn-ea"/>
              <a:cs typeface="+mn-cs"/>
            </a:endParaRPr>
          </a:p>
        </p:txBody>
      </p:sp>
      <p:sp>
        <p:nvSpPr>
          <p:cNvPr id="31" name="Rectangle 30"/>
          <p:cNvSpPr/>
          <p:nvPr/>
        </p:nvSpPr>
        <p:spPr>
          <a:xfrm>
            <a:off x="719163" y="3984625"/>
            <a:ext cx="8285162" cy="1593850"/>
          </a:xfrm>
          <a:prstGeom prst="rect">
            <a:avLst/>
          </a:prstGeom>
          <a:solidFill>
            <a:srgbClr val="82786F"/>
          </a:solidFill>
          <a:ln w="25400" cap="flat" cmpd="sng" algn="ctr">
            <a:noFill/>
            <a:prstDash val="solid"/>
          </a:ln>
          <a:effectLst/>
        </p:spPr>
        <p:txBody>
          <a:bodyPr lIns="90679" tIns="45342" rIns="90679" bIns="45342"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Verdana"/>
              <a:ea typeface="+mn-ea"/>
              <a:cs typeface="+mn-cs"/>
            </a:endParaRPr>
          </a:p>
        </p:txBody>
      </p:sp>
      <p:sp>
        <p:nvSpPr>
          <p:cNvPr id="32" name="Rectangle 4"/>
          <p:cNvSpPr>
            <a:spLocks noChangeArrowheads="1"/>
          </p:cNvSpPr>
          <p:nvPr/>
        </p:nvSpPr>
        <p:spPr bwMode="auto">
          <a:xfrm>
            <a:off x="4008484" y="3532209"/>
            <a:ext cx="974725" cy="401637"/>
          </a:xfrm>
          <a:prstGeom prst="rect">
            <a:avLst/>
          </a:prstGeom>
          <a:solidFill>
            <a:schemeClr val="accent3"/>
          </a:solidFill>
          <a:ln>
            <a:noFill/>
          </a:ln>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da-DK" sz="2000" b="0" i="0" u="none" strike="noStrike" kern="0" cap="none" spc="0" normalizeH="0" baseline="0" noProof="0" dirty="0">
                <a:ln>
                  <a:noFill/>
                </a:ln>
                <a:solidFill>
                  <a:srgbClr val="FFFFFF"/>
                </a:solidFill>
                <a:effectLst/>
                <a:uLnTx/>
                <a:uFillTx/>
                <a:latin typeface="Verdana"/>
              </a:rPr>
              <a:t>50</a:t>
            </a:r>
            <a:r>
              <a:rPr kumimoji="0" lang="sv-SE" sz="2000" b="0" i="0" u="none" strike="noStrike" kern="0" cap="none" spc="0" normalizeH="0" baseline="0" noProof="0" dirty="0">
                <a:ln>
                  <a:noFill/>
                </a:ln>
                <a:solidFill>
                  <a:srgbClr val="FFFFFF"/>
                </a:solidFill>
                <a:effectLst/>
                <a:uLnTx/>
                <a:uFillTx/>
                <a:latin typeface="Verdana"/>
              </a:rPr>
              <a:t>%</a:t>
            </a:r>
            <a:endParaRPr kumimoji="0" lang="da-DK" sz="2000" b="0" i="0" u="none" strike="noStrike" kern="0" cap="none" spc="0" normalizeH="0" baseline="0" noProof="0" dirty="0">
              <a:ln>
                <a:noFill/>
              </a:ln>
              <a:solidFill>
                <a:srgbClr val="FFFFFF"/>
              </a:solidFill>
              <a:effectLst/>
              <a:uLnTx/>
              <a:uFillTx/>
              <a:latin typeface="Verdana"/>
            </a:endParaRPr>
          </a:p>
        </p:txBody>
      </p:sp>
      <p:sp>
        <p:nvSpPr>
          <p:cNvPr id="33" name="Rectangle 5"/>
          <p:cNvSpPr>
            <a:spLocks noChangeArrowheads="1"/>
          </p:cNvSpPr>
          <p:nvPr/>
        </p:nvSpPr>
        <p:spPr bwMode="auto">
          <a:xfrm>
            <a:off x="819187" y="4135438"/>
            <a:ext cx="3254375" cy="70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Verdana"/>
              </a:rPr>
              <a:t>Protamine-crystallised</a:t>
            </a:r>
          </a:p>
          <a:p>
            <a:pPr marL="0" marR="0" lvl="0" indent="0"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Verdana"/>
              </a:rPr>
              <a:t>insulin Lispro</a:t>
            </a:r>
          </a:p>
        </p:txBody>
      </p:sp>
      <p:sp>
        <p:nvSpPr>
          <p:cNvPr id="34" name="Rectangle 6"/>
          <p:cNvSpPr>
            <a:spLocks noChangeArrowheads="1"/>
          </p:cNvSpPr>
          <p:nvPr/>
        </p:nvSpPr>
        <p:spPr bwMode="auto">
          <a:xfrm>
            <a:off x="819188" y="3527425"/>
            <a:ext cx="2601538" cy="33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da-DK"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Verdana"/>
              </a:rPr>
              <a:t>Soluble insulin lispro</a:t>
            </a:r>
          </a:p>
        </p:txBody>
      </p:sp>
      <p:sp>
        <p:nvSpPr>
          <p:cNvPr id="36" name="Line 10"/>
          <p:cNvSpPr>
            <a:spLocks noChangeShapeType="1"/>
          </p:cNvSpPr>
          <p:nvPr/>
        </p:nvSpPr>
        <p:spPr bwMode="auto">
          <a:xfrm>
            <a:off x="3557613" y="3713163"/>
            <a:ext cx="360362" cy="0"/>
          </a:xfrm>
          <a:prstGeom prst="line">
            <a:avLst/>
          </a:prstGeom>
          <a:noFill/>
          <a:ln w="635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Verdana"/>
            </a:endParaRPr>
          </a:p>
        </p:txBody>
      </p:sp>
      <p:sp>
        <p:nvSpPr>
          <p:cNvPr id="37" name="Line 11"/>
          <p:cNvSpPr>
            <a:spLocks noChangeShapeType="1"/>
          </p:cNvSpPr>
          <p:nvPr/>
        </p:nvSpPr>
        <p:spPr bwMode="auto">
          <a:xfrm>
            <a:off x="3557613" y="4486275"/>
            <a:ext cx="360362" cy="0"/>
          </a:xfrm>
          <a:prstGeom prst="line">
            <a:avLst/>
          </a:prstGeom>
          <a:noFill/>
          <a:ln w="63500">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Verdana"/>
            </a:endParaRPr>
          </a:p>
        </p:txBody>
      </p:sp>
      <p:sp>
        <p:nvSpPr>
          <p:cNvPr id="38" name="Rectangle 13"/>
          <p:cNvSpPr>
            <a:spLocks noChangeArrowheads="1"/>
          </p:cNvSpPr>
          <p:nvPr/>
        </p:nvSpPr>
        <p:spPr bwMode="auto">
          <a:xfrm>
            <a:off x="5676946" y="3532209"/>
            <a:ext cx="963613" cy="401637"/>
          </a:xfrm>
          <a:prstGeom prst="rect">
            <a:avLst/>
          </a:prstGeom>
          <a:solidFill>
            <a:srgbClr val="0000FF"/>
          </a:solidFill>
          <a:ln>
            <a:noFill/>
          </a:ln>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da-DK" sz="2000" b="0" i="0" u="none" strike="noStrike" kern="0" cap="none" spc="0" normalizeH="0" baseline="0" noProof="0" dirty="0">
                <a:ln>
                  <a:noFill/>
                </a:ln>
                <a:solidFill>
                  <a:srgbClr val="FFFFFF"/>
                </a:solidFill>
                <a:effectLst/>
                <a:uLnTx/>
                <a:uFillTx/>
                <a:latin typeface="Verdana"/>
              </a:rPr>
              <a:t>30</a:t>
            </a:r>
            <a:r>
              <a:rPr kumimoji="0" lang="sv-SE" sz="2000" b="0" i="0" u="none" strike="noStrike" kern="0" cap="none" spc="0" normalizeH="0" baseline="0" noProof="0" dirty="0">
                <a:ln>
                  <a:noFill/>
                </a:ln>
                <a:solidFill>
                  <a:srgbClr val="FFFFFF"/>
                </a:solidFill>
                <a:effectLst/>
                <a:uLnTx/>
                <a:uFillTx/>
                <a:latin typeface="Verdana"/>
              </a:rPr>
              <a:t>%</a:t>
            </a:r>
            <a:endParaRPr kumimoji="0" lang="da-DK" sz="2000" b="0" i="0" u="none" strike="noStrike" kern="0" cap="none" spc="0" normalizeH="0" baseline="0" noProof="0" dirty="0">
              <a:ln>
                <a:noFill/>
              </a:ln>
              <a:solidFill>
                <a:srgbClr val="FFFFFF"/>
              </a:solidFill>
              <a:effectLst/>
              <a:uLnTx/>
              <a:uFillTx/>
              <a:latin typeface="Verdana"/>
            </a:endParaRPr>
          </a:p>
        </p:txBody>
      </p:sp>
      <p:sp>
        <p:nvSpPr>
          <p:cNvPr id="39" name="Line 18"/>
          <p:cNvSpPr>
            <a:spLocks noChangeShapeType="1"/>
          </p:cNvSpPr>
          <p:nvPr/>
        </p:nvSpPr>
        <p:spPr bwMode="auto">
          <a:xfrm flipH="1">
            <a:off x="6746921" y="3713163"/>
            <a:ext cx="360363" cy="0"/>
          </a:xfrm>
          <a:prstGeom prst="line">
            <a:avLst/>
          </a:prstGeom>
          <a:noFill/>
          <a:ln w="63500">
            <a:solidFill>
              <a:srgbClr val="001965"/>
            </a:solidFill>
            <a:round/>
            <a:headEnd type="none" w="sm" len="sm"/>
            <a:tailEnd type="triangle" w="sm" len="sm"/>
          </a:ln>
          <a:extLst>
            <a:ext uri="{909E8E84-426E-40DD-AFC4-6F175D3DCCD1}">
              <a14:hiddenFill xmlns:a14="http://schemas.microsoft.com/office/drawing/2010/main">
                <a:noFill/>
              </a14:hiddenFill>
            </a:ext>
          </a:extLst>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Verdana"/>
            </a:endParaRPr>
          </a:p>
        </p:txBody>
      </p:sp>
      <p:sp>
        <p:nvSpPr>
          <p:cNvPr id="40" name="Line 19"/>
          <p:cNvSpPr>
            <a:spLocks noChangeShapeType="1"/>
          </p:cNvSpPr>
          <p:nvPr/>
        </p:nvSpPr>
        <p:spPr bwMode="auto">
          <a:xfrm flipH="1">
            <a:off x="6746921" y="4486275"/>
            <a:ext cx="360363" cy="0"/>
          </a:xfrm>
          <a:prstGeom prst="line">
            <a:avLst/>
          </a:prstGeom>
          <a:noFill/>
          <a:ln w="63500">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Verdana"/>
            </a:endParaRPr>
          </a:p>
        </p:txBody>
      </p:sp>
      <p:sp>
        <p:nvSpPr>
          <p:cNvPr id="41" name="Rectangle 20"/>
          <p:cNvSpPr>
            <a:spLocks noChangeArrowheads="1"/>
          </p:cNvSpPr>
          <p:nvPr/>
        </p:nvSpPr>
        <p:spPr bwMode="auto">
          <a:xfrm>
            <a:off x="7113613" y="4300559"/>
            <a:ext cx="1935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Verdana"/>
              </a:rPr>
              <a:t>NPH insulin</a:t>
            </a:r>
          </a:p>
        </p:txBody>
      </p:sp>
      <p:sp>
        <p:nvSpPr>
          <p:cNvPr id="43" name="Rectangle 2"/>
          <p:cNvSpPr txBox="1">
            <a:spLocks noChangeArrowheads="1"/>
          </p:cNvSpPr>
          <p:nvPr/>
        </p:nvSpPr>
        <p:spPr>
          <a:xfrm>
            <a:off x="822371" y="1017609"/>
            <a:ext cx="8181975" cy="600075"/>
          </a:xfrm>
          <a:prstGeom prst="rect">
            <a:avLst/>
          </a:prstGeom>
        </p:spPr>
        <p:txBody>
          <a:bodyPr lIns="120776" tIns="60395" rIns="120776" bIns="6039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rgbClr val="001965"/>
              </a:solidFill>
              <a:effectLst/>
              <a:uLnTx/>
              <a:uFillTx/>
              <a:latin typeface="Verdana"/>
              <a:ea typeface="+mj-ea"/>
              <a:cs typeface="+mj-cs"/>
            </a:endParaRPr>
          </a:p>
        </p:txBody>
      </p:sp>
      <p:sp>
        <p:nvSpPr>
          <p:cNvPr id="45" name="TextBox 23"/>
          <p:cNvSpPr txBox="1">
            <a:spLocks noChangeArrowheads="1"/>
          </p:cNvSpPr>
          <p:nvPr/>
        </p:nvSpPr>
        <p:spPr bwMode="auto">
          <a:xfrm>
            <a:off x="5655067" y="5041900"/>
            <a:ext cx="1047016" cy="36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776" tIns="60395" rIns="120776" bIns="60395">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Verdana"/>
              </a:rPr>
              <a:t>BHI 30</a:t>
            </a:r>
            <a:endPar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ndParaRPr>
          </a:p>
        </p:txBody>
      </p:sp>
      <p:sp>
        <p:nvSpPr>
          <p:cNvPr id="46" name="TextBox 24"/>
          <p:cNvSpPr txBox="1">
            <a:spLocks noChangeArrowheads="1"/>
          </p:cNvSpPr>
          <p:nvPr/>
        </p:nvSpPr>
        <p:spPr bwMode="auto">
          <a:xfrm>
            <a:off x="3218183" y="5041900"/>
            <a:ext cx="2539411" cy="36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776" tIns="60395" rIns="120776" bIns="60395">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lvl="0" algn="ctr">
              <a:spcBef>
                <a:spcPct val="50000"/>
              </a:spcBef>
              <a:buClrTx/>
              <a:buNone/>
              <a:defRPr/>
            </a:pPr>
            <a:r>
              <a:rPr lang="en-GB" sz="1600" b="1" kern="0" dirty="0">
                <a:solidFill>
                  <a:srgbClr val="FFFFFF"/>
                </a:solidFill>
                <a:effectLst>
                  <a:outerShdw blurRad="38100" dist="38100" dir="2700000" algn="tl">
                    <a:srgbClr val="000000">
                      <a:alpha val="43137"/>
                    </a:srgbClr>
                  </a:outerShdw>
                </a:effectLst>
                <a:latin typeface="Verdana"/>
              </a:rPr>
              <a:t>Humalog Mix50/50 </a:t>
            </a:r>
            <a:endPar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ndParaRPr>
          </a:p>
        </p:txBody>
      </p:sp>
      <p:sp>
        <p:nvSpPr>
          <p:cNvPr id="47" name="Rectangle 23" descr="Dashed vertical"/>
          <p:cNvSpPr>
            <a:spLocks noChangeArrowheads="1"/>
          </p:cNvSpPr>
          <p:nvPr/>
        </p:nvSpPr>
        <p:spPr bwMode="auto">
          <a:xfrm>
            <a:off x="5676925" y="3984625"/>
            <a:ext cx="966788" cy="1030288"/>
          </a:xfrm>
          <a:prstGeom prst="rect">
            <a:avLst/>
          </a:prstGeom>
          <a:pattFill prst="dashVert">
            <a:fgClr>
              <a:srgbClr val="0000FF"/>
            </a:fgClr>
            <a:bgClr>
              <a:srgbClr val="FFFFFF"/>
            </a:bgClr>
          </a:pattFill>
          <a:ln w="9525">
            <a:solidFill>
              <a:srgbClr val="009FDA"/>
            </a:solidFill>
            <a:miter lim="800000"/>
            <a:headEnd/>
            <a:tailEnd/>
          </a:ln>
        </p:spPr>
        <p:txBody>
          <a:bodyPr lIns="120776" tIns="60395" rIns="120776" bIns="60395"/>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sz="2400" b="0" i="0" u="none" strike="noStrike" kern="0" cap="none" spc="0" normalizeH="0" baseline="0" noProof="0" dirty="0">
              <a:ln>
                <a:noFill/>
              </a:ln>
              <a:solidFill>
                <a:srgbClr val="001965"/>
              </a:solidFill>
              <a:effectLst/>
              <a:uLnTx/>
              <a:uFillTx/>
              <a:latin typeface="Verdana"/>
            </a:endParaRPr>
          </a:p>
        </p:txBody>
      </p:sp>
      <p:sp>
        <p:nvSpPr>
          <p:cNvPr id="48" name="Rectangle 24" descr="Dashed vertical"/>
          <p:cNvSpPr>
            <a:spLocks noChangeArrowheads="1"/>
          </p:cNvSpPr>
          <p:nvPr/>
        </p:nvSpPr>
        <p:spPr bwMode="auto">
          <a:xfrm>
            <a:off x="4010050" y="3984625"/>
            <a:ext cx="977900" cy="1030288"/>
          </a:xfrm>
          <a:prstGeom prst="rect">
            <a:avLst/>
          </a:prstGeom>
          <a:pattFill prst="dashVert">
            <a:fgClr>
              <a:srgbClr val="C00000"/>
            </a:fgClr>
            <a:bgClr>
              <a:srgbClr val="FFFFFF"/>
            </a:bgClr>
          </a:pattFill>
          <a:ln w="9525">
            <a:solidFill>
              <a:srgbClr val="092F5E"/>
            </a:solidFill>
            <a:miter lim="800000"/>
            <a:headEnd/>
            <a:tailEnd/>
          </a:ln>
        </p:spPr>
        <p:txBody>
          <a:bodyPr lIns="120776" tIns="60395" rIns="120776" bIns="60395"/>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sz="2400" b="0" i="0" u="none" strike="noStrike" kern="0" cap="none" spc="0" normalizeH="0" baseline="0" noProof="0" dirty="0">
              <a:ln>
                <a:noFill/>
              </a:ln>
              <a:solidFill>
                <a:srgbClr val="001965"/>
              </a:solidFill>
              <a:effectLst/>
              <a:uLnTx/>
              <a:uFillTx/>
              <a:latin typeface="Verdana"/>
            </a:endParaRPr>
          </a:p>
        </p:txBody>
      </p:sp>
      <p:sp>
        <p:nvSpPr>
          <p:cNvPr id="49" name="Rectangle 4"/>
          <p:cNvSpPr>
            <a:spLocks noChangeArrowheads="1"/>
          </p:cNvSpPr>
          <p:nvPr/>
        </p:nvSpPr>
        <p:spPr bwMode="auto">
          <a:xfrm>
            <a:off x="4079900" y="4294209"/>
            <a:ext cx="825500" cy="401637"/>
          </a:xfrm>
          <a:prstGeom prst="rect">
            <a:avLst/>
          </a:prstGeom>
          <a:solidFill>
            <a:srgbClr val="FFFFFF"/>
          </a:solidFill>
          <a:ln>
            <a:noFill/>
          </a:ln>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da-DK" sz="2000" b="0" i="0" u="none" strike="noStrike" kern="0" cap="none" spc="0" normalizeH="0" baseline="0" noProof="0" dirty="0">
                <a:ln>
                  <a:noFill/>
                </a:ln>
                <a:solidFill>
                  <a:srgbClr val="FF0000"/>
                </a:solidFill>
                <a:effectLst/>
                <a:uLnTx/>
                <a:uFillTx/>
                <a:latin typeface="Verdana"/>
              </a:rPr>
              <a:t>50</a:t>
            </a:r>
            <a:r>
              <a:rPr kumimoji="0" lang="sv-SE" sz="2000" b="0" i="0" u="none" strike="noStrike" kern="0" cap="none" spc="0" normalizeH="0" baseline="0" noProof="0" dirty="0">
                <a:ln>
                  <a:noFill/>
                </a:ln>
                <a:solidFill>
                  <a:srgbClr val="FF0000"/>
                </a:solidFill>
                <a:effectLst/>
                <a:uLnTx/>
                <a:uFillTx/>
                <a:latin typeface="Verdana"/>
              </a:rPr>
              <a:t>%</a:t>
            </a:r>
            <a:endParaRPr kumimoji="0" lang="da-DK" sz="2000" b="0" i="0" u="none" strike="noStrike" kern="0" cap="none" spc="0" normalizeH="0" baseline="0" noProof="0" dirty="0">
              <a:ln>
                <a:noFill/>
              </a:ln>
              <a:solidFill>
                <a:srgbClr val="FF0000"/>
              </a:solidFill>
              <a:effectLst/>
              <a:uLnTx/>
              <a:uFillTx/>
              <a:latin typeface="Verdana"/>
            </a:endParaRPr>
          </a:p>
        </p:txBody>
      </p:sp>
      <p:sp>
        <p:nvSpPr>
          <p:cNvPr id="50" name="Rectangle 13"/>
          <p:cNvSpPr>
            <a:spLocks noChangeArrowheads="1"/>
          </p:cNvSpPr>
          <p:nvPr/>
        </p:nvSpPr>
        <p:spPr bwMode="auto">
          <a:xfrm>
            <a:off x="5757888" y="4294209"/>
            <a:ext cx="823912" cy="401637"/>
          </a:xfrm>
          <a:prstGeom prst="rect">
            <a:avLst/>
          </a:prstGeom>
          <a:solidFill>
            <a:srgbClr val="FFFFFF"/>
          </a:solidFill>
          <a:ln>
            <a:noFill/>
          </a:ln>
        </p:spPr>
        <p:txBody>
          <a:bodyPr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da-DK" sz="2000" b="0" i="0" u="none" strike="noStrike" kern="0" cap="none" spc="0" normalizeH="0" baseline="0" noProof="0" dirty="0">
                <a:ln>
                  <a:noFill/>
                </a:ln>
                <a:solidFill>
                  <a:srgbClr val="0000FF"/>
                </a:solidFill>
                <a:effectLst/>
                <a:uLnTx/>
                <a:uFillTx/>
                <a:latin typeface="Verdana"/>
              </a:rPr>
              <a:t>70</a:t>
            </a:r>
            <a:r>
              <a:rPr kumimoji="0" lang="sv-SE" sz="2000" b="0" i="0" u="none" strike="noStrike" kern="0" cap="none" spc="0" normalizeH="0" baseline="0" noProof="0" dirty="0">
                <a:ln>
                  <a:noFill/>
                </a:ln>
                <a:solidFill>
                  <a:srgbClr val="0000FF"/>
                </a:solidFill>
                <a:effectLst/>
                <a:uLnTx/>
                <a:uFillTx/>
                <a:latin typeface="Verdana"/>
              </a:rPr>
              <a:t>%</a:t>
            </a:r>
            <a:endParaRPr kumimoji="0" lang="da-DK" sz="2000" b="0" i="0" u="none" strike="noStrike" kern="0" cap="none" spc="0" normalizeH="0" baseline="0" noProof="0" dirty="0">
              <a:ln>
                <a:noFill/>
              </a:ln>
              <a:solidFill>
                <a:srgbClr val="0000FF"/>
              </a:solidFill>
              <a:effectLst/>
              <a:uLnTx/>
              <a:uFillTx/>
              <a:latin typeface="Verdana"/>
            </a:endParaRPr>
          </a:p>
        </p:txBody>
      </p:sp>
      <p:sp>
        <p:nvSpPr>
          <p:cNvPr id="51" name="Rectangle 17"/>
          <p:cNvSpPr>
            <a:spLocks noChangeArrowheads="1"/>
          </p:cNvSpPr>
          <p:nvPr/>
        </p:nvSpPr>
        <p:spPr bwMode="auto">
          <a:xfrm>
            <a:off x="7113634" y="3324246"/>
            <a:ext cx="1817670" cy="5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da-DK" sz="1600" b="1" i="0" u="none" strike="noStrike" kern="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Verdana"/>
              </a:rPr>
              <a:t>Regular</a:t>
            </a:r>
          </a:p>
          <a:p>
            <a:pPr marL="0" marR="0" lvl="0" indent="0" defTabSz="914400" eaLnBrk="1" fontAlgn="auto" latinLnBrk="0" hangingPunct="1">
              <a:lnSpc>
                <a:spcPct val="100000"/>
              </a:lnSpc>
              <a:spcBef>
                <a:spcPct val="0"/>
              </a:spcBef>
              <a:spcAft>
                <a:spcPts val="0"/>
              </a:spcAft>
              <a:buClrTx/>
              <a:buSzTx/>
              <a:buFontTx/>
              <a:buNone/>
              <a:tabLst/>
              <a:defRPr/>
            </a:pPr>
            <a:r>
              <a:rPr kumimoji="0" lang="da-DK" sz="1600" b="1" i="0" u="none" strike="noStrike" kern="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Verdana"/>
              </a:rPr>
              <a:t>human insulin</a:t>
            </a:r>
          </a:p>
        </p:txBody>
      </p:sp>
      <p:sp>
        <p:nvSpPr>
          <p:cNvPr id="52" name="Rectangle 7"/>
          <p:cNvSpPr>
            <a:spLocks noChangeArrowheads="1"/>
          </p:cNvSpPr>
          <p:nvPr/>
        </p:nvSpPr>
        <p:spPr bwMode="auto">
          <a:xfrm>
            <a:off x="6877075" y="2259013"/>
            <a:ext cx="2071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4" tIns="45616" rIns="91214" bIns="45616">
            <a:spAutoFit/>
          </a:bodyPr>
          <a:lstStyle>
            <a:lvl1pPr>
              <a:spcBef>
                <a:spcPct val="20000"/>
              </a:spcBef>
              <a:buClr>
                <a:srgbClr val="E64A0E"/>
              </a:buClr>
              <a:buChar char="•"/>
              <a:defRPr sz="2200">
                <a:solidFill>
                  <a:srgbClr val="092F5E"/>
                </a:solidFill>
                <a:latin typeface="Verdana" panose="020B0604030504040204" pitchFamily="34" charset="0"/>
              </a:defRPr>
            </a:lvl1pPr>
            <a:lvl2pPr marL="742950" indent="-285750">
              <a:spcBef>
                <a:spcPct val="20000"/>
              </a:spcBef>
              <a:buClr>
                <a:srgbClr val="E64A0E"/>
              </a:buClr>
              <a:buChar char="•"/>
              <a:defRPr sz="2000">
                <a:solidFill>
                  <a:srgbClr val="092F5E"/>
                </a:solidFill>
                <a:latin typeface="Verdana" panose="020B0604030504040204" pitchFamily="34" charset="0"/>
              </a:defRPr>
            </a:lvl2pPr>
            <a:lvl3pPr marL="1143000" indent="-228600">
              <a:spcBef>
                <a:spcPct val="20000"/>
              </a:spcBef>
              <a:buClr>
                <a:srgbClr val="E64A0E"/>
              </a:buClr>
              <a:buChar char="•"/>
              <a:defRPr>
                <a:solidFill>
                  <a:srgbClr val="092F5E"/>
                </a:solidFill>
                <a:latin typeface="Verdana" panose="020B0604030504040204" pitchFamily="34" charset="0"/>
              </a:defRPr>
            </a:lvl3pPr>
            <a:lvl4pPr marL="1600200" indent="-228600">
              <a:spcBef>
                <a:spcPct val="20000"/>
              </a:spcBef>
              <a:buClr>
                <a:srgbClr val="E64A0E"/>
              </a:buClr>
              <a:buChar char="•"/>
              <a:defRPr sz="1600">
                <a:solidFill>
                  <a:srgbClr val="092F5E"/>
                </a:solidFill>
                <a:latin typeface="Verdana" panose="020B0604030504040204" pitchFamily="34" charset="0"/>
              </a:defRPr>
            </a:lvl4pPr>
            <a:lvl5pPr marL="2057400" indent="-228600">
              <a:spcBef>
                <a:spcPct val="20000"/>
              </a:spcBef>
              <a:buClr>
                <a:srgbClr val="E64A0E"/>
              </a:buClr>
              <a:buChar char="•"/>
              <a:defRPr sz="1600">
                <a:solidFill>
                  <a:srgbClr val="092F5E"/>
                </a:solidFill>
                <a:latin typeface="Verdana" panose="020B0604030504040204" pitchFamily="34" charset="0"/>
              </a:defRPr>
            </a:lvl5pPr>
            <a:lvl6pPr marL="25146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6pPr>
            <a:lvl7pPr marL="29718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7pPr>
            <a:lvl8pPr marL="34290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8pPr>
            <a:lvl9pPr marL="3886200" indent="-228600" eaLnBrk="0" fontAlgn="base" hangingPunct="0">
              <a:spcBef>
                <a:spcPct val="20000"/>
              </a:spcBef>
              <a:spcAft>
                <a:spcPct val="0"/>
              </a:spcAft>
              <a:buClr>
                <a:srgbClr val="E64A0E"/>
              </a:buClr>
              <a:buChar char="•"/>
              <a:defRPr sz="1600">
                <a:solidFill>
                  <a:srgbClr val="092F5E"/>
                </a:solidFill>
                <a:latin typeface="Verdana" panose="020B0604030504040204" pitchFamily="34" charset="0"/>
              </a:defRPr>
            </a:lvl9pPr>
          </a:lstStyle>
          <a:p>
            <a:pPr marL="0" marR="0" lvl="0" indent="0" algn="r"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dirty="0">
                <a:ln>
                  <a:noFill/>
                </a:ln>
                <a:solidFill>
                  <a:schemeClr val="accent4">
                    <a:lumMod val="75000"/>
                  </a:schemeClr>
                </a:solidFill>
                <a:effectLst/>
                <a:uLnTx/>
                <a:uFillTx/>
                <a:latin typeface="Verdana"/>
              </a:rPr>
              <a:t>BHI 30</a:t>
            </a:r>
          </a:p>
          <a:p>
            <a:pPr marL="0" marR="0" lvl="0" indent="0" algn="r" defTabSz="914400" eaLnBrk="1" fontAlgn="auto" latinLnBrk="0" hangingPunct="1">
              <a:lnSpc>
                <a:spcPct val="100000"/>
              </a:lnSpc>
              <a:spcBef>
                <a:spcPct val="20000"/>
              </a:spcBef>
              <a:spcAft>
                <a:spcPts val="0"/>
              </a:spcAft>
              <a:buClrTx/>
              <a:buSzTx/>
              <a:buFontTx/>
              <a:buNone/>
              <a:tabLst/>
              <a:defRPr/>
            </a:pPr>
            <a:r>
              <a:rPr kumimoji="0" lang="da-DK" sz="1800" b="1" i="0" u="none" strike="noStrike" kern="0" cap="none" spc="0" normalizeH="0" baseline="0" noProof="0" dirty="0">
                <a:ln>
                  <a:noFill/>
                </a:ln>
                <a:solidFill>
                  <a:schemeClr val="accent4">
                    <a:lumMod val="75000"/>
                  </a:schemeClr>
                </a:solidFill>
                <a:effectLst/>
                <a:uLnTx/>
                <a:uFillTx/>
                <a:latin typeface="Verdana"/>
              </a:rPr>
              <a:t>A premixed</a:t>
            </a:r>
            <a:br>
              <a:rPr kumimoji="0" lang="da-DK" sz="1800" b="1" i="0" u="none" strike="noStrike" kern="0" cap="none" spc="0" normalizeH="0" baseline="0" noProof="0" dirty="0">
                <a:ln>
                  <a:noFill/>
                </a:ln>
                <a:solidFill>
                  <a:schemeClr val="accent4">
                    <a:lumMod val="75000"/>
                  </a:schemeClr>
                </a:solidFill>
                <a:effectLst/>
                <a:uLnTx/>
                <a:uFillTx/>
                <a:latin typeface="Verdana"/>
              </a:rPr>
            </a:br>
            <a:r>
              <a:rPr kumimoji="0" lang="da-DK" sz="1800" b="1" i="0" u="none" strike="noStrike" kern="0" cap="none" spc="0" normalizeH="0" baseline="0" noProof="0" dirty="0">
                <a:ln>
                  <a:noFill/>
                </a:ln>
                <a:solidFill>
                  <a:schemeClr val="accent4">
                    <a:lumMod val="75000"/>
                  </a:schemeClr>
                </a:solidFill>
                <a:effectLst/>
                <a:uLnTx/>
                <a:uFillTx/>
                <a:latin typeface="Verdana"/>
              </a:rPr>
              <a:t>suspension of:</a:t>
            </a:r>
          </a:p>
        </p:txBody>
      </p:sp>
      <p:sp>
        <p:nvSpPr>
          <p:cNvPr id="54" name="Text Box 30"/>
          <p:cNvSpPr txBox="1">
            <a:spLocks noChangeArrowheads="1"/>
          </p:cNvSpPr>
          <p:nvPr/>
        </p:nvSpPr>
        <p:spPr bwMode="auto">
          <a:xfrm>
            <a:off x="139827" y="6486861"/>
            <a:ext cx="74707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0776" tIns="60395" rIns="120776" bIns="60395">
            <a:spAutoFit/>
          </a:bodyPr>
          <a:lstStyle>
            <a:lvl1pPr eaLnBrk="0" hangingPunct="0">
              <a:defRPr sz="1900">
                <a:solidFill>
                  <a:schemeClr val="tx1"/>
                </a:solidFill>
                <a:latin typeface="Calibri" pitchFamily="34" charset="0"/>
                <a:cs typeface="Arial" pitchFamily="34" charset="0"/>
              </a:defRPr>
            </a:lvl1pPr>
            <a:lvl2pPr marL="742950" indent="-285750" eaLnBrk="0" hangingPunct="0">
              <a:defRPr sz="1900">
                <a:solidFill>
                  <a:schemeClr val="tx1"/>
                </a:solidFill>
                <a:latin typeface="Calibri" pitchFamily="34" charset="0"/>
                <a:cs typeface="Arial" pitchFamily="34" charset="0"/>
              </a:defRPr>
            </a:lvl2pPr>
            <a:lvl3pPr marL="1143000" indent="-228600" eaLnBrk="0" hangingPunct="0">
              <a:defRPr sz="1900">
                <a:solidFill>
                  <a:schemeClr val="tx1"/>
                </a:solidFill>
                <a:latin typeface="Calibri" pitchFamily="34" charset="0"/>
                <a:cs typeface="Arial" pitchFamily="34" charset="0"/>
              </a:defRPr>
            </a:lvl3pPr>
            <a:lvl4pPr marL="1600200" indent="-228600" eaLnBrk="0" hangingPunct="0">
              <a:defRPr sz="1900">
                <a:solidFill>
                  <a:schemeClr val="tx1"/>
                </a:solidFill>
                <a:latin typeface="Calibri" pitchFamily="34" charset="0"/>
                <a:cs typeface="Arial" pitchFamily="34" charset="0"/>
              </a:defRPr>
            </a:lvl4pPr>
            <a:lvl5pPr marL="2057400" indent="-228600" eaLnBrk="0" hangingPunct="0">
              <a:defRPr sz="1900">
                <a:solidFill>
                  <a:schemeClr val="tx1"/>
                </a:solidFill>
                <a:latin typeface="Calibri" pitchFamily="34" charset="0"/>
                <a:cs typeface="Arial" pitchFamily="34" charset="0"/>
              </a:defRPr>
            </a:lvl5pPr>
            <a:lvl6pPr marL="2514600" indent="-228600" defTabSz="909638" eaLnBrk="0" fontAlgn="base" hangingPunct="0">
              <a:spcBef>
                <a:spcPct val="0"/>
              </a:spcBef>
              <a:spcAft>
                <a:spcPct val="0"/>
              </a:spcAft>
              <a:defRPr sz="1900">
                <a:solidFill>
                  <a:schemeClr val="tx1"/>
                </a:solidFill>
                <a:latin typeface="Calibri" pitchFamily="34" charset="0"/>
                <a:cs typeface="Arial" pitchFamily="34" charset="0"/>
              </a:defRPr>
            </a:lvl6pPr>
            <a:lvl7pPr marL="2971800" indent="-228600" defTabSz="909638" eaLnBrk="0" fontAlgn="base" hangingPunct="0">
              <a:spcBef>
                <a:spcPct val="0"/>
              </a:spcBef>
              <a:spcAft>
                <a:spcPct val="0"/>
              </a:spcAft>
              <a:defRPr sz="1900">
                <a:solidFill>
                  <a:schemeClr val="tx1"/>
                </a:solidFill>
                <a:latin typeface="Calibri" pitchFamily="34" charset="0"/>
                <a:cs typeface="Arial" pitchFamily="34" charset="0"/>
              </a:defRPr>
            </a:lvl7pPr>
            <a:lvl8pPr marL="3429000" indent="-228600" defTabSz="909638" eaLnBrk="0" fontAlgn="base" hangingPunct="0">
              <a:spcBef>
                <a:spcPct val="0"/>
              </a:spcBef>
              <a:spcAft>
                <a:spcPct val="0"/>
              </a:spcAft>
              <a:defRPr sz="1900">
                <a:solidFill>
                  <a:schemeClr val="tx1"/>
                </a:solidFill>
                <a:latin typeface="Calibri" pitchFamily="34" charset="0"/>
                <a:cs typeface="Arial" pitchFamily="34" charset="0"/>
              </a:defRPr>
            </a:lvl8pPr>
            <a:lvl9pPr marL="3886200" indent="-228600" defTabSz="909638" eaLnBrk="0" fontAlgn="base" hangingPunct="0">
              <a:spcBef>
                <a:spcPct val="0"/>
              </a:spcBef>
              <a:spcAft>
                <a:spcPct val="0"/>
              </a:spcAft>
              <a:defRPr sz="1900">
                <a:solidFill>
                  <a:schemeClr val="tx1"/>
                </a:solidFill>
                <a:latin typeface="Calibri" pitchFamily="34" charset="0"/>
                <a:cs typeface="Arial"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100" b="0" i="0" u="none" strike="noStrike" kern="0" cap="none" spc="0" normalizeH="0" baseline="0" noProof="0" dirty="0">
                <a:ln>
                  <a:noFill/>
                </a:ln>
                <a:solidFill>
                  <a:srgbClr val="0000FF"/>
                </a:solidFill>
                <a:effectLst/>
                <a:uLnTx/>
                <a:uFillTx/>
                <a:latin typeface="Calibri" pitchFamily="34" charset="0"/>
                <a:cs typeface="Arial" pitchFamily="34" charset="0"/>
              </a:rPr>
              <a:t>BHI, biphasic human insulin; NPH, neutral protamine Hagedorn </a:t>
            </a:r>
          </a:p>
        </p:txBody>
      </p:sp>
      <p:pic>
        <p:nvPicPr>
          <p:cNvPr id="55" name="Picture 5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9169" y="5243215"/>
            <a:ext cx="787390" cy="1389696"/>
          </a:xfrm>
          <a:prstGeom prst="rect">
            <a:avLst/>
          </a:prstGeom>
        </p:spPr>
      </p:pic>
      <p:sp>
        <p:nvSpPr>
          <p:cNvPr id="58" name="Rectangle 57"/>
          <p:cNvSpPr/>
          <p:nvPr/>
        </p:nvSpPr>
        <p:spPr>
          <a:xfrm>
            <a:off x="6643712" y="4596884"/>
            <a:ext cx="1959961" cy="923330"/>
          </a:xfrm>
          <a:prstGeom prst="rect">
            <a:avLst/>
          </a:prstGeom>
        </p:spPr>
        <p:txBody>
          <a:bodyPr wrap="square">
            <a:spAutoFit/>
          </a:bodyPr>
          <a:lstStyle/>
          <a:p>
            <a:pPr lvl="0">
              <a:spcBef>
                <a:spcPct val="20000"/>
              </a:spcBef>
              <a:defRPr/>
            </a:pPr>
            <a:r>
              <a:rPr lang="da-DK" b="1" kern="0" dirty="0">
                <a:solidFill>
                  <a:schemeClr val="bg1"/>
                </a:solidFill>
                <a:effectLst>
                  <a:outerShdw blurRad="38100" dist="38100" dir="2700000" algn="tl">
                    <a:srgbClr val="000000">
                      <a:alpha val="43137"/>
                    </a:srgbClr>
                  </a:outerShdw>
                </a:effectLst>
                <a:latin typeface="Verdana"/>
              </a:rPr>
              <a:t>(protaminated human insulin)</a:t>
            </a:r>
          </a:p>
        </p:txBody>
      </p:sp>
      <p:pic>
        <p:nvPicPr>
          <p:cNvPr id="59" name="Picture 58" descr="Screen Clippi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4409" y="2619038"/>
            <a:ext cx="1302397" cy="566627"/>
          </a:xfrm>
          <a:prstGeom prst="rect">
            <a:avLst/>
          </a:prstGeom>
        </p:spPr>
      </p:pic>
      <p:pic>
        <p:nvPicPr>
          <p:cNvPr id="61" name="Picture 6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0" y="1601040"/>
            <a:ext cx="2722276" cy="1083538"/>
          </a:xfrm>
          <a:prstGeom prst="rect">
            <a:avLst/>
          </a:prstGeom>
        </p:spPr>
      </p:pic>
      <p:pic>
        <p:nvPicPr>
          <p:cNvPr id="29" name="Picture 28"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67781" y="4058424"/>
            <a:ext cx="3244287" cy="430463"/>
          </a:xfrm>
          <a:prstGeom prst="rect">
            <a:avLst/>
          </a:prstGeom>
        </p:spPr>
      </p:pic>
    </p:spTree>
    <p:extLst>
      <p:ext uri="{BB962C8B-B14F-4D97-AF65-F5344CB8AC3E}">
        <p14:creationId xmlns:p14="http://schemas.microsoft.com/office/powerpoint/2010/main" val="19917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idx="4294967295"/>
          </p:nvPr>
        </p:nvSpPr>
        <p:spPr>
          <a:xfrm>
            <a:off x="0" y="-25400"/>
            <a:ext cx="8229600" cy="1143000"/>
          </a:xfrm>
        </p:spPr>
        <p:txBody>
          <a:bodyPr/>
          <a:lstStyle/>
          <a:p>
            <a:r>
              <a:rPr lang="en-US" altLang="en-US" sz="3200" dirty="0"/>
              <a:t>Benefits of Premix Insulins</a:t>
            </a:r>
          </a:p>
        </p:txBody>
      </p:sp>
      <p:sp>
        <p:nvSpPr>
          <p:cNvPr id="53251" name="Rectangle 5"/>
          <p:cNvSpPr>
            <a:spLocks noGrp="1" noChangeArrowheads="1"/>
          </p:cNvSpPr>
          <p:nvPr>
            <p:ph sz="half" idx="4294967295"/>
          </p:nvPr>
        </p:nvSpPr>
        <p:spPr>
          <a:xfrm>
            <a:off x="0" y="1704975"/>
            <a:ext cx="4038600" cy="4525963"/>
          </a:xfrm>
        </p:spPr>
        <p:txBody>
          <a:bodyPr/>
          <a:lstStyle/>
          <a:p>
            <a:pPr>
              <a:buFont typeface="Arial" pitchFamily="34" charset="0"/>
              <a:buNone/>
            </a:pPr>
            <a:r>
              <a:rPr lang="en-US" altLang="en-US" sz="2000" b="1" dirty="0"/>
              <a:t>          Desirable</a:t>
            </a:r>
            <a:r>
              <a:rPr lang="en-US" altLang="en-US" sz="2000" dirty="0"/>
              <a:t> </a:t>
            </a:r>
            <a:r>
              <a:rPr lang="en-US" altLang="en-US" sz="2000" b="1" dirty="0"/>
              <a:t>Features</a:t>
            </a:r>
          </a:p>
        </p:txBody>
      </p:sp>
      <p:sp>
        <p:nvSpPr>
          <p:cNvPr id="53252" name="Rectangle 6"/>
          <p:cNvSpPr>
            <a:spLocks noGrp="1" noChangeArrowheads="1"/>
          </p:cNvSpPr>
          <p:nvPr>
            <p:ph sz="half" idx="4294967295"/>
          </p:nvPr>
        </p:nvSpPr>
        <p:spPr>
          <a:xfrm>
            <a:off x="5105400" y="1704975"/>
            <a:ext cx="4038600" cy="4525963"/>
          </a:xfrm>
        </p:spPr>
        <p:txBody>
          <a:bodyPr/>
          <a:lstStyle/>
          <a:p>
            <a:pPr>
              <a:buFont typeface="Arial" pitchFamily="34" charset="0"/>
              <a:buNone/>
            </a:pPr>
            <a:r>
              <a:rPr lang="en-US" altLang="en-US" sz="2000" b="1" dirty="0"/>
              <a:t>Resulting Benefits</a:t>
            </a:r>
          </a:p>
          <a:p>
            <a:pPr lvl="1"/>
            <a:endParaRPr lang="en-US" altLang="en-US" sz="1600" dirty="0"/>
          </a:p>
        </p:txBody>
      </p:sp>
      <p:graphicFrame>
        <p:nvGraphicFramePr>
          <p:cNvPr id="9" name="Diagram 8"/>
          <p:cNvGraphicFramePr/>
          <p:nvPr>
            <p:extLst>
              <p:ext uri="{D42A27DB-BD31-4B8C-83A1-F6EECF244321}">
                <p14:modId xmlns:p14="http://schemas.microsoft.com/office/powerpoint/2010/main" val="1257617763"/>
              </p:ext>
            </p:extLst>
          </p:nvPr>
        </p:nvGraphicFramePr>
        <p:xfrm>
          <a:off x="684757" y="2264920"/>
          <a:ext cx="8230643" cy="3427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4"/>
          <p:cNvSpPr txBox="1">
            <a:spLocks/>
          </p:cNvSpPr>
          <p:nvPr/>
        </p:nvSpPr>
        <p:spPr bwMode="auto">
          <a:xfrm>
            <a:off x="469967" y="6400800"/>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spcBef>
                <a:spcPct val="0"/>
              </a:spcBef>
              <a:spcAft>
                <a:spcPct val="0"/>
              </a:spcAft>
              <a:buNone/>
            </a:pPr>
            <a:r>
              <a:rPr lang="en-US" dirty="0">
                <a:solidFill>
                  <a:prstClr val="black"/>
                </a:solidFill>
              </a:rPr>
              <a:t>Garber AJ. </a:t>
            </a:r>
            <a:r>
              <a:rPr lang="en-US" i="1" dirty="0"/>
              <a:t>Drug</a:t>
            </a:r>
            <a:r>
              <a:rPr lang="en-US" dirty="0"/>
              <a:t>s 2006;66:31-49</a:t>
            </a:r>
            <a:r>
              <a:rPr lang="en-US" dirty="0">
                <a:solidFill>
                  <a:prstClr val="black"/>
                </a:solidFill>
              </a:rPr>
              <a:t> </a:t>
            </a:r>
          </a:p>
        </p:txBody>
      </p:sp>
      <p:sp>
        <p:nvSpPr>
          <p:cNvPr id="7" name="Text Placeholder 4"/>
          <p:cNvSpPr txBox="1">
            <a:spLocks/>
          </p:cNvSpPr>
          <p:nvPr/>
        </p:nvSpPr>
        <p:spPr bwMode="auto">
          <a:xfrm>
            <a:off x="469966" y="6197600"/>
            <a:ext cx="7150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spcBef>
                <a:spcPct val="0"/>
              </a:spcBef>
              <a:spcAft>
                <a:spcPct val="0"/>
              </a:spcAft>
              <a:buNone/>
            </a:pPr>
            <a:r>
              <a:rPr lang="en-US" baseline="30000" dirty="0">
                <a:solidFill>
                  <a:prstClr val="black"/>
                </a:solidFill>
              </a:rPr>
              <a:t>a</a:t>
            </a:r>
            <a:r>
              <a:rPr lang="en-US" dirty="0">
                <a:solidFill>
                  <a:prstClr val="black"/>
                </a:solidFill>
              </a:rPr>
              <a:t>Less number of glucose testing for premix insulin (QD or BID) vs. basal-bolus insulin with prandial insulin (TID)</a:t>
            </a:r>
          </a:p>
        </p:txBody>
      </p:sp>
      <p:sp>
        <p:nvSpPr>
          <p:cNvPr id="10"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46804403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3"/>
          <p:cNvSpPr>
            <a:spLocks noGrp="1"/>
          </p:cNvSpPr>
          <p:nvPr>
            <p:ph type="title" idx="4294967295"/>
          </p:nvPr>
        </p:nvSpPr>
        <p:spPr>
          <a:xfrm>
            <a:off x="0" y="-25400"/>
            <a:ext cx="8229600" cy="1143000"/>
          </a:xfrm>
        </p:spPr>
        <p:txBody>
          <a:bodyPr/>
          <a:lstStyle/>
          <a:p>
            <a:r>
              <a:rPr lang="en-US" sz="3200" dirty="0"/>
              <a:t>Time-Action Profile of </a:t>
            </a:r>
            <a:r>
              <a:rPr lang="en-US" sz="3200" noProof="0" dirty="0"/>
              <a:t>Premix Insulins</a:t>
            </a:r>
          </a:p>
        </p:txBody>
      </p:sp>
      <p:sp>
        <p:nvSpPr>
          <p:cNvPr id="88070" name="Rectangle 7"/>
          <p:cNvSpPr>
            <a:spLocks noChangeArrowheads="1"/>
          </p:cNvSpPr>
          <p:nvPr/>
        </p:nvSpPr>
        <p:spPr bwMode="auto">
          <a:xfrm>
            <a:off x="1670334" y="5289550"/>
            <a:ext cx="2218236"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Time (Hours After Dosing)</a:t>
            </a:r>
          </a:p>
        </p:txBody>
      </p:sp>
      <p:sp>
        <p:nvSpPr>
          <p:cNvPr id="88085" name="Rectangle 71"/>
          <p:cNvSpPr>
            <a:spLocks noChangeArrowheads="1"/>
          </p:cNvSpPr>
          <p:nvPr/>
        </p:nvSpPr>
        <p:spPr bwMode="auto">
          <a:xfrm rot="-5400000">
            <a:off x="-1270489" y="3453179"/>
            <a:ext cx="316112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Serum Insulin Concentrations (ng/ml)</a:t>
            </a:r>
          </a:p>
        </p:txBody>
      </p:sp>
      <p:grpSp>
        <p:nvGrpSpPr>
          <p:cNvPr id="3" name="Group 2"/>
          <p:cNvGrpSpPr/>
          <p:nvPr/>
        </p:nvGrpSpPr>
        <p:grpSpPr>
          <a:xfrm>
            <a:off x="7350125" y="1452344"/>
            <a:ext cx="1352265" cy="909182"/>
            <a:chOff x="6529388" y="2914650"/>
            <a:chExt cx="1352265" cy="909182"/>
          </a:xfrm>
        </p:grpSpPr>
        <p:sp>
          <p:nvSpPr>
            <p:cNvPr id="88099" name="Rectangle 226"/>
            <p:cNvSpPr>
              <a:spLocks noChangeArrowheads="1"/>
            </p:cNvSpPr>
            <p:nvPr/>
          </p:nvSpPr>
          <p:spPr bwMode="auto">
            <a:xfrm>
              <a:off x="6931025" y="2914650"/>
              <a:ext cx="546625" cy="215444"/>
            </a:xfrm>
            <a:prstGeom prst="rect">
              <a:avLst/>
            </a:prstGeom>
            <a:noFill/>
            <a:ln w="9525">
              <a:noFill/>
              <a:miter lim="800000"/>
              <a:headEnd/>
              <a:tailEnd/>
            </a:ln>
          </p:spPr>
          <p:txBody>
            <a:bodyPr wrap="none" lIns="0" tIns="0" rIns="0" bIns="0">
              <a:spAutoFit/>
            </a:bodyPr>
            <a:lstStyle/>
            <a:p>
              <a:pPr eaLnBrk="0" hangingPunct="0"/>
              <a:r>
                <a:rPr lang="en-GB" sz="1400" b="1" dirty="0">
                  <a:solidFill>
                    <a:srgbClr val="333333"/>
                  </a:solidFill>
                </a:rPr>
                <a:t>Lispro</a:t>
              </a:r>
            </a:p>
          </p:txBody>
        </p:sp>
        <p:sp>
          <p:nvSpPr>
            <p:cNvPr id="88102" name="Rectangle 231"/>
            <p:cNvSpPr>
              <a:spLocks noChangeArrowheads="1"/>
            </p:cNvSpPr>
            <p:nvPr/>
          </p:nvSpPr>
          <p:spPr bwMode="auto">
            <a:xfrm>
              <a:off x="6926263" y="3608388"/>
              <a:ext cx="955390" cy="215444"/>
            </a:xfrm>
            <a:prstGeom prst="rect">
              <a:avLst/>
            </a:prstGeom>
            <a:noFill/>
            <a:ln w="9525">
              <a:noFill/>
              <a:miter lim="800000"/>
              <a:headEnd/>
              <a:tailEnd/>
            </a:ln>
          </p:spPr>
          <p:txBody>
            <a:bodyPr wrap="none" lIns="0" tIns="0" rIns="0" bIns="0">
              <a:spAutoFit/>
            </a:bodyPr>
            <a:lstStyle/>
            <a:p>
              <a:pPr eaLnBrk="0" hangingPunct="0"/>
              <a:r>
                <a:rPr lang="en-GB" sz="1400" b="1" dirty="0">
                  <a:solidFill>
                    <a:srgbClr val="333333"/>
                  </a:solidFill>
                </a:rPr>
                <a:t>Lispro NPL</a:t>
              </a:r>
            </a:p>
          </p:txBody>
        </p:sp>
        <p:sp>
          <p:nvSpPr>
            <p:cNvPr id="362721" name="Line 225"/>
            <p:cNvSpPr>
              <a:spLocks noChangeShapeType="1"/>
            </p:cNvSpPr>
            <p:nvPr/>
          </p:nvSpPr>
          <p:spPr bwMode="auto">
            <a:xfrm>
              <a:off x="6529388" y="3043238"/>
              <a:ext cx="288925" cy="0"/>
            </a:xfrm>
            <a:prstGeom prst="line">
              <a:avLst/>
            </a:prstGeom>
            <a:noFill/>
            <a:ln w="28575">
              <a:solidFill>
                <a:srgbClr val="D52B1E"/>
              </a:solidFill>
              <a:round/>
              <a:headEnd type="none" w="sm" len="sm"/>
              <a:tailEnd type="none" w="sm" len="sm"/>
            </a:ln>
          </p:spPr>
          <p:txBody>
            <a:bodyPr wrap="none" anchor="ctr"/>
            <a:lstStyle/>
            <a:p>
              <a:pPr fontAlgn="auto">
                <a:spcBef>
                  <a:spcPts val="0"/>
                </a:spcBef>
                <a:spcAft>
                  <a:spcPts val="0"/>
                </a:spcAft>
                <a:defRPr/>
              </a:pPr>
              <a:endParaRPr lang="en-US" sz="1400" b="1" dirty="0">
                <a:solidFill>
                  <a:srgbClr val="333333"/>
                </a:solidFill>
                <a:latin typeface="+mn-lt"/>
                <a:cs typeface="Arial" charset="0"/>
              </a:endParaRPr>
            </a:p>
          </p:txBody>
        </p:sp>
        <p:sp>
          <p:nvSpPr>
            <p:cNvPr id="362730" name="Line 233"/>
            <p:cNvSpPr>
              <a:spLocks noChangeShapeType="1"/>
            </p:cNvSpPr>
            <p:nvPr/>
          </p:nvSpPr>
          <p:spPr bwMode="auto">
            <a:xfrm>
              <a:off x="6529388" y="3738563"/>
              <a:ext cx="288925" cy="0"/>
            </a:xfrm>
            <a:prstGeom prst="line">
              <a:avLst/>
            </a:prstGeom>
            <a:noFill/>
            <a:ln w="28575">
              <a:solidFill>
                <a:srgbClr val="82786F"/>
              </a:solidFill>
              <a:round/>
              <a:headEnd type="none" w="sm" len="sm"/>
              <a:tailEnd type="none" w="sm" len="sm"/>
            </a:ln>
          </p:spPr>
          <p:txBody>
            <a:bodyPr wrap="none" anchor="ctr"/>
            <a:lstStyle/>
            <a:p>
              <a:pPr fontAlgn="auto">
                <a:spcBef>
                  <a:spcPts val="0"/>
                </a:spcBef>
                <a:spcAft>
                  <a:spcPts val="0"/>
                </a:spcAft>
                <a:defRPr/>
              </a:pPr>
              <a:endParaRPr lang="en-US" sz="1400" b="1" dirty="0">
                <a:solidFill>
                  <a:srgbClr val="333333"/>
                </a:solidFill>
                <a:latin typeface="+mn-lt"/>
                <a:cs typeface="Arial" charset="0"/>
              </a:endParaRPr>
            </a:p>
          </p:txBody>
        </p:sp>
      </p:grpSp>
      <p:sp>
        <p:nvSpPr>
          <p:cNvPr id="88107" name="Rectangle 235"/>
          <p:cNvSpPr>
            <a:spLocks noChangeArrowheads="1"/>
          </p:cNvSpPr>
          <p:nvPr/>
        </p:nvSpPr>
        <p:spPr bwMode="auto">
          <a:xfrm>
            <a:off x="497811" y="6154738"/>
            <a:ext cx="3825875" cy="258763"/>
          </a:xfrm>
          <a:prstGeom prst="rect">
            <a:avLst/>
          </a:prstGeom>
          <a:noFill/>
          <a:ln w="9525" algn="ctr">
            <a:noFill/>
            <a:miter lim="800000"/>
            <a:headEnd/>
            <a:tailEnd/>
          </a:ln>
        </p:spPr>
        <p:txBody>
          <a:bodyPr>
            <a:spAutoFit/>
          </a:bodyPr>
          <a:lstStyle/>
          <a:p>
            <a:pPr>
              <a:lnSpc>
                <a:spcPct val="90000"/>
              </a:lnSpc>
            </a:pPr>
            <a:r>
              <a:rPr lang="en-GB" sz="1200" dirty="0">
                <a:solidFill>
                  <a:srgbClr val="333333"/>
                </a:solidFill>
                <a:latin typeface="Arial Narrow" panose="020B0606020202030204" pitchFamily="34" charset="0"/>
                <a:ea typeface="MS PGothic" pitchFamily="34" charset="-128"/>
              </a:rPr>
              <a:t>N=30. Nondiabetic subjects. 0.3 U/kg dose.</a:t>
            </a:r>
          </a:p>
        </p:txBody>
      </p:sp>
      <p:sp>
        <p:nvSpPr>
          <p:cNvPr id="88069" name="Rectangle 5"/>
          <p:cNvSpPr>
            <a:spLocks noChangeArrowheads="1"/>
          </p:cNvSpPr>
          <p:nvPr/>
        </p:nvSpPr>
        <p:spPr bwMode="auto">
          <a:xfrm>
            <a:off x="2883720" y="4496210"/>
            <a:ext cx="65" cy="215444"/>
          </a:xfrm>
          <a:prstGeom prst="rect">
            <a:avLst/>
          </a:prstGeom>
          <a:noFill/>
          <a:ln w="9525">
            <a:noFill/>
            <a:miter lim="800000"/>
            <a:headEnd/>
            <a:tailEnd/>
          </a:ln>
        </p:spPr>
        <p:txBody>
          <a:bodyPr wrap="none" lIns="0" tIns="0" rIns="0" bIns="0">
            <a:spAutoFit/>
          </a:bodyPr>
          <a:lstStyle/>
          <a:p>
            <a:pPr algn="r"/>
            <a:endParaRPr lang="nl-NL" sz="1400" b="1">
              <a:solidFill>
                <a:srgbClr val="333333"/>
              </a:solidFill>
            </a:endParaRPr>
          </a:p>
        </p:txBody>
      </p:sp>
      <p:sp>
        <p:nvSpPr>
          <p:cNvPr id="88071" name="Line 8"/>
          <p:cNvSpPr>
            <a:spLocks noChangeShapeType="1"/>
          </p:cNvSpPr>
          <p:nvPr/>
        </p:nvSpPr>
        <p:spPr bwMode="auto">
          <a:xfrm>
            <a:off x="853463" y="4775282"/>
            <a:ext cx="3475904" cy="0"/>
          </a:xfrm>
          <a:prstGeom prst="line">
            <a:avLst/>
          </a:prstGeom>
          <a:noFill/>
          <a:ln w="9525">
            <a:solidFill>
              <a:srgbClr val="000000"/>
            </a:solidFill>
            <a:round/>
            <a:headEnd/>
            <a:tailEnd/>
          </a:ln>
        </p:spPr>
        <p:txBody>
          <a:bodyPr/>
          <a:lstStyle/>
          <a:p>
            <a:endParaRPr lang="en-US" sz="1400" b="1" dirty="0"/>
          </a:p>
        </p:txBody>
      </p:sp>
      <p:sp>
        <p:nvSpPr>
          <p:cNvPr id="88072" name="Rectangle 58"/>
          <p:cNvSpPr>
            <a:spLocks noChangeArrowheads="1"/>
          </p:cNvSpPr>
          <p:nvPr/>
        </p:nvSpPr>
        <p:spPr bwMode="auto">
          <a:xfrm>
            <a:off x="807287"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0</a:t>
            </a:r>
          </a:p>
        </p:txBody>
      </p:sp>
      <p:sp>
        <p:nvSpPr>
          <p:cNvPr id="88073" name="Rectangle 59"/>
          <p:cNvSpPr>
            <a:spLocks noChangeArrowheads="1"/>
          </p:cNvSpPr>
          <p:nvPr/>
        </p:nvSpPr>
        <p:spPr bwMode="auto">
          <a:xfrm>
            <a:off x="1093942"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a:t>
            </a:r>
          </a:p>
        </p:txBody>
      </p:sp>
      <p:sp>
        <p:nvSpPr>
          <p:cNvPr id="88074" name="Rectangle 60"/>
          <p:cNvSpPr>
            <a:spLocks noChangeArrowheads="1"/>
          </p:cNvSpPr>
          <p:nvPr/>
        </p:nvSpPr>
        <p:spPr bwMode="auto">
          <a:xfrm>
            <a:off x="1384113"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4</a:t>
            </a:r>
          </a:p>
        </p:txBody>
      </p:sp>
      <p:sp>
        <p:nvSpPr>
          <p:cNvPr id="88075" name="Rectangle 61"/>
          <p:cNvSpPr>
            <a:spLocks noChangeArrowheads="1"/>
          </p:cNvSpPr>
          <p:nvPr/>
        </p:nvSpPr>
        <p:spPr bwMode="auto">
          <a:xfrm>
            <a:off x="1672966"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6</a:t>
            </a:r>
          </a:p>
        </p:txBody>
      </p:sp>
      <p:sp>
        <p:nvSpPr>
          <p:cNvPr id="88076" name="Rectangle 62"/>
          <p:cNvSpPr>
            <a:spLocks noChangeArrowheads="1"/>
          </p:cNvSpPr>
          <p:nvPr/>
        </p:nvSpPr>
        <p:spPr bwMode="auto">
          <a:xfrm>
            <a:off x="1960939"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8</a:t>
            </a:r>
          </a:p>
        </p:txBody>
      </p:sp>
      <p:sp>
        <p:nvSpPr>
          <p:cNvPr id="88077" name="Rectangle 63"/>
          <p:cNvSpPr>
            <a:spLocks noChangeArrowheads="1"/>
          </p:cNvSpPr>
          <p:nvPr/>
        </p:nvSpPr>
        <p:spPr bwMode="auto">
          <a:xfrm>
            <a:off x="2206694"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10</a:t>
            </a:r>
          </a:p>
        </p:txBody>
      </p:sp>
      <p:sp>
        <p:nvSpPr>
          <p:cNvPr id="88078" name="Rectangle 64"/>
          <p:cNvSpPr>
            <a:spLocks noChangeArrowheads="1"/>
          </p:cNvSpPr>
          <p:nvPr/>
        </p:nvSpPr>
        <p:spPr bwMode="auto">
          <a:xfrm>
            <a:off x="2494227"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12</a:t>
            </a:r>
          </a:p>
        </p:txBody>
      </p:sp>
      <p:sp>
        <p:nvSpPr>
          <p:cNvPr id="88079" name="Rectangle 65"/>
          <p:cNvSpPr>
            <a:spLocks noChangeArrowheads="1"/>
          </p:cNvSpPr>
          <p:nvPr/>
        </p:nvSpPr>
        <p:spPr bwMode="auto">
          <a:xfrm>
            <a:off x="2782640"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14</a:t>
            </a:r>
          </a:p>
        </p:txBody>
      </p:sp>
      <p:sp>
        <p:nvSpPr>
          <p:cNvPr id="88080" name="Rectangle 66"/>
          <p:cNvSpPr>
            <a:spLocks noChangeArrowheads="1"/>
          </p:cNvSpPr>
          <p:nvPr/>
        </p:nvSpPr>
        <p:spPr bwMode="auto">
          <a:xfrm>
            <a:off x="3072812"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16</a:t>
            </a:r>
          </a:p>
        </p:txBody>
      </p:sp>
      <p:sp>
        <p:nvSpPr>
          <p:cNvPr id="88081" name="Rectangle 67"/>
          <p:cNvSpPr>
            <a:spLocks noChangeArrowheads="1"/>
          </p:cNvSpPr>
          <p:nvPr/>
        </p:nvSpPr>
        <p:spPr bwMode="auto">
          <a:xfrm>
            <a:off x="3360345"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18</a:t>
            </a:r>
          </a:p>
        </p:txBody>
      </p:sp>
      <p:sp>
        <p:nvSpPr>
          <p:cNvPr id="88082" name="Rectangle 68"/>
          <p:cNvSpPr>
            <a:spLocks noChangeArrowheads="1"/>
          </p:cNvSpPr>
          <p:nvPr/>
        </p:nvSpPr>
        <p:spPr bwMode="auto">
          <a:xfrm>
            <a:off x="3649638"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20</a:t>
            </a:r>
          </a:p>
        </p:txBody>
      </p:sp>
      <p:sp>
        <p:nvSpPr>
          <p:cNvPr id="88083" name="Rectangle 69"/>
          <p:cNvSpPr>
            <a:spLocks noChangeArrowheads="1"/>
          </p:cNvSpPr>
          <p:nvPr/>
        </p:nvSpPr>
        <p:spPr bwMode="auto">
          <a:xfrm>
            <a:off x="3939370"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22</a:t>
            </a:r>
          </a:p>
        </p:txBody>
      </p:sp>
      <p:sp>
        <p:nvSpPr>
          <p:cNvPr id="88084" name="Rectangle 70"/>
          <p:cNvSpPr>
            <a:spLocks noChangeArrowheads="1"/>
          </p:cNvSpPr>
          <p:nvPr/>
        </p:nvSpPr>
        <p:spPr bwMode="auto">
          <a:xfrm>
            <a:off x="4227343"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24</a:t>
            </a:r>
          </a:p>
        </p:txBody>
      </p:sp>
      <p:sp>
        <p:nvSpPr>
          <p:cNvPr id="88086" name="Line 72"/>
          <p:cNvSpPr>
            <a:spLocks noChangeShapeType="1"/>
          </p:cNvSpPr>
          <p:nvPr/>
        </p:nvSpPr>
        <p:spPr bwMode="auto">
          <a:xfrm flipV="1">
            <a:off x="738274" y="2295247"/>
            <a:ext cx="1759" cy="2397551"/>
          </a:xfrm>
          <a:prstGeom prst="line">
            <a:avLst/>
          </a:prstGeom>
          <a:noFill/>
          <a:ln w="9525">
            <a:solidFill>
              <a:srgbClr val="000000"/>
            </a:solidFill>
            <a:round/>
            <a:headEnd/>
            <a:tailEnd/>
          </a:ln>
        </p:spPr>
        <p:txBody>
          <a:bodyPr/>
          <a:lstStyle/>
          <a:p>
            <a:endParaRPr lang="en-US" sz="1400" b="1" dirty="0"/>
          </a:p>
        </p:txBody>
      </p:sp>
      <p:sp>
        <p:nvSpPr>
          <p:cNvPr id="88087" name="Rectangle 109"/>
          <p:cNvSpPr>
            <a:spLocks noChangeArrowheads="1"/>
          </p:cNvSpPr>
          <p:nvPr/>
        </p:nvSpPr>
        <p:spPr bwMode="auto">
          <a:xfrm>
            <a:off x="537768" y="4593816"/>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0</a:t>
            </a:r>
          </a:p>
        </p:txBody>
      </p:sp>
      <p:sp>
        <p:nvSpPr>
          <p:cNvPr id="88088" name="Rectangle 110"/>
          <p:cNvSpPr>
            <a:spLocks noChangeArrowheads="1"/>
          </p:cNvSpPr>
          <p:nvPr/>
        </p:nvSpPr>
        <p:spPr bwMode="auto">
          <a:xfrm>
            <a:off x="537768" y="4252880"/>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1</a:t>
            </a:r>
          </a:p>
        </p:txBody>
      </p:sp>
      <p:sp>
        <p:nvSpPr>
          <p:cNvPr id="88089" name="Rectangle 111"/>
          <p:cNvSpPr>
            <a:spLocks noChangeArrowheads="1"/>
          </p:cNvSpPr>
          <p:nvPr/>
        </p:nvSpPr>
        <p:spPr bwMode="auto">
          <a:xfrm>
            <a:off x="537768" y="3913319"/>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2</a:t>
            </a:r>
          </a:p>
        </p:txBody>
      </p:sp>
      <p:sp>
        <p:nvSpPr>
          <p:cNvPr id="88090" name="Rectangle 112"/>
          <p:cNvSpPr>
            <a:spLocks noChangeArrowheads="1"/>
          </p:cNvSpPr>
          <p:nvPr/>
        </p:nvSpPr>
        <p:spPr bwMode="auto">
          <a:xfrm>
            <a:off x="537768" y="3572383"/>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3</a:t>
            </a:r>
          </a:p>
        </p:txBody>
      </p:sp>
      <p:sp>
        <p:nvSpPr>
          <p:cNvPr id="88091" name="Rectangle 113"/>
          <p:cNvSpPr>
            <a:spLocks noChangeArrowheads="1"/>
          </p:cNvSpPr>
          <p:nvPr/>
        </p:nvSpPr>
        <p:spPr bwMode="auto">
          <a:xfrm>
            <a:off x="537768" y="3232821"/>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4</a:t>
            </a:r>
          </a:p>
        </p:txBody>
      </p:sp>
      <p:sp>
        <p:nvSpPr>
          <p:cNvPr id="88092" name="Rectangle 114"/>
          <p:cNvSpPr>
            <a:spLocks noChangeArrowheads="1"/>
          </p:cNvSpPr>
          <p:nvPr/>
        </p:nvSpPr>
        <p:spPr bwMode="auto">
          <a:xfrm>
            <a:off x="537768" y="2891885"/>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5</a:t>
            </a:r>
          </a:p>
        </p:txBody>
      </p:sp>
      <p:sp>
        <p:nvSpPr>
          <p:cNvPr id="88093" name="Rectangle 115"/>
          <p:cNvSpPr>
            <a:spLocks noChangeArrowheads="1"/>
          </p:cNvSpPr>
          <p:nvPr/>
        </p:nvSpPr>
        <p:spPr bwMode="auto">
          <a:xfrm>
            <a:off x="537768" y="2552324"/>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6</a:t>
            </a:r>
          </a:p>
        </p:txBody>
      </p:sp>
      <p:sp>
        <p:nvSpPr>
          <p:cNvPr id="88094" name="Rectangle 116"/>
          <p:cNvSpPr>
            <a:spLocks noChangeArrowheads="1"/>
          </p:cNvSpPr>
          <p:nvPr/>
        </p:nvSpPr>
        <p:spPr bwMode="auto">
          <a:xfrm>
            <a:off x="537768" y="2211388"/>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7</a:t>
            </a:r>
          </a:p>
        </p:txBody>
      </p:sp>
      <p:sp>
        <p:nvSpPr>
          <p:cNvPr id="362613" name="Freeform 117"/>
          <p:cNvSpPr>
            <a:spLocks/>
          </p:cNvSpPr>
          <p:nvPr/>
        </p:nvSpPr>
        <p:spPr bwMode="auto">
          <a:xfrm flipV="1">
            <a:off x="818291" y="2933208"/>
            <a:ext cx="1443824" cy="1798163"/>
          </a:xfrm>
          <a:custGeom>
            <a:avLst/>
            <a:gdLst>
              <a:gd name="T0" fmla="*/ 0 w 2083"/>
              <a:gd name="T1" fmla="*/ 0 h 3750"/>
              <a:gd name="T2" fmla="*/ 23 w 2083"/>
              <a:gd name="T3" fmla="*/ 205 h 3750"/>
              <a:gd name="T4" fmla="*/ 46 w 2083"/>
              <a:gd name="T5" fmla="*/ 158 h 3750"/>
              <a:gd name="T6" fmla="*/ 69 w 2083"/>
              <a:gd name="T7" fmla="*/ 986 h 3750"/>
              <a:gd name="T8" fmla="*/ 92 w 2083"/>
              <a:gd name="T9" fmla="*/ 926 h 3750"/>
              <a:gd name="T10" fmla="*/ 138 w 2083"/>
              <a:gd name="T11" fmla="*/ 832 h 3750"/>
              <a:gd name="T12" fmla="*/ 183 w 2083"/>
              <a:gd name="T13" fmla="*/ 697 h 3750"/>
              <a:gd name="T14" fmla="*/ 230 w 2083"/>
              <a:gd name="T15" fmla="*/ 473 h 3750"/>
              <a:gd name="T16" fmla="*/ 276 w 2083"/>
              <a:gd name="T17" fmla="*/ 368 h 3750"/>
              <a:gd name="T18" fmla="*/ 367 w 2083"/>
              <a:gd name="T19" fmla="*/ 190 h 3750"/>
              <a:gd name="T20" fmla="*/ 460 w 2083"/>
              <a:gd name="T21" fmla="*/ 87 h 3750"/>
              <a:gd name="T22" fmla="*/ 552 w 2083"/>
              <a:gd name="T23" fmla="*/ 39 h 3750"/>
              <a:gd name="T24" fmla="*/ 644 w 2083"/>
              <a:gd name="T25" fmla="*/ 26 h 3750"/>
              <a:gd name="T26" fmla="*/ 736 w 2083"/>
              <a:gd name="T27" fmla="*/ 2 h 3750"/>
              <a:gd name="T28" fmla="*/ 828 w 2083"/>
              <a:gd name="T29" fmla="*/ 15 h 3750"/>
              <a:gd name="T30" fmla="*/ 920 w 2083"/>
              <a:gd name="T31" fmla="*/ 11 h 37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83"/>
              <a:gd name="T49" fmla="*/ 0 h 3750"/>
              <a:gd name="T50" fmla="*/ 2083 w 2083"/>
              <a:gd name="T51" fmla="*/ 3750 h 37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83" h="3750">
                <a:moveTo>
                  <a:pt x="0" y="0"/>
                </a:moveTo>
                <a:lnTo>
                  <a:pt x="52" y="779"/>
                </a:lnTo>
                <a:lnTo>
                  <a:pt x="104" y="600"/>
                </a:lnTo>
                <a:lnTo>
                  <a:pt x="156" y="3750"/>
                </a:lnTo>
                <a:lnTo>
                  <a:pt x="208" y="3521"/>
                </a:lnTo>
                <a:lnTo>
                  <a:pt x="312" y="3164"/>
                </a:lnTo>
                <a:lnTo>
                  <a:pt x="416" y="2650"/>
                </a:lnTo>
                <a:lnTo>
                  <a:pt x="520" y="1800"/>
                </a:lnTo>
                <a:lnTo>
                  <a:pt x="625" y="1400"/>
                </a:lnTo>
                <a:lnTo>
                  <a:pt x="833" y="721"/>
                </a:lnTo>
                <a:lnTo>
                  <a:pt x="1041" y="329"/>
                </a:lnTo>
                <a:lnTo>
                  <a:pt x="1250" y="150"/>
                </a:lnTo>
                <a:lnTo>
                  <a:pt x="1458" y="100"/>
                </a:lnTo>
                <a:lnTo>
                  <a:pt x="1666" y="7"/>
                </a:lnTo>
                <a:lnTo>
                  <a:pt x="1875" y="57"/>
                </a:lnTo>
                <a:lnTo>
                  <a:pt x="2083" y="43"/>
                </a:lnTo>
              </a:path>
            </a:pathLst>
          </a:custGeom>
          <a:noFill/>
          <a:ln w="25400">
            <a:solidFill>
              <a:srgbClr val="D52B1E"/>
            </a:solidFill>
            <a:prstDash val="solid"/>
            <a:round/>
            <a:headEnd/>
            <a:tailEnd/>
          </a:ln>
        </p:spPr>
        <p:txBody>
          <a:bodyPr/>
          <a:lstStyle/>
          <a:p>
            <a:pPr fontAlgn="auto">
              <a:spcBef>
                <a:spcPts val="0"/>
              </a:spcBef>
              <a:spcAft>
                <a:spcPts val="0"/>
              </a:spcAft>
              <a:defRPr/>
            </a:pPr>
            <a:endParaRPr lang="en-US" sz="1400" b="1" dirty="0">
              <a:solidFill>
                <a:srgbClr val="333333"/>
              </a:solidFill>
              <a:latin typeface="+mn-lt"/>
              <a:cs typeface="Arial" charset="0"/>
            </a:endParaRPr>
          </a:p>
        </p:txBody>
      </p:sp>
      <p:sp>
        <p:nvSpPr>
          <p:cNvPr id="362698" name="Freeform 202"/>
          <p:cNvSpPr>
            <a:spLocks/>
          </p:cNvSpPr>
          <p:nvPr/>
        </p:nvSpPr>
        <p:spPr bwMode="auto">
          <a:xfrm flipV="1">
            <a:off x="825325" y="4580149"/>
            <a:ext cx="3175181" cy="136099"/>
          </a:xfrm>
          <a:custGeom>
            <a:avLst/>
            <a:gdLst>
              <a:gd name="T0" fmla="*/ 0 w 4583"/>
              <a:gd name="T1" fmla="*/ 2 h 285"/>
              <a:gd name="T2" fmla="*/ 23 w 4583"/>
              <a:gd name="T3" fmla="*/ 0 h 285"/>
              <a:gd name="T4" fmla="*/ 46 w 4583"/>
              <a:gd name="T5" fmla="*/ 13 h 285"/>
              <a:gd name="T6" fmla="*/ 69 w 4583"/>
              <a:gd name="T7" fmla="*/ 50 h 285"/>
              <a:gd name="T8" fmla="*/ 92 w 4583"/>
              <a:gd name="T9" fmla="*/ 46 h 285"/>
              <a:gd name="T10" fmla="*/ 137 w 4583"/>
              <a:gd name="T11" fmla="*/ 59 h 285"/>
              <a:gd name="T12" fmla="*/ 183 w 4583"/>
              <a:gd name="T13" fmla="*/ 65 h 285"/>
              <a:gd name="T14" fmla="*/ 229 w 4583"/>
              <a:gd name="T15" fmla="*/ 57 h 285"/>
              <a:gd name="T16" fmla="*/ 276 w 4583"/>
              <a:gd name="T17" fmla="*/ 65 h 285"/>
              <a:gd name="T18" fmla="*/ 367 w 4583"/>
              <a:gd name="T19" fmla="*/ 37 h 285"/>
              <a:gd name="T20" fmla="*/ 459 w 4583"/>
              <a:gd name="T21" fmla="*/ 46 h 285"/>
              <a:gd name="T22" fmla="*/ 551 w 4583"/>
              <a:gd name="T23" fmla="*/ 74 h 285"/>
              <a:gd name="T24" fmla="*/ 734 w 4583"/>
              <a:gd name="T25" fmla="*/ 42 h 285"/>
              <a:gd name="T26" fmla="*/ 918 w 4583"/>
              <a:gd name="T27" fmla="*/ 42 h 285"/>
              <a:gd name="T28" fmla="*/ 1102 w 4583"/>
              <a:gd name="T29" fmla="*/ 42 h 285"/>
              <a:gd name="T30" fmla="*/ 1285 w 4583"/>
              <a:gd name="T31" fmla="*/ 33 h 285"/>
              <a:gd name="T32" fmla="*/ 1469 w 4583"/>
              <a:gd name="T33" fmla="*/ 46 h 285"/>
              <a:gd name="T34" fmla="*/ 1653 w 4583"/>
              <a:gd name="T35" fmla="*/ 22 h 285"/>
              <a:gd name="T36" fmla="*/ 1837 w 4583"/>
              <a:gd name="T37" fmla="*/ 24 h 285"/>
              <a:gd name="T38" fmla="*/ 2020 w 4583"/>
              <a:gd name="T39" fmla="*/ 27 h 2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83"/>
              <a:gd name="T61" fmla="*/ 0 h 285"/>
              <a:gd name="T62" fmla="*/ 4583 w 4583"/>
              <a:gd name="T63" fmla="*/ 285 h 28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83" h="285">
                <a:moveTo>
                  <a:pt x="0" y="7"/>
                </a:moveTo>
                <a:lnTo>
                  <a:pt x="52" y="0"/>
                </a:lnTo>
                <a:lnTo>
                  <a:pt x="104" y="50"/>
                </a:lnTo>
                <a:lnTo>
                  <a:pt x="156" y="192"/>
                </a:lnTo>
                <a:lnTo>
                  <a:pt x="208" y="178"/>
                </a:lnTo>
                <a:lnTo>
                  <a:pt x="312" y="228"/>
                </a:lnTo>
                <a:lnTo>
                  <a:pt x="416" y="250"/>
                </a:lnTo>
                <a:lnTo>
                  <a:pt x="520" y="221"/>
                </a:lnTo>
                <a:lnTo>
                  <a:pt x="625" y="250"/>
                </a:lnTo>
                <a:lnTo>
                  <a:pt x="833" y="142"/>
                </a:lnTo>
                <a:lnTo>
                  <a:pt x="1041" y="178"/>
                </a:lnTo>
                <a:lnTo>
                  <a:pt x="1250" y="285"/>
                </a:lnTo>
                <a:lnTo>
                  <a:pt x="1666" y="164"/>
                </a:lnTo>
                <a:lnTo>
                  <a:pt x="2083" y="164"/>
                </a:lnTo>
                <a:lnTo>
                  <a:pt x="2500" y="164"/>
                </a:lnTo>
                <a:lnTo>
                  <a:pt x="2916" y="128"/>
                </a:lnTo>
                <a:lnTo>
                  <a:pt x="3333" y="178"/>
                </a:lnTo>
                <a:lnTo>
                  <a:pt x="3750" y="85"/>
                </a:lnTo>
                <a:lnTo>
                  <a:pt x="4166" y="92"/>
                </a:lnTo>
                <a:lnTo>
                  <a:pt x="4583" y="107"/>
                </a:lnTo>
              </a:path>
            </a:pathLst>
          </a:custGeom>
          <a:noFill/>
          <a:ln w="28575">
            <a:solidFill>
              <a:srgbClr val="82786F"/>
            </a:solidFill>
            <a:prstDash val="solid"/>
            <a:round/>
            <a:headEnd/>
            <a:tailEnd/>
          </a:ln>
        </p:spPr>
        <p:txBody>
          <a:bodyPr/>
          <a:lstStyle/>
          <a:p>
            <a:pPr fontAlgn="auto">
              <a:spcBef>
                <a:spcPts val="0"/>
              </a:spcBef>
              <a:spcAft>
                <a:spcPts val="0"/>
              </a:spcAft>
              <a:defRPr/>
            </a:pPr>
            <a:endParaRPr lang="en-US" sz="1400" b="1" dirty="0">
              <a:solidFill>
                <a:srgbClr val="333333"/>
              </a:solidFill>
              <a:latin typeface="+mn-lt"/>
              <a:cs typeface="Arial" charset="0"/>
            </a:endParaRPr>
          </a:p>
        </p:txBody>
      </p:sp>
      <p:sp>
        <p:nvSpPr>
          <p:cNvPr id="88111" name="Line 73"/>
          <p:cNvSpPr>
            <a:spLocks noChangeShapeType="1"/>
          </p:cNvSpPr>
          <p:nvPr/>
        </p:nvSpPr>
        <p:spPr bwMode="auto">
          <a:xfrm>
            <a:off x="684636" y="4692797"/>
            <a:ext cx="53638" cy="1375"/>
          </a:xfrm>
          <a:prstGeom prst="line">
            <a:avLst/>
          </a:prstGeom>
          <a:noFill/>
          <a:ln w="9525">
            <a:solidFill>
              <a:srgbClr val="000000"/>
            </a:solidFill>
            <a:round/>
            <a:headEnd/>
            <a:tailEnd/>
          </a:ln>
        </p:spPr>
        <p:txBody>
          <a:bodyPr/>
          <a:lstStyle/>
          <a:p>
            <a:endParaRPr lang="en-US" sz="1400" b="1" dirty="0"/>
          </a:p>
        </p:txBody>
      </p:sp>
      <p:sp>
        <p:nvSpPr>
          <p:cNvPr id="88112" name="Line 74"/>
          <p:cNvSpPr>
            <a:spLocks noChangeShapeType="1"/>
          </p:cNvSpPr>
          <p:nvPr/>
        </p:nvSpPr>
        <p:spPr bwMode="auto">
          <a:xfrm>
            <a:off x="684636" y="4350487"/>
            <a:ext cx="53638" cy="1374"/>
          </a:xfrm>
          <a:prstGeom prst="line">
            <a:avLst/>
          </a:prstGeom>
          <a:noFill/>
          <a:ln w="9525">
            <a:solidFill>
              <a:srgbClr val="000000"/>
            </a:solidFill>
            <a:round/>
            <a:headEnd/>
            <a:tailEnd/>
          </a:ln>
        </p:spPr>
        <p:txBody>
          <a:bodyPr/>
          <a:lstStyle/>
          <a:p>
            <a:endParaRPr lang="en-US" sz="1400" b="1" dirty="0"/>
          </a:p>
        </p:txBody>
      </p:sp>
      <p:sp>
        <p:nvSpPr>
          <p:cNvPr id="88113" name="Line 76"/>
          <p:cNvSpPr>
            <a:spLocks noChangeShapeType="1"/>
          </p:cNvSpPr>
          <p:nvPr/>
        </p:nvSpPr>
        <p:spPr bwMode="auto">
          <a:xfrm>
            <a:off x="684636" y="3664490"/>
            <a:ext cx="53638" cy="2749"/>
          </a:xfrm>
          <a:prstGeom prst="line">
            <a:avLst/>
          </a:prstGeom>
          <a:noFill/>
          <a:ln w="9525">
            <a:solidFill>
              <a:srgbClr val="000000"/>
            </a:solidFill>
            <a:round/>
            <a:headEnd/>
            <a:tailEnd/>
          </a:ln>
        </p:spPr>
        <p:txBody>
          <a:bodyPr/>
          <a:lstStyle/>
          <a:p>
            <a:endParaRPr lang="en-US" sz="1400" b="1" dirty="0"/>
          </a:p>
        </p:txBody>
      </p:sp>
      <p:sp>
        <p:nvSpPr>
          <p:cNvPr id="88114" name="Line 77"/>
          <p:cNvSpPr>
            <a:spLocks noChangeShapeType="1"/>
          </p:cNvSpPr>
          <p:nvPr/>
        </p:nvSpPr>
        <p:spPr bwMode="auto">
          <a:xfrm>
            <a:off x="684636" y="3322180"/>
            <a:ext cx="53638" cy="1374"/>
          </a:xfrm>
          <a:prstGeom prst="line">
            <a:avLst/>
          </a:prstGeom>
          <a:noFill/>
          <a:ln w="9525">
            <a:solidFill>
              <a:srgbClr val="000000"/>
            </a:solidFill>
            <a:round/>
            <a:headEnd/>
            <a:tailEnd/>
          </a:ln>
        </p:spPr>
        <p:txBody>
          <a:bodyPr/>
          <a:lstStyle/>
          <a:p>
            <a:endParaRPr lang="en-US" sz="1400" b="1" dirty="0"/>
          </a:p>
        </p:txBody>
      </p:sp>
      <p:sp>
        <p:nvSpPr>
          <p:cNvPr id="88115" name="Line 79"/>
          <p:cNvSpPr>
            <a:spLocks noChangeShapeType="1"/>
          </p:cNvSpPr>
          <p:nvPr/>
        </p:nvSpPr>
        <p:spPr bwMode="auto">
          <a:xfrm>
            <a:off x="684636" y="2637558"/>
            <a:ext cx="53638" cy="1374"/>
          </a:xfrm>
          <a:prstGeom prst="line">
            <a:avLst/>
          </a:prstGeom>
          <a:noFill/>
          <a:ln w="9525">
            <a:solidFill>
              <a:srgbClr val="000000"/>
            </a:solidFill>
            <a:round/>
            <a:headEnd/>
            <a:tailEnd/>
          </a:ln>
        </p:spPr>
        <p:txBody>
          <a:bodyPr/>
          <a:lstStyle/>
          <a:p>
            <a:endParaRPr lang="en-US" sz="1400" b="1" dirty="0"/>
          </a:p>
        </p:txBody>
      </p:sp>
      <p:sp>
        <p:nvSpPr>
          <p:cNvPr id="88116" name="Line 80"/>
          <p:cNvSpPr>
            <a:spLocks noChangeShapeType="1"/>
          </p:cNvSpPr>
          <p:nvPr/>
        </p:nvSpPr>
        <p:spPr bwMode="auto">
          <a:xfrm>
            <a:off x="684636" y="2295247"/>
            <a:ext cx="53638" cy="1375"/>
          </a:xfrm>
          <a:prstGeom prst="line">
            <a:avLst/>
          </a:prstGeom>
          <a:noFill/>
          <a:ln w="9525">
            <a:solidFill>
              <a:srgbClr val="000000"/>
            </a:solidFill>
            <a:round/>
            <a:headEnd/>
            <a:tailEnd/>
          </a:ln>
        </p:spPr>
        <p:txBody>
          <a:bodyPr/>
          <a:lstStyle/>
          <a:p>
            <a:endParaRPr lang="en-US" sz="1400" b="1" dirty="0"/>
          </a:p>
        </p:txBody>
      </p:sp>
      <p:sp>
        <p:nvSpPr>
          <p:cNvPr id="88117" name="Line 80"/>
          <p:cNvSpPr>
            <a:spLocks noChangeShapeType="1"/>
          </p:cNvSpPr>
          <p:nvPr/>
        </p:nvSpPr>
        <p:spPr bwMode="auto">
          <a:xfrm>
            <a:off x="684636" y="2979869"/>
            <a:ext cx="53638" cy="1375"/>
          </a:xfrm>
          <a:prstGeom prst="line">
            <a:avLst/>
          </a:prstGeom>
          <a:noFill/>
          <a:ln w="9525">
            <a:solidFill>
              <a:srgbClr val="000000"/>
            </a:solidFill>
            <a:round/>
            <a:headEnd/>
            <a:tailEnd/>
          </a:ln>
        </p:spPr>
        <p:txBody>
          <a:bodyPr/>
          <a:lstStyle/>
          <a:p>
            <a:endParaRPr lang="en-US" sz="1400" b="1" dirty="0"/>
          </a:p>
        </p:txBody>
      </p:sp>
      <p:sp>
        <p:nvSpPr>
          <p:cNvPr id="88118" name="Line 80"/>
          <p:cNvSpPr>
            <a:spLocks noChangeShapeType="1"/>
          </p:cNvSpPr>
          <p:nvPr/>
        </p:nvSpPr>
        <p:spPr bwMode="auto">
          <a:xfrm>
            <a:off x="684636" y="4008176"/>
            <a:ext cx="53638" cy="1375"/>
          </a:xfrm>
          <a:prstGeom prst="line">
            <a:avLst/>
          </a:prstGeom>
          <a:noFill/>
          <a:ln w="9525">
            <a:solidFill>
              <a:srgbClr val="000000"/>
            </a:solidFill>
            <a:round/>
            <a:headEnd/>
            <a:tailEnd/>
          </a:ln>
        </p:spPr>
        <p:txBody>
          <a:bodyPr/>
          <a:lstStyle/>
          <a:p>
            <a:endParaRPr lang="en-US" sz="1400" b="1" dirty="0"/>
          </a:p>
        </p:txBody>
      </p:sp>
      <p:cxnSp>
        <p:nvCxnSpPr>
          <p:cNvPr id="247" name="Straight Connector 246"/>
          <p:cNvCxnSpPr/>
          <p:nvPr/>
        </p:nvCxnSpPr>
        <p:spPr>
          <a:xfrm>
            <a:off x="1435565"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721340"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2007115"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2307838"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2593614"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2880268"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3175715"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3461490"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3741990"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4038316"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4329367"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1140117"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854343"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4458552" y="1568153"/>
            <a:ext cx="4375739" cy="3955509"/>
            <a:chOff x="317896" y="1066843"/>
            <a:chExt cx="7657805" cy="5019573"/>
          </a:xfrm>
        </p:grpSpPr>
        <p:sp>
          <p:nvSpPr>
            <p:cNvPr id="69" name="Rectangle 74"/>
            <p:cNvSpPr>
              <a:spLocks noChangeArrowheads="1"/>
            </p:cNvSpPr>
            <p:nvPr/>
          </p:nvSpPr>
          <p:spPr bwMode="auto">
            <a:xfrm rot="16200000">
              <a:off x="-2003371" y="3388110"/>
              <a:ext cx="5019573" cy="3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Mean Glucose Infusion Rate (</a:t>
              </a:r>
              <a:r>
                <a:rPr lang="en-GB" altLang="en-US" sz="1400" b="1" dirty="0">
                  <a:solidFill>
                    <a:srgbClr val="333333"/>
                  </a:solidFill>
                </a:rPr>
                <a:t>mg/kg/min)</a:t>
              </a:r>
            </a:p>
          </p:txBody>
        </p:sp>
        <p:sp>
          <p:nvSpPr>
            <p:cNvPr id="71" name="Line 11"/>
            <p:cNvSpPr>
              <a:spLocks noChangeShapeType="1"/>
            </p:cNvSpPr>
            <p:nvPr/>
          </p:nvSpPr>
          <p:spPr bwMode="auto">
            <a:xfrm>
              <a:off x="1482725" y="5141913"/>
              <a:ext cx="63277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72" name="Rectangle 61"/>
            <p:cNvSpPr>
              <a:spLocks noChangeArrowheads="1"/>
            </p:cNvSpPr>
            <p:nvPr/>
          </p:nvSpPr>
          <p:spPr bwMode="auto">
            <a:xfrm>
              <a:off x="1403697"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0</a:t>
              </a:r>
            </a:p>
          </p:txBody>
        </p:sp>
        <p:sp>
          <p:nvSpPr>
            <p:cNvPr id="73" name="Rectangle 62"/>
            <p:cNvSpPr>
              <a:spLocks noChangeArrowheads="1"/>
            </p:cNvSpPr>
            <p:nvPr/>
          </p:nvSpPr>
          <p:spPr bwMode="auto">
            <a:xfrm>
              <a:off x="1926779"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a:t>
              </a:r>
            </a:p>
          </p:txBody>
        </p:sp>
        <p:sp>
          <p:nvSpPr>
            <p:cNvPr id="74" name="Rectangle 63"/>
            <p:cNvSpPr>
              <a:spLocks noChangeArrowheads="1"/>
            </p:cNvSpPr>
            <p:nvPr/>
          </p:nvSpPr>
          <p:spPr bwMode="auto">
            <a:xfrm>
              <a:off x="2455416"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4</a:t>
              </a:r>
            </a:p>
          </p:txBody>
        </p:sp>
        <p:sp>
          <p:nvSpPr>
            <p:cNvPr id="75" name="Rectangle 64"/>
            <p:cNvSpPr>
              <a:spLocks noChangeArrowheads="1"/>
            </p:cNvSpPr>
            <p:nvPr/>
          </p:nvSpPr>
          <p:spPr bwMode="auto">
            <a:xfrm>
              <a:off x="2983259"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6</a:t>
              </a:r>
            </a:p>
          </p:txBody>
        </p:sp>
        <p:sp>
          <p:nvSpPr>
            <p:cNvPr id="76" name="Rectangle 65"/>
            <p:cNvSpPr>
              <a:spLocks noChangeArrowheads="1"/>
            </p:cNvSpPr>
            <p:nvPr/>
          </p:nvSpPr>
          <p:spPr bwMode="auto">
            <a:xfrm>
              <a:off x="3507930"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8</a:t>
              </a:r>
            </a:p>
          </p:txBody>
        </p:sp>
        <p:sp>
          <p:nvSpPr>
            <p:cNvPr id="77" name="Rectangle 66"/>
            <p:cNvSpPr>
              <a:spLocks noChangeArrowheads="1"/>
            </p:cNvSpPr>
            <p:nvPr/>
          </p:nvSpPr>
          <p:spPr bwMode="auto">
            <a:xfrm>
              <a:off x="3939281"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10</a:t>
              </a:r>
            </a:p>
          </p:txBody>
        </p:sp>
        <p:sp>
          <p:nvSpPr>
            <p:cNvPr id="78" name="Rectangle 67"/>
            <p:cNvSpPr>
              <a:spLocks noChangeArrowheads="1"/>
            </p:cNvSpPr>
            <p:nvPr/>
          </p:nvSpPr>
          <p:spPr bwMode="auto">
            <a:xfrm>
              <a:off x="4467125"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12</a:t>
              </a:r>
            </a:p>
          </p:txBody>
        </p:sp>
        <p:sp>
          <p:nvSpPr>
            <p:cNvPr id="79" name="Rectangle 68"/>
            <p:cNvSpPr>
              <a:spLocks noChangeArrowheads="1"/>
            </p:cNvSpPr>
            <p:nvPr/>
          </p:nvSpPr>
          <p:spPr bwMode="auto">
            <a:xfrm>
              <a:off x="4991793"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14</a:t>
              </a:r>
            </a:p>
          </p:txBody>
        </p:sp>
        <p:sp>
          <p:nvSpPr>
            <p:cNvPr id="80" name="Rectangle 69"/>
            <p:cNvSpPr>
              <a:spLocks noChangeArrowheads="1"/>
            </p:cNvSpPr>
            <p:nvPr/>
          </p:nvSpPr>
          <p:spPr bwMode="auto">
            <a:xfrm>
              <a:off x="5518843"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16</a:t>
              </a:r>
            </a:p>
          </p:txBody>
        </p:sp>
        <p:sp>
          <p:nvSpPr>
            <p:cNvPr id="81" name="Rectangle 70"/>
            <p:cNvSpPr>
              <a:spLocks noChangeArrowheads="1"/>
            </p:cNvSpPr>
            <p:nvPr/>
          </p:nvSpPr>
          <p:spPr bwMode="auto">
            <a:xfrm>
              <a:off x="6048276"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18</a:t>
              </a:r>
            </a:p>
          </p:txBody>
        </p:sp>
        <p:sp>
          <p:nvSpPr>
            <p:cNvPr id="82" name="Rectangle 71"/>
            <p:cNvSpPr>
              <a:spLocks noChangeArrowheads="1"/>
            </p:cNvSpPr>
            <p:nvPr/>
          </p:nvSpPr>
          <p:spPr bwMode="auto">
            <a:xfrm>
              <a:off x="6575326"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20</a:t>
              </a:r>
            </a:p>
          </p:txBody>
        </p:sp>
        <p:sp>
          <p:nvSpPr>
            <p:cNvPr id="83" name="Rectangle 72"/>
            <p:cNvSpPr>
              <a:spLocks noChangeArrowheads="1"/>
            </p:cNvSpPr>
            <p:nvPr/>
          </p:nvSpPr>
          <p:spPr bwMode="auto">
            <a:xfrm>
              <a:off x="7105550"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22</a:t>
              </a:r>
            </a:p>
          </p:txBody>
        </p:sp>
        <p:sp>
          <p:nvSpPr>
            <p:cNvPr id="84" name="Rectangle 73"/>
            <p:cNvSpPr>
              <a:spLocks noChangeArrowheads="1"/>
            </p:cNvSpPr>
            <p:nvPr/>
          </p:nvSpPr>
          <p:spPr bwMode="auto">
            <a:xfrm>
              <a:off x="7627838"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24</a:t>
              </a:r>
            </a:p>
          </p:txBody>
        </p:sp>
        <p:sp>
          <p:nvSpPr>
            <p:cNvPr id="85" name="Line 75"/>
            <p:cNvSpPr>
              <a:spLocks noChangeShapeType="1"/>
            </p:cNvSpPr>
            <p:nvPr/>
          </p:nvSpPr>
          <p:spPr bwMode="auto">
            <a:xfrm flipV="1">
              <a:off x="1323975" y="2281238"/>
              <a:ext cx="3175" cy="2790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6" name="Line 76"/>
            <p:cNvSpPr>
              <a:spLocks noChangeShapeType="1"/>
            </p:cNvSpPr>
            <p:nvPr/>
          </p:nvSpPr>
          <p:spPr bwMode="auto">
            <a:xfrm>
              <a:off x="1225550" y="5072063"/>
              <a:ext cx="984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7" name="Line 77"/>
            <p:cNvSpPr>
              <a:spLocks noChangeShapeType="1"/>
            </p:cNvSpPr>
            <p:nvPr/>
          </p:nvSpPr>
          <p:spPr bwMode="auto">
            <a:xfrm>
              <a:off x="1225550" y="4672013"/>
              <a:ext cx="984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8" name="Line 78"/>
            <p:cNvSpPr>
              <a:spLocks noChangeShapeType="1"/>
            </p:cNvSpPr>
            <p:nvPr/>
          </p:nvSpPr>
          <p:spPr bwMode="auto">
            <a:xfrm>
              <a:off x="1225550" y="4275138"/>
              <a:ext cx="984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9" name="Line 79"/>
            <p:cNvSpPr>
              <a:spLocks noChangeShapeType="1"/>
            </p:cNvSpPr>
            <p:nvPr/>
          </p:nvSpPr>
          <p:spPr bwMode="auto">
            <a:xfrm>
              <a:off x="1225550" y="3875088"/>
              <a:ext cx="98425"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0" name="Line 80"/>
            <p:cNvSpPr>
              <a:spLocks noChangeShapeType="1"/>
            </p:cNvSpPr>
            <p:nvPr/>
          </p:nvSpPr>
          <p:spPr bwMode="auto">
            <a:xfrm>
              <a:off x="1225550" y="3476625"/>
              <a:ext cx="98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1" name="Line 81"/>
            <p:cNvSpPr>
              <a:spLocks noChangeShapeType="1"/>
            </p:cNvSpPr>
            <p:nvPr/>
          </p:nvSpPr>
          <p:spPr bwMode="auto">
            <a:xfrm>
              <a:off x="1225550" y="3076575"/>
              <a:ext cx="98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2" name="Line 82"/>
            <p:cNvSpPr>
              <a:spLocks noChangeShapeType="1"/>
            </p:cNvSpPr>
            <p:nvPr/>
          </p:nvSpPr>
          <p:spPr bwMode="auto">
            <a:xfrm>
              <a:off x="1225550" y="2679700"/>
              <a:ext cx="98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3" name="Line 83"/>
            <p:cNvSpPr>
              <a:spLocks noChangeShapeType="1"/>
            </p:cNvSpPr>
            <p:nvPr/>
          </p:nvSpPr>
          <p:spPr bwMode="auto">
            <a:xfrm>
              <a:off x="1225550" y="2281238"/>
              <a:ext cx="984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4" name="Rectangle 133"/>
            <p:cNvSpPr>
              <a:spLocks noChangeArrowheads="1"/>
            </p:cNvSpPr>
            <p:nvPr/>
          </p:nvSpPr>
          <p:spPr bwMode="auto">
            <a:xfrm>
              <a:off x="953193" y="4967288"/>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0</a:t>
              </a:r>
            </a:p>
          </p:txBody>
        </p:sp>
        <p:sp>
          <p:nvSpPr>
            <p:cNvPr id="95" name="Rectangle 134"/>
            <p:cNvSpPr>
              <a:spLocks noChangeArrowheads="1"/>
            </p:cNvSpPr>
            <p:nvPr/>
          </p:nvSpPr>
          <p:spPr bwMode="auto">
            <a:xfrm>
              <a:off x="953193" y="4567238"/>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2</a:t>
              </a:r>
            </a:p>
          </p:txBody>
        </p:sp>
        <p:sp>
          <p:nvSpPr>
            <p:cNvPr id="96" name="Rectangle 135"/>
            <p:cNvSpPr>
              <a:spLocks noChangeArrowheads="1"/>
            </p:cNvSpPr>
            <p:nvPr/>
          </p:nvSpPr>
          <p:spPr bwMode="auto">
            <a:xfrm>
              <a:off x="953193" y="4170363"/>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4</a:t>
              </a:r>
            </a:p>
          </p:txBody>
        </p:sp>
        <p:sp>
          <p:nvSpPr>
            <p:cNvPr id="97" name="Rectangle 136"/>
            <p:cNvSpPr>
              <a:spLocks noChangeArrowheads="1"/>
            </p:cNvSpPr>
            <p:nvPr/>
          </p:nvSpPr>
          <p:spPr bwMode="auto">
            <a:xfrm>
              <a:off x="953193" y="3770312"/>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6</a:t>
              </a:r>
            </a:p>
          </p:txBody>
        </p:sp>
        <p:sp>
          <p:nvSpPr>
            <p:cNvPr id="98" name="Rectangle 137"/>
            <p:cNvSpPr>
              <a:spLocks noChangeArrowheads="1"/>
            </p:cNvSpPr>
            <p:nvPr/>
          </p:nvSpPr>
          <p:spPr bwMode="auto">
            <a:xfrm>
              <a:off x="953193" y="3371850"/>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8</a:t>
              </a:r>
            </a:p>
          </p:txBody>
        </p:sp>
        <p:sp>
          <p:nvSpPr>
            <p:cNvPr id="99" name="Rectangle 138"/>
            <p:cNvSpPr>
              <a:spLocks noChangeArrowheads="1"/>
            </p:cNvSpPr>
            <p:nvPr/>
          </p:nvSpPr>
          <p:spPr bwMode="auto">
            <a:xfrm>
              <a:off x="779263" y="2973388"/>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10</a:t>
              </a:r>
            </a:p>
          </p:txBody>
        </p:sp>
        <p:sp>
          <p:nvSpPr>
            <p:cNvPr id="100" name="Rectangle 139"/>
            <p:cNvSpPr>
              <a:spLocks noChangeArrowheads="1"/>
            </p:cNvSpPr>
            <p:nvPr/>
          </p:nvSpPr>
          <p:spPr bwMode="auto">
            <a:xfrm>
              <a:off x="779263" y="25749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12</a:t>
              </a:r>
            </a:p>
          </p:txBody>
        </p:sp>
        <p:sp>
          <p:nvSpPr>
            <p:cNvPr id="101" name="Rectangle 140"/>
            <p:cNvSpPr>
              <a:spLocks noChangeArrowheads="1"/>
            </p:cNvSpPr>
            <p:nvPr/>
          </p:nvSpPr>
          <p:spPr bwMode="auto">
            <a:xfrm>
              <a:off x="779263" y="2176462"/>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14</a:t>
              </a:r>
            </a:p>
          </p:txBody>
        </p:sp>
        <p:sp>
          <p:nvSpPr>
            <p:cNvPr id="102" name="Freeform 142"/>
            <p:cNvSpPr>
              <a:spLocks/>
            </p:cNvSpPr>
            <p:nvPr/>
          </p:nvSpPr>
          <p:spPr bwMode="auto">
            <a:xfrm flipV="1">
              <a:off x="1482725" y="2874963"/>
              <a:ext cx="2640013" cy="2154237"/>
            </a:xfrm>
            <a:custGeom>
              <a:avLst/>
              <a:gdLst>
                <a:gd name="T0" fmla="*/ 0 w 2084"/>
                <a:gd name="T1" fmla="*/ 0 h 3865"/>
                <a:gd name="T2" fmla="*/ 1 w 2084"/>
                <a:gd name="T3" fmla="*/ 0 h 3865"/>
                <a:gd name="T4" fmla="*/ 1 w 2084"/>
                <a:gd name="T5" fmla="*/ 1 h 3865"/>
                <a:gd name="T6" fmla="*/ 1 w 2084"/>
                <a:gd name="T7" fmla="*/ 3 h 3865"/>
                <a:gd name="T8" fmla="*/ 1 w 2084"/>
                <a:gd name="T9" fmla="*/ 3 h 3865"/>
                <a:gd name="T10" fmla="*/ 2 w 2084"/>
                <a:gd name="T11" fmla="*/ 4 h 3865"/>
                <a:gd name="T12" fmla="*/ 2 w 2084"/>
                <a:gd name="T13" fmla="*/ 3 h 3865"/>
                <a:gd name="T14" fmla="*/ 2 w 2084"/>
                <a:gd name="T15" fmla="*/ 4 h 3865"/>
                <a:gd name="T16" fmla="*/ 3 w 2084"/>
                <a:gd name="T17" fmla="*/ 4 h 3865"/>
                <a:gd name="T18" fmla="*/ 3 w 2084"/>
                <a:gd name="T19" fmla="*/ 4 h 3865"/>
                <a:gd name="T20" fmla="*/ 3 w 2084"/>
                <a:gd name="T21" fmla="*/ 4 h 3865"/>
                <a:gd name="T22" fmla="*/ 4 w 2084"/>
                <a:gd name="T23" fmla="*/ 3 h 3865"/>
                <a:gd name="T24" fmla="*/ 4 w 2084"/>
                <a:gd name="T25" fmla="*/ 3 h 3865"/>
                <a:gd name="T26" fmla="*/ 5 w 2084"/>
                <a:gd name="T27" fmla="*/ 3 h 3865"/>
                <a:gd name="T28" fmla="*/ 5 w 2084"/>
                <a:gd name="T29" fmla="*/ 3 h 3865"/>
                <a:gd name="T30" fmla="*/ 5 w 2084"/>
                <a:gd name="T31" fmla="*/ 3 h 3865"/>
                <a:gd name="T32" fmla="*/ 6 w 2084"/>
                <a:gd name="T33" fmla="*/ 3 h 3865"/>
                <a:gd name="T34" fmla="*/ 6 w 2084"/>
                <a:gd name="T35" fmla="*/ 2 h 3865"/>
                <a:gd name="T36" fmla="*/ 6 w 2084"/>
                <a:gd name="T37" fmla="*/ 2 h 3865"/>
                <a:gd name="T38" fmla="*/ 6 w 2084"/>
                <a:gd name="T39" fmla="*/ 2 h 3865"/>
                <a:gd name="T40" fmla="*/ 7 w 2084"/>
                <a:gd name="T41" fmla="*/ 1 h 3865"/>
                <a:gd name="T42" fmla="*/ 7 w 2084"/>
                <a:gd name="T43" fmla="*/ 1 h 3865"/>
                <a:gd name="T44" fmla="*/ 8 w 2084"/>
                <a:gd name="T45" fmla="*/ 1 h 3865"/>
                <a:gd name="T46" fmla="*/ 8 w 2084"/>
                <a:gd name="T47" fmla="*/ 1 h 3865"/>
                <a:gd name="T48" fmla="*/ 8 w 2084"/>
                <a:gd name="T49" fmla="*/ 1 h 3865"/>
                <a:gd name="T50" fmla="*/ 9 w 2084"/>
                <a:gd name="T51" fmla="*/ 1 h 3865"/>
                <a:gd name="T52" fmla="*/ 9 w 2084"/>
                <a:gd name="T53" fmla="*/ 0 h 3865"/>
                <a:gd name="T54" fmla="*/ 10 w 2084"/>
                <a:gd name="T55" fmla="*/ 0 h 3865"/>
                <a:gd name="T56" fmla="*/ 10 w 2084"/>
                <a:gd name="T57" fmla="*/ 0 h 3865"/>
                <a:gd name="T58" fmla="*/ 10 w 2084"/>
                <a:gd name="T59" fmla="*/ 0 h 3865"/>
                <a:gd name="T60" fmla="*/ 10 w 2084"/>
                <a:gd name="T61" fmla="*/ 0 h 3865"/>
                <a:gd name="T62" fmla="*/ 11 w 2084"/>
                <a:gd name="T63" fmla="*/ 0 h 3865"/>
                <a:gd name="T64" fmla="*/ 11 w 2084"/>
                <a:gd name="T65" fmla="*/ 0 h 3865"/>
                <a:gd name="T66" fmla="*/ 11 w 2084"/>
                <a:gd name="T67" fmla="*/ 0 h 3865"/>
                <a:gd name="T68" fmla="*/ 12 w 2084"/>
                <a:gd name="T69" fmla="*/ 0 h 3865"/>
                <a:gd name="T70" fmla="*/ 12 w 2084"/>
                <a:gd name="T71" fmla="*/ 0 h 3865"/>
                <a:gd name="T72" fmla="*/ 13 w 2084"/>
                <a:gd name="T73" fmla="*/ 0 h 3865"/>
                <a:gd name="T74" fmla="*/ 13 w 2084"/>
                <a:gd name="T75" fmla="*/ 0 h 3865"/>
                <a:gd name="T76" fmla="*/ 14 w 2084"/>
                <a:gd name="T77" fmla="*/ 0 h 3865"/>
                <a:gd name="T78" fmla="*/ 14 w 2084"/>
                <a:gd name="T79" fmla="*/ 0 h 3865"/>
                <a:gd name="T80" fmla="*/ 14 w 2084"/>
                <a:gd name="T81" fmla="*/ 0 h 38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84"/>
                <a:gd name="T124" fmla="*/ 0 h 3865"/>
                <a:gd name="T125" fmla="*/ 2084 w 2084"/>
                <a:gd name="T126" fmla="*/ 3865 h 38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84" h="3865">
                  <a:moveTo>
                    <a:pt x="0" y="0"/>
                  </a:moveTo>
                  <a:lnTo>
                    <a:pt x="52" y="286"/>
                  </a:lnTo>
                  <a:lnTo>
                    <a:pt x="104" y="1550"/>
                  </a:lnTo>
                  <a:lnTo>
                    <a:pt x="156" y="2833"/>
                  </a:lnTo>
                  <a:lnTo>
                    <a:pt x="209" y="3718"/>
                  </a:lnTo>
                  <a:lnTo>
                    <a:pt x="261" y="3793"/>
                  </a:lnTo>
                  <a:lnTo>
                    <a:pt x="313" y="3726"/>
                  </a:lnTo>
                  <a:lnTo>
                    <a:pt x="365" y="3865"/>
                  </a:lnTo>
                  <a:lnTo>
                    <a:pt x="417" y="3854"/>
                  </a:lnTo>
                  <a:lnTo>
                    <a:pt x="469" y="3865"/>
                  </a:lnTo>
                  <a:lnTo>
                    <a:pt x="521" y="3829"/>
                  </a:lnTo>
                  <a:lnTo>
                    <a:pt x="573" y="3597"/>
                  </a:lnTo>
                  <a:lnTo>
                    <a:pt x="625" y="3575"/>
                  </a:lnTo>
                  <a:lnTo>
                    <a:pt x="677" y="3436"/>
                  </a:lnTo>
                  <a:lnTo>
                    <a:pt x="729" y="3229"/>
                  </a:lnTo>
                  <a:lnTo>
                    <a:pt x="781" y="2983"/>
                  </a:lnTo>
                  <a:lnTo>
                    <a:pt x="834" y="2750"/>
                  </a:lnTo>
                  <a:lnTo>
                    <a:pt x="886" y="2636"/>
                  </a:lnTo>
                  <a:lnTo>
                    <a:pt x="938" y="2397"/>
                  </a:lnTo>
                  <a:lnTo>
                    <a:pt x="990" y="1861"/>
                  </a:lnTo>
                  <a:lnTo>
                    <a:pt x="1042" y="1579"/>
                  </a:lnTo>
                  <a:lnTo>
                    <a:pt x="1094" y="1361"/>
                  </a:lnTo>
                  <a:lnTo>
                    <a:pt x="1146" y="1286"/>
                  </a:lnTo>
                  <a:lnTo>
                    <a:pt x="1198" y="1054"/>
                  </a:lnTo>
                  <a:lnTo>
                    <a:pt x="1250" y="1033"/>
                  </a:lnTo>
                  <a:lnTo>
                    <a:pt x="1302" y="858"/>
                  </a:lnTo>
                  <a:lnTo>
                    <a:pt x="1354" y="697"/>
                  </a:lnTo>
                  <a:lnTo>
                    <a:pt x="1406" y="625"/>
                  </a:lnTo>
                  <a:lnTo>
                    <a:pt x="1459" y="643"/>
                  </a:lnTo>
                  <a:lnTo>
                    <a:pt x="1511" y="522"/>
                  </a:lnTo>
                  <a:lnTo>
                    <a:pt x="1563" y="333"/>
                  </a:lnTo>
                  <a:lnTo>
                    <a:pt x="1615" y="479"/>
                  </a:lnTo>
                  <a:lnTo>
                    <a:pt x="1667" y="443"/>
                  </a:lnTo>
                  <a:lnTo>
                    <a:pt x="1719" y="343"/>
                  </a:lnTo>
                  <a:lnTo>
                    <a:pt x="1771" y="361"/>
                  </a:lnTo>
                  <a:lnTo>
                    <a:pt x="1823" y="365"/>
                  </a:lnTo>
                  <a:lnTo>
                    <a:pt x="1875" y="243"/>
                  </a:lnTo>
                  <a:lnTo>
                    <a:pt x="1927" y="208"/>
                  </a:lnTo>
                  <a:lnTo>
                    <a:pt x="1979" y="293"/>
                  </a:lnTo>
                  <a:lnTo>
                    <a:pt x="2031" y="154"/>
                  </a:lnTo>
                  <a:lnTo>
                    <a:pt x="2084" y="208"/>
                  </a:lnTo>
                </a:path>
              </a:pathLst>
            </a:custGeom>
            <a:noFill/>
            <a:ln w="28575">
              <a:solidFill>
                <a:srgbClr val="D52B1E"/>
              </a:solidFill>
              <a:prstDash val="solid"/>
              <a:round/>
              <a:headEnd/>
              <a:tailEnd/>
            </a:ln>
          </p:spPr>
          <p:txBody>
            <a:bodyPr/>
            <a:lstStyle/>
            <a:p>
              <a:pPr fontAlgn="auto">
                <a:spcBef>
                  <a:spcPts val="0"/>
                </a:spcBef>
                <a:spcAft>
                  <a:spcPts val="0"/>
                </a:spcAft>
                <a:defRPr/>
              </a:pPr>
              <a:endParaRPr lang="en-US" sz="1400" b="1" dirty="0">
                <a:solidFill>
                  <a:srgbClr val="333333"/>
                </a:solidFill>
                <a:cs typeface="Arial" charset="0"/>
              </a:endParaRPr>
            </a:p>
          </p:txBody>
        </p:sp>
        <p:sp>
          <p:nvSpPr>
            <p:cNvPr id="104" name="Freeform 280"/>
            <p:cNvSpPr>
              <a:spLocks/>
            </p:cNvSpPr>
            <p:nvPr/>
          </p:nvSpPr>
          <p:spPr bwMode="auto">
            <a:xfrm flipV="1">
              <a:off x="1492250" y="4092575"/>
              <a:ext cx="5800725" cy="925513"/>
            </a:xfrm>
            <a:custGeom>
              <a:avLst/>
              <a:gdLst>
                <a:gd name="T0" fmla="*/ 1 w 4584"/>
                <a:gd name="T1" fmla="*/ 0 h 1657"/>
                <a:gd name="T2" fmla="*/ 1 w 4584"/>
                <a:gd name="T3" fmla="*/ 0 h 1657"/>
                <a:gd name="T4" fmla="*/ 2 w 4584"/>
                <a:gd name="T5" fmla="*/ 1 h 1657"/>
                <a:gd name="T6" fmla="*/ 2 w 4584"/>
                <a:gd name="T7" fmla="*/ 1 h 1657"/>
                <a:gd name="T8" fmla="*/ 3 w 4584"/>
                <a:gd name="T9" fmla="*/ 1 h 1657"/>
                <a:gd name="T10" fmla="*/ 4 w 4584"/>
                <a:gd name="T11" fmla="*/ 1 h 1657"/>
                <a:gd name="T12" fmla="*/ 5 w 4584"/>
                <a:gd name="T13" fmla="*/ 1 h 1657"/>
                <a:gd name="T14" fmla="*/ 5 w 4584"/>
                <a:gd name="T15" fmla="*/ 1 h 1657"/>
                <a:gd name="T16" fmla="*/ 6 w 4584"/>
                <a:gd name="T17" fmla="*/ 1 h 1657"/>
                <a:gd name="T18" fmla="*/ 6 w 4584"/>
                <a:gd name="T19" fmla="*/ 1 h 1657"/>
                <a:gd name="T20" fmla="*/ 7 w 4584"/>
                <a:gd name="T21" fmla="*/ 1 h 1657"/>
                <a:gd name="T22" fmla="*/ 8 w 4584"/>
                <a:gd name="T23" fmla="*/ 1 h 1657"/>
                <a:gd name="T24" fmla="*/ 9 w 4584"/>
                <a:gd name="T25" fmla="*/ 1 h 1657"/>
                <a:gd name="T26" fmla="*/ 10 w 4584"/>
                <a:gd name="T27" fmla="*/ 1 h 1657"/>
                <a:gd name="T28" fmla="*/ 10 w 4584"/>
                <a:gd name="T29" fmla="*/ 1 h 1657"/>
                <a:gd name="T30" fmla="*/ 11 w 4584"/>
                <a:gd name="T31" fmla="*/ 1 h 1657"/>
                <a:gd name="T32" fmla="*/ 11 w 4584"/>
                <a:gd name="T33" fmla="*/ 1 h 1657"/>
                <a:gd name="T34" fmla="*/ 12 w 4584"/>
                <a:gd name="T35" fmla="*/ 1 h 1657"/>
                <a:gd name="T36" fmla="*/ 13 w 4584"/>
                <a:gd name="T37" fmla="*/ 1 h 1657"/>
                <a:gd name="T38" fmla="*/ 14 w 4584"/>
                <a:gd name="T39" fmla="*/ 1 h 1657"/>
                <a:gd name="T40" fmla="*/ 14 w 4584"/>
                <a:gd name="T41" fmla="*/ 1 h 1657"/>
                <a:gd name="T42" fmla="*/ 15 w 4584"/>
                <a:gd name="T43" fmla="*/ 1 h 1657"/>
                <a:gd name="T44" fmla="*/ 16 w 4584"/>
                <a:gd name="T45" fmla="*/ 1 h 1657"/>
                <a:gd name="T46" fmla="*/ 17 w 4584"/>
                <a:gd name="T47" fmla="*/ 1 h 1657"/>
                <a:gd name="T48" fmla="*/ 17 w 4584"/>
                <a:gd name="T49" fmla="*/ 1 h 1657"/>
                <a:gd name="T50" fmla="*/ 18 w 4584"/>
                <a:gd name="T51" fmla="*/ 1 h 1657"/>
                <a:gd name="T52" fmla="*/ 18 w 4584"/>
                <a:gd name="T53" fmla="*/ 1 h 1657"/>
                <a:gd name="T54" fmla="*/ 19 w 4584"/>
                <a:gd name="T55" fmla="*/ 1 h 1657"/>
                <a:gd name="T56" fmla="*/ 20 w 4584"/>
                <a:gd name="T57" fmla="*/ 0 h 1657"/>
                <a:gd name="T58" fmla="*/ 21 w 4584"/>
                <a:gd name="T59" fmla="*/ 1 h 1657"/>
                <a:gd name="T60" fmla="*/ 21 w 4584"/>
                <a:gd name="T61" fmla="*/ 0 h 1657"/>
                <a:gd name="T62" fmla="*/ 22 w 4584"/>
                <a:gd name="T63" fmla="*/ 0 h 1657"/>
                <a:gd name="T64" fmla="*/ 23 w 4584"/>
                <a:gd name="T65" fmla="*/ 0 h 1657"/>
                <a:gd name="T66" fmla="*/ 24 w 4584"/>
                <a:gd name="T67" fmla="*/ 0 h 1657"/>
                <a:gd name="T68" fmla="*/ 24 w 4584"/>
                <a:gd name="T69" fmla="*/ 0 h 1657"/>
                <a:gd name="T70" fmla="*/ 25 w 4584"/>
                <a:gd name="T71" fmla="*/ 0 h 1657"/>
                <a:gd name="T72" fmla="*/ 25 w 4584"/>
                <a:gd name="T73" fmla="*/ 0 h 1657"/>
                <a:gd name="T74" fmla="*/ 26 w 4584"/>
                <a:gd name="T75" fmla="*/ 0 h 1657"/>
                <a:gd name="T76" fmla="*/ 27 w 4584"/>
                <a:gd name="T77" fmla="*/ 0 h 1657"/>
                <a:gd name="T78" fmla="*/ 28 w 4584"/>
                <a:gd name="T79" fmla="*/ 0 h 1657"/>
                <a:gd name="T80" fmla="*/ 28 w 4584"/>
                <a:gd name="T81" fmla="*/ 0 h 1657"/>
                <a:gd name="T82" fmla="*/ 29 w 4584"/>
                <a:gd name="T83" fmla="*/ 0 h 1657"/>
                <a:gd name="T84" fmla="*/ 30 w 4584"/>
                <a:gd name="T85" fmla="*/ 0 h 1657"/>
                <a:gd name="T86" fmla="*/ 30 w 4584"/>
                <a:gd name="T87" fmla="*/ 0 h 1657"/>
                <a:gd name="T88" fmla="*/ 30 w 4584"/>
                <a:gd name="T89" fmla="*/ 0 h 16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84"/>
                <a:gd name="T136" fmla="*/ 0 h 1657"/>
                <a:gd name="T137" fmla="*/ 4584 w 4584"/>
                <a:gd name="T138" fmla="*/ 1657 h 16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84" h="1657">
                  <a:moveTo>
                    <a:pt x="0" y="0"/>
                  </a:moveTo>
                  <a:lnTo>
                    <a:pt x="52" y="53"/>
                  </a:lnTo>
                  <a:lnTo>
                    <a:pt x="104" y="43"/>
                  </a:lnTo>
                  <a:lnTo>
                    <a:pt x="156" y="411"/>
                  </a:lnTo>
                  <a:lnTo>
                    <a:pt x="209" y="761"/>
                  </a:lnTo>
                  <a:lnTo>
                    <a:pt x="261" y="1046"/>
                  </a:lnTo>
                  <a:lnTo>
                    <a:pt x="313" y="1096"/>
                  </a:lnTo>
                  <a:lnTo>
                    <a:pt x="365" y="1236"/>
                  </a:lnTo>
                  <a:lnTo>
                    <a:pt x="417" y="1478"/>
                  </a:lnTo>
                  <a:lnTo>
                    <a:pt x="469" y="1646"/>
                  </a:lnTo>
                  <a:lnTo>
                    <a:pt x="521" y="1468"/>
                  </a:lnTo>
                  <a:lnTo>
                    <a:pt x="573" y="1536"/>
                  </a:lnTo>
                  <a:lnTo>
                    <a:pt x="625" y="1657"/>
                  </a:lnTo>
                  <a:lnTo>
                    <a:pt x="677" y="1496"/>
                  </a:lnTo>
                  <a:lnTo>
                    <a:pt x="729" y="1532"/>
                  </a:lnTo>
                  <a:lnTo>
                    <a:pt x="781" y="1607"/>
                  </a:lnTo>
                  <a:lnTo>
                    <a:pt x="834" y="1414"/>
                  </a:lnTo>
                  <a:lnTo>
                    <a:pt x="886" y="1261"/>
                  </a:lnTo>
                  <a:lnTo>
                    <a:pt x="938" y="1296"/>
                  </a:lnTo>
                  <a:lnTo>
                    <a:pt x="990" y="1425"/>
                  </a:lnTo>
                  <a:lnTo>
                    <a:pt x="1042" y="1428"/>
                  </a:lnTo>
                  <a:lnTo>
                    <a:pt x="1094" y="1343"/>
                  </a:lnTo>
                  <a:lnTo>
                    <a:pt x="1146" y="1221"/>
                  </a:lnTo>
                  <a:lnTo>
                    <a:pt x="1198" y="1107"/>
                  </a:lnTo>
                  <a:lnTo>
                    <a:pt x="1250" y="1253"/>
                  </a:lnTo>
                  <a:lnTo>
                    <a:pt x="1302" y="1343"/>
                  </a:lnTo>
                  <a:lnTo>
                    <a:pt x="1354" y="1221"/>
                  </a:lnTo>
                  <a:lnTo>
                    <a:pt x="1406" y="1246"/>
                  </a:lnTo>
                  <a:lnTo>
                    <a:pt x="1459" y="1243"/>
                  </a:lnTo>
                  <a:lnTo>
                    <a:pt x="1511" y="1232"/>
                  </a:lnTo>
                  <a:lnTo>
                    <a:pt x="1563" y="1121"/>
                  </a:lnTo>
                  <a:lnTo>
                    <a:pt x="1615" y="1200"/>
                  </a:lnTo>
                  <a:lnTo>
                    <a:pt x="1667" y="1178"/>
                  </a:lnTo>
                  <a:lnTo>
                    <a:pt x="1719" y="1375"/>
                  </a:lnTo>
                  <a:lnTo>
                    <a:pt x="1771" y="1261"/>
                  </a:lnTo>
                  <a:lnTo>
                    <a:pt x="1823" y="1243"/>
                  </a:lnTo>
                  <a:lnTo>
                    <a:pt x="1875" y="1339"/>
                  </a:lnTo>
                  <a:lnTo>
                    <a:pt x="1927" y="1139"/>
                  </a:lnTo>
                  <a:lnTo>
                    <a:pt x="1979" y="1278"/>
                  </a:lnTo>
                  <a:lnTo>
                    <a:pt x="2031" y="936"/>
                  </a:lnTo>
                  <a:lnTo>
                    <a:pt x="2084" y="1200"/>
                  </a:lnTo>
                  <a:lnTo>
                    <a:pt x="2136" y="1196"/>
                  </a:lnTo>
                  <a:lnTo>
                    <a:pt x="2188" y="1096"/>
                  </a:lnTo>
                  <a:lnTo>
                    <a:pt x="2240" y="1150"/>
                  </a:lnTo>
                  <a:lnTo>
                    <a:pt x="2292" y="1136"/>
                  </a:lnTo>
                  <a:lnTo>
                    <a:pt x="2344" y="1032"/>
                  </a:lnTo>
                  <a:lnTo>
                    <a:pt x="2396" y="939"/>
                  </a:lnTo>
                  <a:lnTo>
                    <a:pt x="2448" y="1071"/>
                  </a:lnTo>
                  <a:lnTo>
                    <a:pt x="2500" y="968"/>
                  </a:lnTo>
                  <a:lnTo>
                    <a:pt x="2552" y="978"/>
                  </a:lnTo>
                  <a:lnTo>
                    <a:pt x="2604" y="1021"/>
                  </a:lnTo>
                  <a:lnTo>
                    <a:pt x="2656" y="825"/>
                  </a:lnTo>
                  <a:lnTo>
                    <a:pt x="2709" y="786"/>
                  </a:lnTo>
                  <a:lnTo>
                    <a:pt x="2761" y="889"/>
                  </a:lnTo>
                  <a:lnTo>
                    <a:pt x="2813" y="871"/>
                  </a:lnTo>
                  <a:lnTo>
                    <a:pt x="2865" y="882"/>
                  </a:lnTo>
                  <a:lnTo>
                    <a:pt x="2917" y="825"/>
                  </a:lnTo>
                  <a:lnTo>
                    <a:pt x="2969" y="786"/>
                  </a:lnTo>
                  <a:lnTo>
                    <a:pt x="3021" y="768"/>
                  </a:lnTo>
                  <a:lnTo>
                    <a:pt x="3073" y="800"/>
                  </a:lnTo>
                  <a:lnTo>
                    <a:pt x="3125" y="743"/>
                  </a:lnTo>
                  <a:lnTo>
                    <a:pt x="3177" y="753"/>
                  </a:lnTo>
                  <a:lnTo>
                    <a:pt x="3229" y="750"/>
                  </a:lnTo>
                  <a:lnTo>
                    <a:pt x="3281" y="636"/>
                  </a:lnTo>
                  <a:lnTo>
                    <a:pt x="3334" y="657"/>
                  </a:lnTo>
                  <a:lnTo>
                    <a:pt x="3386" y="611"/>
                  </a:lnTo>
                  <a:lnTo>
                    <a:pt x="3438" y="546"/>
                  </a:lnTo>
                  <a:lnTo>
                    <a:pt x="3490" y="575"/>
                  </a:lnTo>
                  <a:lnTo>
                    <a:pt x="3542" y="596"/>
                  </a:lnTo>
                  <a:lnTo>
                    <a:pt x="3594" y="646"/>
                  </a:lnTo>
                  <a:lnTo>
                    <a:pt x="3646" y="525"/>
                  </a:lnTo>
                  <a:lnTo>
                    <a:pt x="3698" y="478"/>
                  </a:lnTo>
                  <a:lnTo>
                    <a:pt x="3750" y="600"/>
                  </a:lnTo>
                  <a:lnTo>
                    <a:pt x="3802" y="500"/>
                  </a:lnTo>
                  <a:lnTo>
                    <a:pt x="3854" y="443"/>
                  </a:lnTo>
                  <a:lnTo>
                    <a:pt x="3906" y="503"/>
                  </a:lnTo>
                  <a:lnTo>
                    <a:pt x="3959" y="507"/>
                  </a:lnTo>
                  <a:lnTo>
                    <a:pt x="4011" y="400"/>
                  </a:lnTo>
                  <a:lnTo>
                    <a:pt x="4063" y="457"/>
                  </a:lnTo>
                  <a:lnTo>
                    <a:pt x="4115" y="464"/>
                  </a:lnTo>
                  <a:lnTo>
                    <a:pt x="4167" y="536"/>
                  </a:lnTo>
                  <a:lnTo>
                    <a:pt x="4219" y="503"/>
                  </a:lnTo>
                  <a:lnTo>
                    <a:pt x="4271" y="525"/>
                  </a:lnTo>
                  <a:lnTo>
                    <a:pt x="4323" y="561"/>
                  </a:lnTo>
                  <a:lnTo>
                    <a:pt x="4375" y="482"/>
                  </a:lnTo>
                  <a:lnTo>
                    <a:pt x="4427" y="550"/>
                  </a:lnTo>
                  <a:lnTo>
                    <a:pt x="4479" y="578"/>
                  </a:lnTo>
                  <a:lnTo>
                    <a:pt x="4531" y="450"/>
                  </a:lnTo>
                  <a:lnTo>
                    <a:pt x="4575" y="353"/>
                  </a:lnTo>
                  <a:lnTo>
                    <a:pt x="4584" y="311"/>
                  </a:lnTo>
                </a:path>
              </a:pathLst>
            </a:custGeom>
            <a:noFill/>
            <a:ln w="28575">
              <a:solidFill>
                <a:srgbClr val="82786F"/>
              </a:solidFill>
              <a:prstDash val="solid"/>
              <a:round/>
              <a:headEnd/>
              <a:tailEnd/>
            </a:ln>
          </p:spPr>
          <p:txBody>
            <a:bodyPr/>
            <a:lstStyle/>
            <a:p>
              <a:pPr fontAlgn="auto">
                <a:spcBef>
                  <a:spcPts val="0"/>
                </a:spcBef>
                <a:spcAft>
                  <a:spcPts val="0"/>
                </a:spcAft>
                <a:defRPr/>
              </a:pPr>
              <a:endParaRPr lang="en-US" sz="1400" b="1" dirty="0">
                <a:solidFill>
                  <a:srgbClr val="333333"/>
                </a:solidFill>
                <a:cs typeface="Arial" charset="0"/>
              </a:endParaRPr>
            </a:p>
          </p:txBody>
        </p:sp>
        <p:cxnSp>
          <p:nvCxnSpPr>
            <p:cNvPr id="108" name="Straight Connector 107"/>
            <p:cNvCxnSpPr/>
            <p:nvPr/>
          </p:nvCxnSpPr>
          <p:spPr>
            <a:xfrm>
              <a:off x="3594100"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80732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27392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748463"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223000"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697538"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70488"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64502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119563"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068638"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54317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17713"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492250"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22" name="Rectangle 7"/>
          <p:cNvSpPr>
            <a:spLocks noChangeArrowheads="1"/>
          </p:cNvSpPr>
          <p:nvPr/>
        </p:nvSpPr>
        <p:spPr bwMode="auto">
          <a:xfrm>
            <a:off x="5999615" y="5300938"/>
            <a:ext cx="2218236"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Time (Hours After Dosing)</a:t>
            </a:r>
          </a:p>
        </p:txBody>
      </p:sp>
      <p:sp>
        <p:nvSpPr>
          <p:cNvPr id="123" name="Text Placeholder 4"/>
          <p:cNvSpPr txBox="1">
            <a:spLocks/>
          </p:cNvSpPr>
          <p:nvPr/>
        </p:nvSpPr>
        <p:spPr bwMode="auto">
          <a:xfrm>
            <a:off x="503237" y="6467774"/>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spcBef>
                <a:spcPct val="0"/>
              </a:spcBef>
              <a:spcAft>
                <a:spcPct val="0"/>
              </a:spcAft>
              <a:buNone/>
            </a:pPr>
            <a:r>
              <a:rPr lang="fr-FR" dirty="0">
                <a:solidFill>
                  <a:prstClr val="black"/>
                </a:solidFill>
              </a:rPr>
              <a:t>Data from Heise T et al. </a:t>
            </a:r>
            <a:r>
              <a:rPr lang="fr-FR" i="1" dirty="0">
                <a:solidFill>
                  <a:prstClr val="black"/>
                </a:solidFill>
              </a:rPr>
              <a:t>Diabetes Care </a:t>
            </a:r>
            <a:r>
              <a:rPr lang="fr-FR" dirty="0">
                <a:solidFill>
                  <a:prstClr val="black"/>
                </a:solidFill>
              </a:rPr>
              <a:t>1998;21:800-3</a:t>
            </a:r>
          </a:p>
        </p:txBody>
      </p:sp>
      <p:sp>
        <p:nvSpPr>
          <p:cNvPr id="12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custDataLst>
      <p:tags r:id="rId1"/>
    </p:custDataLst>
    <p:extLst>
      <p:ext uri="{BB962C8B-B14F-4D97-AF65-F5344CB8AC3E}">
        <p14:creationId xmlns:p14="http://schemas.microsoft.com/office/powerpoint/2010/main" val="53181241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0909"/>
            <a:ext cx="9144000" cy="538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xmlns="" id="{EAFAE5A0-675D-40FD-9068-8199B89D7923}"/>
              </a:ext>
            </a:extLst>
          </p:cNvPr>
          <p:cNvSpPr txBox="1"/>
          <p:nvPr/>
        </p:nvSpPr>
        <p:spPr>
          <a:xfrm>
            <a:off x="44696" y="24228"/>
            <a:ext cx="3632430" cy="923330"/>
          </a:xfrm>
          <a:prstGeom prst="rect">
            <a:avLst/>
          </a:prstGeom>
          <a:noFill/>
        </p:spPr>
        <p:txBody>
          <a:bodyPr wrap="square">
            <a:spAutoFit/>
          </a:bodyPr>
          <a:lstStyle/>
          <a:p>
            <a:pPr algn="l"/>
            <a:r>
              <a:rPr lang="en-US" sz="1800" b="1" i="0" u="none" strike="noStrike" baseline="0" dirty="0">
                <a:solidFill>
                  <a:srgbClr val="CC3399"/>
                </a:solidFill>
                <a:effectLst>
                  <a:outerShdw blurRad="38100" dist="38100" dir="2700000" algn="tl">
                    <a:srgbClr val="000000">
                      <a:alpha val="43137"/>
                    </a:srgbClr>
                  </a:outerShdw>
                </a:effectLst>
                <a:latin typeface="MuseoSlab-700"/>
              </a:rPr>
              <a:t>Number of people with diabetes worldwide and per IDF Region in 2019, 2030 and 2045 (20–79 years)</a:t>
            </a:r>
            <a:endParaRPr lang="en-US" b="1" dirty="0">
              <a:solidFill>
                <a:srgbClr val="CC3399"/>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xmlns="" id="{C1797381-8983-4D78-B401-89948BD06FD3}"/>
              </a:ext>
            </a:extLst>
          </p:cNvPr>
          <p:cNvSpPr/>
          <p:nvPr/>
        </p:nvSpPr>
        <p:spPr>
          <a:xfrm>
            <a:off x="102395" y="2872108"/>
            <a:ext cx="1103241" cy="60628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xmlns="" id="{CDF7AFEE-F230-4C09-91F9-DA70124E9BF1}"/>
              </a:ext>
            </a:extLst>
          </p:cNvPr>
          <p:cNvSpPr/>
          <p:nvPr/>
        </p:nvSpPr>
        <p:spPr>
          <a:xfrm>
            <a:off x="85832" y="3760304"/>
            <a:ext cx="1103241" cy="60628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362EF26D-3EDA-488C-BD78-84D7B50F633D}"/>
              </a:ext>
            </a:extLst>
          </p:cNvPr>
          <p:cNvSpPr/>
          <p:nvPr/>
        </p:nvSpPr>
        <p:spPr>
          <a:xfrm>
            <a:off x="96979" y="4625004"/>
            <a:ext cx="1103241" cy="60628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3F52D1DA-6304-4B62-9828-671258DA9019}"/>
              </a:ext>
            </a:extLst>
          </p:cNvPr>
          <p:cNvSpPr txBox="1"/>
          <p:nvPr/>
        </p:nvSpPr>
        <p:spPr>
          <a:xfrm>
            <a:off x="6333711" y="2074379"/>
            <a:ext cx="2696375" cy="1785104"/>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l"/>
            <a:r>
              <a:rPr lang="en-US" sz="6600" b="1" i="0" u="none" strike="noStrike" baseline="0" dirty="0">
                <a:ln/>
                <a:solidFill>
                  <a:schemeClr val="accent4"/>
                </a:solidFill>
                <a:latin typeface="MuseoSlab-500"/>
              </a:rPr>
              <a:t>51</a:t>
            </a:r>
            <a:r>
              <a:rPr lang="en-US" sz="6600" b="1" i="0" u="none" strike="noStrike" baseline="0" dirty="0">
                <a:ln/>
                <a:solidFill>
                  <a:schemeClr val="accent4"/>
                </a:solidFill>
                <a:latin typeface="MuseoSlab-700"/>
              </a:rPr>
              <a:t>%</a:t>
            </a:r>
          </a:p>
          <a:p>
            <a:pPr algn="l"/>
            <a:r>
              <a:rPr lang="en-US" sz="4400" b="1" i="0" u="none" strike="noStrike" baseline="0" dirty="0">
                <a:ln/>
                <a:solidFill>
                  <a:schemeClr val="accent4"/>
                </a:solidFill>
                <a:latin typeface="MuseoSlab-500"/>
              </a:rPr>
              <a:t>increase</a:t>
            </a:r>
            <a:endParaRPr lang="en-US" sz="5400" b="1" dirty="0">
              <a:ln/>
              <a:solidFill>
                <a:schemeClr val="accent4"/>
              </a:solidFill>
            </a:endParaRPr>
          </a:p>
        </p:txBody>
      </p:sp>
      <p:cxnSp>
        <p:nvCxnSpPr>
          <p:cNvPr id="9" name="Straight Arrow Connector 8">
            <a:extLst>
              <a:ext uri="{FF2B5EF4-FFF2-40B4-BE49-F238E27FC236}">
                <a16:creationId xmlns:a16="http://schemas.microsoft.com/office/drawing/2014/main" xmlns="" id="{576B98E9-7153-4CC5-9781-7BF672CCD04F}"/>
              </a:ext>
            </a:extLst>
          </p:cNvPr>
          <p:cNvCxnSpPr/>
          <p:nvPr/>
        </p:nvCxnSpPr>
        <p:spPr>
          <a:xfrm flipV="1">
            <a:off x="6023110" y="1699587"/>
            <a:ext cx="0" cy="954157"/>
          </a:xfrm>
          <a:prstGeom prst="straightConnector1">
            <a:avLst/>
          </a:prstGeom>
          <a:ln w="190500" cap="rnd">
            <a:solidFill>
              <a:srgbClr val="CC66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7DE092B9-3C62-447A-ACF1-ED88AFE30373}"/>
              </a:ext>
            </a:extLst>
          </p:cNvPr>
          <p:cNvCxnSpPr>
            <a:cxnSpLocks/>
          </p:cNvCxnSpPr>
          <p:nvPr/>
        </p:nvCxnSpPr>
        <p:spPr>
          <a:xfrm flipV="1">
            <a:off x="6033049" y="2564291"/>
            <a:ext cx="0" cy="1431236"/>
          </a:xfrm>
          <a:prstGeom prst="straightConnector1">
            <a:avLst/>
          </a:prstGeom>
          <a:ln w="190500" cap="rnd">
            <a:solidFill>
              <a:srgbClr val="CC66F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B0C7A7FC-7767-4E78-9D53-052141421F73}"/>
              </a:ext>
            </a:extLst>
          </p:cNvPr>
          <p:cNvSpPr txBox="1"/>
          <p:nvPr/>
        </p:nvSpPr>
        <p:spPr>
          <a:xfrm>
            <a:off x="8388627" y="19881"/>
            <a:ext cx="7200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IDF 2019</a:t>
            </a:r>
          </a:p>
        </p:txBody>
      </p:sp>
      <p:sp>
        <p:nvSpPr>
          <p:cNvPr id="15" name="TextBox 14">
            <a:extLst>
              <a:ext uri="{FF2B5EF4-FFF2-40B4-BE49-F238E27FC236}">
                <a16:creationId xmlns:a16="http://schemas.microsoft.com/office/drawing/2014/main" xmlns="" id="{AE08EF5C-C534-4BE0-8129-41808A45E09E}"/>
              </a:ext>
            </a:extLst>
          </p:cNvPr>
          <p:cNvSpPr txBox="1"/>
          <p:nvPr/>
        </p:nvSpPr>
        <p:spPr>
          <a:xfrm>
            <a:off x="195842" y="1508000"/>
            <a:ext cx="7352472" cy="369331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l"/>
            <a:r>
              <a:rPr lang="en-US" sz="7200" b="1" i="0" u="none" strike="noStrike" baseline="0" dirty="0">
                <a:ln/>
                <a:solidFill>
                  <a:schemeClr val="accent4"/>
                </a:solidFill>
                <a:latin typeface="MuseoSlab-900"/>
              </a:rPr>
              <a:t>WORLD</a:t>
            </a:r>
          </a:p>
          <a:p>
            <a:pPr algn="l"/>
            <a:r>
              <a:rPr lang="en-US" sz="2400" b="1" i="0" u="none" strike="noStrike" baseline="0" dirty="0">
                <a:ln/>
                <a:solidFill>
                  <a:schemeClr val="bg1"/>
                </a:solidFill>
                <a:latin typeface="MuseoSans-700"/>
              </a:rPr>
              <a:t>2045</a:t>
            </a:r>
            <a:r>
              <a:rPr lang="en-US" sz="2800" b="1" i="0" u="none" strike="noStrike" baseline="0" dirty="0">
                <a:ln/>
                <a:solidFill>
                  <a:schemeClr val="accent4"/>
                </a:solidFill>
                <a:latin typeface="MuseoSans-700"/>
              </a:rPr>
              <a:t> </a:t>
            </a:r>
            <a:r>
              <a:rPr lang="en-US" sz="5400" b="1" i="0" u="none" strike="noStrike" baseline="0" dirty="0">
                <a:ln/>
                <a:solidFill>
                  <a:schemeClr val="accent4"/>
                </a:solidFill>
                <a:latin typeface="MuseoSans-700"/>
              </a:rPr>
              <a:t>700 million</a:t>
            </a:r>
          </a:p>
          <a:p>
            <a:pPr algn="l"/>
            <a:r>
              <a:rPr lang="en-US" sz="2400" b="1" i="0" u="none" strike="noStrike" baseline="0" dirty="0">
                <a:ln/>
                <a:solidFill>
                  <a:schemeClr val="bg1"/>
                </a:solidFill>
                <a:latin typeface="MuseoSans-700"/>
              </a:rPr>
              <a:t>2030</a:t>
            </a:r>
            <a:r>
              <a:rPr lang="en-US" sz="2400" b="1" i="0" u="none" strike="noStrike" baseline="0" dirty="0">
                <a:ln/>
                <a:solidFill>
                  <a:schemeClr val="accent4"/>
                </a:solidFill>
                <a:latin typeface="MuseoSans-700"/>
              </a:rPr>
              <a:t> </a:t>
            </a:r>
            <a:r>
              <a:rPr lang="en-US" sz="5400" b="1" i="0" u="none" strike="noStrike" baseline="0" dirty="0">
                <a:ln/>
                <a:solidFill>
                  <a:schemeClr val="accent4"/>
                </a:solidFill>
                <a:latin typeface="MuseoSans-700"/>
              </a:rPr>
              <a:t>578 million</a:t>
            </a:r>
          </a:p>
          <a:p>
            <a:pPr algn="l"/>
            <a:r>
              <a:rPr lang="en-US" sz="2400" b="1" i="0" u="none" strike="noStrike" baseline="0" dirty="0">
                <a:ln/>
                <a:solidFill>
                  <a:schemeClr val="bg1"/>
                </a:solidFill>
                <a:latin typeface="MuseoSans-700"/>
              </a:rPr>
              <a:t>2019</a:t>
            </a:r>
            <a:r>
              <a:rPr lang="en-US" sz="2400" b="1" i="0" u="none" strike="noStrike" baseline="0" dirty="0">
                <a:ln/>
                <a:solidFill>
                  <a:schemeClr val="accent4"/>
                </a:solidFill>
                <a:latin typeface="MuseoSans-700"/>
              </a:rPr>
              <a:t> </a:t>
            </a:r>
            <a:r>
              <a:rPr lang="en-US" sz="5400" b="1" i="0" u="none" strike="noStrike" baseline="0" dirty="0">
                <a:ln/>
                <a:solidFill>
                  <a:schemeClr val="accent4"/>
                </a:solidFill>
                <a:latin typeface="MuseoSans-700"/>
              </a:rPr>
              <a:t>463 million</a:t>
            </a:r>
            <a:endParaRPr lang="en-US" sz="6000" b="1" dirty="0">
              <a:ln/>
              <a:solidFill>
                <a:schemeClr val="accent4"/>
              </a:solidFill>
            </a:endParaRPr>
          </a:p>
        </p:txBody>
      </p:sp>
    </p:spTree>
    <p:extLst>
      <p:ext uri="{BB962C8B-B14F-4D97-AF65-F5344CB8AC3E}">
        <p14:creationId xmlns:p14="http://schemas.microsoft.com/office/powerpoint/2010/main" val="38248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62" y="4276725"/>
            <a:ext cx="319087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7" name="Title 3"/>
          <p:cNvSpPr>
            <a:spLocks noGrp="1"/>
          </p:cNvSpPr>
          <p:nvPr>
            <p:ph type="title" idx="4294967295"/>
          </p:nvPr>
        </p:nvSpPr>
        <p:spPr>
          <a:xfrm>
            <a:off x="0" y="-25400"/>
            <a:ext cx="8229600" cy="1143000"/>
          </a:xfrm>
        </p:spPr>
        <p:txBody>
          <a:bodyPr/>
          <a:lstStyle/>
          <a:p>
            <a:r>
              <a:rPr lang="en-US" sz="3200" dirty="0"/>
              <a:t>Time-Action Profile of </a:t>
            </a:r>
            <a:r>
              <a:rPr lang="en-US" sz="3200" noProof="0" dirty="0"/>
              <a:t>Premix Insulins</a:t>
            </a:r>
          </a:p>
        </p:txBody>
      </p:sp>
      <p:sp>
        <p:nvSpPr>
          <p:cNvPr id="88070" name="Rectangle 7"/>
          <p:cNvSpPr>
            <a:spLocks noChangeArrowheads="1"/>
          </p:cNvSpPr>
          <p:nvPr/>
        </p:nvSpPr>
        <p:spPr bwMode="auto">
          <a:xfrm>
            <a:off x="1670334" y="5289550"/>
            <a:ext cx="2218236"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Time (Hours After Dosing)</a:t>
            </a:r>
          </a:p>
        </p:txBody>
      </p:sp>
      <p:sp>
        <p:nvSpPr>
          <p:cNvPr id="88085" name="Rectangle 71"/>
          <p:cNvSpPr>
            <a:spLocks noChangeArrowheads="1"/>
          </p:cNvSpPr>
          <p:nvPr/>
        </p:nvSpPr>
        <p:spPr bwMode="auto">
          <a:xfrm rot="-5400000">
            <a:off x="-1270489" y="3453179"/>
            <a:ext cx="316112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Serum Insulin Concentrations (ng/ml)</a:t>
            </a:r>
          </a:p>
        </p:txBody>
      </p:sp>
      <p:grpSp>
        <p:nvGrpSpPr>
          <p:cNvPr id="3" name="Group 2"/>
          <p:cNvGrpSpPr/>
          <p:nvPr/>
        </p:nvGrpSpPr>
        <p:grpSpPr>
          <a:xfrm>
            <a:off x="7350125" y="1452344"/>
            <a:ext cx="1352265" cy="909182"/>
            <a:chOff x="6529388" y="2914650"/>
            <a:chExt cx="1352265" cy="909182"/>
          </a:xfrm>
        </p:grpSpPr>
        <p:sp>
          <p:nvSpPr>
            <p:cNvPr id="88099" name="Rectangle 226"/>
            <p:cNvSpPr>
              <a:spLocks noChangeArrowheads="1"/>
            </p:cNvSpPr>
            <p:nvPr/>
          </p:nvSpPr>
          <p:spPr bwMode="auto">
            <a:xfrm>
              <a:off x="6931025" y="2914650"/>
              <a:ext cx="546625" cy="215444"/>
            </a:xfrm>
            <a:prstGeom prst="rect">
              <a:avLst/>
            </a:prstGeom>
            <a:noFill/>
            <a:ln w="9525">
              <a:noFill/>
              <a:miter lim="800000"/>
              <a:headEnd/>
              <a:tailEnd/>
            </a:ln>
          </p:spPr>
          <p:txBody>
            <a:bodyPr wrap="none" lIns="0" tIns="0" rIns="0" bIns="0">
              <a:spAutoFit/>
            </a:bodyPr>
            <a:lstStyle/>
            <a:p>
              <a:pPr eaLnBrk="0" hangingPunct="0"/>
              <a:r>
                <a:rPr lang="en-GB" sz="1400" b="1" dirty="0">
                  <a:solidFill>
                    <a:srgbClr val="333333"/>
                  </a:solidFill>
                </a:rPr>
                <a:t>Lispro</a:t>
              </a:r>
            </a:p>
          </p:txBody>
        </p:sp>
        <p:sp>
          <p:nvSpPr>
            <p:cNvPr id="88100" name="Rectangle 227"/>
            <p:cNvSpPr>
              <a:spLocks noChangeArrowheads="1"/>
            </p:cNvSpPr>
            <p:nvPr/>
          </p:nvSpPr>
          <p:spPr bwMode="auto">
            <a:xfrm>
              <a:off x="6927850" y="3376613"/>
              <a:ext cx="506549" cy="215444"/>
            </a:xfrm>
            <a:prstGeom prst="rect">
              <a:avLst/>
            </a:prstGeom>
            <a:noFill/>
            <a:ln w="9525">
              <a:noFill/>
              <a:miter lim="800000"/>
              <a:headEnd/>
              <a:tailEnd/>
            </a:ln>
          </p:spPr>
          <p:txBody>
            <a:bodyPr wrap="none" lIns="0" tIns="0" rIns="0" bIns="0">
              <a:spAutoFit/>
            </a:bodyPr>
            <a:lstStyle/>
            <a:p>
              <a:pPr eaLnBrk="0" hangingPunct="0"/>
              <a:r>
                <a:rPr lang="en-GB" sz="1400" b="1" dirty="0">
                  <a:solidFill>
                    <a:srgbClr val="333333"/>
                  </a:solidFill>
                </a:rPr>
                <a:t>LM25 </a:t>
              </a:r>
            </a:p>
          </p:txBody>
        </p:sp>
        <p:sp>
          <p:nvSpPr>
            <p:cNvPr id="88102" name="Rectangle 231"/>
            <p:cNvSpPr>
              <a:spLocks noChangeArrowheads="1"/>
            </p:cNvSpPr>
            <p:nvPr/>
          </p:nvSpPr>
          <p:spPr bwMode="auto">
            <a:xfrm>
              <a:off x="6926263" y="3608388"/>
              <a:ext cx="955390" cy="215444"/>
            </a:xfrm>
            <a:prstGeom prst="rect">
              <a:avLst/>
            </a:prstGeom>
            <a:noFill/>
            <a:ln w="9525">
              <a:noFill/>
              <a:miter lim="800000"/>
              <a:headEnd/>
              <a:tailEnd/>
            </a:ln>
          </p:spPr>
          <p:txBody>
            <a:bodyPr wrap="none" lIns="0" tIns="0" rIns="0" bIns="0">
              <a:spAutoFit/>
            </a:bodyPr>
            <a:lstStyle/>
            <a:p>
              <a:pPr eaLnBrk="0" hangingPunct="0"/>
              <a:r>
                <a:rPr lang="en-GB" sz="1400" b="1" dirty="0">
                  <a:solidFill>
                    <a:srgbClr val="333333"/>
                  </a:solidFill>
                </a:rPr>
                <a:t>Lispro NPL</a:t>
              </a:r>
            </a:p>
          </p:txBody>
        </p:sp>
        <p:sp>
          <p:nvSpPr>
            <p:cNvPr id="362721" name="Line 225"/>
            <p:cNvSpPr>
              <a:spLocks noChangeShapeType="1"/>
            </p:cNvSpPr>
            <p:nvPr/>
          </p:nvSpPr>
          <p:spPr bwMode="auto">
            <a:xfrm>
              <a:off x="6529388" y="3043238"/>
              <a:ext cx="288925" cy="0"/>
            </a:xfrm>
            <a:prstGeom prst="line">
              <a:avLst/>
            </a:prstGeom>
            <a:noFill/>
            <a:ln w="28575">
              <a:solidFill>
                <a:srgbClr val="D52B1E"/>
              </a:solidFill>
              <a:round/>
              <a:headEnd type="none" w="sm" len="sm"/>
              <a:tailEnd type="none" w="sm" len="sm"/>
            </a:ln>
          </p:spPr>
          <p:txBody>
            <a:bodyPr wrap="none" anchor="ctr"/>
            <a:lstStyle/>
            <a:p>
              <a:pPr fontAlgn="auto">
                <a:spcBef>
                  <a:spcPts val="0"/>
                </a:spcBef>
                <a:spcAft>
                  <a:spcPts val="0"/>
                </a:spcAft>
                <a:defRPr/>
              </a:pPr>
              <a:endParaRPr lang="en-US" sz="1400" b="1" dirty="0">
                <a:solidFill>
                  <a:srgbClr val="333333"/>
                </a:solidFill>
                <a:latin typeface="+mn-lt"/>
                <a:cs typeface="Arial" charset="0"/>
              </a:endParaRPr>
            </a:p>
          </p:txBody>
        </p:sp>
        <p:sp>
          <p:nvSpPr>
            <p:cNvPr id="88105" name="Line 230"/>
            <p:cNvSpPr>
              <a:spLocks noChangeShapeType="1"/>
            </p:cNvSpPr>
            <p:nvPr/>
          </p:nvSpPr>
          <p:spPr bwMode="auto">
            <a:xfrm>
              <a:off x="6529388" y="3506788"/>
              <a:ext cx="288925" cy="0"/>
            </a:xfrm>
            <a:prstGeom prst="line">
              <a:avLst/>
            </a:prstGeom>
            <a:noFill/>
            <a:ln w="28575">
              <a:solidFill>
                <a:srgbClr val="00A1DE"/>
              </a:solidFill>
              <a:round/>
              <a:headEnd type="none" w="sm" len="sm"/>
              <a:tailEnd type="none" w="sm" len="sm"/>
            </a:ln>
          </p:spPr>
          <p:txBody>
            <a:bodyPr wrap="none" anchor="ctr"/>
            <a:lstStyle/>
            <a:p>
              <a:endParaRPr lang="en-US" sz="1400" b="1" dirty="0"/>
            </a:p>
          </p:txBody>
        </p:sp>
        <p:sp>
          <p:nvSpPr>
            <p:cNvPr id="362730" name="Line 233"/>
            <p:cNvSpPr>
              <a:spLocks noChangeShapeType="1"/>
            </p:cNvSpPr>
            <p:nvPr/>
          </p:nvSpPr>
          <p:spPr bwMode="auto">
            <a:xfrm>
              <a:off x="6529388" y="3738563"/>
              <a:ext cx="288925" cy="0"/>
            </a:xfrm>
            <a:prstGeom prst="line">
              <a:avLst/>
            </a:prstGeom>
            <a:noFill/>
            <a:ln w="28575">
              <a:solidFill>
                <a:srgbClr val="82786F"/>
              </a:solidFill>
              <a:round/>
              <a:headEnd type="none" w="sm" len="sm"/>
              <a:tailEnd type="none" w="sm" len="sm"/>
            </a:ln>
          </p:spPr>
          <p:txBody>
            <a:bodyPr wrap="none" anchor="ctr"/>
            <a:lstStyle/>
            <a:p>
              <a:pPr fontAlgn="auto">
                <a:spcBef>
                  <a:spcPts val="0"/>
                </a:spcBef>
                <a:spcAft>
                  <a:spcPts val="0"/>
                </a:spcAft>
                <a:defRPr/>
              </a:pPr>
              <a:endParaRPr lang="en-US" sz="1400" b="1" dirty="0">
                <a:solidFill>
                  <a:srgbClr val="333333"/>
                </a:solidFill>
                <a:latin typeface="+mn-lt"/>
                <a:cs typeface="Arial" charset="0"/>
              </a:endParaRPr>
            </a:p>
          </p:txBody>
        </p:sp>
      </p:grpSp>
      <p:sp>
        <p:nvSpPr>
          <p:cNvPr id="88107" name="Rectangle 235"/>
          <p:cNvSpPr>
            <a:spLocks noChangeArrowheads="1"/>
          </p:cNvSpPr>
          <p:nvPr/>
        </p:nvSpPr>
        <p:spPr bwMode="auto">
          <a:xfrm>
            <a:off x="497811" y="6154738"/>
            <a:ext cx="3825875" cy="258763"/>
          </a:xfrm>
          <a:prstGeom prst="rect">
            <a:avLst/>
          </a:prstGeom>
          <a:noFill/>
          <a:ln w="9525" algn="ctr">
            <a:noFill/>
            <a:miter lim="800000"/>
            <a:headEnd/>
            <a:tailEnd/>
          </a:ln>
        </p:spPr>
        <p:txBody>
          <a:bodyPr>
            <a:spAutoFit/>
          </a:bodyPr>
          <a:lstStyle/>
          <a:p>
            <a:pPr>
              <a:lnSpc>
                <a:spcPct val="90000"/>
              </a:lnSpc>
            </a:pPr>
            <a:r>
              <a:rPr lang="en-GB" sz="1200" dirty="0">
                <a:solidFill>
                  <a:srgbClr val="333333"/>
                </a:solidFill>
                <a:latin typeface="Arial Narrow" panose="020B0606020202030204" pitchFamily="34" charset="0"/>
                <a:ea typeface="MS PGothic" pitchFamily="34" charset="-128"/>
              </a:rPr>
              <a:t>N=30. Nondiabetic subjects. 0.3 U/kg dose.</a:t>
            </a:r>
          </a:p>
        </p:txBody>
      </p:sp>
      <p:sp>
        <p:nvSpPr>
          <p:cNvPr id="88069" name="Rectangle 5"/>
          <p:cNvSpPr>
            <a:spLocks noChangeArrowheads="1"/>
          </p:cNvSpPr>
          <p:nvPr/>
        </p:nvSpPr>
        <p:spPr bwMode="auto">
          <a:xfrm>
            <a:off x="2883720" y="4496210"/>
            <a:ext cx="65" cy="215444"/>
          </a:xfrm>
          <a:prstGeom prst="rect">
            <a:avLst/>
          </a:prstGeom>
          <a:noFill/>
          <a:ln w="9525">
            <a:noFill/>
            <a:miter lim="800000"/>
            <a:headEnd/>
            <a:tailEnd/>
          </a:ln>
        </p:spPr>
        <p:txBody>
          <a:bodyPr wrap="none" lIns="0" tIns="0" rIns="0" bIns="0">
            <a:spAutoFit/>
          </a:bodyPr>
          <a:lstStyle/>
          <a:p>
            <a:pPr algn="r"/>
            <a:endParaRPr lang="nl-NL" sz="1400" b="1">
              <a:solidFill>
                <a:srgbClr val="333333"/>
              </a:solidFill>
            </a:endParaRPr>
          </a:p>
        </p:txBody>
      </p:sp>
      <p:sp>
        <p:nvSpPr>
          <p:cNvPr id="88071" name="Line 8"/>
          <p:cNvSpPr>
            <a:spLocks noChangeShapeType="1"/>
          </p:cNvSpPr>
          <p:nvPr/>
        </p:nvSpPr>
        <p:spPr bwMode="auto">
          <a:xfrm>
            <a:off x="853463" y="4775282"/>
            <a:ext cx="3475904" cy="0"/>
          </a:xfrm>
          <a:prstGeom prst="line">
            <a:avLst/>
          </a:prstGeom>
          <a:noFill/>
          <a:ln w="9525">
            <a:solidFill>
              <a:srgbClr val="000000"/>
            </a:solidFill>
            <a:round/>
            <a:headEnd/>
            <a:tailEnd/>
          </a:ln>
        </p:spPr>
        <p:txBody>
          <a:bodyPr/>
          <a:lstStyle/>
          <a:p>
            <a:endParaRPr lang="en-US" sz="1400" b="1" dirty="0"/>
          </a:p>
        </p:txBody>
      </p:sp>
      <p:sp>
        <p:nvSpPr>
          <p:cNvPr id="88072" name="Rectangle 58"/>
          <p:cNvSpPr>
            <a:spLocks noChangeArrowheads="1"/>
          </p:cNvSpPr>
          <p:nvPr/>
        </p:nvSpPr>
        <p:spPr bwMode="auto">
          <a:xfrm>
            <a:off x="807287"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0</a:t>
            </a:r>
          </a:p>
        </p:txBody>
      </p:sp>
      <p:sp>
        <p:nvSpPr>
          <p:cNvPr id="88073" name="Rectangle 59"/>
          <p:cNvSpPr>
            <a:spLocks noChangeArrowheads="1"/>
          </p:cNvSpPr>
          <p:nvPr/>
        </p:nvSpPr>
        <p:spPr bwMode="auto">
          <a:xfrm>
            <a:off x="1093942"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a:t>
            </a:r>
          </a:p>
        </p:txBody>
      </p:sp>
      <p:sp>
        <p:nvSpPr>
          <p:cNvPr id="88074" name="Rectangle 60"/>
          <p:cNvSpPr>
            <a:spLocks noChangeArrowheads="1"/>
          </p:cNvSpPr>
          <p:nvPr/>
        </p:nvSpPr>
        <p:spPr bwMode="auto">
          <a:xfrm>
            <a:off x="1384113"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4</a:t>
            </a:r>
          </a:p>
        </p:txBody>
      </p:sp>
      <p:sp>
        <p:nvSpPr>
          <p:cNvPr id="88075" name="Rectangle 61"/>
          <p:cNvSpPr>
            <a:spLocks noChangeArrowheads="1"/>
          </p:cNvSpPr>
          <p:nvPr/>
        </p:nvSpPr>
        <p:spPr bwMode="auto">
          <a:xfrm>
            <a:off x="1672966"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6</a:t>
            </a:r>
          </a:p>
        </p:txBody>
      </p:sp>
      <p:sp>
        <p:nvSpPr>
          <p:cNvPr id="88076" name="Rectangle 62"/>
          <p:cNvSpPr>
            <a:spLocks noChangeArrowheads="1"/>
          </p:cNvSpPr>
          <p:nvPr/>
        </p:nvSpPr>
        <p:spPr bwMode="auto">
          <a:xfrm>
            <a:off x="1960939"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8</a:t>
            </a:r>
          </a:p>
        </p:txBody>
      </p:sp>
      <p:sp>
        <p:nvSpPr>
          <p:cNvPr id="88077" name="Rectangle 63"/>
          <p:cNvSpPr>
            <a:spLocks noChangeArrowheads="1"/>
          </p:cNvSpPr>
          <p:nvPr/>
        </p:nvSpPr>
        <p:spPr bwMode="auto">
          <a:xfrm>
            <a:off x="2206694"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10</a:t>
            </a:r>
          </a:p>
        </p:txBody>
      </p:sp>
      <p:sp>
        <p:nvSpPr>
          <p:cNvPr id="88078" name="Rectangle 64"/>
          <p:cNvSpPr>
            <a:spLocks noChangeArrowheads="1"/>
          </p:cNvSpPr>
          <p:nvPr/>
        </p:nvSpPr>
        <p:spPr bwMode="auto">
          <a:xfrm>
            <a:off x="2494227"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12</a:t>
            </a:r>
          </a:p>
        </p:txBody>
      </p:sp>
      <p:sp>
        <p:nvSpPr>
          <p:cNvPr id="88079" name="Rectangle 65"/>
          <p:cNvSpPr>
            <a:spLocks noChangeArrowheads="1"/>
          </p:cNvSpPr>
          <p:nvPr/>
        </p:nvSpPr>
        <p:spPr bwMode="auto">
          <a:xfrm>
            <a:off x="2782640"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14</a:t>
            </a:r>
          </a:p>
        </p:txBody>
      </p:sp>
      <p:sp>
        <p:nvSpPr>
          <p:cNvPr id="88080" name="Rectangle 66"/>
          <p:cNvSpPr>
            <a:spLocks noChangeArrowheads="1"/>
          </p:cNvSpPr>
          <p:nvPr/>
        </p:nvSpPr>
        <p:spPr bwMode="auto">
          <a:xfrm>
            <a:off x="3072812"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16</a:t>
            </a:r>
          </a:p>
        </p:txBody>
      </p:sp>
      <p:sp>
        <p:nvSpPr>
          <p:cNvPr id="88081" name="Rectangle 67"/>
          <p:cNvSpPr>
            <a:spLocks noChangeArrowheads="1"/>
          </p:cNvSpPr>
          <p:nvPr/>
        </p:nvSpPr>
        <p:spPr bwMode="auto">
          <a:xfrm>
            <a:off x="3360345"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18</a:t>
            </a:r>
          </a:p>
        </p:txBody>
      </p:sp>
      <p:sp>
        <p:nvSpPr>
          <p:cNvPr id="88082" name="Rectangle 68"/>
          <p:cNvSpPr>
            <a:spLocks noChangeArrowheads="1"/>
          </p:cNvSpPr>
          <p:nvPr/>
        </p:nvSpPr>
        <p:spPr bwMode="auto">
          <a:xfrm>
            <a:off x="3649638"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20</a:t>
            </a:r>
          </a:p>
        </p:txBody>
      </p:sp>
      <p:sp>
        <p:nvSpPr>
          <p:cNvPr id="88083" name="Rectangle 69"/>
          <p:cNvSpPr>
            <a:spLocks noChangeArrowheads="1"/>
          </p:cNvSpPr>
          <p:nvPr/>
        </p:nvSpPr>
        <p:spPr bwMode="auto">
          <a:xfrm>
            <a:off x="3939370"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22</a:t>
            </a:r>
          </a:p>
        </p:txBody>
      </p:sp>
      <p:sp>
        <p:nvSpPr>
          <p:cNvPr id="88084" name="Rectangle 70"/>
          <p:cNvSpPr>
            <a:spLocks noChangeArrowheads="1"/>
          </p:cNvSpPr>
          <p:nvPr/>
        </p:nvSpPr>
        <p:spPr bwMode="auto">
          <a:xfrm>
            <a:off x="4227343"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24</a:t>
            </a:r>
          </a:p>
        </p:txBody>
      </p:sp>
      <p:sp>
        <p:nvSpPr>
          <p:cNvPr id="88086" name="Line 72"/>
          <p:cNvSpPr>
            <a:spLocks noChangeShapeType="1"/>
          </p:cNvSpPr>
          <p:nvPr/>
        </p:nvSpPr>
        <p:spPr bwMode="auto">
          <a:xfrm flipV="1">
            <a:off x="738274" y="2295247"/>
            <a:ext cx="1759" cy="2397551"/>
          </a:xfrm>
          <a:prstGeom prst="line">
            <a:avLst/>
          </a:prstGeom>
          <a:noFill/>
          <a:ln w="9525">
            <a:solidFill>
              <a:srgbClr val="000000"/>
            </a:solidFill>
            <a:round/>
            <a:headEnd/>
            <a:tailEnd/>
          </a:ln>
        </p:spPr>
        <p:txBody>
          <a:bodyPr/>
          <a:lstStyle/>
          <a:p>
            <a:endParaRPr lang="en-US" sz="1400" b="1" dirty="0"/>
          </a:p>
        </p:txBody>
      </p:sp>
      <p:sp>
        <p:nvSpPr>
          <p:cNvPr id="88087" name="Rectangle 109"/>
          <p:cNvSpPr>
            <a:spLocks noChangeArrowheads="1"/>
          </p:cNvSpPr>
          <p:nvPr/>
        </p:nvSpPr>
        <p:spPr bwMode="auto">
          <a:xfrm>
            <a:off x="537768" y="4593816"/>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0</a:t>
            </a:r>
          </a:p>
        </p:txBody>
      </p:sp>
      <p:sp>
        <p:nvSpPr>
          <p:cNvPr id="88088" name="Rectangle 110"/>
          <p:cNvSpPr>
            <a:spLocks noChangeArrowheads="1"/>
          </p:cNvSpPr>
          <p:nvPr/>
        </p:nvSpPr>
        <p:spPr bwMode="auto">
          <a:xfrm>
            <a:off x="537768" y="4252880"/>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1</a:t>
            </a:r>
          </a:p>
        </p:txBody>
      </p:sp>
      <p:sp>
        <p:nvSpPr>
          <p:cNvPr id="88089" name="Rectangle 111"/>
          <p:cNvSpPr>
            <a:spLocks noChangeArrowheads="1"/>
          </p:cNvSpPr>
          <p:nvPr/>
        </p:nvSpPr>
        <p:spPr bwMode="auto">
          <a:xfrm>
            <a:off x="537768" y="3913319"/>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2</a:t>
            </a:r>
          </a:p>
        </p:txBody>
      </p:sp>
      <p:sp>
        <p:nvSpPr>
          <p:cNvPr id="88090" name="Rectangle 112"/>
          <p:cNvSpPr>
            <a:spLocks noChangeArrowheads="1"/>
          </p:cNvSpPr>
          <p:nvPr/>
        </p:nvSpPr>
        <p:spPr bwMode="auto">
          <a:xfrm>
            <a:off x="537768" y="3572383"/>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3</a:t>
            </a:r>
          </a:p>
        </p:txBody>
      </p:sp>
      <p:sp>
        <p:nvSpPr>
          <p:cNvPr id="88091" name="Rectangle 113"/>
          <p:cNvSpPr>
            <a:spLocks noChangeArrowheads="1"/>
          </p:cNvSpPr>
          <p:nvPr/>
        </p:nvSpPr>
        <p:spPr bwMode="auto">
          <a:xfrm>
            <a:off x="537768" y="3232821"/>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4</a:t>
            </a:r>
          </a:p>
        </p:txBody>
      </p:sp>
      <p:sp>
        <p:nvSpPr>
          <p:cNvPr id="88092" name="Rectangle 114"/>
          <p:cNvSpPr>
            <a:spLocks noChangeArrowheads="1"/>
          </p:cNvSpPr>
          <p:nvPr/>
        </p:nvSpPr>
        <p:spPr bwMode="auto">
          <a:xfrm>
            <a:off x="537768" y="2891885"/>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5</a:t>
            </a:r>
          </a:p>
        </p:txBody>
      </p:sp>
      <p:sp>
        <p:nvSpPr>
          <p:cNvPr id="88093" name="Rectangle 115"/>
          <p:cNvSpPr>
            <a:spLocks noChangeArrowheads="1"/>
          </p:cNvSpPr>
          <p:nvPr/>
        </p:nvSpPr>
        <p:spPr bwMode="auto">
          <a:xfrm>
            <a:off x="537768" y="2552324"/>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6</a:t>
            </a:r>
          </a:p>
        </p:txBody>
      </p:sp>
      <p:sp>
        <p:nvSpPr>
          <p:cNvPr id="88094" name="Rectangle 116"/>
          <p:cNvSpPr>
            <a:spLocks noChangeArrowheads="1"/>
          </p:cNvSpPr>
          <p:nvPr/>
        </p:nvSpPr>
        <p:spPr bwMode="auto">
          <a:xfrm>
            <a:off x="537768" y="2211388"/>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7</a:t>
            </a:r>
          </a:p>
        </p:txBody>
      </p:sp>
      <p:sp>
        <p:nvSpPr>
          <p:cNvPr id="362613" name="Freeform 117"/>
          <p:cNvSpPr>
            <a:spLocks/>
          </p:cNvSpPr>
          <p:nvPr/>
        </p:nvSpPr>
        <p:spPr bwMode="auto">
          <a:xfrm flipV="1">
            <a:off x="818291" y="2933208"/>
            <a:ext cx="1443824" cy="1798163"/>
          </a:xfrm>
          <a:custGeom>
            <a:avLst/>
            <a:gdLst>
              <a:gd name="T0" fmla="*/ 0 w 2083"/>
              <a:gd name="T1" fmla="*/ 0 h 3750"/>
              <a:gd name="T2" fmla="*/ 23 w 2083"/>
              <a:gd name="T3" fmla="*/ 205 h 3750"/>
              <a:gd name="T4" fmla="*/ 46 w 2083"/>
              <a:gd name="T5" fmla="*/ 158 h 3750"/>
              <a:gd name="T6" fmla="*/ 69 w 2083"/>
              <a:gd name="T7" fmla="*/ 986 h 3750"/>
              <a:gd name="T8" fmla="*/ 92 w 2083"/>
              <a:gd name="T9" fmla="*/ 926 h 3750"/>
              <a:gd name="T10" fmla="*/ 138 w 2083"/>
              <a:gd name="T11" fmla="*/ 832 h 3750"/>
              <a:gd name="T12" fmla="*/ 183 w 2083"/>
              <a:gd name="T13" fmla="*/ 697 h 3750"/>
              <a:gd name="T14" fmla="*/ 230 w 2083"/>
              <a:gd name="T15" fmla="*/ 473 h 3750"/>
              <a:gd name="T16" fmla="*/ 276 w 2083"/>
              <a:gd name="T17" fmla="*/ 368 h 3750"/>
              <a:gd name="T18" fmla="*/ 367 w 2083"/>
              <a:gd name="T19" fmla="*/ 190 h 3750"/>
              <a:gd name="T20" fmla="*/ 460 w 2083"/>
              <a:gd name="T21" fmla="*/ 87 h 3750"/>
              <a:gd name="T22" fmla="*/ 552 w 2083"/>
              <a:gd name="T23" fmla="*/ 39 h 3750"/>
              <a:gd name="T24" fmla="*/ 644 w 2083"/>
              <a:gd name="T25" fmla="*/ 26 h 3750"/>
              <a:gd name="T26" fmla="*/ 736 w 2083"/>
              <a:gd name="T27" fmla="*/ 2 h 3750"/>
              <a:gd name="T28" fmla="*/ 828 w 2083"/>
              <a:gd name="T29" fmla="*/ 15 h 3750"/>
              <a:gd name="T30" fmla="*/ 920 w 2083"/>
              <a:gd name="T31" fmla="*/ 11 h 37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83"/>
              <a:gd name="T49" fmla="*/ 0 h 3750"/>
              <a:gd name="T50" fmla="*/ 2083 w 2083"/>
              <a:gd name="T51" fmla="*/ 3750 h 37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83" h="3750">
                <a:moveTo>
                  <a:pt x="0" y="0"/>
                </a:moveTo>
                <a:lnTo>
                  <a:pt x="52" y="779"/>
                </a:lnTo>
                <a:lnTo>
                  <a:pt x="104" y="600"/>
                </a:lnTo>
                <a:lnTo>
                  <a:pt x="156" y="3750"/>
                </a:lnTo>
                <a:lnTo>
                  <a:pt x="208" y="3521"/>
                </a:lnTo>
                <a:lnTo>
                  <a:pt x="312" y="3164"/>
                </a:lnTo>
                <a:lnTo>
                  <a:pt x="416" y="2650"/>
                </a:lnTo>
                <a:lnTo>
                  <a:pt x="520" y="1800"/>
                </a:lnTo>
                <a:lnTo>
                  <a:pt x="625" y="1400"/>
                </a:lnTo>
                <a:lnTo>
                  <a:pt x="833" y="721"/>
                </a:lnTo>
                <a:lnTo>
                  <a:pt x="1041" y="329"/>
                </a:lnTo>
                <a:lnTo>
                  <a:pt x="1250" y="150"/>
                </a:lnTo>
                <a:lnTo>
                  <a:pt x="1458" y="100"/>
                </a:lnTo>
                <a:lnTo>
                  <a:pt x="1666" y="7"/>
                </a:lnTo>
                <a:lnTo>
                  <a:pt x="1875" y="57"/>
                </a:lnTo>
                <a:lnTo>
                  <a:pt x="2083" y="43"/>
                </a:lnTo>
              </a:path>
            </a:pathLst>
          </a:custGeom>
          <a:noFill/>
          <a:ln w="25400">
            <a:solidFill>
              <a:srgbClr val="D52B1E"/>
            </a:solidFill>
            <a:prstDash val="solid"/>
            <a:round/>
            <a:headEnd/>
            <a:tailEnd/>
          </a:ln>
        </p:spPr>
        <p:txBody>
          <a:bodyPr/>
          <a:lstStyle/>
          <a:p>
            <a:pPr fontAlgn="auto">
              <a:spcBef>
                <a:spcPts val="0"/>
              </a:spcBef>
              <a:spcAft>
                <a:spcPts val="0"/>
              </a:spcAft>
              <a:defRPr/>
            </a:pPr>
            <a:endParaRPr lang="en-US" sz="1400" b="1" dirty="0">
              <a:solidFill>
                <a:srgbClr val="333333"/>
              </a:solidFill>
              <a:latin typeface="+mn-lt"/>
              <a:cs typeface="Arial" charset="0"/>
            </a:endParaRPr>
          </a:p>
        </p:txBody>
      </p:sp>
      <p:sp>
        <p:nvSpPr>
          <p:cNvPr id="362698" name="Freeform 202"/>
          <p:cNvSpPr>
            <a:spLocks/>
          </p:cNvSpPr>
          <p:nvPr/>
        </p:nvSpPr>
        <p:spPr bwMode="auto">
          <a:xfrm flipV="1">
            <a:off x="825325" y="4580149"/>
            <a:ext cx="3175181" cy="136099"/>
          </a:xfrm>
          <a:custGeom>
            <a:avLst/>
            <a:gdLst>
              <a:gd name="T0" fmla="*/ 0 w 4583"/>
              <a:gd name="T1" fmla="*/ 2 h 285"/>
              <a:gd name="T2" fmla="*/ 23 w 4583"/>
              <a:gd name="T3" fmla="*/ 0 h 285"/>
              <a:gd name="T4" fmla="*/ 46 w 4583"/>
              <a:gd name="T5" fmla="*/ 13 h 285"/>
              <a:gd name="T6" fmla="*/ 69 w 4583"/>
              <a:gd name="T7" fmla="*/ 50 h 285"/>
              <a:gd name="T8" fmla="*/ 92 w 4583"/>
              <a:gd name="T9" fmla="*/ 46 h 285"/>
              <a:gd name="T10" fmla="*/ 137 w 4583"/>
              <a:gd name="T11" fmla="*/ 59 h 285"/>
              <a:gd name="T12" fmla="*/ 183 w 4583"/>
              <a:gd name="T13" fmla="*/ 65 h 285"/>
              <a:gd name="T14" fmla="*/ 229 w 4583"/>
              <a:gd name="T15" fmla="*/ 57 h 285"/>
              <a:gd name="T16" fmla="*/ 276 w 4583"/>
              <a:gd name="T17" fmla="*/ 65 h 285"/>
              <a:gd name="T18" fmla="*/ 367 w 4583"/>
              <a:gd name="T19" fmla="*/ 37 h 285"/>
              <a:gd name="T20" fmla="*/ 459 w 4583"/>
              <a:gd name="T21" fmla="*/ 46 h 285"/>
              <a:gd name="T22" fmla="*/ 551 w 4583"/>
              <a:gd name="T23" fmla="*/ 74 h 285"/>
              <a:gd name="T24" fmla="*/ 734 w 4583"/>
              <a:gd name="T25" fmla="*/ 42 h 285"/>
              <a:gd name="T26" fmla="*/ 918 w 4583"/>
              <a:gd name="T27" fmla="*/ 42 h 285"/>
              <a:gd name="T28" fmla="*/ 1102 w 4583"/>
              <a:gd name="T29" fmla="*/ 42 h 285"/>
              <a:gd name="T30" fmla="*/ 1285 w 4583"/>
              <a:gd name="T31" fmla="*/ 33 h 285"/>
              <a:gd name="T32" fmla="*/ 1469 w 4583"/>
              <a:gd name="T33" fmla="*/ 46 h 285"/>
              <a:gd name="T34" fmla="*/ 1653 w 4583"/>
              <a:gd name="T35" fmla="*/ 22 h 285"/>
              <a:gd name="T36" fmla="*/ 1837 w 4583"/>
              <a:gd name="T37" fmla="*/ 24 h 285"/>
              <a:gd name="T38" fmla="*/ 2020 w 4583"/>
              <a:gd name="T39" fmla="*/ 27 h 2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83"/>
              <a:gd name="T61" fmla="*/ 0 h 285"/>
              <a:gd name="T62" fmla="*/ 4583 w 4583"/>
              <a:gd name="T63" fmla="*/ 285 h 28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83" h="285">
                <a:moveTo>
                  <a:pt x="0" y="7"/>
                </a:moveTo>
                <a:lnTo>
                  <a:pt x="52" y="0"/>
                </a:lnTo>
                <a:lnTo>
                  <a:pt x="104" y="50"/>
                </a:lnTo>
                <a:lnTo>
                  <a:pt x="156" y="192"/>
                </a:lnTo>
                <a:lnTo>
                  <a:pt x="208" y="178"/>
                </a:lnTo>
                <a:lnTo>
                  <a:pt x="312" y="228"/>
                </a:lnTo>
                <a:lnTo>
                  <a:pt x="416" y="250"/>
                </a:lnTo>
                <a:lnTo>
                  <a:pt x="520" y="221"/>
                </a:lnTo>
                <a:lnTo>
                  <a:pt x="625" y="250"/>
                </a:lnTo>
                <a:lnTo>
                  <a:pt x="833" y="142"/>
                </a:lnTo>
                <a:lnTo>
                  <a:pt x="1041" y="178"/>
                </a:lnTo>
                <a:lnTo>
                  <a:pt x="1250" y="285"/>
                </a:lnTo>
                <a:lnTo>
                  <a:pt x="1666" y="164"/>
                </a:lnTo>
                <a:lnTo>
                  <a:pt x="2083" y="164"/>
                </a:lnTo>
                <a:lnTo>
                  <a:pt x="2500" y="164"/>
                </a:lnTo>
                <a:lnTo>
                  <a:pt x="2916" y="128"/>
                </a:lnTo>
                <a:lnTo>
                  <a:pt x="3333" y="178"/>
                </a:lnTo>
                <a:lnTo>
                  <a:pt x="3750" y="85"/>
                </a:lnTo>
                <a:lnTo>
                  <a:pt x="4166" y="92"/>
                </a:lnTo>
                <a:lnTo>
                  <a:pt x="4583" y="107"/>
                </a:lnTo>
              </a:path>
            </a:pathLst>
          </a:custGeom>
          <a:noFill/>
          <a:ln w="28575">
            <a:solidFill>
              <a:srgbClr val="82786F"/>
            </a:solidFill>
            <a:prstDash val="solid"/>
            <a:round/>
            <a:headEnd/>
            <a:tailEnd/>
          </a:ln>
        </p:spPr>
        <p:txBody>
          <a:bodyPr/>
          <a:lstStyle/>
          <a:p>
            <a:pPr fontAlgn="auto">
              <a:spcBef>
                <a:spcPts val="0"/>
              </a:spcBef>
              <a:spcAft>
                <a:spcPts val="0"/>
              </a:spcAft>
              <a:defRPr/>
            </a:pPr>
            <a:endParaRPr lang="en-US" sz="1400" b="1" dirty="0">
              <a:solidFill>
                <a:srgbClr val="333333"/>
              </a:solidFill>
              <a:latin typeface="+mn-lt"/>
              <a:cs typeface="Arial" charset="0"/>
            </a:endParaRPr>
          </a:p>
        </p:txBody>
      </p:sp>
      <p:sp>
        <p:nvSpPr>
          <p:cNvPr id="88111" name="Line 73"/>
          <p:cNvSpPr>
            <a:spLocks noChangeShapeType="1"/>
          </p:cNvSpPr>
          <p:nvPr/>
        </p:nvSpPr>
        <p:spPr bwMode="auto">
          <a:xfrm>
            <a:off x="684636" y="4692797"/>
            <a:ext cx="53638" cy="1375"/>
          </a:xfrm>
          <a:prstGeom prst="line">
            <a:avLst/>
          </a:prstGeom>
          <a:noFill/>
          <a:ln w="9525">
            <a:solidFill>
              <a:srgbClr val="000000"/>
            </a:solidFill>
            <a:round/>
            <a:headEnd/>
            <a:tailEnd/>
          </a:ln>
        </p:spPr>
        <p:txBody>
          <a:bodyPr/>
          <a:lstStyle/>
          <a:p>
            <a:endParaRPr lang="en-US" sz="1400" b="1" dirty="0"/>
          </a:p>
        </p:txBody>
      </p:sp>
      <p:sp>
        <p:nvSpPr>
          <p:cNvPr id="88112" name="Line 74"/>
          <p:cNvSpPr>
            <a:spLocks noChangeShapeType="1"/>
          </p:cNvSpPr>
          <p:nvPr/>
        </p:nvSpPr>
        <p:spPr bwMode="auto">
          <a:xfrm>
            <a:off x="684636" y="4350487"/>
            <a:ext cx="53638" cy="1374"/>
          </a:xfrm>
          <a:prstGeom prst="line">
            <a:avLst/>
          </a:prstGeom>
          <a:noFill/>
          <a:ln w="9525">
            <a:solidFill>
              <a:srgbClr val="000000"/>
            </a:solidFill>
            <a:round/>
            <a:headEnd/>
            <a:tailEnd/>
          </a:ln>
        </p:spPr>
        <p:txBody>
          <a:bodyPr/>
          <a:lstStyle/>
          <a:p>
            <a:endParaRPr lang="en-US" sz="1400" b="1" dirty="0"/>
          </a:p>
        </p:txBody>
      </p:sp>
      <p:sp>
        <p:nvSpPr>
          <p:cNvPr id="88113" name="Line 76"/>
          <p:cNvSpPr>
            <a:spLocks noChangeShapeType="1"/>
          </p:cNvSpPr>
          <p:nvPr/>
        </p:nvSpPr>
        <p:spPr bwMode="auto">
          <a:xfrm>
            <a:off x="684636" y="3664490"/>
            <a:ext cx="53638" cy="2749"/>
          </a:xfrm>
          <a:prstGeom prst="line">
            <a:avLst/>
          </a:prstGeom>
          <a:noFill/>
          <a:ln w="9525">
            <a:solidFill>
              <a:srgbClr val="000000"/>
            </a:solidFill>
            <a:round/>
            <a:headEnd/>
            <a:tailEnd/>
          </a:ln>
        </p:spPr>
        <p:txBody>
          <a:bodyPr/>
          <a:lstStyle/>
          <a:p>
            <a:endParaRPr lang="en-US" sz="1400" b="1" dirty="0"/>
          </a:p>
        </p:txBody>
      </p:sp>
      <p:sp>
        <p:nvSpPr>
          <p:cNvPr id="88114" name="Line 77"/>
          <p:cNvSpPr>
            <a:spLocks noChangeShapeType="1"/>
          </p:cNvSpPr>
          <p:nvPr/>
        </p:nvSpPr>
        <p:spPr bwMode="auto">
          <a:xfrm>
            <a:off x="684636" y="3322180"/>
            <a:ext cx="53638" cy="1374"/>
          </a:xfrm>
          <a:prstGeom prst="line">
            <a:avLst/>
          </a:prstGeom>
          <a:noFill/>
          <a:ln w="9525">
            <a:solidFill>
              <a:srgbClr val="000000"/>
            </a:solidFill>
            <a:round/>
            <a:headEnd/>
            <a:tailEnd/>
          </a:ln>
        </p:spPr>
        <p:txBody>
          <a:bodyPr/>
          <a:lstStyle/>
          <a:p>
            <a:endParaRPr lang="en-US" sz="1400" b="1" dirty="0"/>
          </a:p>
        </p:txBody>
      </p:sp>
      <p:sp>
        <p:nvSpPr>
          <p:cNvPr id="88115" name="Line 79"/>
          <p:cNvSpPr>
            <a:spLocks noChangeShapeType="1"/>
          </p:cNvSpPr>
          <p:nvPr/>
        </p:nvSpPr>
        <p:spPr bwMode="auto">
          <a:xfrm>
            <a:off x="684636" y="2637558"/>
            <a:ext cx="53638" cy="1374"/>
          </a:xfrm>
          <a:prstGeom prst="line">
            <a:avLst/>
          </a:prstGeom>
          <a:noFill/>
          <a:ln w="9525">
            <a:solidFill>
              <a:srgbClr val="000000"/>
            </a:solidFill>
            <a:round/>
            <a:headEnd/>
            <a:tailEnd/>
          </a:ln>
        </p:spPr>
        <p:txBody>
          <a:bodyPr/>
          <a:lstStyle/>
          <a:p>
            <a:endParaRPr lang="en-US" sz="1400" b="1" dirty="0"/>
          </a:p>
        </p:txBody>
      </p:sp>
      <p:sp>
        <p:nvSpPr>
          <p:cNvPr id="88116" name="Line 80"/>
          <p:cNvSpPr>
            <a:spLocks noChangeShapeType="1"/>
          </p:cNvSpPr>
          <p:nvPr/>
        </p:nvSpPr>
        <p:spPr bwMode="auto">
          <a:xfrm>
            <a:off x="684636" y="2295247"/>
            <a:ext cx="53638" cy="1375"/>
          </a:xfrm>
          <a:prstGeom prst="line">
            <a:avLst/>
          </a:prstGeom>
          <a:noFill/>
          <a:ln w="9525">
            <a:solidFill>
              <a:srgbClr val="000000"/>
            </a:solidFill>
            <a:round/>
            <a:headEnd/>
            <a:tailEnd/>
          </a:ln>
        </p:spPr>
        <p:txBody>
          <a:bodyPr/>
          <a:lstStyle/>
          <a:p>
            <a:endParaRPr lang="en-US" sz="1400" b="1" dirty="0"/>
          </a:p>
        </p:txBody>
      </p:sp>
      <p:sp>
        <p:nvSpPr>
          <p:cNvPr id="88117" name="Line 80"/>
          <p:cNvSpPr>
            <a:spLocks noChangeShapeType="1"/>
          </p:cNvSpPr>
          <p:nvPr/>
        </p:nvSpPr>
        <p:spPr bwMode="auto">
          <a:xfrm>
            <a:off x="684636" y="2979869"/>
            <a:ext cx="53638" cy="1375"/>
          </a:xfrm>
          <a:prstGeom prst="line">
            <a:avLst/>
          </a:prstGeom>
          <a:noFill/>
          <a:ln w="9525">
            <a:solidFill>
              <a:srgbClr val="000000"/>
            </a:solidFill>
            <a:round/>
            <a:headEnd/>
            <a:tailEnd/>
          </a:ln>
        </p:spPr>
        <p:txBody>
          <a:bodyPr/>
          <a:lstStyle/>
          <a:p>
            <a:endParaRPr lang="en-US" sz="1400" b="1" dirty="0"/>
          </a:p>
        </p:txBody>
      </p:sp>
      <p:sp>
        <p:nvSpPr>
          <p:cNvPr id="88118" name="Line 80"/>
          <p:cNvSpPr>
            <a:spLocks noChangeShapeType="1"/>
          </p:cNvSpPr>
          <p:nvPr/>
        </p:nvSpPr>
        <p:spPr bwMode="auto">
          <a:xfrm>
            <a:off x="684636" y="4008176"/>
            <a:ext cx="53638" cy="1375"/>
          </a:xfrm>
          <a:prstGeom prst="line">
            <a:avLst/>
          </a:prstGeom>
          <a:noFill/>
          <a:ln w="9525">
            <a:solidFill>
              <a:srgbClr val="000000"/>
            </a:solidFill>
            <a:round/>
            <a:headEnd/>
            <a:tailEnd/>
          </a:ln>
        </p:spPr>
        <p:txBody>
          <a:bodyPr/>
          <a:lstStyle/>
          <a:p>
            <a:endParaRPr lang="en-US" sz="1400" b="1" dirty="0"/>
          </a:p>
        </p:txBody>
      </p:sp>
      <p:cxnSp>
        <p:nvCxnSpPr>
          <p:cNvPr id="247" name="Straight Connector 246"/>
          <p:cNvCxnSpPr/>
          <p:nvPr/>
        </p:nvCxnSpPr>
        <p:spPr>
          <a:xfrm>
            <a:off x="1435565"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721340"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2007115"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2307838"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2593614"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2880268"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3175715"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3461490"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3741990"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4038316"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4329367"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1140117"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854343"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4458552" y="1568153"/>
            <a:ext cx="4375739" cy="3955509"/>
            <a:chOff x="317896" y="1066843"/>
            <a:chExt cx="7657805" cy="5019573"/>
          </a:xfrm>
        </p:grpSpPr>
        <p:sp>
          <p:nvSpPr>
            <p:cNvPr id="69" name="Rectangle 74"/>
            <p:cNvSpPr>
              <a:spLocks noChangeArrowheads="1"/>
            </p:cNvSpPr>
            <p:nvPr/>
          </p:nvSpPr>
          <p:spPr bwMode="auto">
            <a:xfrm rot="16200000">
              <a:off x="-2003371" y="3388110"/>
              <a:ext cx="5019573" cy="3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Mean Glucose Infusion Rate (</a:t>
              </a:r>
              <a:r>
                <a:rPr lang="en-GB" altLang="en-US" sz="1400" b="1" dirty="0">
                  <a:solidFill>
                    <a:srgbClr val="333333"/>
                  </a:solidFill>
                </a:rPr>
                <a:t>mg/kg/min)</a:t>
              </a:r>
            </a:p>
          </p:txBody>
        </p:sp>
        <p:sp>
          <p:nvSpPr>
            <p:cNvPr id="71" name="Line 11"/>
            <p:cNvSpPr>
              <a:spLocks noChangeShapeType="1"/>
            </p:cNvSpPr>
            <p:nvPr/>
          </p:nvSpPr>
          <p:spPr bwMode="auto">
            <a:xfrm>
              <a:off x="1482725" y="5141913"/>
              <a:ext cx="63277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72" name="Rectangle 61"/>
            <p:cNvSpPr>
              <a:spLocks noChangeArrowheads="1"/>
            </p:cNvSpPr>
            <p:nvPr/>
          </p:nvSpPr>
          <p:spPr bwMode="auto">
            <a:xfrm>
              <a:off x="1403697"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0</a:t>
              </a:r>
            </a:p>
          </p:txBody>
        </p:sp>
        <p:sp>
          <p:nvSpPr>
            <p:cNvPr id="73" name="Rectangle 62"/>
            <p:cNvSpPr>
              <a:spLocks noChangeArrowheads="1"/>
            </p:cNvSpPr>
            <p:nvPr/>
          </p:nvSpPr>
          <p:spPr bwMode="auto">
            <a:xfrm>
              <a:off x="1926779"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a:t>
              </a:r>
            </a:p>
          </p:txBody>
        </p:sp>
        <p:sp>
          <p:nvSpPr>
            <p:cNvPr id="74" name="Rectangle 63"/>
            <p:cNvSpPr>
              <a:spLocks noChangeArrowheads="1"/>
            </p:cNvSpPr>
            <p:nvPr/>
          </p:nvSpPr>
          <p:spPr bwMode="auto">
            <a:xfrm>
              <a:off x="2455416"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4</a:t>
              </a:r>
            </a:p>
          </p:txBody>
        </p:sp>
        <p:sp>
          <p:nvSpPr>
            <p:cNvPr id="75" name="Rectangle 64"/>
            <p:cNvSpPr>
              <a:spLocks noChangeArrowheads="1"/>
            </p:cNvSpPr>
            <p:nvPr/>
          </p:nvSpPr>
          <p:spPr bwMode="auto">
            <a:xfrm>
              <a:off x="2983259"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6</a:t>
              </a:r>
            </a:p>
          </p:txBody>
        </p:sp>
        <p:sp>
          <p:nvSpPr>
            <p:cNvPr id="76" name="Rectangle 65"/>
            <p:cNvSpPr>
              <a:spLocks noChangeArrowheads="1"/>
            </p:cNvSpPr>
            <p:nvPr/>
          </p:nvSpPr>
          <p:spPr bwMode="auto">
            <a:xfrm>
              <a:off x="3507930"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8</a:t>
              </a:r>
            </a:p>
          </p:txBody>
        </p:sp>
        <p:sp>
          <p:nvSpPr>
            <p:cNvPr id="77" name="Rectangle 66"/>
            <p:cNvSpPr>
              <a:spLocks noChangeArrowheads="1"/>
            </p:cNvSpPr>
            <p:nvPr/>
          </p:nvSpPr>
          <p:spPr bwMode="auto">
            <a:xfrm>
              <a:off x="3939281"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10</a:t>
              </a:r>
            </a:p>
          </p:txBody>
        </p:sp>
        <p:sp>
          <p:nvSpPr>
            <p:cNvPr id="78" name="Rectangle 67"/>
            <p:cNvSpPr>
              <a:spLocks noChangeArrowheads="1"/>
            </p:cNvSpPr>
            <p:nvPr/>
          </p:nvSpPr>
          <p:spPr bwMode="auto">
            <a:xfrm>
              <a:off x="4467125"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12</a:t>
              </a:r>
            </a:p>
          </p:txBody>
        </p:sp>
        <p:sp>
          <p:nvSpPr>
            <p:cNvPr id="79" name="Rectangle 68"/>
            <p:cNvSpPr>
              <a:spLocks noChangeArrowheads="1"/>
            </p:cNvSpPr>
            <p:nvPr/>
          </p:nvSpPr>
          <p:spPr bwMode="auto">
            <a:xfrm>
              <a:off x="4991793"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14</a:t>
              </a:r>
            </a:p>
          </p:txBody>
        </p:sp>
        <p:sp>
          <p:nvSpPr>
            <p:cNvPr id="80" name="Rectangle 69"/>
            <p:cNvSpPr>
              <a:spLocks noChangeArrowheads="1"/>
            </p:cNvSpPr>
            <p:nvPr/>
          </p:nvSpPr>
          <p:spPr bwMode="auto">
            <a:xfrm>
              <a:off x="5518843"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16</a:t>
              </a:r>
            </a:p>
          </p:txBody>
        </p:sp>
        <p:sp>
          <p:nvSpPr>
            <p:cNvPr id="81" name="Rectangle 70"/>
            <p:cNvSpPr>
              <a:spLocks noChangeArrowheads="1"/>
            </p:cNvSpPr>
            <p:nvPr/>
          </p:nvSpPr>
          <p:spPr bwMode="auto">
            <a:xfrm>
              <a:off x="6048276"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18</a:t>
              </a:r>
            </a:p>
          </p:txBody>
        </p:sp>
        <p:sp>
          <p:nvSpPr>
            <p:cNvPr id="82" name="Rectangle 71"/>
            <p:cNvSpPr>
              <a:spLocks noChangeArrowheads="1"/>
            </p:cNvSpPr>
            <p:nvPr/>
          </p:nvSpPr>
          <p:spPr bwMode="auto">
            <a:xfrm>
              <a:off x="6575326"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20</a:t>
              </a:r>
            </a:p>
          </p:txBody>
        </p:sp>
        <p:sp>
          <p:nvSpPr>
            <p:cNvPr id="83" name="Rectangle 72"/>
            <p:cNvSpPr>
              <a:spLocks noChangeArrowheads="1"/>
            </p:cNvSpPr>
            <p:nvPr/>
          </p:nvSpPr>
          <p:spPr bwMode="auto">
            <a:xfrm>
              <a:off x="7105550"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22</a:t>
              </a:r>
            </a:p>
          </p:txBody>
        </p:sp>
        <p:sp>
          <p:nvSpPr>
            <p:cNvPr id="84" name="Rectangle 73"/>
            <p:cNvSpPr>
              <a:spLocks noChangeArrowheads="1"/>
            </p:cNvSpPr>
            <p:nvPr/>
          </p:nvSpPr>
          <p:spPr bwMode="auto">
            <a:xfrm>
              <a:off x="7627838"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24</a:t>
              </a:r>
            </a:p>
          </p:txBody>
        </p:sp>
        <p:sp>
          <p:nvSpPr>
            <p:cNvPr id="85" name="Line 75"/>
            <p:cNvSpPr>
              <a:spLocks noChangeShapeType="1"/>
            </p:cNvSpPr>
            <p:nvPr/>
          </p:nvSpPr>
          <p:spPr bwMode="auto">
            <a:xfrm flipV="1">
              <a:off x="1323975" y="2281238"/>
              <a:ext cx="3175" cy="2790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6" name="Line 76"/>
            <p:cNvSpPr>
              <a:spLocks noChangeShapeType="1"/>
            </p:cNvSpPr>
            <p:nvPr/>
          </p:nvSpPr>
          <p:spPr bwMode="auto">
            <a:xfrm>
              <a:off x="1225550" y="5072063"/>
              <a:ext cx="984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7" name="Line 77"/>
            <p:cNvSpPr>
              <a:spLocks noChangeShapeType="1"/>
            </p:cNvSpPr>
            <p:nvPr/>
          </p:nvSpPr>
          <p:spPr bwMode="auto">
            <a:xfrm>
              <a:off x="1225550" y="4672013"/>
              <a:ext cx="984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8" name="Line 78"/>
            <p:cNvSpPr>
              <a:spLocks noChangeShapeType="1"/>
            </p:cNvSpPr>
            <p:nvPr/>
          </p:nvSpPr>
          <p:spPr bwMode="auto">
            <a:xfrm>
              <a:off x="1225550" y="4275138"/>
              <a:ext cx="984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9" name="Line 79"/>
            <p:cNvSpPr>
              <a:spLocks noChangeShapeType="1"/>
            </p:cNvSpPr>
            <p:nvPr/>
          </p:nvSpPr>
          <p:spPr bwMode="auto">
            <a:xfrm>
              <a:off x="1225550" y="3875088"/>
              <a:ext cx="98425"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0" name="Line 80"/>
            <p:cNvSpPr>
              <a:spLocks noChangeShapeType="1"/>
            </p:cNvSpPr>
            <p:nvPr/>
          </p:nvSpPr>
          <p:spPr bwMode="auto">
            <a:xfrm>
              <a:off x="1225550" y="3476625"/>
              <a:ext cx="98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1" name="Line 81"/>
            <p:cNvSpPr>
              <a:spLocks noChangeShapeType="1"/>
            </p:cNvSpPr>
            <p:nvPr/>
          </p:nvSpPr>
          <p:spPr bwMode="auto">
            <a:xfrm>
              <a:off x="1225550" y="3076575"/>
              <a:ext cx="98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2" name="Line 82"/>
            <p:cNvSpPr>
              <a:spLocks noChangeShapeType="1"/>
            </p:cNvSpPr>
            <p:nvPr/>
          </p:nvSpPr>
          <p:spPr bwMode="auto">
            <a:xfrm>
              <a:off x="1225550" y="2679700"/>
              <a:ext cx="98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3" name="Line 83"/>
            <p:cNvSpPr>
              <a:spLocks noChangeShapeType="1"/>
            </p:cNvSpPr>
            <p:nvPr/>
          </p:nvSpPr>
          <p:spPr bwMode="auto">
            <a:xfrm>
              <a:off x="1225550" y="2281238"/>
              <a:ext cx="984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4" name="Rectangle 133"/>
            <p:cNvSpPr>
              <a:spLocks noChangeArrowheads="1"/>
            </p:cNvSpPr>
            <p:nvPr/>
          </p:nvSpPr>
          <p:spPr bwMode="auto">
            <a:xfrm>
              <a:off x="953193" y="4967288"/>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0</a:t>
              </a:r>
            </a:p>
          </p:txBody>
        </p:sp>
        <p:sp>
          <p:nvSpPr>
            <p:cNvPr id="95" name="Rectangle 134"/>
            <p:cNvSpPr>
              <a:spLocks noChangeArrowheads="1"/>
            </p:cNvSpPr>
            <p:nvPr/>
          </p:nvSpPr>
          <p:spPr bwMode="auto">
            <a:xfrm>
              <a:off x="953193" y="4567238"/>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2</a:t>
              </a:r>
            </a:p>
          </p:txBody>
        </p:sp>
        <p:sp>
          <p:nvSpPr>
            <p:cNvPr id="96" name="Rectangle 135"/>
            <p:cNvSpPr>
              <a:spLocks noChangeArrowheads="1"/>
            </p:cNvSpPr>
            <p:nvPr/>
          </p:nvSpPr>
          <p:spPr bwMode="auto">
            <a:xfrm>
              <a:off x="953193" y="4170363"/>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4</a:t>
              </a:r>
            </a:p>
          </p:txBody>
        </p:sp>
        <p:sp>
          <p:nvSpPr>
            <p:cNvPr id="97" name="Rectangle 136"/>
            <p:cNvSpPr>
              <a:spLocks noChangeArrowheads="1"/>
            </p:cNvSpPr>
            <p:nvPr/>
          </p:nvSpPr>
          <p:spPr bwMode="auto">
            <a:xfrm>
              <a:off x="953193" y="3770312"/>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6</a:t>
              </a:r>
            </a:p>
          </p:txBody>
        </p:sp>
        <p:sp>
          <p:nvSpPr>
            <p:cNvPr id="98" name="Rectangle 137"/>
            <p:cNvSpPr>
              <a:spLocks noChangeArrowheads="1"/>
            </p:cNvSpPr>
            <p:nvPr/>
          </p:nvSpPr>
          <p:spPr bwMode="auto">
            <a:xfrm>
              <a:off x="953193" y="3371850"/>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8</a:t>
              </a:r>
            </a:p>
          </p:txBody>
        </p:sp>
        <p:sp>
          <p:nvSpPr>
            <p:cNvPr id="99" name="Rectangle 138"/>
            <p:cNvSpPr>
              <a:spLocks noChangeArrowheads="1"/>
            </p:cNvSpPr>
            <p:nvPr/>
          </p:nvSpPr>
          <p:spPr bwMode="auto">
            <a:xfrm>
              <a:off x="779263" y="2973388"/>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10</a:t>
              </a:r>
            </a:p>
          </p:txBody>
        </p:sp>
        <p:sp>
          <p:nvSpPr>
            <p:cNvPr id="100" name="Rectangle 139"/>
            <p:cNvSpPr>
              <a:spLocks noChangeArrowheads="1"/>
            </p:cNvSpPr>
            <p:nvPr/>
          </p:nvSpPr>
          <p:spPr bwMode="auto">
            <a:xfrm>
              <a:off x="779263" y="25749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12</a:t>
              </a:r>
            </a:p>
          </p:txBody>
        </p:sp>
        <p:sp>
          <p:nvSpPr>
            <p:cNvPr id="101" name="Rectangle 140"/>
            <p:cNvSpPr>
              <a:spLocks noChangeArrowheads="1"/>
            </p:cNvSpPr>
            <p:nvPr/>
          </p:nvSpPr>
          <p:spPr bwMode="auto">
            <a:xfrm>
              <a:off x="779263" y="2176462"/>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14</a:t>
              </a:r>
            </a:p>
          </p:txBody>
        </p:sp>
        <p:sp>
          <p:nvSpPr>
            <p:cNvPr id="102" name="Freeform 142"/>
            <p:cNvSpPr>
              <a:spLocks/>
            </p:cNvSpPr>
            <p:nvPr/>
          </p:nvSpPr>
          <p:spPr bwMode="auto">
            <a:xfrm flipV="1">
              <a:off x="1482725" y="2874963"/>
              <a:ext cx="2640013" cy="2154237"/>
            </a:xfrm>
            <a:custGeom>
              <a:avLst/>
              <a:gdLst>
                <a:gd name="T0" fmla="*/ 0 w 2084"/>
                <a:gd name="T1" fmla="*/ 0 h 3865"/>
                <a:gd name="T2" fmla="*/ 1 w 2084"/>
                <a:gd name="T3" fmla="*/ 0 h 3865"/>
                <a:gd name="T4" fmla="*/ 1 w 2084"/>
                <a:gd name="T5" fmla="*/ 1 h 3865"/>
                <a:gd name="T6" fmla="*/ 1 w 2084"/>
                <a:gd name="T7" fmla="*/ 3 h 3865"/>
                <a:gd name="T8" fmla="*/ 1 w 2084"/>
                <a:gd name="T9" fmla="*/ 3 h 3865"/>
                <a:gd name="T10" fmla="*/ 2 w 2084"/>
                <a:gd name="T11" fmla="*/ 4 h 3865"/>
                <a:gd name="T12" fmla="*/ 2 w 2084"/>
                <a:gd name="T13" fmla="*/ 3 h 3865"/>
                <a:gd name="T14" fmla="*/ 2 w 2084"/>
                <a:gd name="T15" fmla="*/ 4 h 3865"/>
                <a:gd name="T16" fmla="*/ 3 w 2084"/>
                <a:gd name="T17" fmla="*/ 4 h 3865"/>
                <a:gd name="T18" fmla="*/ 3 w 2084"/>
                <a:gd name="T19" fmla="*/ 4 h 3865"/>
                <a:gd name="T20" fmla="*/ 3 w 2084"/>
                <a:gd name="T21" fmla="*/ 4 h 3865"/>
                <a:gd name="T22" fmla="*/ 4 w 2084"/>
                <a:gd name="T23" fmla="*/ 3 h 3865"/>
                <a:gd name="T24" fmla="*/ 4 w 2084"/>
                <a:gd name="T25" fmla="*/ 3 h 3865"/>
                <a:gd name="T26" fmla="*/ 5 w 2084"/>
                <a:gd name="T27" fmla="*/ 3 h 3865"/>
                <a:gd name="T28" fmla="*/ 5 w 2084"/>
                <a:gd name="T29" fmla="*/ 3 h 3865"/>
                <a:gd name="T30" fmla="*/ 5 w 2084"/>
                <a:gd name="T31" fmla="*/ 3 h 3865"/>
                <a:gd name="T32" fmla="*/ 6 w 2084"/>
                <a:gd name="T33" fmla="*/ 3 h 3865"/>
                <a:gd name="T34" fmla="*/ 6 w 2084"/>
                <a:gd name="T35" fmla="*/ 2 h 3865"/>
                <a:gd name="T36" fmla="*/ 6 w 2084"/>
                <a:gd name="T37" fmla="*/ 2 h 3865"/>
                <a:gd name="T38" fmla="*/ 6 w 2084"/>
                <a:gd name="T39" fmla="*/ 2 h 3865"/>
                <a:gd name="T40" fmla="*/ 7 w 2084"/>
                <a:gd name="T41" fmla="*/ 1 h 3865"/>
                <a:gd name="T42" fmla="*/ 7 w 2084"/>
                <a:gd name="T43" fmla="*/ 1 h 3865"/>
                <a:gd name="T44" fmla="*/ 8 w 2084"/>
                <a:gd name="T45" fmla="*/ 1 h 3865"/>
                <a:gd name="T46" fmla="*/ 8 w 2084"/>
                <a:gd name="T47" fmla="*/ 1 h 3865"/>
                <a:gd name="T48" fmla="*/ 8 w 2084"/>
                <a:gd name="T49" fmla="*/ 1 h 3865"/>
                <a:gd name="T50" fmla="*/ 9 w 2084"/>
                <a:gd name="T51" fmla="*/ 1 h 3865"/>
                <a:gd name="T52" fmla="*/ 9 w 2084"/>
                <a:gd name="T53" fmla="*/ 0 h 3865"/>
                <a:gd name="T54" fmla="*/ 10 w 2084"/>
                <a:gd name="T55" fmla="*/ 0 h 3865"/>
                <a:gd name="T56" fmla="*/ 10 w 2084"/>
                <a:gd name="T57" fmla="*/ 0 h 3865"/>
                <a:gd name="T58" fmla="*/ 10 w 2084"/>
                <a:gd name="T59" fmla="*/ 0 h 3865"/>
                <a:gd name="T60" fmla="*/ 10 w 2084"/>
                <a:gd name="T61" fmla="*/ 0 h 3865"/>
                <a:gd name="T62" fmla="*/ 11 w 2084"/>
                <a:gd name="T63" fmla="*/ 0 h 3865"/>
                <a:gd name="T64" fmla="*/ 11 w 2084"/>
                <a:gd name="T65" fmla="*/ 0 h 3865"/>
                <a:gd name="T66" fmla="*/ 11 w 2084"/>
                <a:gd name="T67" fmla="*/ 0 h 3865"/>
                <a:gd name="T68" fmla="*/ 12 w 2084"/>
                <a:gd name="T69" fmla="*/ 0 h 3865"/>
                <a:gd name="T70" fmla="*/ 12 w 2084"/>
                <a:gd name="T71" fmla="*/ 0 h 3865"/>
                <a:gd name="T72" fmla="*/ 13 w 2084"/>
                <a:gd name="T73" fmla="*/ 0 h 3865"/>
                <a:gd name="T74" fmla="*/ 13 w 2084"/>
                <a:gd name="T75" fmla="*/ 0 h 3865"/>
                <a:gd name="T76" fmla="*/ 14 w 2084"/>
                <a:gd name="T77" fmla="*/ 0 h 3865"/>
                <a:gd name="T78" fmla="*/ 14 w 2084"/>
                <a:gd name="T79" fmla="*/ 0 h 3865"/>
                <a:gd name="T80" fmla="*/ 14 w 2084"/>
                <a:gd name="T81" fmla="*/ 0 h 38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84"/>
                <a:gd name="T124" fmla="*/ 0 h 3865"/>
                <a:gd name="T125" fmla="*/ 2084 w 2084"/>
                <a:gd name="T126" fmla="*/ 3865 h 38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84" h="3865">
                  <a:moveTo>
                    <a:pt x="0" y="0"/>
                  </a:moveTo>
                  <a:lnTo>
                    <a:pt x="52" y="286"/>
                  </a:lnTo>
                  <a:lnTo>
                    <a:pt x="104" y="1550"/>
                  </a:lnTo>
                  <a:lnTo>
                    <a:pt x="156" y="2833"/>
                  </a:lnTo>
                  <a:lnTo>
                    <a:pt x="209" y="3718"/>
                  </a:lnTo>
                  <a:lnTo>
                    <a:pt x="261" y="3793"/>
                  </a:lnTo>
                  <a:lnTo>
                    <a:pt x="313" y="3726"/>
                  </a:lnTo>
                  <a:lnTo>
                    <a:pt x="365" y="3865"/>
                  </a:lnTo>
                  <a:lnTo>
                    <a:pt x="417" y="3854"/>
                  </a:lnTo>
                  <a:lnTo>
                    <a:pt x="469" y="3865"/>
                  </a:lnTo>
                  <a:lnTo>
                    <a:pt x="521" y="3829"/>
                  </a:lnTo>
                  <a:lnTo>
                    <a:pt x="573" y="3597"/>
                  </a:lnTo>
                  <a:lnTo>
                    <a:pt x="625" y="3575"/>
                  </a:lnTo>
                  <a:lnTo>
                    <a:pt x="677" y="3436"/>
                  </a:lnTo>
                  <a:lnTo>
                    <a:pt x="729" y="3229"/>
                  </a:lnTo>
                  <a:lnTo>
                    <a:pt x="781" y="2983"/>
                  </a:lnTo>
                  <a:lnTo>
                    <a:pt x="834" y="2750"/>
                  </a:lnTo>
                  <a:lnTo>
                    <a:pt x="886" y="2636"/>
                  </a:lnTo>
                  <a:lnTo>
                    <a:pt x="938" y="2397"/>
                  </a:lnTo>
                  <a:lnTo>
                    <a:pt x="990" y="1861"/>
                  </a:lnTo>
                  <a:lnTo>
                    <a:pt x="1042" y="1579"/>
                  </a:lnTo>
                  <a:lnTo>
                    <a:pt x="1094" y="1361"/>
                  </a:lnTo>
                  <a:lnTo>
                    <a:pt x="1146" y="1286"/>
                  </a:lnTo>
                  <a:lnTo>
                    <a:pt x="1198" y="1054"/>
                  </a:lnTo>
                  <a:lnTo>
                    <a:pt x="1250" y="1033"/>
                  </a:lnTo>
                  <a:lnTo>
                    <a:pt x="1302" y="858"/>
                  </a:lnTo>
                  <a:lnTo>
                    <a:pt x="1354" y="697"/>
                  </a:lnTo>
                  <a:lnTo>
                    <a:pt x="1406" y="625"/>
                  </a:lnTo>
                  <a:lnTo>
                    <a:pt x="1459" y="643"/>
                  </a:lnTo>
                  <a:lnTo>
                    <a:pt x="1511" y="522"/>
                  </a:lnTo>
                  <a:lnTo>
                    <a:pt x="1563" y="333"/>
                  </a:lnTo>
                  <a:lnTo>
                    <a:pt x="1615" y="479"/>
                  </a:lnTo>
                  <a:lnTo>
                    <a:pt x="1667" y="443"/>
                  </a:lnTo>
                  <a:lnTo>
                    <a:pt x="1719" y="343"/>
                  </a:lnTo>
                  <a:lnTo>
                    <a:pt x="1771" y="361"/>
                  </a:lnTo>
                  <a:lnTo>
                    <a:pt x="1823" y="365"/>
                  </a:lnTo>
                  <a:lnTo>
                    <a:pt x="1875" y="243"/>
                  </a:lnTo>
                  <a:lnTo>
                    <a:pt x="1927" y="208"/>
                  </a:lnTo>
                  <a:lnTo>
                    <a:pt x="1979" y="293"/>
                  </a:lnTo>
                  <a:lnTo>
                    <a:pt x="2031" y="154"/>
                  </a:lnTo>
                  <a:lnTo>
                    <a:pt x="2084" y="208"/>
                  </a:lnTo>
                </a:path>
              </a:pathLst>
            </a:custGeom>
            <a:noFill/>
            <a:ln w="28575">
              <a:solidFill>
                <a:srgbClr val="D52B1E"/>
              </a:solidFill>
              <a:prstDash val="solid"/>
              <a:round/>
              <a:headEnd/>
              <a:tailEnd/>
            </a:ln>
          </p:spPr>
          <p:txBody>
            <a:bodyPr/>
            <a:lstStyle/>
            <a:p>
              <a:pPr fontAlgn="auto">
                <a:spcBef>
                  <a:spcPts val="0"/>
                </a:spcBef>
                <a:spcAft>
                  <a:spcPts val="0"/>
                </a:spcAft>
                <a:defRPr/>
              </a:pPr>
              <a:endParaRPr lang="en-US" sz="1400" b="1" dirty="0">
                <a:solidFill>
                  <a:srgbClr val="333333"/>
                </a:solidFill>
                <a:cs typeface="Arial" charset="0"/>
              </a:endParaRPr>
            </a:p>
          </p:txBody>
        </p:sp>
        <p:sp>
          <p:nvSpPr>
            <p:cNvPr id="103" name="Freeform 279"/>
            <p:cNvSpPr>
              <a:spLocks/>
            </p:cNvSpPr>
            <p:nvPr/>
          </p:nvSpPr>
          <p:spPr bwMode="auto">
            <a:xfrm flipV="1">
              <a:off x="1482725" y="3454400"/>
              <a:ext cx="5800725" cy="1571625"/>
            </a:xfrm>
            <a:custGeom>
              <a:avLst/>
              <a:gdLst>
                <a:gd name="T0" fmla="*/ 2147483647 w 4584"/>
                <a:gd name="T1" fmla="*/ 0 h 2818"/>
                <a:gd name="T2" fmla="*/ 2147483647 w 4584"/>
                <a:gd name="T3" fmla="*/ 2147483647 h 2818"/>
                <a:gd name="T4" fmla="*/ 2147483647 w 4584"/>
                <a:gd name="T5" fmla="*/ 2147483647 h 2818"/>
                <a:gd name="T6" fmla="*/ 2147483647 w 4584"/>
                <a:gd name="T7" fmla="*/ 2147483647 h 2818"/>
                <a:gd name="T8" fmla="*/ 2147483647 w 4584"/>
                <a:gd name="T9" fmla="*/ 2147483647 h 2818"/>
                <a:gd name="T10" fmla="*/ 2147483647 w 4584"/>
                <a:gd name="T11" fmla="*/ 2147483647 h 2818"/>
                <a:gd name="T12" fmla="*/ 2147483647 w 4584"/>
                <a:gd name="T13" fmla="*/ 2147483647 h 2818"/>
                <a:gd name="T14" fmla="*/ 2147483647 w 4584"/>
                <a:gd name="T15" fmla="*/ 2147483647 h 2818"/>
                <a:gd name="T16" fmla="*/ 2147483647 w 4584"/>
                <a:gd name="T17" fmla="*/ 2147483647 h 2818"/>
                <a:gd name="T18" fmla="*/ 2147483647 w 4584"/>
                <a:gd name="T19" fmla="*/ 2147483647 h 2818"/>
                <a:gd name="T20" fmla="*/ 2147483647 w 4584"/>
                <a:gd name="T21" fmla="*/ 2147483647 h 2818"/>
                <a:gd name="T22" fmla="*/ 2147483647 w 4584"/>
                <a:gd name="T23" fmla="*/ 2147483647 h 2818"/>
                <a:gd name="T24" fmla="*/ 2147483647 w 4584"/>
                <a:gd name="T25" fmla="*/ 2147483647 h 2818"/>
                <a:gd name="T26" fmla="*/ 2147483647 w 4584"/>
                <a:gd name="T27" fmla="*/ 2147483647 h 2818"/>
                <a:gd name="T28" fmla="*/ 2147483647 w 4584"/>
                <a:gd name="T29" fmla="*/ 2147483647 h 2818"/>
                <a:gd name="T30" fmla="*/ 2147483647 w 4584"/>
                <a:gd name="T31" fmla="*/ 2147483647 h 2818"/>
                <a:gd name="T32" fmla="*/ 2147483647 w 4584"/>
                <a:gd name="T33" fmla="*/ 2147483647 h 2818"/>
                <a:gd name="T34" fmla="*/ 2147483647 w 4584"/>
                <a:gd name="T35" fmla="*/ 2147483647 h 2818"/>
                <a:gd name="T36" fmla="*/ 2147483647 w 4584"/>
                <a:gd name="T37" fmla="*/ 2147483647 h 2818"/>
                <a:gd name="T38" fmla="*/ 2147483647 w 4584"/>
                <a:gd name="T39" fmla="*/ 2147483647 h 2818"/>
                <a:gd name="T40" fmla="*/ 2147483647 w 4584"/>
                <a:gd name="T41" fmla="*/ 2147483647 h 2818"/>
                <a:gd name="T42" fmla="*/ 2147483647 w 4584"/>
                <a:gd name="T43" fmla="*/ 2147483647 h 2818"/>
                <a:gd name="T44" fmla="*/ 2147483647 w 4584"/>
                <a:gd name="T45" fmla="*/ 2147483647 h 2818"/>
                <a:gd name="T46" fmla="*/ 2147483647 w 4584"/>
                <a:gd name="T47" fmla="*/ 2147483647 h 2818"/>
                <a:gd name="T48" fmla="*/ 2147483647 w 4584"/>
                <a:gd name="T49" fmla="*/ 0 h 2818"/>
                <a:gd name="T50" fmla="*/ 2147483647 w 4584"/>
                <a:gd name="T51" fmla="*/ 0 h 2818"/>
                <a:gd name="T52" fmla="*/ 2147483647 w 4584"/>
                <a:gd name="T53" fmla="*/ 0 h 2818"/>
                <a:gd name="T54" fmla="*/ 2147483647 w 4584"/>
                <a:gd name="T55" fmla="*/ 0 h 2818"/>
                <a:gd name="T56" fmla="*/ 2147483647 w 4584"/>
                <a:gd name="T57" fmla="*/ 0 h 2818"/>
                <a:gd name="T58" fmla="*/ 2147483647 w 4584"/>
                <a:gd name="T59" fmla="*/ 0 h 2818"/>
                <a:gd name="T60" fmla="*/ 2147483647 w 4584"/>
                <a:gd name="T61" fmla="*/ 0 h 2818"/>
                <a:gd name="T62" fmla="*/ 2147483647 w 4584"/>
                <a:gd name="T63" fmla="*/ 0 h 2818"/>
                <a:gd name="T64" fmla="*/ 2147483647 w 4584"/>
                <a:gd name="T65" fmla="*/ 0 h 2818"/>
                <a:gd name="T66" fmla="*/ 2147483647 w 4584"/>
                <a:gd name="T67" fmla="*/ 0 h 2818"/>
                <a:gd name="T68" fmla="*/ 2147483647 w 4584"/>
                <a:gd name="T69" fmla="*/ 0 h 2818"/>
                <a:gd name="T70" fmla="*/ 2147483647 w 4584"/>
                <a:gd name="T71" fmla="*/ 0 h 2818"/>
                <a:gd name="T72" fmla="*/ 2147483647 w 4584"/>
                <a:gd name="T73" fmla="*/ 0 h 2818"/>
                <a:gd name="T74" fmla="*/ 2147483647 w 4584"/>
                <a:gd name="T75" fmla="*/ 0 h 2818"/>
                <a:gd name="T76" fmla="*/ 2147483647 w 4584"/>
                <a:gd name="T77" fmla="*/ 0 h 2818"/>
                <a:gd name="T78" fmla="*/ 2147483647 w 4584"/>
                <a:gd name="T79" fmla="*/ 0 h 2818"/>
                <a:gd name="T80" fmla="*/ 2147483647 w 4584"/>
                <a:gd name="T81" fmla="*/ 0 h 2818"/>
                <a:gd name="T82" fmla="*/ 2147483647 w 4584"/>
                <a:gd name="T83" fmla="*/ 0 h 2818"/>
                <a:gd name="T84" fmla="*/ 2147483647 w 4584"/>
                <a:gd name="T85" fmla="*/ 0 h 2818"/>
                <a:gd name="T86" fmla="*/ 2147483647 w 4584"/>
                <a:gd name="T87" fmla="*/ 0 h 2818"/>
                <a:gd name="T88" fmla="*/ 2147483647 w 4584"/>
                <a:gd name="T89" fmla="*/ 0 h 28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84"/>
                <a:gd name="T136" fmla="*/ 0 h 2818"/>
                <a:gd name="T137" fmla="*/ 4584 w 4584"/>
                <a:gd name="T138" fmla="*/ 2818 h 28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84" h="2818">
                  <a:moveTo>
                    <a:pt x="0" y="0"/>
                  </a:moveTo>
                  <a:lnTo>
                    <a:pt x="52" y="168"/>
                  </a:lnTo>
                  <a:lnTo>
                    <a:pt x="104" y="479"/>
                  </a:lnTo>
                  <a:lnTo>
                    <a:pt x="156" y="1486"/>
                  </a:lnTo>
                  <a:lnTo>
                    <a:pt x="209" y="2036"/>
                  </a:lnTo>
                  <a:lnTo>
                    <a:pt x="261" y="2207"/>
                  </a:lnTo>
                  <a:lnTo>
                    <a:pt x="313" y="2468"/>
                  </a:lnTo>
                  <a:lnTo>
                    <a:pt x="365" y="2679"/>
                  </a:lnTo>
                  <a:lnTo>
                    <a:pt x="417" y="2679"/>
                  </a:lnTo>
                  <a:lnTo>
                    <a:pt x="469" y="2818"/>
                  </a:lnTo>
                  <a:lnTo>
                    <a:pt x="521" y="2661"/>
                  </a:lnTo>
                  <a:lnTo>
                    <a:pt x="573" y="2311"/>
                  </a:lnTo>
                  <a:lnTo>
                    <a:pt x="625" y="2289"/>
                  </a:lnTo>
                  <a:lnTo>
                    <a:pt x="677" y="2146"/>
                  </a:lnTo>
                  <a:lnTo>
                    <a:pt x="729" y="2064"/>
                  </a:lnTo>
                  <a:lnTo>
                    <a:pt x="781" y="1971"/>
                  </a:lnTo>
                  <a:lnTo>
                    <a:pt x="834" y="1761"/>
                  </a:lnTo>
                  <a:lnTo>
                    <a:pt x="886" y="1579"/>
                  </a:lnTo>
                  <a:lnTo>
                    <a:pt x="938" y="1650"/>
                  </a:lnTo>
                  <a:lnTo>
                    <a:pt x="990" y="1593"/>
                  </a:lnTo>
                  <a:lnTo>
                    <a:pt x="1042" y="1550"/>
                  </a:lnTo>
                  <a:lnTo>
                    <a:pt x="1094" y="1518"/>
                  </a:lnTo>
                  <a:lnTo>
                    <a:pt x="1146" y="1418"/>
                  </a:lnTo>
                  <a:lnTo>
                    <a:pt x="1198" y="1286"/>
                  </a:lnTo>
                  <a:lnTo>
                    <a:pt x="1250" y="1396"/>
                  </a:lnTo>
                  <a:lnTo>
                    <a:pt x="1302" y="1375"/>
                  </a:lnTo>
                  <a:lnTo>
                    <a:pt x="1354" y="1364"/>
                  </a:lnTo>
                  <a:lnTo>
                    <a:pt x="1406" y="1150"/>
                  </a:lnTo>
                  <a:lnTo>
                    <a:pt x="1459" y="1136"/>
                  </a:lnTo>
                  <a:lnTo>
                    <a:pt x="1511" y="1321"/>
                  </a:lnTo>
                  <a:lnTo>
                    <a:pt x="1563" y="1250"/>
                  </a:lnTo>
                  <a:lnTo>
                    <a:pt x="1615" y="1179"/>
                  </a:lnTo>
                  <a:lnTo>
                    <a:pt x="1667" y="1021"/>
                  </a:lnTo>
                  <a:lnTo>
                    <a:pt x="1719" y="971"/>
                  </a:lnTo>
                  <a:lnTo>
                    <a:pt x="1771" y="1111"/>
                  </a:lnTo>
                  <a:lnTo>
                    <a:pt x="1823" y="1264"/>
                  </a:lnTo>
                  <a:lnTo>
                    <a:pt x="1875" y="1089"/>
                  </a:lnTo>
                  <a:lnTo>
                    <a:pt x="1927" y="961"/>
                  </a:lnTo>
                  <a:lnTo>
                    <a:pt x="1979" y="1104"/>
                  </a:lnTo>
                  <a:lnTo>
                    <a:pt x="2031" y="1186"/>
                  </a:lnTo>
                  <a:lnTo>
                    <a:pt x="2084" y="1143"/>
                  </a:lnTo>
                  <a:lnTo>
                    <a:pt x="2136" y="971"/>
                  </a:lnTo>
                  <a:lnTo>
                    <a:pt x="2188" y="996"/>
                  </a:lnTo>
                  <a:lnTo>
                    <a:pt x="2240" y="979"/>
                  </a:lnTo>
                  <a:lnTo>
                    <a:pt x="2292" y="914"/>
                  </a:lnTo>
                  <a:lnTo>
                    <a:pt x="2344" y="861"/>
                  </a:lnTo>
                  <a:lnTo>
                    <a:pt x="2396" y="818"/>
                  </a:lnTo>
                  <a:lnTo>
                    <a:pt x="2448" y="832"/>
                  </a:lnTo>
                  <a:lnTo>
                    <a:pt x="2500" y="707"/>
                  </a:lnTo>
                  <a:lnTo>
                    <a:pt x="2552" y="689"/>
                  </a:lnTo>
                  <a:lnTo>
                    <a:pt x="2604" y="682"/>
                  </a:lnTo>
                  <a:lnTo>
                    <a:pt x="2656" y="779"/>
                  </a:lnTo>
                  <a:lnTo>
                    <a:pt x="2709" y="689"/>
                  </a:lnTo>
                  <a:lnTo>
                    <a:pt x="2761" y="621"/>
                  </a:lnTo>
                  <a:lnTo>
                    <a:pt x="2813" y="625"/>
                  </a:lnTo>
                  <a:lnTo>
                    <a:pt x="2865" y="611"/>
                  </a:lnTo>
                  <a:lnTo>
                    <a:pt x="2917" y="611"/>
                  </a:lnTo>
                  <a:lnTo>
                    <a:pt x="2969" y="475"/>
                  </a:lnTo>
                  <a:lnTo>
                    <a:pt x="3021" y="532"/>
                  </a:lnTo>
                  <a:lnTo>
                    <a:pt x="3073" y="586"/>
                  </a:lnTo>
                  <a:lnTo>
                    <a:pt x="3125" y="561"/>
                  </a:lnTo>
                  <a:lnTo>
                    <a:pt x="3177" y="575"/>
                  </a:lnTo>
                  <a:lnTo>
                    <a:pt x="3229" y="496"/>
                  </a:lnTo>
                  <a:lnTo>
                    <a:pt x="3281" y="486"/>
                  </a:lnTo>
                  <a:lnTo>
                    <a:pt x="3334" y="439"/>
                  </a:lnTo>
                  <a:lnTo>
                    <a:pt x="3386" y="464"/>
                  </a:lnTo>
                  <a:lnTo>
                    <a:pt x="3438" y="421"/>
                  </a:lnTo>
                  <a:lnTo>
                    <a:pt x="3490" y="439"/>
                  </a:lnTo>
                  <a:lnTo>
                    <a:pt x="3542" y="368"/>
                  </a:lnTo>
                  <a:lnTo>
                    <a:pt x="3594" y="529"/>
                  </a:lnTo>
                  <a:lnTo>
                    <a:pt x="3646" y="504"/>
                  </a:lnTo>
                  <a:lnTo>
                    <a:pt x="3698" y="461"/>
                  </a:lnTo>
                  <a:lnTo>
                    <a:pt x="3750" y="468"/>
                  </a:lnTo>
                  <a:lnTo>
                    <a:pt x="3802" y="457"/>
                  </a:lnTo>
                  <a:lnTo>
                    <a:pt x="3854" y="511"/>
                  </a:lnTo>
                  <a:lnTo>
                    <a:pt x="3906" y="382"/>
                  </a:lnTo>
                  <a:lnTo>
                    <a:pt x="3959" y="400"/>
                  </a:lnTo>
                  <a:lnTo>
                    <a:pt x="4011" y="418"/>
                  </a:lnTo>
                  <a:lnTo>
                    <a:pt x="4063" y="482"/>
                  </a:lnTo>
                  <a:lnTo>
                    <a:pt x="4115" y="382"/>
                  </a:lnTo>
                  <a:lnTo>
                    <a:pt x="4167" y="479"/>
                  </a:lnTo>
                  <a:lnTo>
                    <a:pt x="4219" y="536"/>
                  </a:lnTo>
                  <a:lnTo>
                    <a:pt x="4271" y="493"/>
                  </a:lnTo>
                  <a:lnTo>
                    <a:pt x="4323" y="393"/>
                  </a:lnTo>
                  <a:lnTo>
                    <a:pt x="4375" y="429"/>
                  </a:lnTo>
                  <a:lnTo>
                    <a:pt x="4427" y="400"/>
                  </a:lnTo>
                  <a:lnTo>
                    <a:pt x="4479" y="479"/>
                  </a:lnTo>
                  <a:lnTo>
                    <a:pt x="4531" y="496"/>
                  </a:lnTo>
                  <a:lnTo>
                    <a:pt x="4575" y="382"/>
                  </a:lnTo>
                  <a:lnTo>
                    <a:pt x="4584" y="311"/>
                  </a:lnTo>
                </a:path>
              </a:pathLst>
            </a:custGeom>
            <a:noFill/>
            <a:ln w="28575">
              <a:solidFill>
                <a:srgbClr val="00A1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b="1" dirty="0"/>
            </a:p>
          </p:txBody>
        </p:sp>
        <p:sp>
          <p:nvSpPr>
            <p:cNvPr id="104" name="Freeform 280"/>
            <p:cNvSpPr>
              <a:spLocks/>
            </p:cNvSpPr>
            <p:nvPr/>
          </p:nvSpPr>
          <p:spPr bwMode="auto">
            <a:xfrm flipV="1">
              <a:off x="1492250" y="4092575"/>
              <a:ext cx="5800725" cy="925513"/>
            </a:xfrm>
            <a:custGeom>
              <a:avLst/>
              <a:gdLst>
                <a:gd name="T0" fmla="*/ 1 w 4584"/>
                <a:gd name="T1" fmla="*/ 0 h 1657"/>
                <a:gd name="T2" fmla="*/ 1 w 4584"/>
                <a:gd name="T3" fmla="*/ 0 h 1657"/>
                <a:gd name="T4" fmla="*/ 2 w 4584"/>
                <a:gd name="T5" fmla="*/ 1 h 1657"/>
                <a:gd name="T6" fmla="*/ 2 w 4584"/>
                <a:gd name="T7" fmla="*/ 1 h 1657"/>
                <a:gd name="T8" fmla="*/ 3 w 4584"/>
                <a:gd name="T9" fmla="*/ 1 h 1657"/>
                <a:gd name="T10" fmla="*/ 4 w 4584"/>
                <a:gd name="T11" fmla="*/ 1 h 1657"/>
                <a:gd name="T12" fmla="*/ 5 w 4584"/>
                <a:gd name="T13" fmla="*/ 1 h 1657"/>
                <a:gd name="T14" fmla="*/ 5 w 4584"/>
                <a:gd name="T15" fmla="*/ 1 h 1657"/>
                <a:gd name="T16" fmla="*/ 6 w 4584"/>
                <a:gd name="T17" fmla="*/ 1 h 1657"/>
                <a:gd name="T18" fmla="*/ 6 w 4584"/>
                <a:gd name="T19" fmla="*/ 1 h 1657"/>
                <a:gd name="T20" fmla="*/ 7 w 4584"/>
                <a:gd name="T21" fmla="*/ 1 h 1657"/>
                <a:gd name="T22" fmla="*/ 8 w 4584"/>
                <a:gd name="T23" fmla="*/ 1 h 1657"/>
                <a:gd name="T24" fmla="*/ 9 w 4584"/>
                <a:gd name="T25" fmla="*/ 1 h 1657"/>
                <a:gd name="T26" fmla="*/ 10 w 4584"/>
                <a:gd name="T27" fmla="*/ 1 h 1657"/>
                <a:gd name="T28" fmla="*/ 10 w 4584"/>
                <a:gd name="T29" fmla="*/ 1 h 1657"/>
                <a:gd name="T30" fmla="*/ 11 w 4584"/>
                <a:gd name="T31" fmla="*/ 1 h 1657"/>
                <a:gd name="T32" fmla="*/ 11 w 4584"/>
                <a:gd name="T33" fmla="*/ 1 h 1657"/>
                <a:gd name="T34" fmla="*/ 12 w 4584"/>
                <a:gd name="T35" fmla="*/ 1 h 1657"/>
                <a:gd name="T36" fmla="*/ 13 w 4584"/>
                <a:gd name="T37" fmla="*/ 1 h 1657"/>
                <a:gd name="T38" fmla="*/ 14 w 4584"/>
                <a:gd name="T39" fmla="*/ 1 h 1657"/>
                <a:gd name="T40" fmla="*/ 14 w 4584"/>
                <a:gd name="T41" fmla="*/ 1 h 1657"/>
                <a:gd name="T42" fmla="*/ 15 w 4584"/>
                <a:gd name="T43" fmla="*/ 1 h 1657"/>
                <a:gd name="T44" fmla="*/ 16 w 4584"/>
                <a:gd name="T45" fmla="*/ 1 h 1657"/>
                <a:gd name="T46" fmla="*/ 17 w 4584"/>
                <a:gd name="T47" fmla="*/ 1 h 1657"/>
                <a:gd name="T48" fmla="*/ 17 w 4584"/>
                <a:gd name="T49" fmla="*/ 1 h 1657"/>
                <a:gd name="T50" fmla="*/ 18 w 4584"/>
                <a:gd name="T51" fmla="*/ 1 h 1657"/>
                <a:gd name="T52" fmla="*/ 18 w 4584"/>
                <a:gd name="T53" fmla="*/ 1 h 1657"/>
                <a:gd name="T54" fmla="*/ 19 w 4584"/>
                <a:gd name="T55" fmla="*/ 1 h 1657"/>
                <a:gd name="T56" fmla="*/ 20 w 4584"/>
                <a:gd name="T57" fmla="*/ 0 h 1657"/>
                <a:gd name="T58" fmla="*/ 21 w 4584"/>
                <a:gd name="T59" fmla="*/ 1 h 1657"/>
                <a:gd name="T60" fmla="*/ 21 w 4584"/>
                <a:gd name="T61" fmla="*/ 0 h 1657"/>
                <a:gd name="T62" fmla="*/ 22 w 4584"/>
                <a:gd name="T63" fmla="*/ 0 h 1657"/>
                <a:gd name="T64" fmla="*/ 23 w 4584"/>
                <a:gd name="T65" fmla="*/ 0 h 1657"/>
                <a:gd name="T66" fmla="*/ 24 w 4584"/>
                <a:gd name="T67" fmla="*/ 0 h 1657"/>
                <a:gd name="T68" fmla="*/ 24 w 4584"/>
                <a:gd name="T69" fmla="*/ 0 h 1657"/>
                <a:gd name="T70" fmla="*/ 25 w 4584"/>
                <a:gd name="T71" fmla="*/ 0 h 1657"/>
                <a:gd name="T72" fmla="*/ 25 w 4584"/>
                <a:gd name="T73" fmla="*/ 0 h 1657"/>
                <a:gd name="T74" fmla="*/ 26 w 4584"/>
                <a:gd name="T75" fmla="*/ 0 h 1657"/>
                <a:gd name="T76" fmla="*/ 27 w 4584"/>
                <a:gd name="T77" fmla="*/ 0 h 1657"/>
                <a:gd name="T78" fmla="*/ 28 w 4584"/>
                <a:gd name="T79" fmla="*/ 0 h 1657"/>
                <a:gd name="T80" fmla="*/ 28 w 4584"/>
                <a:gd name="T81" fmla="*/ 0 h 1657"/>
                <a:gd name="T82" fmla="*/ 29 w 4584"/>
                <a:gd name="T83" fmla="*/ 0 h 1657"/>
                <a:gd name="T84" fmla="*/ 30 w 4584"/>
                <a:gd name="T85" fmla="*/ 0 h 1657"/>
                <a:gd name="T86" fmla="*/ 30 w 4584"/>
                <a:gd name="T87" fmla="*/ 0 h 1657"/>
                <a:gd name="T88" fmla="*/ 30 w 4584"/>
                <a:gd name="T89" fmla="*/ 0 h 16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84"/>
                <a:gd name="T136" fmla="*/ 0 h 1657"/>
                <a:gd name="T137" fmla="*/ 4584 w 4584"/>
                <a:gd name="T138" fmla="*/ 1657 h 16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84" h="1657">
                  <a:moveTo>
                    <a:pt x="0" y="0"/>
                  </a:moveTo>
                  <a:lnTo>
                    <a:pt x="52" y="53"/>
                  </a:lnTo>
                  <a:lnTo>
                    <a:pt x="104" y="43"/>
                  </a:lnTo>
                  <a:lnTo>
                    <a:pt x="156" y="411"/>
                  </a:lnTo>
                  <a:lnTo>
                    <a:pt x="209" y="761"/>
                  </a:lnTo>
                  <a:lnTo>
                    <a:pt x="261" y="1046"/>
                  </a:lnTo>
                  <a:lnTo>
                    <a:pt x="313" y="1096"/>
                  </a:lnTo>
                  <a:lnTo>
                    <a:pt x="365" y="1236"/>
                  </a:lnTo>
                  <a:lnTo>
                    <a:pt x="417" y="1478"/>
                  </a:lnTo>
                  <a:lnTo>
                    <a:pt x="469" y="1646"/>
                  </a:lnTo>
                  <a:lnTo>
                    <a:pt x="521" y="1468"/>
                  </a:lnTo>
                  <a:lnTo>
                    <a:pt x="573" y="1536"/>
                  </a:lnTo>
                  <a:lnTo>
                    <a:pt x="625" y="1657"/>
                  </a:lnTo>
                  <a:lnTo>
                    <a:pt x="677" y="1496"/>
                  </a:lnTo>
                  <a:lnTo>
                    <a:pt x="729" y="1532"/>
                  </a:lnTo>
                  <a:lnTo>
                    <a:pt x="781" y="1607"/>
                  </a:lnTo>
                  <a:lnTo>
                    <a:pt x="834" y="1414"/>
                  </a:lnTo>
                  <a:lnTo>
                    <a:pt x="886" y="1261"/>
                  </a:lnTo>
                  <a:lnTo>
                    <a:pt x="938" y="1296"/>
                  </a:lnTo>
                  <a:lnTo>
                    <a:pt x="990" y="1425"/>
                  </a:lnTo>
                  <a:lnTo>
                    <a:pt x="1042" y="1428"/>
                  </a:lnTo>
                  <a:lnTo>
                    <a:pt x="1094" y="1343"/>
                  </a:lnTo>
                  <a:lnTo>
                    <a:pt x="1146" y="1221"/>
                  </a:lnTo>
                  <a:lnTo>
                    <a:pt x="1198" y="1107"/>
                  </a:lnTo>
                  <a:lnTo>
                    <a:pt x="1250" y="1253"/>
                  </a:lnTo>
                  <a:lnTo>
                    <a:pt x="1302" y="1343"/>
                  </a:lnTo>
                  <a:lnTo>
                    <a:pt x="1354" y="1221"/>
                  </a:lnTo>
                  <a:lnTo>
                    <a:pt x="1406" y="1246"/>
                  </a:lnTo>
                  <a:lnTo>
                    <a:pt x="1459" y="1243"/>
                  </a:lnTo>
                  <a:lnTo>
                    <a:pt x="1511" y="1232"/>
                  </a:lnTo>
                  <a:lnTo>
                    <a:pt x="1563" y="1121"/>
                  </a:lnTo>
                  <a:lnTo>
                    <a:pt x="1615" y="1200"/>
                  </a:lnTo>
                  <a:lnTo>
                    <a:pt x="1667" y="1178"/>
                  </a:lnTo>
                  <a:lnTo>
                    <a:pt x="1719" y="1375"/>
                  </a:lnTo>
                  <a:lnTo>
                    <a:pt x="1771" y="1261"/>
                  </a:lnTo>
                  <a:lnTo>
                    <a:pt x="1823" y="1243"/>
                  </a:lnTo>
                  <a:lnTo>
                    <a:pt x="1875" y="1339"/>
                  </a:lnTo>
                  <a:lnTo>
                    <a:pt x="1927" y="1139"/>
                  </a:lnTo>
                  <a:lnTo>
                    <a:pt x="1979" y="1278"/>
                  </a:lnTo>
                  <a:lnTo>
                    <a:pt x="2031" y="936"/>
                  </a:lnTo>
                  <a:lnTo>
                    <a:pt x="2084" y="1200"/>
                  </a:lnTo>
                  <a:lnTo>
                    <a:pt x="2136" y="1196"/>
                  </a:lnTo>
                  <a:lnTo>
                    <a:pt x="2188" y="1096"/>
                  </a:lnTo>
                  <a:lnTo>
                    <a:pt x="2240" y="1150"/>
                  </a:lnTo>
                  <a:lnTo>
                    <a:pt x="2292" y="1136"/>
                  </a:lnTo>
                  <a:lnTo>
                    <a:pt x="2344" y="1032"/>
                  </a:lnTo>
                  <a:lnTo>
                    <a:pt x="2396" y="939"/>
                  </a:lnTo>
                  <a:lnTo>
                    <a:pt x="2448" y="1071"/>
                  </a:lnTo>
                  <a:lnTo>
                    <a:pt x="2500" y="968"/>
                  </a:lnTo>
                  <a:lnTo>
                    <a:pt x="2552" y="978"/>
                  </a:lnTo>
                  <a:lnTo>
                    <a:pt x="2604" y="1021"/>
                  </a:lnTo>
                  <a:lnTo>
                    <a:pt x="2656" y="825"/>
                  </a:lnTo>
                  <a:lnTo>
                    <a:pt x="2709" y="786"/>
                  </a:lnTo>
                  <a:lnTo>
                    <a:pt x="2761" y="889"/>
                  </a:lnTo>
                  <a:lnTo>
                    <a:pt x="2813" y="871"/>
                  </a:lnTo>
                  <a:lnTo>
                    <a:pt x="2865" y="882"/>
                  </a:lnTo>
                  <a:lnTo>
                    <a:pt x="2917" y="825"/>
                  </a:lnTo>
                  <a:lnTo>
                    <a:pt x="2969" y="786"/>
                  </a:lnTo>
                  <a:lnTo>
                    <a:pt x="3021" y="768"/>
                  </a:lnTo>
                  <a:lnTo>
                    <a:pt x="3073" y="800"/>
                  </a:lnTo>
                  <a:lnTo>
                    <a:pt x="3125" y="743"/>
                  </a:lnTo>
                  <a:lnTo>
                    <a:pt x="3177" y="753"/>
                  </a:lnTo>
                  <a:lnTo>
                    <a:pt x="3229" y="750"/>
                  </a:lnTo>
                  <a:lnTo>
                    <a:pt x="3281" y="636"/>
                  </a:lnTo>
                  <a:lnTo>
                    <a:pt x="3334" y="657"/>
                  </a:lnTo>
                  <a:lnTo>
                    <a:pt x="3386" y="611"/>
                  </a:lnTo>
                  <a:lnTo>
                    <a:pt x="3438" y="546"/>
                  </a:lnTo>
                  <a:lnTo>
                    <a:pt x="3490" y="575"/>
                  </a:lnTo>
                  <a:lnTo>
                    <a:pt x="3542" y="596"/>
                  </a:lnTo>
                  <a:lnTo>
                    <a:pt x="3594" y="646"/>
                  </a:lnTo>
                  <a:lnTo>
                    <a:pt x="3646" y="525"/>
                  </a:lnTo>
                  <a:lnTo>
                    <a:pt x="3698" y="478"/>
                  </a:lnTo>
                  <a:lnTo>
                    <a:pt x="3750" y="600"/>
                  </a:lnTo>
                  <a:lnTo>
                    <a:pt x="3802" y="500"/>
                  </a:lnTo>
                  <a:lnTo>
                    <a:pt x="3854" y="443"/>
                  </a:lnTo>
                  <a:lnTo>
                    <a:pt x="3906" y="503"/>
                  </a:lnTo>
                  <a:lnTo>
                    <a:pt x="3959" y="507"/>
                  </a:lnTo>
                  <a:lnTo>
                    <a:pt x="4011" y="400"/>
                  </a:lnTo>
                  <a:lnTo>
                    <a:pt x="4063" y="457"/>
                  </a:lnTo>
                  <a:lnTo>
                    <a:pt x="4115" y="464"/>
                  </a:lnTo>
                  <a:lnTo>
                    <a:pt x="4167" y="536"/>
                  </a:lnTo>
                  <a:lnTo>
                    <a:pt x="4219" y="503"/>
                  </a:lnTo>
                  <a:lnTo>
                    <a:pt x="4271" y="525"/>
                  </a:lnTo>
                  <a:lnTo>
                    <a:pt x="4323" y="561"/>
                  </a:lnTo>
                  <a:lnTo>
                    <a:pt x="4375" y="482"/>
                  </a:lnTo>
                  <a:lnTo>
                    <a:pt x="4427" y="550"/>
                  </a:lnTo>
                  <a:lnTo>
                    <a:pt x="4479" y="578"/>
                  </a:lnTo>
                  <a:lnTo>
                    <a:pt x="4531" y="450"/>
                  </a:lnTo>
                  <a:lnTo>
                    <a:pt x="4575" y="353"/>
                  </a:lnTo>
                  <a:lnTo>
                    <a:pt x="4584" y="311"/>
                  </a:lnTo>
                </a:path>
              </a:pathLst>
            </a:custGeom>
            <a:noFill/>
            <a:ln w="28575">
              <a:solidFill>
                <a:srgbClr val="82786F"/>
              </a:solidFill>
              <a:prstDash val="solid"/>
              <a:round/>
              <a:headEnd/>
              <a:tailEnd/>
            </a:ln>
          </p:spPr>
          <p:txBody>
            <a:bodyPr/>
            <a:lstStyle/>
            <a:p>
              <a:pPr fontAlgn="auto">
                <a:spcBef>
                  <a:spcPts val="0"/>
                </a:spcBef>
                <a:spcAft>
                  <a:spcPts val="0"/>
                </a:spcAft>
                <a:defRPr/>
              </a:pPr>
              <a:endParaRPr lang="en-US" sz="1400" b="1" dirty="0">
                <a:solidFill>
                  <a:srgbClr val="333333"/>
                </a:solidFill>
                <a:cs typeface="Arial" charset="0"/>
              </a:endParaRPr>
            </a:p>
          </p:txBody>
        </p:sp>
        <p:cxnSp>
          <p:nvCxnSpPr>
            <p:cNvPr id="108" name="Straight Connector 107"/>
            <p:cNvCxnSpPr/>
            <p:nvPr/>
          </p:nvCxnSpPr>
          <p:spPr>
            <a:xfrm>
              <a:off x="3594100"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80732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27392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748463"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223000"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697538"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70488"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64502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119563"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068638"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54317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17713"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492250"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22" name="Rectangle 7"/>
          <p:cNvSpPr>
            <a:spLocks noChangeArrowheads="1"/>
          </p:cNvSpPr>
          <p:nvPr/>
        </p:nvSpPr>
        <p:spPr bwMode="auto">
          <a:xfrm>
            <a:off x="5999615" y="5300938"/>
            <a:ext cx="2218236"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Time (Hours After Dosing)</a:t>
            </a:r>
          </a:p>
        </p:txBody>
      </p:sp>
      <p:sp>
        <p:nvSpPr>
          <p:cNvPr id="123" name="Text Placeholder 4"/>
          <p:cNvSpPr txBox="1">
            <a:spLocks/>
          </p:cNvSpPr>
          <p:nvPr/>
        </p:nvSpPr>
        <p:spPr bwMode="auto">
          <a:xfrm>
            <a:off x="503237" y="6467774"/>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spcBef>
                <a:spcPct val="0"/>
              </a:spcBef>
              <a:spcAft>
                <a:spcPct val="0"/>
              </a:spcAft>
              <a:buNone/>
            </a:pPr>
            <a:r>
              <a:rPr lang="fr-FR" dirty="0">
                <a:solidFill>
                  <a:prstClr val="black"/>
                </a:solidFill>
              </a:rPr>
              <a:t>Data from Heise T et al. </a:t>
            </a:r>
            <a:r>
              <a:rPr lang="fr-FR" i="1" dirty="0">
                <a:solidFill>
                  <a:prstClr val="black"/>
                </a:solidFill>
              </a:rPr>
              <a:t>Diabetes Care </a:t>
            </a:r>
            <a:r>
              <a:rPr lang="fr-FR" dirty="0">
                <a:solidFill>
                  <a:prstClr val="black"/>
                </a:solidFill>
              </a:rPr>
              <a:t>1998;21:800-3</a:t>
            </a:r>
          </a:p>
        </p:txBody>
      </p:sp>
      <p:sp>
        <p:nvSpPr>
          <p:cNvPr id="12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custDataLst>
      <p:tags r:id="rId1"/>
    </p:custDataLst>
    <p:extLst>
      <p:ext uri="{BB962C8B-B14F-4D97-AF65-F5344CB8AC3E}">
        <p14:creationId xmlns:p14="http://schemas.microsoft.com/office/powerpoint/2010/main" val="175628400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62" y="4276725"/>
            <a:ext cx="319087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7" name="Title 3"/>
          <p:cNvSpPr>
            <a:spLocks noGrp="1"/>
          </p:cNvSpPr>
          <p:nvPr>
            <p:ph type="title" idx="4294967295"/>
          </p:nvPr>
        </p:nvSpPr>
        <p:spPr>
          <a:xfrm>
            <a:off x="0" y="-25400"/>
            <a:ext cx="8229600" cy="1143000"/>
          </a:xfrm>
        </p:spPr>
        <p:txBody>
          <a:bodyPr/>
          <a:lstStyle/>
          <a:p>
            <a:r>
              <a:rPr lang="en-US" sz="3200" dirty="0"/>
              <a:t>Time-Action Profile of </a:t>
            </a:r>
            <a:r>
              <a:rPr lang="en-US" sz="3200" noProof="0" dirty="0"/>
              <a:t>Premix Insulins</a:t>
            </a:r>
          </a:p>
        </p:txBody>
      </p:sp>
      <p:sp>
        <p:nvSpPr>
          <p:cNvPr id="88070" name="Rectangle 7"/>
          <p:cNvSpPr>
            <a:spLocks noChangeArrowheads="1"/>
          </p:cNvSpPr>
          <p:nvPr/>
        </p:nvSpPr>
        <p:spPr bwMode="auto">
          <a:xfrm>
            <a:off x="1670334" y="5289550"/>
            <a:ext cx="2218236"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Time (Hours After Dosing)</a:t>
            </a:r>
          </a:p>
        </p:txBody>
      </p:sp>
      <p:sp>
        <p:nvSpPr>
          <p:cNvPr id="88085" name="Rectangle 71"/>
          <p:cNvSpPr>
            <a:spLocks noChangeArrowheads="1"/>
          </p:cNvSpPr>
          <p:nvPr/>
        </p:nvSpPr>
        <p:spPr bwMode="auto">
          <a:xfrm rot="-5400000">
            <a:off x="-1270489" y="3453179"/>
            <a:ext cx="316112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Serum Insulin Concentrations (ng/ml)</a:t>
            </a:r>
          </a:p>
        </p:txBody>
      </p:sp>
      <p:grpSp>
        <p:nvGrpSpPr>
          <p:cNvPr id="3" name="Group 2"/>
          <p:cNvGrpSpPr/>
          <p:nvPr/>
        </p:nvGrpSpPr>
        <p:grpSpPr>
          <a:xfrm>
            <a:off x="7350125" y="1452344"/>
            <a:ext cx="1352265" cy="909182"/>
            <a:chOff x="6529388" y="2914650"/>
            <a:chExt cx="1352265" cy="909182"/>
          </a:xfrm>
        </p:grpSpPr>
        <p:sp>
          <p:nvSpPr>
            <p:cNvPr id="88099" name="Rectangle 226"/>
            <p:cNvSpPr>
              <a:spLocks noChangeArrowheads="1"/>
            </p:cNvSpPr>
            <p:nvPr/>
          </p:nvSpPr>
          <p:spPr bwMode="auto">
            <a:xfrm>
              <a:off x="6931025" y="2914650"/>
              <a:ext cx="546625" cy="215444"/>
            </a:xfrm>
            <a:prstGeom prst="rect">
              <a:avLst/>
            </a:prstGeom>
            <a:noFill/>
            <a:ln w="9525">
              <a:noFill/>
              <a:miter lim="800000"/>
              <a:headEnd/>
              <a:tailEnd/>
            </a:ln>
          </p:spPr>
          <p:txBody>
            <a:bodyPr wrap="none" lIns="0" tIns="0" rIns="0" bIns="0">
              <a:spAutoFit/>
            </a:bodyPr>
            <a:lstStyle/>
            <a:p>
              <a:pPr eaLnBrk="0" hangingPunct="0"/>
              <a:r>
                <a:rPr lang="en-GB" sz="1400" b="1" dirty="0">
                  <a:solidFill>
                    <a:srgbClr val="333333"/>
                  </a:solidFill>
                </a:rPr>
                <a:t>Lispro</a:t>
              </a:r>
            </a:p>
          </p:txBody>
        </p:sp>
        <p:sp>
          <p:nvSpPr>
            <p:cNvPr id="88100" name="Rectangle 227"/>
            <p:cNvSpPr>
              <a:spLocks noChangeArrowheads="1"/>
            </p:cNvSpPr>
            <p:nvPr/>
          </p:nvSpPr>
          <p:spPr bwMode="auto">
            <a:xfrm>
              <a:off x="6927850" y="3376613"/>
              <a:ext cx="506549" cy="215444"/>
            </a:xfrm>
            <a:prstGeom prst="rect">
              <a:avLst/>
            </a:prstGeom>
            <a:noFill/>
            <a:ln w="9525">
              <a:noFill/>
              <a:miter lim="800000"/>
              <a:headEnd/>
              <a:tailEnd/>
            </a:ln>
          </p:spPr>
          <p:txBody>
            <a:bodyPr wrap="none" lIns="0" tIns="0" rIns="0" bIns="0">
              <a:spAutoFit/>
            </a:bodyPr>
            <a:lstStyle/>
            <a:p>
              <a:pPr eaLnBrk="0" hangingPunct="0"/>
              <a:r>
                <a:rPr lang="en-GB" sz="1400" b="1" dirty="0">
                  <a:solidFill>
                    <a:srgbClr val="333333"/>
                  </a:solidFill>
                </a:rPr>
                <a:t>LM25 </a:t>
              </a:r>
            </a:p>
          </p:txBody>
        </p:sp>
        <p:sp>
          <p:nvSpPr>
            <p:cNvPr id="88101" name="Rectangle 229"/>
            <p:cNvSpPr>
              <a:spLocks noChangeArrowheads="1"/>
            </p:cNvSpPr>
            <p:nvPr/>
          </p:nvSpPr>
          <p:spPr bwMode="auto">
            <a:xfrm>
              <a:off x="6927850" y="3146425"/>
              <a:ext cx="456856" cy="215444"/>
            </a:xfrm>
            <a:prstGeom prst="rect">
              <a:avLst/>
            </a:prstGeom>
            <a:noFill/>
            <a:ln w="9525">
              <a:noFill/>
              <a:miter lim="800000"/>
              <a:headEnd/>
              <a:tailEnd/>
            </a:ln>
          </p:spPr>
          <p:txBody>
            <a:bodyPr wrap="none" lIns="0" tIns="0" rIns="0" bIns="0">
              <a:spAutoFit/>
            </a:bodyPr>
            <a:lstStyle/>
            <a:p>
              <a:pPr eaLnBrk="0" hangingPunct="0"/>
              <a:r>
                <a:rPr lang="en-GB" sz="1400" b="1" dirty="0">
                  <a:solidFill>
                    <a:srgbClr val="333333"/>
                  </a:solidFill>
                </a:rPr>
                <a:t>LM50</a:t>
              </a:r>
            </a:p>
          </p:txBody>
        </p:sp>
        <p:sp>
          <p:nvSpPr>
            <p:cNvPr id="88102" name="Rectangle 231"/>
            <p:cNvSpPr>
              <a:spLocks noChangeArrowheads="1"/>
            </p:cNvSpPr>
            <p:nvPr/>
          </p:nvSpPr>
          <p:spPr bwMode="auto">
            <a:xfrm>
              <a:off x="6926263" y="3608388"/>
              <a:ext cx="955390" cy="215444"/>
            </a:xfrm>
            <a:prstGeom prst="rect">
              <a:avLst/>
            </a:prstGeom>
            <a:noFill/>
            <a:ln w="9525">
              <a:noFill/>
              <a:miter lim="800000"/>
              <a:headEnd/>
              <a:tailEnd/>
            </a:ln>
          </p:spPr>
          <p:txBody>
            <a:bodyPr wrap="none" lIns="0" tIns="0" rIns="0" bIns="0">
              <a:spAutoFit/>
            </a:bodyPr>
            <a:lstStyle/>
            <a:p>
              <a:pPr eaLnBrk="0" hangingPunct="0"/>
              <a:r>
                <a:rPr lang="en-GB" sz="1400" b="1" dirty="0">
                  <a:solidFill>
                    <a:srgbClr val="333333"/>
                  </a:solidFill>
                </a:rPr>
                <a:t>Lispro NPL</a:t>
              </a:r>
            </a:p>
          </p:txBody>
        </p:sp>
        <p:sp>
          <p:nvSpPr>
            <p:cNvPr id="362721" name="Line 225"/>
            <p:cNvSpPr>
              <a:spLocks noChangeShapeType="1"/>
            </p:cNvSpPr>
            <p:nvPr/>
          </p:nvSpPr>
          <p:spPr bwMode="auto">
            <a:xfrm>
              <a:off x="6529388" y="3043238"/>
              <a:ext cx="288925" cy="0"/>
            </a:xfrm>
            <a:prstGeom prst="line">
              <a:avLst/>
            </a:prstGeom>
            <a:noFill/>
            <a:ln w="28575">
              <a:solidFill>
                <a:srgbClr val="D52B1E"/>
              </a:solidFill>
              <a:round/>
              <a:headEnd type="none" w="sm" len="sm"/>
              <a:tailEnd type="none" w="sm" len="sm"/>
            </a:ln>
          </p:spPr>
          <p:txBody>
            <a:bodyPr wrap="none" anchor="ctr"/>
            <a:lstStyle/>
            <a:p>
              <a:pPr fontAlgn="auto">
                <a:spcBef>
                  <a:spcPts val="0"/>
                </a:spcBef>
                <a:spcAft>
                  <a:spcPts val="0"/>
                </a:spcAft>
                <a:defRPr/>
              </a:pPr>
              <a:endParaRPr lang="en-US" sz="1400" b="1" dirty="0">
                <a:solidFill>
                  <a:srgbClr val="333333"/>
                </a:solidFill>
                <a:latin typeface="+mn-lt"/>
                <a:cs typeface="Arial" charset="0"/>
              </a:endParaRPr>
            </a:p>
          </p:txBody>
        </p:sp>
        <p:sp>
          <p:nvSpPr>
            <p:cNvPr id="362724" name="Line 228"/>
            <p:cNvSpPr>
              <a:spLocks noChangeShapeType="1"/>
            </p:cNvSpPr>
            <p:nvPr/>
          </p:nvSpPr>
          <p:spPr bwMode="auto">
            <a:xfrm>
              <a:off x="6529388" y="3275013"/>
              <a:ext cx="288925" cy="0"/>
            </a:xfrm>
            <a:prstGeom prst="line">
              <a:avLst/>
            </a:prstGeom>
            <a:noFill/>
            <a:ln w="28575">
              <a:solidFill>
                <a:srgbClr val="00AF3F"/>
              </a:solidFill>
              <a:prstDash val="solid"/>
              <a:round/>
              <a:headEnd type="none" w="sm" len="sm"/>
              <a:tailEnd type="none" w="sm" len="sm"/>
            </a:ln>
          </p:spPr>
          <p:txBody>
            <a:bodyPr wrap="none" anchor="ctr"/>
            <a:lstStyle/>
            <a:p>
              <a:pPr fontAlgn="auto">
                <a:spcBef>
                  <a:spcPts val="0"/>
                </a:spcBef>
                <a:spcAft>
                  <a:spcPts val="0"/>
                </a:spcAft>
                <a:defRPr/>
              </a:pPr>
              <a:endParaRPr lang="en-US" sz="1400" b="1" dirty="0">
                <a:solidFill>
                  <a:srgbClr val="333333"/>
                </a:solidFill>
                <a:latin typeface="+mn-lt"/>
                <a:cs typeface="Arial" charset="0"/>
              </a:endParaRPr>
            </a:p>
          </p:txBody>
        </p:sp>
        <p:sp>
          <p:nvSpPr>
            <p:cNvPr id="88105" name="Line 230"/>
            <p:cNvSpPr>
              <a:spLocks noChangeShapeType="1"/>
            </p:cNvSpPr>
            <p:nvPr/>
          </p:nvSpPr>
          <p:spPr bwMode="auto">
            <a:xfrm>
              <a:off x="6529388" y="3506788"/>
              <a:ext cx="288925" cy="0"/>
            </a:xfrm>
            <a:prstGeom prst="line">
              <a:avLst/>
            </a:prstGeom>
            <a:noFill/>
            <a:ln w="28575">
              <a:solidFill>
                <a:srgbClr val="00A1DE"/>
              </a:solidFill>
              <a:round/>
              <a:headEnd type="none" w="sm" len="sm"/>
              <a:tailEnd type="none" w="sm" len="sm"/>
            </a:ln>
          </p:spPr>
          <p:txBody>
            <a:bodyPr wrap="none" anchor="ctr"/>
            <a:lstStyle/>
            <a:p>
              <a:endParaRPr lang="en-US" sz="1400" b="1" dirty="0"/>
            </a:p>
          </p:txBody>
        </p:sp>
        <p:sp>
          <p:nvSpPr>
            <p:cNvPr id="362730" name="Line 233"/>
            <p:cNvSpPr>
              <a:spLocks noChangeShapeType="1"/>
            </p:cNvSpPr>
            <p:nvPr/>
          </p:nvSpPr>
          <p:spPr bwMode="auto">
            <a:xfrm>
              <a:off x="6529388" y="3738563"/>
              <a:ext cx="288925" cy="0"/>
            </a:xfrm>
            <a:prstGeom prst="line">
              <a:avLst/>
            </a:prstGeom>
            <a:noFill/>
            <a:ln w="28575">
              <a:solidFill>
                <a:srgbClr val="82786F"/>
              </a:solidFill>
              <a:round/>
              <a:headEnd type="none" w="sm" len="sm"/>
              <a:tailEnd type="none" w="sm" len="sm"/>
            </a:ln>
          </p:spPr>
          <p:txBody>
            <a:bodyPr wrap="none" anchor="ctr"/>
            <a:lstStyle/>
            <a:p>
              <a:pPr fontAlgn="auto">
                <a:spcBef>
                  <a:spcPts val="0"/>
                </a:spcBef>
                <a:spcAft>
                  <a:spcPts val="0"/>
                </a:spcAft>
                <a:defRPr/>
              </a:pPr>
              <a:endParaRPr lang="en-US" sz="1400" b="1" dirty="0">
                <a:solidFill>
                  <a:srgbClr val="333333"/>
                </a:solidFill>
                <a:latin typeface="+mn-lt"/>
                <a:cs typeface="Arial" charset="0"/>
              </a:endParaRPr>
            </a:p>
          </p:txBody>
        </p:sp>
      </p:grpSp>
      <p:sp>
        <p:nvSpPr>
          <p:cNvPr id="88107" name="Rectangle 235"/>
          <p:cNvSpPr>
            <a:spLocks noChangeArrowheads="1"/>
          </p:cNvSpPr>
          <p:nvPr/>
        </p:nvSpPr>
        <p:spPr bwMode="auto">
          <a:xfrm>
            <a:off x="497811" y="6154738"/>
            <a:ext cx="3825875" cy="258763"/>
          </a:xfrm>
          <a:prstGeom prst="rect">
            <a:avLst/>
          </a:prstGeom>
          <a:noFill/>
          <a:ln w="9525" algn="ctr">
            <a:noFill/>
            <a:miter lim="800000"/>
            <a:headEnd/>
            <a:tailEnd/>
          </a:ln>
        </p:spPr>
        <p:txBody>
          <a:bodyPr>
            <a:spAutoFit/>
          </a:bodyPr>
          <a:lstStyle/>
          <a:p>
            <a:pPr>
              <a:lnSpc>
                <a:spcPct val="90000"/>
              </a:lnSpc>
            </a:pPr>
            <a:r>
              <a:rPr lang="en-GB" sz="1200" dirty="0">
                <a:solidFill>
                  <a:srgbClr val="333333"/>
                </a:solidFill>
                <a:latin typeface="Arial Narrow" panose="020B0606020202030204" pitchFamily="34" charset="0"/>
                <a:ea typeface="MS PGothic" pitchFamily="34" charset="-128"/>
              </a:rPr>
              <a:t>N=30. Nondiabetic subjects. 0.3 U/kg dose.</a:t>
            </a:r>
          </a:p>
        </p:txBody>
      </p:sp>
      <p:sp>
        <p:nvSpPr>
          <p:cNvPr id="7" name="Freeform 6"/>
          <p:cNvSpPr/>
          <p:nvPr/>
        </p:nvSpPr>
        <p:spPr>
          <a:xfrm>
            <a:off x="818291" y="3909275"/>
            <a:ext cx="3228818" cy="805599"/>
          </a:xfrm>
          <a:custGeom>
            <a:avLst/>
            <a:gdLst>
              <a:gd name="connsiteX0" fmla="*/ 0 w 5830432"/>
              <a:gd name="connsiteY0" fmla="*/ 929613 h 929613"/>
              <a:gd name="connsiteX1" fmla="*/ 81481 w 5830432"/>
              <a:gd name="connsiteY1" fmla="*/ 875292 h 929613"/>
              <a:gd name="connsiteX2" fmla="*/ 99588 w 5830432"/>
              <a:gd name="connsiteY2" fmla="*/ 667063 h 929613"/>
              <a:gd name="connsiteX3" fmla="*/ 126748 w 5830432"/>
              <a:gd name="connsiteY3" fmla="*/ 422619 h 929613"/>
              <a:gd name="connsiteX4" fmla="*/ 235390 w 5830432"/>
              <a:gd name="connsiteY4" fmla="*/ 78587 h 929613"/>
              <a:gd name="connsiteX5" fmla="*/ 289711 w 5830432"/>
              <a:gd name="connsiteY5" fmla="*/ 6160 h 929613"/>
              <a:gd name="connsiteX6" fmla="*/ 443620 w 5830432"/>
              <a:gd name="connsiteY6" fmla="*/ 187229 h 929613"/>
              <a:gd name="connsiteX7" fmla="*/ 525101 w 5830432"/>
              <a:gd name="connsiteY7" fmla="*/ 341138 h 929613"/>
              <a:gd name="connsiteX8" fmla="*/ 642796 w 5830432"/>
              <a:gd name="connsiteY8" fmla="*/ 341138 h 929613"/>
              <a:gd name="connsiteX9" fmla="*/ 787651 w 5830432"/>
              <a:gd name="connsiteY9" fmla="*/ 404512 h 929613"/>
              <a:gd name="connsiteX10" fmla="*/ 914400 w 5830432"/>
              <a:gd name="connsiteY10" fmla="*/ 549368 h 929613"/>
              <a:gd name="connsiteX11" fmla="*/ 1041148 w 5830432"/>
              <a:gd name="connsiteY11" fmla="*/ 676116 h 929613"/>
              <a:gd name="connsiteX12" fmla="*/ 1367073 w 5830432"/>
              <a:gd name="connsiteY12" fmla="*/ 784758 h 929613"/>
              <a:gd name="connsiteX13" fmla="*/ 1801639 w 5830432"/>
              <a:gd name="connsiteY13" fmla="*/ 811918 h 929613"/>
              <a:gd name="connsiteX14" fmla="*/ 2136618 w 5830432"/>
              <a:gd name="connsiteY14" fmla="*/ 811918 h 929613"/>
              <a:gd name="connsiteX15" fmla="*/ 2580237 w 5830432"/>
              <a:gd name="connsiteY15" fmla="*/ 839078 h 929613"/>
              <a:gd name="connsiteX16" fmla="*/ 3204927 w 5830432"/>
              <a:gd name="connsiteY16" fmla="*/ 857185 h 929613"/>
              <a:gd name="connsiteX17" fmla="*/ 3711921 w 5830432"/>
              <a:gd name="connsiteY17" fmla="*/ 802865 h 929613"/>
              <a:gd name="connsiteX18" fmla="*/ 4191754 w 5830432"/>
              <a:gd name="connsiteY18" fmla="*/ 875292 h 929613"/>
              <a:gd name="connsiteX19" fmla="*/ 5296277 w 5830432"/>
              <a:gd name="connsiteY19" fmla="*/ 920560 h 929613"/>
              <a:gd name="connsiteX20" fmla="*/ 5830432 w 5830432"/>
              <a:gd name="connsiteY20" fmla="*/ 893399 h 92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0432" h="929613">
                <a:moveTo>
                  <a:pt x="0" y="929613"/>
                </a:moveTo>
                <a:cubicBezTo>
                  <a:pt x="32441" y="924331"/>
                  <a:pt x="64883" y="919050"/>
                  <a:pt x="81481" y="875292"/>
                </a:cubicBezTo>
                <a:cubicBezTo>
                  <a:pt x="98079" y="831534"/>
                  <a:pt x="92044" y="742508"/>
                  <a:pt x="99588" y="667063"/>
                </a:cubicBezTo>
                <a:cubicBezTo>
                  <a:pt x="107132" y="591618"/>
                  <a:pt x="104114" y="520698"/>
                  <a:pt x="126748" y="422619"/>
                </a:cubicBezTo>
                <a:cubicBezTo>
                  <a:pt x="149382" y="324540"/>
                  <a:pt x="208230" y="147997"/>
                  <a:pt x="235390" y="78587"/>
                </a:cubicBezTo>
                <a:cubicBezTo>
                  <a:pt x="262551" y="9177"/>
                  <a:pt x="255006" y="-11947"/>
                  <a:pt x="289711" y="6160"/>
                </a:cubicBezTo>
                <a:cubicBezTo>
                  <a:pt x="324416" y="24267"/>
                  <a:pt x="404388" y="131399"/>
                  <a:pt x="443620" y="187229"/>
                </a:cubicBezTo>
                <a:cubicBezTo>
                  <a:pt x="482852" y="243059"/>
                  <a:pt x="491905" y="315487"/>
                  <a:pt x="525101" y="341138"/>
                </a:cubicBezTo>
                <a:cubicBezTo>
                  <a:pt x="558297" y="366789"/>
                  <a:pt x="599038" y="330576"/>
                  <a:pt x="642796" y="341138"/>
                </a:cubicBezTo>
                <a:cubicBezTo>
                  <a:pt x="686554" y="351700"/>
                  <a:pt x="742384" y="369807"/>
                  <a:pt x="787651" y="404512"/>
                </a:cubicBezTo>
                <a:cubicBezTo>
                  <a:pt x="832918" y="439217"/>
                  <a:pt x="872151" y="504101"/>
                  <a:pt x="914400" y="549368"/>
                </a:cubicBezTo>
                <a:cubicBezTo>
                  <a:pt x="956650" y="594635"/>
                  <a:pt x="965703" y="636884"/>
                  <a:pt x="1041148" y="676116"/>
                </a:cubicBezTo>
                <a:cubicBezTo>
                  <a:pt x="1116593" y="715348"/>
                  <a:pt x="1240325" y="762124"/>
                  <a:pt x="1367073" y="784758"/>
                </a:cubicBezTo>
                <a:cubicBezTo>
                  <a:pt x="1493821" y="807392"/>
                  <a:pt x="1673382" y="807391"/>
                  <a:pt x="1801639" y="811918"/>
                </a:cubicBezTo>
                <a:cubicBezTo>
                  <a:pt x="1929896" y="816445"/>
                  <a:pt x="2006852" y="807391"/>
                  <a:pt x="2136618" y="811918"/>
                </a:cubicBezTo>
                <a:cubicBezTo>
                  <a:pt x="2266384" y="816445"/>
                  <a:pt x="2402186" y="831534"/>
                  <a:pt x="2580237" y="839078"/>
                </a:cubicBezTo>
                <a:cubicBezTo>
                  <a:pt x="2758288" y="846622"/>
                  <a:pt x="3016313" y="863220"/>
                  <a:pt x="3204927" y="857185"/>
                </a:cubicBezTo>
                <a:cubicBezTo>
                  <a:pt x="3393541" y="851150"/>
                  <a:pt x="3547450" y="799847"/>
                  <a:pt x="3711921" y="802865"/>
                </a:cubicBezTo>
                <a:cubicBezTo>
                  <a:pt x="3876392" y="805883"/>
                  <a:pt x="3927695" y="855676"/>
                  <a:pt x="4191754" y="875292"/>
                </a:cubicBezTo>
                <a:cubicBezTo>
                  <a:pt x="4455813" y="894908"/>
                  <a:pt x="5023164" y="917542"/>
                  <a:pt x="5296277" y="920560"/>
                </a:cubicBezTo>
                <a:cubicBezTo>
                  <a:pt x="5569390" y="923578"/>
                  <a:pt x="5699911" y="908488"/>
                  <a:pt x="5830432" y="893399"/>
                </a:cubicBezTo>
              </a:path>
            </a:pathLst>
          </a:custGeom>
          <a:ln w="28575">
            <a:solidFill>
              <a:srgbClr val="00AF3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sz="1400" b="1" dirty="0">
              <a:solidFill>
                <a:srgbClr val="333333"/>
              </a:solidFill>
            </a:endParaRPr>
          </a:p>
        </p:txBody>
      </p:sp>
      <p:sp>
        <p:nvSpPr>
          <p:cNvPr id="88069" name="Rectangle 5"/>
          <p:cNvSpPr>
            <a:spLocks noChangeArrowheads="1"/>
          </p:cNvSpPr>
          <p:nvPr/>
        </p:nvSpPr>
        <p:spPr bwMode="auto">
          <a:xfrm>
            <a:off x="2883720" y="4496210"/>
            <a:ext cx="65" cy="215444"/>
          </a:xfrm>
          <a:prstGeom prst="rect">
            <a:avLst/>
          </a:prstGeom>
          <a:noFill/>
          <a:ln w="9525">
            <a:noFill/>
            <a:miter lim="800000"/>
            <a:headEnd/>
            <a:tailEnd/>
          </a:ln>
        </p:spPr>
        <p:txBody>
          <a:bodyPr wrap="none" lIns="0" tIns="0" rIns="0" bIns="0">
            <a:spAutoFit/>
          </a:bodyPr>
          <a:lstStyle/>
          <a:p>
            <a:pPr algn="r"/>
            <a:endParaRPr lang="nl-NL" sz="1400" b="1">
              <a:solidFill>
                <a:srgbClr val="333333"/>
              </a:solidFill>
            </a:endParaRPr>
          </a:p>
        </p:txBody>
      </p:sp>
      <p:sp>
        <p:nvSpPr>
          <p:cNvPr id="88071" name="Line 8"/>
          <p:cNvSpPr>
            <a:spLocks noChangeShapeType="1"/>
          </p:cNvSpPr>
          <p:nvPr/>
        </p:nvSpPr>
        <p:spPr bwMode="auto">
          <a:xfrm>
            <a:off x="853463" y="4775282"/>
            <a:ext cx="3475904" cy="0"/>
          </a:xfrm>
          <a:prstGeom prst="line">
            <a:avLst/>
          </a:prstGeom>
          <a:noFill/>
          <a:ln w="9525">
            <a:solidFill>
              <a:srgbClr val="000000"/>
            </a:solidFill>
            <a:round/>
            <a:headEnd/>
            <a:tailEnd/>
          </a:ln>
        </p:spPr>
        <p:txBody>
          <a:bodyPr/>
          <a:lstStyle/>
          <a:p>
            <a:endParaRPr lang="en-US" sz="1400" b="1" dirty="0"/>
          </a:p>
        </p:txBody>
      </p:sp>
      <p:sp>
        <p:nvSpPr>
          <p:cNvPr id="88072" name="Rectangle 58"/>
          <p:cNvSpPr>
            <a:spLocks noChangeArrowheads="1"/>
          </p:cNvSpPr>
          <p:nvPr/>
        </p:nvSpPr>
        <p:spPr bwMode="auto">
          <a:xfrm>
            <a:off x="807287"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0</a:t>
            </a:r>
          </a:p>
        </p:txBody>
      </p:sp>
      <p:sp>
        <p:nvSpPr>
          <p:cNvPr id="88073" name="Rectangle 59"/>
          <p:cNvSpPr>
            <a:spLocks noChangeArrowheads="1"/>
          </p:cNvSpPr>
          <p:nvPr/>
        </p:nvSpPr>
        <p:spPr bwMode="auto">
          <a:xfrm>
            <a:off x="1093942"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a:t>
            </a:r>
          </a:p>
        </p:txBody>
      </p:sp>
      <p:sp>
        <p:nvSpPr>
          <p:cNvPr id="88074" name="Rectangle 60"/>
          <p:cNvSpPr>
            <a:spLocks noChangeArrowheads="1"/>
          </p:cNvSpPr>
          <p:nvPr/>
        </p:nvSpPr>
        <p:spPr bwMode="auto">
          <a:xfrm>
            <a:off x="1384113"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4</a:t>
            </a:r>
          </a:p>
        </p:txBody>
      </p:sp>
      <p:sp>
        <p:nvSpPr>
          <p:cNvPr id="88075" name="Rectangle 61"/>
          <p:cNvSpPr>
            <a:spLocks noChangeArrowheads="1"/>
          </p:cNvSpPr>
          <p:nvPr/>
        </p:nvSpPr>
        <p:spPr bwMode="auto">
          <a:xfrm>
            <a:off x="1672966"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6</a:t>
            </a:r>
          </a:p>
        </p:txBody>
      </p:sp>
      <p:sp>
        <p:nvSpPr>
          <p:cNvPr id="88076" name="Rectangle 62"/>
          <p:cNvSpPr>
            <a:spLocks noChangeArrowheads="1"/>
          </p:cNvSpPr>
          <p:nvPr/>
        </p:nvSpPr>
        <p:spPr bwMode="auto">
          <a:xfrm>
            <a:off x="1960939" y="4881138"/>
            <a:ext cx="99387"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8</a:t>
            </a:r>
          </a:p>
        </p:txBody>
      </p:sp>
      <p:sp>
        <p:nvSpPr>
          <p:cNvPr id="88077" name="Rectangle 63"/>
          <p:cNvSpPr>
            <a:spLocks noChangeArrowheads="1"/>
          </p:cNvSpPr>
          <p:nvPr/>
        </p:nvSpPr>
        <p:spPr bwMode="auto">
          <a:xfrm>
            <a:off x="2206694"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10</a:t>
            </a:r>
          </a:p>
        </p:txBody>
      </p:sp>
      <p:sp>
        <p:nvSpPr>
          <p:cNvPr id="88078" name="Rectangle 64"/>
          <p:cNvSpPr>
            <a:spLocks noChangeArrowheads="1"/>
          </p:cNvSpPr>
          <p:nvPr/>
        </p:nvSpPr>
        <p:spPr bwMode="auto">
          <a:xfrm>
            <a:off x="2494227"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12</a:t>
            </a:r>
          </a:p>
        </p:txBody>
      </p:sp>
      <p:sp>
        <p:nvSpPr>
          <p:cNvPr id="88079" name="Rectangle 65"/>
          <p:cNvSpPr>
            <a:spLocks noChangeArrowheads="1"/>
          </p:cNvSpPr>
          <p:nvPr/>
        </p:nvSpPr>
        <p:spPr bwMode="auto">
          <a:xfrm>
            <a:off x="2782640"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14</a:t>
            </a:r>
          </a:p>
        </p:txBody>
      </p:sp>
      <p:sp>
        <p:nvSpPr>
          <p:cNvPr id="88080" name="Rectangle 66"/>
          <p:cNvSpPr>
            <a:spLocks noChangeArrowheads="1"/>
          </p:cNvSpPr>
          <p:nvPr/>
        </p:nvSpPr>
        <p:spPr bwMode="auto">
          <a:xfrm>
            <a:off x="3072812"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16</a:t>
            </a:r>
          </a:p>
        </p:txBody>
      </p:sp>
      <p:sp>
        <p:nvSpPr>
          <p:cNvPr id="88081" name="Rectangle 67"/>
          <p:cNvSpPr>
            <a:spLocks noChangeArrowheads="1"/>
          </p:cNvSpPr>
          <p:nvPr/>
        </p:nvSpPr>
        <p:spPr bwMode="auto">
          <a:xfrm>
            <a:off x="3360345"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18</a:t>
            </a:r>
          </a:p>
        </p:txBody>
      </p:sp>
      <p:sp>
        <p:nvSpPr>
          <p:cNvPr id="88082" name="Rectangle 68"/>
          <p:cNvSpPr>
            <a:spLocks noChangeArrowheads="1"/>
          </p:cNvSpPr>
          <p:nvPr/>
        </p:nvSpPr>
        <p:spPr bwMode="auto">
          <a:xfrm>
            <a:off x="3649638"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20</a:t>
            </a:r>
          </a:p>
        </p:txBody>
      </p:sp>
      <p:sp>
        <p:nvSpPr>
          <p:cNvPr id="88083" name="Rectangle 69"/>
          <p:cNvSpPr>
            <a:spLocks noChangeArrowheads="1"/>
          </p:cNvSpPr>
          <p:nvPr/>
        </p:nvSpPr>
        <p:spPr bwMode="auto">
          <a:xfrm>
            <a:off x="3939370"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22</a:t>
            </a:r>
          </a:p>
        </p:txBody>
      </p:sp>
      <p:sp>
        <p:nvSpPr>
          <p:cNvPr id="88084" name="Rectangle 70"/>
          <p:cNvSpPr>
            <a:spLocks noChangeArrowheads="1"/>
          </p:cNvSpPr>
          <p:nvPr/>
        </p:nvSpPr>
        <p:spPr bwMode="auto">
          <a:xfrm>
            <a:off x="4227343" y="4881138"/>
            <a:ext cx="198772"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24</a:t>
            </a:r>
          </a:p>
        </p:txBody>
      </p:sp>
      <p:sp>
        <p:nvSpPr>
          <p:cNvPr id="88086" name="Line 72"/>
          <p:cNvSpPr>
            <a:spLocks noChangeShapeType="1"/>
          </p:cNvSpPr>
          <p:nvPr/>
        </p:nvSpPr>
        <p:spPr bwMode="auto">
          <a:xfrm flipV="1">
            <a:off x="738274" y="2295247"/>
            <a:ext cx="1759" cy="2397551"/>
          </a:xfrm>
          <a:prstGeom prst="line">
            <a:avLst/>
          </a:prstGeom>
          <a:noFill/>
          <a:ln w="9525">
            <a:solidFill>
              <a:srgbClr val="000000"/>
            </a:solidFill>
            <a:round/>
            <a:headEnd/>
            <a:tailEnd/>
          </a:ln>
        </p:spPr>
        <p:txBody>
          <a:bodyPr/>
          <a:lstStyle/>
          <a:p>
            <a:endParaRPr lang="en-US" sz="1400" b="1" dirty="0"/>
          </a:p>
        </p:txBody>
      </p:sp>
      <p:sp>
        <p:nvSpPr>
          <p:cNvPr id="88087" name="Rectangle 109"/>
          <p:cNvSpPr>
            <a:spLocks noChangeArrowheads="1"/>
          </p:cNvSpPr>
          <p:nvPr/>
        </p:nvSpPr>
        <p:spPr bwMode="auto">
          <a:xfrm>
            <a:off x="537768" y="4593816"/>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0</a:t>
            </a:r>
          </a:p>
        </p:txBody>
      </p:sp>
      <p:sp>
        <p:nvSpPr>
          <p:cNvPr id="88088" name="Rectangle 110"/>
          <p:cNvSpPr>
            <a:spLocks noChangeArrowheads="1"/>
          </p:cNvSpPr>
          <p:nvPr/>
        </p:nvSpPr>
        <p:spPr bwMode="auto">
          <a:xfrm>
            <a:off x="537768" y="4252880"/>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1</a:t>
            </a:r>
          </a:p>
        </p:txBody>
      </p:sp>
      <p:sp>
        <p:nvSpPr>
          <p:cNvPr id="88089" name="Rectangle 111"/>
          <p:cNvSpPr>
            <a:spLocks noChangeArrowheads="1"/>
          </p:cNvSpPr>
          <p:nvPr/>
        </p:nvSpPr>
        <p:spPr bwMode="auto">
          <a:xfrm>
            <a:off x="537768" y="3913319"/>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2</a:t>
            </a:r>
          </a:p>
        </p:txBody>
      </p:sp>
      <p:sp>
        <p:nvSpPr>
          <p:cNvPr id="88090" name="Rectangle 112"/>
          <p:cNvSpPr>
            <a:spLocks noChangeArrowheads="1"/>
          </p:cNvSpPr>
          <p:nvPr/>
        </p:nvSpPr>
        <p:spPr bwMode="auto">
          <a:xfrm>
            <a:off x="537768" y="3572383"/>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3</a:t>
            </a:r>
          </a:p>
        </p:txBody>
      </p:sp>
      <p:sp>
        <p:nvSpPr>
          <p:cNvPr id="88091" name="Rectangle 113"/>
          <p:cNvSpPr>
            <a:spLocks noChangeArrowheads="1"/>
          </p:cNvSpPr>
          <p:nvPr/>
        </p:nvSpPr>
        <p:spPr bwMode="auto">
          <a:xfrm>
            <a:off x="537768" y="3232821"/>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4</a:t>
            </a:r>
          </a:p>
        </p:txBody>
      </p:sp>
      <p:sp>
        <p:nvSpPr>
          <p:cNvPr id="88092" name="Rectangle 114"/>
          <p:cNvSpPr>
            <a:spLocks noChangeArrowheads="1"/>
          </p:cNvSpPr>
          <p:nvPr/>
        </p:nvSpPr>
        <p:spPr bwMode="auto">
          <a:xfrm>
            <a:off x="537768" y="2891885"/>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5</a:t>
            </a:r>
          </a:p>
        </p:txBody>
      </p:sp>
      <p:sp>
        <p:nvSpPr>
          <p:cNvPr id="88093" name="Rectangle 115"/>
          <p:cNvSpPr>
            <a:spLocks noChangeArrowheads="1"/>
          </p:cNvSpPr>
          <p:nvPr/>
        </p:nvSpPr>
        <p:spPr bwMode="auto">
          <a:xfrm>
            <a:off x="537768" y="2552324"/>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6</a:t>
            </a:r>
          </a:p>
        </p:txBody>
      </p:sp>
      <p:sp>
        <p:nvSpPr>
          <p:cNvPr id="88094" name="Rectangle 116"/>
          <p:cNvSpPr>
            <a:spLocks noChangeArrowheads="1"/>
          </p:cNvSpPr>
          <p:nvPr/>
        </p:nvSpPr>
        <p:spPr bwMode="auto">
          <a:xfrm>
            <a:off x="537768" y="2211388"/>
            <a:ext cx="99386" cy="215444"/>
          </a:xfrm>
          <a:prstGeom prst="rect">
            <a:avLst/>
          </a:prstGeom>
          <a:noFill/>
          <a:ln w="12700">
            <a:noFill/>
            <a:miter lim="800000"/>
            <a:headEnd/>
            <a:tailEnd/>
          </a:ln>
        </p:spPr>
        <p:txBody>
          <a:bodyPr wrap="none" lIns="0" tIns="0" rIns="0" bIns="0">
            <a:spAutoFit/>
          </a:bodyPr>
          <a:lstStyle/>
          <a:p>
            <a:pPr algn="r"/>
            <a:r>
              <a:rPr lang="en-GB" sz="1400" b="1" dirty="0">
                <a:solidFill>
                  <a:srgbClr val="333333"/>
                </a:solidFill>
              </a:rPr>
              <a:t>7</a:t>
            </a:r>
          </a:p>
        </p:txBody>
      </p:sp>
      <p:sp>
        <p:nvSpPr>
          <p:cNvPr id="362613" name="Freeform 117"/>
          <p:cNvSpPr>
            <a:spLocks/>
          </p:cNvSpPr>
          <p:nvPr/>
        </p:nvSpPr>
        <p:spPr bwMode="auto">
          <a:xfrm flipV="1">
            <a:off x="818291" y="2933208"/>
            <a:ext cx="1443824" cy="1798163"/>
          </a:xfrm>
          <a:custGeom>
            <a:avLst/>
            <a:gdLst>
              <a:gd name="T0" fmla="*/ 0 w 2083"/>
              <a:gd name="T1" fmla="*/ 0 h 3750"/>
              <a:gd name="T2" fmla="*/ 23 w 2083"/>
              <a:gd name="T3" fmla="*/ 205 h 3750"/>
              <a:gd name="T4" fmla="*/ 46 w 2083"/>
              <a:gd name="T5" fmla="*/ 158 h 3750"/>
              <a:gd name="T6" fmla="*/ 69 w 2083"/>
              <a:gd name="T7" fmla="*/ 986 h 3750"/>
              <a:gd name="T8" fmla="*/ 92 w 2083"/>
              <a:gd name="T9" fmla="*/ 926 h 3750"/>
              <a:gd name="T10" fmla="*/ 138 w 2083"/>
              <a:gd name="T11" fmla="*/ 832 h 3750"/>
              <a:gd name="T12" fmla="*/ 183 w 2083"/>
              <a:gd name="T13" fmla="*/ 697 h 3750"/>
              <a:gd name="T14" fmla="*/ 230 w 2083"/>
              <a:gd name="T15" fmla="*/ 473 h 3750"/>
              <a:gd name="T16" fmla="*/ 276 w 2083"/>
              <a:gd name="T17" fmla="*/ 368 h 3750"/>
              <a:gd name="T18" fmla="*/ 367 w 2083"/>
              <a:gd name="T19" fmla="*/ 190 h 3750"/>
              <a:gd name="T20" fmla="*/ 460 w 2083"/>
              <a:gd name="T21" fmla="*/ 87 h 3750"/>
              <a:gd name="T22" fmla="*/ 552 w 2083"/>
              <a:gd name="T23" fmla="*/ 39 h 3750"/>
              <a:gd name="T24" fmla="*/ 644 w 2083"/>
              <a:gd name="T25" fmla="*/ 26 h 3750"/>
              <a:gd name="T26" fmla="*/ 736 w 2083"/>
              <a:gd name="T27" fmla="*/ 2 h 3750"/>
              <a:gd name="T28" fmla="*/ 828 w 2083"/>
              <a:gd name="T29" fmla="*/ 15 h 3750"/>
              <a:gd name="T30" fmla="*/ 920 w 2083"/>
              <a:gd name="T31" fmla="*/ 11 h 37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83"/>
              <a:gd name="T49" fmla="*/ 0 h 3750"/>
              <a:gd name="T50" fmla="*/ 2083 w 2083"/>
              <a:gd name="T51" fmla="*/ 3750 h 37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83" h="3750">
                <a:moveTo>
                  <a:pt x="0" y="0"/>
                </a:moveTo>
                <a:lnTo>
                  <a:pt x="52" y="779"/>
                </a:lnTo>
                <a:lnTo>
                  <a:pt x="104" y="600"/>
                </a:lnTo>
                <a:lnTo>
                  <a:pt x="156" y="3750"/>
                </a:lnTo>
                <a:lnTo>
                  <a:pt x="208" y="3521"/>
                </a:lnTo>
                <a:lnTo>
                  <a:pt x="312" y="3164"/>
                </a:lnTo>
                <a:lnTo>
                  <a:pt x="416" y="2650"/>
                </a:lnTo>
                <a:lnTo>
                  <a:pt x="520" y="1800"/>
                </a:lnTo>
                <a:lnTo>
                  <a:pt x="625" y="1400"/>
                </a:lnTo>
                <a:lnTo>
                  <a:pt x="833" y="721"/>
                </a:lnTo>
                <a:lnTo>
                  <a:pt x="1041" y="329"/>
                </a:lnTo>
                <a:lnTo>
                  <a:pt x="1250" y="150"/>
                </a:lnTo>
                <a:lnTo>
                  <a:pt x="1458" y="100"/>
                </a:lnTo>
                <a:lnTo>
                  <a:pt x="1666" y="7"/>
                </a:lnTo>
                <a:lnTo>
                  <a:pt x="1875" y="57"/>
                </a:lnTo>
                <a:lnTo>
                  <a:pt x="2083" y="43"/>
                </a:lnTo>
              </a:path>
            </a:pathLst>
          </a:custGeom>
          <a:noFill/>
          <a:ln w="25400">
            <a:solidFill>
              <a:srgbClr val="D52B1E"/>
            </a:solidFill>
            <a:prstDash val="solid"/>
            <a:round/>
            <a:headEnd/>
            <a:tailEnd/>
          </a:ln>
        </p:spPr>
        <p:txBody>
          <a:bodyPr/>
          <a:lstStyle/>
          <a:p>
            <a:pPr fontAlgn="auto">
              <a:spcBef>
                <a:spcPts val="0"/>
              </a:spcBef>
              <a:spcAft>
                <a:spcPts val="0"/>
              </a:spcAft>
              <a:defRPr/>
            </a:pPr>
            <a:endParaRPr lang="en-US" sz="1400" b="1" dirty="0">
              <a:solidFill>
                <a:srgbClr val="333333"/>
              </a:solidFill>
              <a:latin typeface="+mn-lt"/>
              <a:cs typeface="Arial" charset="0"/>
            </a:endParaRPr>
          </a:p>
        </p:txBody>
      </p:sp>
      <p:sp>
        <p:nvSpPr>
          <p:cNvPr id="362698" name="Freeform 202"/>
          <p:cNvSpPr>
            <a:spLocks/>
          </p:cNvSpPr>
          <p:nvPr/>
        </p:nvSpPr>
        <p:spPr bwMode="auto">
          <a:xfrm flipV="1">
            <a:off x="825325" y="4580149"/>
            <a:ext cx="3175181" cy="136099"/>
          </a:xfrm>
          <a:custGeom>
            <a:avLst/>
            <a:gdLst>
              <a:gd name="T0" fmla="*/ 0 w 4583"/>
              <a:gd name="T1" fmla="*/ 2 h 285"/>
              <a:gd name="T2" fmla="*/ 23 w 4583"/>
              <a:gd name="T3" fmla="*/ 0 h 285"/>
              <a:gd name="T4" fmla="*/ 46 w 4583"/>
              <a:gd name="T5" fmla="*/ 13 h 285"/>
              <a:gd name="T6" fmla="*/ 69 w 4583"/>
              <a:gd name="T7" fmla="*/ 50 h 285"/>
              <a:gd name="T8" fmla="*/ 92 w 4583"/>
              <a:gd name="T9" fmla="*/ 46 h 285"/>
              <a:gd name="T10" fmla="*/ 137 w 4583"/>
              <a:gd name="T11" fmla="*/ 59 h 285"/>
              <a:gd name="T12" fmla="*/ 183 w 4583"/>
              <a:gd name="T13" fmla="*/ 65 h 285"/>
              <a:gd name="T14" fmla="*/ 229 w 4583"/>
              <a:gd name="T15" fmla="*/ 57 h 285"/>
              <a:gd name="T16" fmla="*/ 276 w 4583"/>
              <a:gd name="T17" fmla="*/ 65 h 285"/>
              <a:gd name="T18" fmla="*/ 367 w 4583"/>
              <a:gd name="T19" fmla="*/ 37 h 285"/>
              <a:gd name="T20" fmla="*/ 459 w 4583"/>
              <a:gd name="T21" fmla="*/ 46 h 285"/>
              <a:gd name="T22" fmla="*/ 551 w 4583"/>
              <a:gd name="T23" fmla="*/ 74 h 285"/>
              <a:gd name="T24" fmla="*/ 734 w 4583"/>
              <a:gd name="T25" fmla="*/ 42 h 285"/>
              <a:gd name="T26" fmla="*/ 918 w 4583"/>
              <a:gd name="T27" fmla="*/ 42 h 285"/>
              <a:gd name="T28" fmla="*/ 1102 w 4583"/>
              <a:gd name="T29" fmla="*/ 42 h 285"/>
              <a:gd name="T30" fmla="*/ 1285 w 4583"/>
              <a:gd name="T31" fmla="*/ 33 h 285"/>
              <a:gd name="T32" fmla="*/ 1469 w 4583"/>
              <a:gd name="T33" fmla="*/ 46 h 285"/>
              <a:gd name="T34" fmla="*/ 1653 w 4583"/>
              <a:gd name="T35" fmla="*/ 22 h 285"/>
              <a:gd name="T36" fmla="*/ 1837 w 4583"/>
              <a:gd name="T37" fmla="*/ 24 h 285"/>
              <a:gd name="T38" fmla="*/ 2020 w 4583"/>
              <a:gd name="T39" fmla="*/ 27 h 2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83"/>
              <a:gd name="T61" fmla="*/ 0 h 285"/>
              <a:gd name="T62" fmla="*/ 4583 w 4583"/>
              <a:gd name="T63" fmla="*/ 285 h 28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83" h="285">
                <a:moveTo>
                  <a:pt x="0" y="7"/>
                </a:moveTo>
                <a:lnTo>
                  <a:pt x="52" y="0"/>
                </a:lnTo>
                <a:lnTo>
                  <a:pt x="104" y="50"/>
                </a:lnTo>
                <a:lnTo>
                  <a:pt x="156" y="192"/>
                </a:lnTo>
                <a:lnTo>
                  <a:pt x="208" y="178"/>
                </a:lnTo>
                <a:lnTo>
                  <a:pt x="312" y="228"/>
                </a:lnTo>
                <a:lnTo>
                  <a:pt x="416" y="250"/>
                </a:lnTo>
                <a:lnTo>
                  <a:pt x="520" y="221"/>
                </a:lnTo>
                <a:lnTo>
                  <a:pt x="625" y="250"/>
                </a:lnTo>
                <a:lnTo>
                  <a:pt x="833" y="142"/>
                </a:lnTo>
                <a:lnTo>
                  <a:pt x="1041" y="178"/>
                </a:lnTo>
                <a:lnTo>
                  <a:pt x="1250" y="285"/>
                </a:lnTo>
                <a:lnTo>
                  <a:pt x="1666" y="164"/>
                </a:lnTo>
                <a:lnTo>
                  <a:pt x="2083" y="164"/>
                </a:lnTo>
                <a:lnTo>
                  <a:pt x="2500" y="164"/>
                </a:lnTo>
                <a:lnTo>
                  <a:pt x="2916" y="128"/>
                </a:lnTo>
                <a:lnTo>
                  <a:pt x="3333" y="178"/>
                </a:lnTo>
                <a:lnTo>
                  <a:pt x="3750" y="85"/>
                </a:lnTo>
                <a:lnTo>
                  <a:pt x="4166" y="92"/>
                </a:lnTo>
                <a:lnTo>
                  <a:pt x="4583" y="107"/>
                </a:lnTo>
              </a:path>
            </a:pathLst>
          </a:custGeom>
          <a:noFill/>
          <a:ln w="28575">
            <a:solidFill>
              <a:srgbClr val="82786F"/>
            </a:solidFill>
            <a:prstDash val="solid"/>
            <a:round/>
            <a:headEnd/>
            <a:tailEnd/>
          </a:ln>
        </p:spPr>
        <p:txBody>
          <a:bodyPr/>
          <a:lstStyle/>
          <a:p>
            <a:pPr fontAlgn="auto">
              <a:spcBef>
                <a:spcPts val="0"/>
              </a:spcBef>
              <a:spcAft>
                <a:spcPts val="0"/>
              </a:spcAft>
              <a:defRPr/>
            </a:pPr>
            <a:endParaRPr lang="en-US" sz="1400" b="1" dirty="0">
              <a:solidFill>
                <a:srgbClr val="333333"/>
              </a:solidFill>
              <a:latin typeface="+mn-lt"/>
              <a:cs typeface="Arial" charset="0"/>
            </a:endParaRPr>
          </a:p>
        </p:txBody>
      </p:sp>
      <p:sp>
        <p:nvSpPr>
          <p:cNvPr id="88111" name="Line 73"/>
          <p:cNvSpPr>
            <a:spLocks noChangeShapeType="1"/>
          </p:cNvSpPr>
          <p:nvPr/>
        </p:nvSpPr>
        <p:spPr bwMode="auto">
          <a:xfrm>
            <a:off x="684636" y="4692797"/>
            <a:ext cx="53638" cy="1375"/>
          </a:xfrm>
          <a:prstGeom prst="line">
            <a:avLst/>
          </a:prstGeom>
          <a:noFill/>
          <a:ln w="9525">
            <a:solidFill>
              <a:srgbClr val="000000"/>
            </a:solidFill>
            <a:round/>
            <a:headEnd/>
            <a:tailEnd/>
          </a:ln>
        </p:spPr>
        <p:txBody>
          <a:bodyPr/>
          <a:lstStyle/>
          <a:p>
            <a:endParaRPr lang="en-US" sz="1400" b="1" dirty="0"/>
          </a:p>
        </p:txBody>
      </p:sp>
      <p:sp>
        <p:nvSpPr>
          <p:cNvPr id="88112" name="Line 74"/>
          <p:cNvSpPr>
            <a:spLocks noChangeShapeType="1"/>
          </p:cNvSpPr>
          <p:nvPr/>
        </p:nvSpPr>
        <p:spPr bwMode="auto">
          <a:xfrm>
            <a:off x="684636" y="4350487"/>
            <a:ext cx="53638" cy="1374"/>
          </a:xfrm>
          <a:prstGeom prst="line">
            <a:avLst/>
          </a:prstGeom>
          <a:noFill/>
          <a:ln w="9525">
            <a:solidFill>
              <a:srgbClr val="000000"/>
            </a:solidFill>
            <a:round/>
            <a:headEnd/>
            <a:tailEnd/>
          </a:ln>
        </p:spPr>
        <p:txBody>
          <a:bodyPr/>
          <a:lstStyle/>
          <a:p>
            <a:endParaRPr lang="en-US" sz="1400" b="1" dirty="0"/>
          </a:p>
        </p:txBody>
      </p:sp>
      <p:sp>
        <p:nvSpPr>
          <p:cNvPr id="88113" name="Line 76"/>
          <p:cNvSpPr>
            <a:spLocks noChangeShapeType="1"/>
          </p:cNvSpPr>
          <p:nvPr/>
        </p:nvSpPr>
        <p:spPr bwMode="auto">
          <a:xfrm>
            <a:off x="684636" y="3664490"/>
            <a:ext cx="53638" cy="2749"/>
          </a:xfrm>
          <a:prstGeom prst="line">
            <a:avLst/>
          </a:prstGeom>
          <a:noFill/>
          <a:ln w="9525">
            <a:solidFill>
              <a:srgbClr val="000000"/>
            </a:solidFill>
            <a:round/>
            <a:headEnd/>
            <a:tailEnd/>
          </a:ln>
        </p:spPr>
        <p:txBody>
          <a:bodyPr/>
          <a:lstStyle/>
          <a:p>
            <a:endParaRPr lang="en-US" sz="1400" b="1" dirty="0"/>
          </a:p>
        </p:txBody>
      </p:sp>
      <p:sp>
        <p:nvSpPr>
          <p:cNvPr id="88114" name="Line 77"/>
          <p:cNvSpPr>
            <a:spLocks noChangeShapeType="1"/>
          </p:cNvSpPr>
          <p:nvPr/>
        </p:nvSpPr>
        <p:spPr bwMode="auto">
          <a:xfrm>
            <a:off x="684636" y="3322180"/>
            <a:ext cx="53638" cy="1374"/>
          </a:xfrm>
          <a:prstGeom prst="line">
            <a:avLst/>
          </a:prstGeom>
          <a:noFill/>
          <a:ln w="9525">
            <a:solidFill>
              <a:srgbClr val="000000"/>
            </a:solidFill>
            <a:round/>
            <a:headEnd/>
            <a:tailEnd/>
          </a:ln>
        </p:spPr>
        <p:txBody>
          <a:bodyPr/>
          <a:lstStyle/>
          <a:p>
            <a:endParaRPr lang="en-US" sz="1400" b="1" dirty="0"/>
          </a:p>
        </p:txBody>
      </p:sp>
      <p:sp>
        <p:nvSpPr>
          <p:cNvPr id="88115" name="Line 79"/>
          <p:cNvSpPr>
            <a:spLocks noChangeShapeType="1"/>
          </p:cNvSpPr>
          <p:nvPr/>
        </p:nvSpPr>
        <p:spPr bwMode="auto">
          <a:xfrm>
            <a:off x="684636" y="2637558"/>
            <a:ext cx="53638" cy="1374"/>
          </a:xfrm>
          <a:prstGeom prst="line">
            <a:avLst/>
          </a:prstGeom>
          <a:noFill/>
          <a:ln w="9525">
            <a:solidFill>
              <a:srgbClr val="000000"/>
            </a:solidFill>
            <a:round/>
            <a:headEnd/>
            <a:tailEnd/>
          </a:ln>
        </p:spPr>
        <p:txBody>
          <a:bodyPr/>
          <a:lstStyle/>
          <a:p>
            <a:endParaRPr lang="en-US" sz="1400" b="1" dirty="0"/>
          </a:p>
        </p:txBody>
      </p:sp>
      <p:sp>
        <p:nvSpPr>
          <p:cNvPr id="88116" name="Line 80"/>
          <p:cNvSpPr>
            <a:spLocks noChangeShapeType="1"/>
          </p:cNvSpPr>
          <p:nvPr/>
        </p:nvSpPr>
        <p:spPr bwMode="auto">
          <a:xfrm>
            <a:off x="684636" y="2295247"/>
            <a:ext cx="53638" cy="1375"/>
          </a:xfrm>
          <a:prstGeom prst="line">
            <a:avLst/>
          </a:prstGeom>
          <a:noFill/>
          <a:ln w="9525">
            <a:solidFill>
              <a:srgbClr val="000000"/>
            </a:solidFill>
            <a:round/>
            <a:headEnd/>
            <a:tailEnd/>
          </a:ln>
        </p:spPr>
        <p:txBody>
          <a:bodyPr/>
          <a:lstStyle/>
          <a:p>
            <a:endParaRPr lang="en-US" sz="1400" b="1" dirty="0"/>
          </a:p>
        </p:txBody>
      </p:sp>
      <p:sp>
        <p:nvSpPr>
          <p:cNvPr id="88117" name="Line 80"/>
          <p:cNvSpPr>
            <a:spLocks noChangeShapeType="1"/>
          </p:cNvSpPr>
          <p:nvPr/>
        </p:nvSpPr>
        <p:spPr bwMode="auto">
          <a:xfrm>
            <a:off x="684636" y="2979869"/>
            <a:ext cx="53638" cy="1375"/>
          </a:xfrm>
          <a:prstGeom prst="line">
            <a:avLst/>
          </a:prstGeom>
          <a:noFill/>
          <a:ln w="9525">
            <a:solidFill>
              <a:srgbClr val="000000"/>
            </a:solidFill>
            <a:round/>
            <a:headEnd/>
            <a:tailEnd/>
          </a:ln>
        </p:spPr>
        <p:txBody>
          <a:bodyPr/>
          <a:lstStyle/>
          <a:p>
            <a:endParaRPr lang="en-US" sz="1400" b="1" dirty="0"/>
          </a:p>
        </p:txBody>
      </p:sp>
      <p:sp>
        <p:nvSpPr>
          <p:cNvPr id="88118" name="Line 80"/>
          <p:cNvSpPr>
            <a:spLocks noChangeShapeType="1"/>
          </p:cNvSpPr>
          <p:nvPr/>
        </p:nvSpPr>
        <p:spPr bwMode="auto">
          <a:xfrm>
            <a:off x="684636" y="4008176"/>
            <a:ext cx="53638" cy="1375"/>
          </a:xfrm>
          <a:prstGeom prst="line">
            <a:avLst/>
          </a:prstGeom>
          <a:noFill/>
          <a:ln w="9525">
            <a:solidFill>
              <a:srgbClr val="000000"/>
            </a:solidFill>
            <a:round/>
            <a:headEnd/>
            <a:tailEnd/>
          </a:ln>
        </p:spPr>
        <p:txBody>
          <a:bodyPr/>
          <a:lstStyle/>
          <a:p>
            <a:endParaRPr lang="en-US" sz="1400" b="1" dirty="0"/>
          </a:p>
        </p:txBody>
      </p:sp>
      <p:cxnSp>
        <p:nvCxnSpPr>
          <p:cNvPr id="247" name="Straight Connector 246"/>
          <p:cNvCxnSpPr/>
          <p:nvPr/>
        </p:nvCxnSpPr>
        <p:spPr>
          <a:xfrm>
            <a:off x="1435565"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721340"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2007115"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2307838"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2593614"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2880268"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3175715"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3461490"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3741990"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4038316"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4329367"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1140117"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854343" y="4771158"/>
            <a:ext cx="0" cy="962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4458552" y="1568153"/>
            <a:ext cx="4375739" cy="3955509"/>
            <a:chOff x="317896" y="1066843"/>
            <a:chExt cx="7657805" cy="5019573"/>
          </a:xfrm>
        </p:grpSpPr>
        <p:sp>
          <p:nvSpPr>
            <p:cNvPr id="69" name="Rectangle 74"/>
            <p:cNvSpPr>
              <a:spLocks noChangeArrowheads="1"/>
            </p:cNvSpPr>
            <p:nvPr/>
          </p:nvSpPr>
          <p:spPr bwMode="auto">
            <a:xfrm rot="16200000">
              <a:off x="-2003371" y="3388110"/>
              <a:ext cx="5019573" cy="3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Mean Glucose Infusion Rate (</a:t>
              </a:r>
              <a:r>
                <a:rPr lang="en-GB" altLang="en-US" sz="1400" b="1" dirty="0">
                  <a:solidFill>
                    <a:srgbClr val="333333"/>
                  </a:solidFill>
                </a:rPr>
                <a:t>mg/kg/min)</a:t>
              </a:r>
            </a:p>
          </p:txBody>
        </p:sp>
        <p:sp>
          <p:nvSpPr>
            <p:cNvPr id="71" name="Line 11"/>
            <p:cNvSpPr>
              <a:spLocks noChangeShapeType="1"/>
            </p:cNvSpPr>
            <p:nvPr/>
          </p:nvSpPr>
          <p:spPr bwMode="auto">
            <a:xfrm>
              <a:off x="1482725" y="5141913"/>
              <a:ext cx="63277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72" name="Rectangle 61"/>
            <p:cNvSpPr>
              <a:spLocks noChangeArrowheads="1"/>
            </p:cNvSpPr>
            <p:nvPr/>
          </p:nvSpPr>
          <p:spPr bwMode="auto">
            <a:xfrm>
              <a:off x="1403697"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0</a:t>
              </a:r>
            </a:p>
          </p:txBody>
        </p:sp>
        <p:sp>
          <p:nvSpPr>
            <p:cNvPr id="73" name="Rectangle 62"/>
            <p:cNvSpPr>
              <a:spLocks noChangeArrowheads="1"/>
            </p:cNvSpPr>
            <p:nvPr/>
          </p:nvSpPr>
          <p:spPr bwMode="auto">
            <a:xfrm>
              <a:off x="1926779"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a:t>
              </a:r>
            </a:p>
          </p:txBody>
        </p:sp>
        <p:sp>
          <p:nvSpPr>
            <p:cNvPr id="74" name="Rectangle 63"/>
            <p:cNvSpPr>
              <a:spLocks noChangeArrowheads="1"/>
            </p:cNvSpPr>
            <p:nvPr/>
          </p:nvSpPr>
          <p:spPr bwMode="auto">
            <a:xfrm>
              <a:off x="2455416"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4</a:t>
              </a:r>
            </a:p>
          </p:txBody>
        </p:sp>
        <p:sp>
          <p:nvSpPr>
            <p:cNvPr id="75" name="Rectangle 64"/>
            <p:cNvSpPr>
              <a:spLocks noChangeArrowheads="1"/>
            </p:cNvSpPr>
            <p:nvPr/>
          </p:nvSpPr>
          <p:spPr bwMode="auto">
            <a:xfrm>
              <a:off x="2983259"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6</a:t>
              </a:r>
            </a:p>
          </p:txBody>
        </p:sp>
        <p:sp>
          <p:nvSpPr>
            <p:cNvPr id="76" name="Rectangle 65"/>
            <p:cNvSpPr>
              <a:spLocks noChangeArrowheads="1"/>
            </p:cNvSpPr>
            <p:nvPr/>
          </p:nvSpPr>
          <p:spPr bwMode="auto">
            <a:xfrm>
              <a:off x="3507930" y="5280025"/>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8</a:t>
              </a:r>
            </a:p>
          </p:txBody>
        </p:sp>
        <p:sp>
          <p:nvSpPr>
            <p:cNvPr id="77" name="Rectangle 66"/>
            <p:cNvSpPr>
              <a:spLocks noChangeArrowheads="1"/>
            </p:cNvSpPr>
            <p:nvPr/>
          </p:nvSpPr>
          <p:spPr bwMode="auto">
            <a:xfrm>
              <a:off x="3939281"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10</a:t>
              </a:r>
            </a:p>
          </p:txBody>
        </p:sp>
        <p:sp>
          <p:nvSpPr>
            <p:cNvPr id="78" name="Rectangle 67"/>
            <p:cNvSpPr>
              <a:spLocks noChangeArrowheads="1"/>
            </p:cNvSpPr>
            <p:nvPr/>
          </p:nvSpPr>
          <p:spPr bwMode="auto">
            <a:xfrm>
              <a:off x="4467125"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12</a:t>
              </a:r>
            </a:p>
          </p:txBody>
        </p:sp>
        <p:sp>
          <p:nvSpPr>
            <p:cNvPr id="79" name="Rectangle 68"/>
            <p:cNvSpPr>
              <a:spLocks noChangeArrowheads="1"/>
            </p:cNvSpPr>
            <p:nvPr/>
          </p:nvSpPr>
          <p:spPr bwMode="auto">
            <a:xfrm>
              <a:off x="4991793"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14</a:t>
              </a:r>
            </a:p>
          </p:txBody>
        </p:sp>
        <p:sp>
          <p:nvSpPr>
            <p:cNvPr id="80" name="Rectangle 69"/>
            <p:cNvSpPr>
              <a:spLocks noChangeArrowheads="1"/>
            </p:cNvSpPr>
            <p:nvPr/>
          </p:nvSpPr>
          <p:spPr bwMode="auto">
            <a:xfrm>
              <a:off x="5518843"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16</a:t>
              </a:r>
            </a:p>
          </p:txBody>
        </p:sp>
        <p:sp>
          <p:nvSpPr>
            <p:cNvPr id="81" name="Rectangle 70"/>
            <p:cNvSpPr>
              <a:spLocks noChangeArrowheads="1"/>
            </p:cNvSpPr>
            <p:nvPr/>
          </p:nvSpPr>
          <p:spPr bwMode="auto">
            <a:xfrm>
              <a:off x="6048276"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18</a:t>
              </a:r>
            </a:p>
          </p:txBody>
        </p:sp>
        <p:sp>
          <p:nvSpPr>
            <p:cNvPr id="82" name="Rectangle 71"/>
            <p:cNvSpPr>
              <a:spLocks noChangeArrowheads="1"/>
            </p:cNvSpPr>
            <p:nvPr/>
          </p:nvSpPr>
          <p:spPr bwMode="auto">
            <a:xfrm>
              <a:off x="6575326"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20</a:t>
              </a:r>
            </a:p>
          </p:txBody>
        </p:sp>
        <p:sp>
          <p:nvSpPr>
            <p:cNvPr id="83" name="Rectangle 72"/>
            <p:cNvSpPr>
              <a:spLocks noChangeArrowheads="1"/>
            </p:cNvSpPr>
            <p:nvPr/>
          </p:nvSpPr>
          <p:spPr bwMode="auto">
            <a:xfrm>
              <a:off x="7105550"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22</a:t>
              </a:r>
            </a:p>
          </p:txBody>
        </p:sp>
        <p:sp>
          <p:nvSpPr>
            <p:cNvPr id="84" name="Rectangle 73"/>
            <p:cNvSpPr>
              <a:spLocks noChangeArrowheads="1"/>
            </p:cNvSpPr>
            <p:nvPr/>
          </p:nvSpPr>
          <p:spPr bwMode="auto">
            <a:xfrm>
              <a:off x="7627838" y="52800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1400" b="1" dirty="0">
                  <a:solidFill>
                    <a:srgbClr val="333333"/>
                  </a:solidFill>
                  <a:latin typeface="+mn-lt"/>
                </a:rPr>
                <a:t>24</a:t>
              </a:r>
            </a:p>
          </p:txBody>
        </p:sp>
        <p:sp>
          <p:nvSpPr>
            <p:cNvPr id="85" name="Line 75"/>
            <p:cNvSpPr>
              <a:spLocks noChangeShapeType="1"/>
            </p:cNvSpPr>
            <p:nvPr/>
          </p:nvSpPr>
          <p:spPr bwMode="auto">
            <a:xfrm flipV="1">
              <a:off x="1323975" y="2281238"/>
              <a:ext cx="3175" cy="2790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6" name="Line 76"/>
            <p:cNvSpPr>
              <a:spLocks noChangeShapeType="1"/>
            </p:cNvSpPr>
            <p:nvPr/>
          </p:nvSpPr>
          <p:spPr bwMode="auto">
            <a:xfrm>
              <a:off x="1225550" y="5072063"/>
              <a:ext cx="984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7" name="Line 77"/>
            <p:cNvSpPr>
              <a:spLocks noChangeShapeType="1"/>
            </p:cNvSpPr>
            <p:nvPr/>
          </p:nvSpPr>
          <p:spPr bwMode="auto">
            <a:xfrm>
              <a:off x="1225550" y="4672013"/>
              <a:ext cx="984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8" name="Line 78"/>
            <p:cNvSpPr>
              <a:spLocks noChangeShapeType="1"/>
            </p:cNvSpPr>
            <p:nvPr/>
          </p:nvSpPr>
          <p:spPr bwMode="auto">
            <a:xfrm>
              <a:off x="1225550" y="4275138"/>
              <a:ext cx="984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89" name="Line 79"/>
            <p:cNvSpPr>
              <a:spLocks noChangeShapeType="1"/>
            </p:cNvSpPr>
            <p:nvPr/>
          </p:nvSpPr>
          <p:spPr bwMode="auto">
            <a:xfrm>
              <a:off x="1225550" y="3875088"/>
              <a:ext cx="98425"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0" name="Line 80"/>
            <p:cNvSpPr>
              <a:spLocks noChangeShapeType="1"/>
            </p:cNvSpPr>
            <p:nvPr/>
          </p:nvSpPr>
          <p:spPr bwMode="auto">
            <a:xfrm>
              <a:off x="1225550" y="3476625"/>
              <a:ext cx="98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1" name="Line 81"/>
            <p:cNvSpPr>
              <a:spLocks noChangeShapeType="1"/>
            </p:cNvSpPr>
            <p:nvPr/>
          </p:nvSpPr>
          <p:spPr bwMode="auto">
            <a:xfrm>
              <a:off x="1225550" y="3076575"/>
              <a:ext cx="98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2" name="Line 82"/>
            <p:cNvSpPr>
              <a:spLocks noChangeShapeType="1"/>
            </p:cNvSpPr>
            <p:nvPr/>
          </p:nvSpPr>
          <p:spPr bwMode="auto">
            <a:xfrm>
              <a:off x="1225550" y="2679700"/>
              <a:ext cx="98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3" name="Line 83"/>
            <p:cNvSpPr>
              <a:spLocks noChangeShapeType="1"/>
            </p:cNvSpPr>
            <p:nvPr/>
          </p:nvSpPr>
          <p:spPr bwMode="auto">
            <a:xfrm>
              <a:off x="1225550" y="2281238"/>
              <a:ext cx="984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b="1" dirty="0"/>
            </a:p>
          </p:txBody>
        </p:sp>
        <p:sp>
          <p:nvSpPr>
            <p:cNvPr id="94" name="Rectangle 133"/>
            <p:cNvSpPr>
              <a:spLocks noChangeArrowheads="1"/>
            </p:cNvSpPr>
            <p:nvPr/>
          </p:nvSpPr>
          <p:spPr bwMode="auto">
            <a:xfrm>
              <a:off x="953193" y="4967288"/>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0</a:t>
              </a:r>
            </a:p>
          </p:txBody>
        </p:sp>
        <p:sp>
          <p:nvSpPr>
            <p:cNvPr id="95" name="Rectangle 134"/>
            <p:cNvSpPr>
              <a:spLocks noChangeArrowheads="1"/>
            </p:cNvSpPr>
            <p:nvPr/>
          </p:nvSpPr>
          <p:spPr bwMode="auto">
            <a:xfrm>
              <a:off x="953193" y="4567238"/>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2</a:t>
              </a:r>
            </a:p>
          </p:txBody>
        </p:sp>
        <p:sp>
          <p:nvSpPr>
            <p:cNvPr id="96" name="Rectangle 135"/>
            <p:cNvSpPr>
              <a:spLocks noChangeArrowheads="1"/>
            </p:cNvSpPr>
            <p:nvPr/>
          </p:nvSpPr>
          <p:spPr bwMode="auto">
            <a:xfrm>
              <a:off x="953193" y="4170363"/>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4</a:t>
              </a:r>
            </a:p>
          </p:txBody>
        </p:sp>
        <p:sp>
          <p:nvSpPr>
            <p:cNvPr id="97" name="Rectangle 136"/>
            <p:cNvSpPr>
              <a:spLocks noChangeArrowheads="1"/>
            </p:cNvSpPr>
            <p:nvPr/>
          </p:nvSpPr>
          <p:spPr bwMode="auto">
            <a:xfrm>
              <a:off x="953193" y="3770312"/>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6</a:t>
              </a:r>
            </a:p>
          </p:txBody>
        </p:sp>
        <p:sp>
          <p:nvSpPr>
            <p:cNvPr id="98" name="Rectangle 137"/>
            <p:cNvSpPr>
              <a:spLocks noChangeArrowheads="1"/>
            </p:cNvSpPr>
            <p:nvPr/>
          </p:nvSpPr>
          <p:spPr bwMode="auto">
            <a:xfrm>
              <a:off x="953193" y="3371850"/>
              <a:ext cx="173931"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8</a:t>
              </a:r>
            </a:p>
          </p:txBody>
        </p:sp>
        <p:sp>
          <p:nvSpPr>
            <p:cNvPr id="99" name="Rectangle 138"/>
            <p:cNvSpPr>
              <a:spLocks noChangeArrowheads="1"/>
            </p:cNvSpPr>
            <p:nvPr/>
          </p:nvSpPr>
          <p:spPr bwMode="auto">
            <a:xfrm>
              <a:off x="779263" y="2973388"/>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10</a:t>
              </a:r>
            </a:p>
          </p:txBody>
        </p:sp>
        <p:sp>
          <p:nvSpPr>
            <p:cNvPr id="100" name="Rectangle 139"/>
            <p:cNvSpPr>
              <a:spLocks noChangeArrowheads="1"/>
            </p:cNvSpPr>
            <p:nvPr/>
          </p:nvSpPr>
          <p:spPr bwMode="auto">
            <a:xfrm>
              <a:off x="779263" y="2574925"/>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12</a:t>
              </a:r>
            </a:p>
          </p:txBody>
        </p:sp>
        <p:sp>
          <p:nvSpPr>
            <p:cNvPr id="101" name="Rectangle 140"/>
            <p:cNvSpPr>
              <a:spLocks noChangeArrowheads="1"/>
            </p:cNvSpPr>
            <p:nvPr/>
          </p:nvSpPr>
          <p:spPr bwMode="auto">
            <a:xfrm>
              <a:off x="779263" y="2176462"/>
              <a:ext cx="347863" cy="2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1400" b="1" dirty="0">
                  <a:solidFill>
                    <a:srgbClr val="333333"/>
                  </a:solidFill>
                  <a:latin typeface="+mn-lt"/>
                </a:rPr>
                <a:t>14</a:t>
              </a:r>
            </a:p>
          </p:txBody>
        </p:sp>
        <p:sp>
          <p:nvSpPr>
            <p:cNvPr id="102" name="Freeform 142"/>
            <p:cNvSpPr>
              <a:spLocks/>
            </p:cNvSpPr>
            <p:nvPr/>
          </p:nvSpPr>
          <p:spPr bwMode="auto">
            <a:xfrm flipV="1">
              <a:off x="1482725" y="2874963"/>
              <a:ext cx="2640013" cy="2154237"/>
            </a:xfrm>
            <a:custGeom>
              <a:avLst/>
              <a:gdLst>
                <a:gd name="T0" fmla="*/ 0 w 2084"/>
                <a:gd name="T1" fmla="*/ 0 h 3865"/>
                <a:gd name="T2" fmla="*/ 1 w 2084"/>
                <a:gd name="T3" fmla="*/ 0 h 3865"/>
                <a:gd name="T4" fmla="*/ 1 w 2084"/>
                <a:gd name="T5" fmla="*/ 1 h 3865"/>
                <a:gd name="T6" fmla="*/ 1 w 2084"/>
                <a:gd name="T7" fmla="*/ 3 h 3865"/>
                <a:gd name="T8" fmla="*/ 1 w 2084"/>
                <a:gd name="T9" fmla="*/ 3 h 3865"/>
                <a:gd name="T10" fmla="*/ 2 w 2084"/>
                <a:gd name="T11" fmla="*/ 4 h 3865"/>
                <a:gd name="T12" fmla="*/ 2 w 2084"/>
                <a:gd name="T13" fmla="*/ 3 h 3865"/>
                <a:gd name="T14" fmla="*/ 2 w 2084"/>
                <a:gd name="T15" fmla="*/ 4 h 3865"/>
                <a:gd name="T16" fmla="*/ 3 w 2084"/>
                <a:gd name="T17" fmla="*/ 4 h 3865"/>
                <a:gd name="T18" fmla="*/ 3 w 2084"/>
                <a:gd name="T19" fmla="*/ 4 h 3865"/>
                <a:gd name="T20" fmla="*/ 3 w 2084"/>
                <a:gd name="T21" fmla="*/ 4 h 3865"/>
                <a:gd name="T22" fmla="*/ 4 w 2084"/>
                <a:gd name="T23" fmla="*/ 3 h 3865"/>
                <a:gd name="T24" fmla="*/ 4 w 2084"/>
                <a:gd name="T25" fmla="*/ 3 h 3865"/>
                <a:gd name="T26" fmla="*/ 5 w 2084"/>
                <a:gd name="T27" fmla="*/ 3 h 3865"/>
                <a:gd name="T28" fmla="*/ 5 w 2084"/>
                <a:gd name="T29" fmla="*/ 3 h 3865"/>
                <a:gd name="T30" fmla="*/ 5 w 2084"/>
                <a:gd name="T31" fmla="*/ 3 h 3865"/>
                <a:gd name="T32" fmla="*/ 6 w 2084"/>
                <a:gd name="T33" fmla="*/ 3 h 3865"/>
                <a:gd name="T34" fmla="*/ 6 w 2084"/>
                <a:gd name="T35" fmla="*/ 2 h 3865"/>
                <a:gd name="T36" fmla="*/ 6 w 2084"/>
                <a:gd name="T37" fmla="*/ 2 h 3865"/>
                <a:gd name="T38" fmla="*/ 6 w 2084"/>
                <a:gd name="T39" fmla="*/ 2 h 3865"/>
                <a:gd name="T40" fmla="*/ 7 w 2084"/>
                <a:gd name="T41" fmla="*/ 1 h 3865"/>
                <a:gd name="T42" fmla="*/ 7 w 2084"/>
                <a:gd name="T43" fmla="*/ 1 h 3865"/>
                <a:gd name="T44" fmla="*/ 8 w 2084"/>
                <a:gd name="T45" fmla="*/ 1 h 3865"/>
                <a:gd name="T46" fmla="*/ 8 w 2084"/>
                <a:gd name="T47" fmla="*/ 1 h 3865"/>
                <a:gd name="T48" fmla="*/ 8 w 2084"/>
                <a:gd name="T49" fmla="*/ 1 h 3865"/>
                <a:gd name="T50" fmla="*/ 9 w 2084"/>
                <a:gd name="T51" fmla="*/ 1 h 3865"/>
                <a:gd name="T52" fmla="*/ 9 w 2084"/>
                <a:gd name="T53" fmla="*/ 0 h 3865"/>
                <a:gd name="T54" fmla="*/ 10 w 2084"/>
                <a:gd name="T55" fmla="*/ 0 h 3865"/>
                <a:gd name="T56" fmla="*/ 10 w 2084"/>
                <a:gd name="T57" fmla="*/ 0 h 3865"/>
                <a:gd name="T58" fmla="*/ 10 w 2084"/>
                <a:gd name="T59" fmla="*/ 0 h 3865"/>
                <a:gd name="T60" fmla="*/ 10 w 2084"/>
                <a:gd name="T61" fmla="*/ 0 h 3865"/>
                <a:gd name="T62" fmla="*/ 11 w 2084"/>
                <a:gd name="T63" fmla="*/ 0 h 3865"/>
                <a:gd name="T64" fmla="*/ 11 w 2084"/>
                <a:gd name="T65" fmla="*/ 0 h 3865"/>
                <a:gd name="T66" fmla="*/ 11 w 2084"/>
                <a:gd name="T67" fmla="*/ 0 h 3865"/>
                <a:gd name="T68" fmla="*/ 12 w 2084"/>
                <a:gd name="T69" fmla="*/ 0 h 3865"/>
                <a:gd name="T70" fmla="*/ 12 w 2084"/>
                <a:gd name="T71" fmla="*/ 0 h 3865"/>
                <a:gd name="T72" fmla="*/ 13 w 2084"/>
                <a:gd name="T73" fmla="*/ 0 h 3865"/>
                <a:gd name="T74" fmla="*/ 13 w 2084"/>
                <a:gd name="T75" fmla="*/ 0 h 3865"/>
                <a:gd name="T76" fmla="*/ 14 w 2084"/>
                <a:gd name="T77" fmla="*/ 0 h 3865"/>
                <a:gd name="T78" fmla="*/ 14 w 2084"/>
                <a:gd name="T79" fmla="*/ 0 h 3865"/>
                <a:gd name="T80" fmla="*/ 14 w 2084"/>
                <a:gd name="T81" fmla="*/ 0 h 38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84"/>
                <a:gd name="T124" fmla="*/ 0 h 3865"/>
                <a:gd name="T125" fmla="*/ 2084 w 2084"/>
                <a:gd name="T126" fmla="*/ 3865 h 38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84" h="3865">
                  <a:moveTo>
                    <a:pt x="0" y="0"/>
                  </a:moveTo>
                  <a:lnTo>
                    <a:pt x="52" y="286"/>
                  </a:lnTo>
                  <a:lnTo>
                    <a:pt x="104" y="1550"/>
                  </a:lnTo>
                  <a:lnTo>
                    <a:pt x="156" y="2833"/>
                  </a:lnTo>
                  <a:lnTo>
                    <a:pt x="209" y="3718"/>
                  </a:lnTo>
                  <a:lnTo>
                    <a:pt x="261" y="3793"/>
                  </a:lnTo>
                  <a:lnTo>
                    <a:pt x="313" y="3726"/>
                  </a:lnTo>
                  <a:lnTo>
                    <a:pt x="365" y="3865"/>
                  </a:lnTo>
                  <a:lnTo>
                    <a:pt x="417" y="3854"/>
                  </a:lnTo>
                  <a:lnTo>
                    <a:pt x="469" y="3865"/>
                  </a:lnTo>
                  <a:lnTo>
                    <a:pt x="521" y="3829"/>
                  </a:lnTo>
                  <a:lnTo>
                    <a:pt x="573" y="3597"/>
                  </a:lnTo>
                  <a:lnTo>
                    <a:pt x="625" y="3575"/>
                  </a:lnTo>
                  <a:lnTo>
                    <a:pt x="677" y="3436"/>
                  </a:lnTo>
                  <a:lnTo>
                    <a:pt x="729" y="3229"/>
                  </a:lnTo>
                  <a:lnTo>
                    <a:pt x="781" y="2983"/>
                  </a:lnTo>
                  <a:lnTo>
                    <a:pt x="834" y="2750"/>
                  </a:lnTo>
                  <a:lnTo>
                    <a:pt x="886" y="2636"/>
                  </a:lnTo>
                  <a:lnTo>
                    <a:pt x="938" y="2397"/>
                  </a:lnTo>
                  <a:lnTo>
                    <a:pt x="990" y="1861"/>
                  </a:lnTo>
                  <a:lnTo>
                    <a:pt x="1042" y="1579"/>
                  </a:lnTo>
                  <a:lnTo>
                    <a:pt x="1094" y="1361"/>
                  </a:lnTo>
                  <a:lnTo>
                    <a:pt x="1146" y="1286"/>
                  </a:lnTo>
                  <a:lnTo>
                    <a:pt x="1198" y="1054"/>
                  </a:lnTo>
                  <a:lnTo>
                    <a:pt x="1250" y="1033"/>
                  </a:lnTo>
                  <a:lnTo>
                    <a:pt x="1302" y="858"/>
                  </a:lnTo>
                  <a:lnTo>
                    <a:pt x="1354" y="697"/>
                  </a:lnTo>
                  <a:lnTo>
                    <a:pt x="1406" y="625"/>
                  </a:lnTo>
                  <a:lnTo>
                    <a:pt x="1459" y="643"/>
                  </a:lnTo>
                  <a:lnTo>
                    <a:pt x="1511" y="522"/>
                  </a:lnTo>
                  <a:lnTo>
                    <a:pt x="1563" y="333"/>
                  </a:lnTo>
                  <a:lnTo>
                    <a:pt x="1615" y="479"/>
                  </a:lnTo>
                  <a:lnTo>
                    <a:pt x="1667" y="443"/>
                  </a:lnTo>
                  <a:lnTo>
                    <a:pt x="1719" y="343"/>
                  </a:lnTo>
                  <a:lnTo>
                    <a:pt x="1771" y="361"/>
                  </a:lnTo>
                  <a:lnTo>
                    <a:pt x="1823" y="365"/>
                  </a:lnTo>
                  <a:lnTo>
                    <a:pt x="1875" y="243"/>
                  </a:lnTo>
                  <a:lnTo>
                    <a:pt x="1927" y="208"/>
                  </a:lnTo>
                  <a:lnTo>
                    <a:pt x="1979" y="293"/>
                  </a:lnTo>
                  <a:lnTo>
                    <a:pt x="2031" y="154"/>
                  </a:lnTo>
                  <a:lnTo>
                    <a:pt x="2084" y="208"/>
                  </a:lnTo>
                </a:path>
              </a:pathLst>
            </a:custGeom>
            <a:noFill/>
            <a:ln w="28575">
              <a:solidFill>
                <a:srgbClr val="D52B1E"/>
              </a:solidFill>
              <a:prstDash val="solid"/>
              <a:round/>
              <a:headEnd/>
              <a:tailEnd/>
            </a:ln>
          </p:spPr>
          <p:txBody>
            <a:bodyPr/>
            <a:lstStyle/>
            <a:p>
              <a:pPr fontAlgn="auto">
                <a:spcBef>
                  <a:spcPts val="0"/>
                </a:spcBef>
                <a:spcAft>
                  <a:spcPts val="0"/>
                </a:spcAft>
                <a:defRPr/>
              </a:pPr>
              <a:endParaRPr lang="en-US" sz="1400" b="1" dirty="0">
                <a:solidFill>
                  <a:srgbClr val="333333"/>
                </a:solidFill>
                <a:cs typeface="Arial" charset="0"/>
              </a:endParaRPr>
            </a:p>
          </p:txBody>
        </p:sp>
        <p:sp>
          <p:nvSpPr>
            <p:cNvPr id="103" name="Freeform 279"/>
            <p:cNvSpPr>
              <a:spLocks/>
            </p:cNvSpPr>
            <p:nvPr/>
          </p:nvSpPr>
          <p:spPr bwMode="auto">
            <a:xfrm flipV="1">
              <a:off x="1482725" y="3454400"/>
              <a:ext cx="5800725" cy="1571625"/>
            </a:xfrm>
            <a:custGeom>
              <a:avLst/>
              <a:gdLst>
                <a:gd name="T0" fmla="*/ 2147483647 w 4584"/>
                <a:gd name="T1" fmla="*/ 0 h 2818"/>
                <a:gd name="T2" fmla="*/ 2147483647 w 4584"/>
                <a:gd name="T3" fmla="*/ 2147483647 h 2818"/>
                <a:gd name="T4" fmla="*/ 2147483647 w 4584"/>
                <a:gd name="T5" fmla="*/ 2147483647 h 2818"/>
                <a:gd name="T6" fmla="*/ 2147483647 w 4584"/>
                <a:gd name="T7" fmla="*/ 2147483647 h 2818"/>
                <a:gd name="T8" fmla="*/ 2147483647 w 4584"/>
                <a:gd name="T9" fmla="*/ 2147483647 h 2818"/>
                <a:gd name="T10" fmla="*/ 2147483647 w 4584"/>
                <a:gd name="T11" fmla="*/ 2147483647 h 2818"/>
                <a:gd name="T12" fmla="*/ 2147483647 w 4584"/>
                <a:gd name="T13" fmla="*/ 2147483647 h 2818"/>
                <a:gd name="T14" fmla="*/ 2147483647 w 4584"/>
                <a:gd name="T15" fmla="*/ 2147483647 h 2818"/>
                <a:gd name="T16" fmla="*/ 2147483647 w 4584"/>
                <a:gd name="T17" fmla="*/ 2147483647 h 2818"/>
                <a:gd name="T18" fmla="*/ 2147483647 w 4584"/>
                <a:gd name="T19" fmla="*/ 2147483647 h 2818"/>
                <a:gd name="T20" fmla="*/ 2147483647 w 4584"/>
                <a:gd name="T21" fmla="*/ 2147483647 h 2818"/>
                <a:gd name="T22" fmla="*/ 2147483647 w 4584"/>
                <a:gd name="T23" fmla="*/ 2147483647 h 2818"/>
                <a:gd name="T24" fmla="*/ 2147483647 w 4584"/>
                <a:gd name="T25" fmla="*/ 2147483647 h 2818"/>
                <a:gd name="T26" fmla="*/ 2147483647 w 4584"/>
                <a:gd name="T27" fmla="*/ 2147483647 h 2818"/>
                <a:gd name="T28" fmla="*/ 2147483647 w 4584"/>
                <a:gd name="T29" fmla="*/ 2147483647 h 2818"/>
                <a:gd name="T30" fmla="*/ 2147483647 w 4584"/>
                <a:gd name="T31" fmla="*/ 2147483647 h 2818"/>
                <a:gd name="T32" fmla="*/ 2147483647 w 4584"/>
                <a:gd name="T33" fmla="*/ 2147483647 h 2818"/>
                <a:gd name="T34" fmla="*/ 2147483647 w 4584"/>
                <a:gd name="T35" fmla="*/ 2147483647 h 2818"/>
                <a:gd name="T36" fmla="*/ 2147483647 w 4584"/>
                <a:gd name="T37" fmla="*/ 2147483647 h 2818"/>
                <a:gd name="T38" fmla="*/ 2147483647 w 4584"/>
                <a:gd name="T39" fmla="*/ 2147483647 h 2818"/>
                <a:gd name="T40" fmla="*/ 2147483647 w 4584"/>
                <a:gd name="T41" fmla="*/ 2147483647 h 2818"/>
                <a:gd name="T42" fmla="*/ 2147483647 w 4584"/>
                <a:gd name="T43" fmla="*/ 2147483647 h 2818"/>
                <a:gd name="T44" fmla="*/ 2147483647 w 4584"/>
                <a:gd name="T45" fmla="*/ 2147483647 h 2818"/>
                <a:gd name="T46" fmla="*/ 2147483647 w 4584"/>
                <a:gd name="T47" fmla="*/ 2147483647 h 2818"/>
                <a:gd name="T48" fmla="*/ 2147483647 w 4584"/>
                <a:gd name="T49" fmla="*/ 0 h 2818"/>
                <a:gd name="T50" fmla="*/ 2147483647 w 4584"/>
                <a:gd name="T51" fmla="*/ 0 h 2818"/>
                <a:gd name="T52" fmla="*/ 2147483647 w 4584"/>
                <a:gd name="T53" fmla="*/ 0 h 2818"/>
                <a:gd name="T54" fmla="*/ 2147483647 w 4584"/>
                <a:gd name="T55" fmla="*/ 0 h 2818"/>
                <a:gd name="T56" fmla="*/ 2147483647 w 4584"/>
                <a:gd name="T57" fmla="*/ 0 h 2818"/>
                <a:gd name="T58" fmla="*/ 2147483647 w 4584"/>
                <a:gd name="T59" fmla="*/ 0 h 2818"/>
                <a:gd name="T60" fmla="*/ 2147483647 w 4584"/>
                <a:gd name="T61" fmla="*/ 0 h 2818"/>
                <a:gd name="T62" fmla="*/ 2147483647 w 4584"/>
                <a:gd name="T63" fmla="*/ 0 h 2818"/>
                <a:gd name="T64" fmla="*/ 2147483647 w 4584"/>
                <a:gd name="T65" fmla="*/ 0 h 2818"/>
                <a:gd name="T66" fmla="*/ 2147483647 w 4584"/>
                <a:gd name="T67" fmla="*/ 0 h 2818"/>
                <a:gd name="T68" fmla="*/ 2147483647 w 4584"/>
                <a:gd name="T69" fmla="*/ 0 h 2818"/>
                <a:gd name="T70" fmla="*/ 2147483647 w 4584"/>
                <a:gd name="T71" fmla="*/ 0 h 2818"/>
                <a:gd name="T72" fmla="*/ 2147483647 w 4584"/>
                <a:gd name="T73" fmla="*/ 0 h 2818"/>
                <a:gd name="T74" fmla="*/ 2147483647 w 4584"/>
                <a:gd name="T75" fmla="*/ 0 h 2818"/>
                <a:gd name="T76" fmla="*/ 2147483647 w 4584"/>
                <a:gd name="T77" fmla="*/ 0 h 2818"/>
                <a:gd name="T78" fmla="*/ 2147483647 w 4584"/>
                <a:gd name="T79" fmla="*/ 0 h 2818"/>
                <a:gd name="T80" fmla="*/ 2147483647 w 4584"/>
                <a:gd name="T81" fmla="*/ 0 h 2818"/>
                <a:gd name="T82" fmla="*/ 2147483647 w 4584"/>
                <a:gd name="T83" fmla="*/ 0 h 2818"/>
                <a:gd name="T84" fmla="*/ 2147483647 w 4584"/>
                <a:gd name="T85" fmla="*/ 0 h 2818"/>
                <a:gd name="T86" fmla="*/ 2147483647 w 4584"/>
                <a:gd name="T87" fmla="*/ 0 h 2818"/>
                <a:gd name="T88" fmla="*/ 2147483647 w 4584"/>
                <a:gd name="T89" fmla="*/ 0 h 28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84"/>
                <a:gd name="T136" fmla="*/ 0 h 2818"/>
                <a:gd name="T137" fmla="*/ 4584 w 4584"/>
                <a:gd name="T138" fmla="*/ 2818 h 28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84" h="2818">
                  <a:moveTo>
                    <a:pt x="0" y="0"/>
                  </a:moveTo>
                  <a:lnTo>
                    <a:pt x="52" y="168"/>
                  </a:lnTo>
                  <a:lnTo>
                    <a:pt x="104" y="479"/>
                  </a:lnTo>
                  <a:lnTo>
                    <a:pt x="156" y="1486"/>
                  </a:lnTo>
                  <a:lnTo>
                    <a:pt x="209" y="2036"/>
                  </a:lnTo>
                  <a:lnTo>
                    <a:pt x="261" y="2207"/>
                  </a:lnTo>
                  <a:lnTo>
                    <a:pt x="313" y="2468"/>
                  </a:lnTo>
                  <a:lnTo>
                    <a:pt x="365" y="2679"/>
                  </a:lnTo>
                  <a:lnTo>
                    <a:pt x="417" y="2679"/>
                  </a:lnTo>
                  <a:lnTo>
                    <a:pt x="469" y="2818"/>
                  </a:lnTo>
                  <a:lnTo>
                    <a:pt x="521" y="2661"/>
                  </a:lnTo>
                  <a:lnTo>
                    <a:pt x="573" y="2311"/>
                  </a:lnTo>
                  <a:lnTo>
                    <a:pt x="625" y="2289"/>
                  </a:lnTo>
                  <a:lnTo>
                    <a:pt x="677" y="2146"/>
                  </a:lnTo>
                  <a:lnTo>
                    <a:pt x="729" y="2064"/>
                  </a:lnTo>
                  <a:lnTo>
                    <a:pt x="781" y="1971"/>
                  </a:lnTo>
                  <a:lnTo>
                    <a:pt x="834" y="1761"/>
                  </a:lnTo>
                  <a:lnTo>
                    <a:pt x="886" y="1579"/>
                  </a:lnTo>
                  <a:lnTo>
                    <a:pt x="938" y="1650"/>
                  </a:lnTo>
                  <a:lnTo>
                    <a:pt x="990" y="1593"/>
                  </a:lnTo>
                  <a:lnTo>
                    <a:pt x="1042" y="1550"/>
                  </a:lnTo>
                  <a:lnTo>
                    <a:pt x="1094" y="1518"/>
                  </a:lnTo>
                  <a:lnTo>
                    <a:pt x="1146" y="1418"/>
                  </a:lnTo>
                  <a:lnTo>
                    <a:pt x="1198" y="1286"/>
                  </a:lnTo>
                  <a:lnTo>
                    <a:pt x="1250" y="1396"/>
                  </a:lnTo>
                  <a:lnTo>
                    <a:pt x="1302" y="1375"/>
                  </a:lnTo>
                  <a:lnTo>
                    <a:pt x="1354" y="1364"/>
                  </a:lnTo>
                  <a:lnTo>
                    <a:pt x="1406" y="1150"/>
                  </a:lnTo>
                  <a:lnTo>
                    <a:pt x="1459" y="1136"/>
                  </a:lnTo>
                  <a:lnTo>
                    <a:pt x="1511" y="1321"/>
                  </a:lnTo>
                  <a:lnTo>
                    <a:pt x="1563" y="1250"/>
                  </a:lnTo>
                  <a:lnTo>
                    <a:pt x="1615" y="1179"/>
                  </a:lnTo>
                  <a:lnTo>
                    <a:pt x="1667" y="1021"/>
                  </a:lnTo>
                  <a:lnTo>
                    <a:pt x="1719" y="971"/>
                  </a:lnTo>
                  <a:lnTo>
                    <a:pt x="1771" y="1111"/>
                  </a:lnTo>
                  <a:lnTo>
                    <a:pt x="1823" y="1264"/>
                  </a:lnTo>
                  <a:lnTo>
                    <a:pt x="1875" y="1089"/>
                  </a:lnTo>
                  <a:lnTo>
                    <a:pt x="1927" y="961"/>
                  </a:lnTo>
                  <a:lnTo>
                    <a:pt x="1979" y="1104"/>
                  </a:lnTo>
                  <a:lnTo>
                    <a:pt x="2031" y="1186"/>
                  </a:lnTo>
                  <a:lnTo>
                    <a:pt x="2084" y="1143"/>
                  </a:lnTo>
                  <a:lnTo>
                    <a:pt x="2136" y="971"/>
                  </a:lnTo>
                  <a:lnTo>
                    <a:pt x="2188" y="996"/>
                  </a:lnTo>
                  <a:lnTo>
                    <a:pt x="2240" y="979"/>
                  </a:lnTo>
                  <a:lnTo>
                    <a:pt x="2292" y="914"/>
                  </a:lnTo>
                  <a:lnTo>
                    <a:pt x="2344" y="861"/>
                  </a:lnTo>
                  <a:lnTo>
                    <a:pt x="2396" y="818"/>
                  </a:lnTo>
                  <a:lnTo>
                    <a:pt x="2448" y="832"/>
                  </a:lnTo>
                  <a:lnTo>
                    <a:pt x="2500" y="707"/>
                  </a:lnTo>
                  <a:lnTo>
                    <a:pt x="2552" y="689"/>
                  </a:lnTo>
                  <a:lnTo>
                    <a:pt x="2604" y="682"/>
                  </a:lnTo>
                  <a:lnTo>
                    <a:pt x="2656" y="779"/>
                  </a:lnTo>
                  <a:lnTo>
                    <a:pt x="2709" y="689"/>
                  </a:lnTo>
                  <a:lnTo>
                    <a:pt x="2761" y="621"/>
                  </a:lnTo>
                  <a:lnTo>
                    <a:pt x="2813" y="625"/>
                  </a:lnTo>
                  <a:lnTo>
                    <a:pt x="2865" y="611"/>
                  </a:lnTo>
                  <a:lnTo>
                    <a:pt x="2917" y="611"/>
                  </a:lnTo>
                  <a:lnTo>
                    <a:pt x="2969" y="475"/>
                  </a:lnTo>
                  <a:lnTo>
                    <a:pt x="3021" y="532"/>
                  </a:lnTo>
                  <a:lnTo>
                    <a:pt x="3073" y="586"/>
                  </a:lnTo>
                  <a:lnTo>
                    <a:pt x="3125" y="561"/>
                  </a:lnTo>
                  <a:lnTo>
                    <a:pt x="3177" y="575"/>
                  </a:lnTo>
                  <a:lnTo>
                    <a:pt x="3229" y="496"/>
                  </a:lnTo>
                  <a:lnTo>
                    <a:pt x="3281" y="486"/>
                  </a:lnTo>
                  <a:lnTo>
                    <a:pt x="3334" y="439"/>
                  </a:lnTo>
                  <a:lnTo>
                    <a:pt x="3386" y="464"/>
                  </a:lnTo>
                  <a:lnTo>
                    <a:pt x="3438" y="421"/>
                  </a:lnTo>
                  <a:lnTo>
                    <a:pt x="3490" y="439"/>
                  </a:lnTo>
                  <a:lnTo>
                    <a:pt x="3542" y="368"/>
                  </a:lnTo>
                  <a:lnTo>
                    <a:pt x="3594" y="529"/>
                  </a:lnTo>
                  <a:lnTo>
                    <a:pt x="3646" y="504"/>
                  </a:lnTo>
                  <a:lnTo>
                    <a:pt x="3698" y="461"/>
                  </a:lnTo>
                  <a:lnTo>
                    <a:pt x="3750" y="468"/>
                  </a:lnTo>
                  <a:lnTo>
                    <a:pt x="3802" y="457"/>
                  </a:lnTo>
                  <a:lnTo>
                    <a:pt x="3854" y="511"/>
                  </a:lnTo>
                  <a:lnTo>
                    <a:pt x="3906" y="382"/>
                  </a:lnTo>
                  <a:lnTo>
                    <a:pt x="3959" y="400"/>
                  </a:lnTo>
                  <a:lnTo>
                    <a:pt x="4011" y="418"/>
                  </a:lnTo>
                  <a:lnTo>
                    <a:pt x="4063" y="482"/>
                  </a:lnTo>
                  <a:lnTo>
                    <a:pt x="4115" y="382"/>
                  </a:lnTo>
                  <a:lnTo>
                    <a:pt x="4167" y="479"/>
                  </a:lnTo>
                  <a:lnTo>
                    <a:pt x="4219" y="536"/>
                  </a:lnTo>
                  <a:lnTo>
                    <a:pt x="4271" y="493"/>
                  </a:lnTo>
                  <a:lnTo>
                    <a:pt x="4323" y="393"/>
                  </a:lnTo>
                  <a:lnTo>
                    <a:pt x="4375" y="429"/>
                  </a:lnTo>
                  <a:lnTo>
                    <a:pt x="4427" y="400"/>
                  </a:lnTo>
                  <a:lnTo>
                    <a:pt x="4479" y="479"/>
                  </a:lnTo>
                  <a:lnTo>
                    <a:pt x="4531" y="496"/>
                  </a:lnTo>
                  <a:lnTo>
                    <a:pt x="4575" y="382"/>
                  </a:lnTo>
                  <a:lnTo>
                    <a:pt x="4584" y="311"/>
                  </a:lnTo>
                </a:path>
              </a:pathLst>
            </a:custGeom>
            <a:noFill/>
            <a:ln w="28575">
              <a:solidFill>
                <a:srgbClr val="00A1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b="1" dirty="0"/>
            </a:p>
          </p:txBody>
        </p:sp>
        <p:sp>
          <p:nvSpPr>
            <p:cNvPr id="104" name="Freeform 280"/>
            <p:cNvSpPr>
              <a:spLocks/>
            </p:cNvSpPr>
            <p:nvPr/>
          </p:nvSpPr>
          <p:spPr bwMode="auto">
            <a:xfrm flipV="1">
              <a:off x="1492250" y="4092575"/>
              <a:ext cx="5800725" cy="925513"/>
            </a:xfrm>
            <a:custGeom>
              <a:avLst/>
              <a:gdLst>
                <a:gd name="T0" fmla="*/ 1 w 4584"/>
                <a:gd name="T1" fmla="*/ 0 h 1657"/>
                <a:gd name="T2" fmla="*/ 1 w 4584"/>
                <a:gd name="T3" fmla="*/ 0 h 1657"/>
                <a:gd name="T4" fmla="*/ 2 w 4584"/>
                <a:gd name="T5" fmla="*/ 1 h 1657"/>
                <a:gd name="T6" fmla="*/ 2 w 4584"/>
                <a:gd name="T7" fmla="*/ 1 h 1657"/>
                <a:gd name="T8" fmla="*/ 3 w 4584"/>
                <a:gd name="T9" fmla="*/ 1 h 1657"/>
                <a:gd name="T10" fmla="*/ 4 w 4584"/>
                <a:gd name="T11" fmla="*/ 1 h 1657"/>
                <a:gd name="T12" fmla="*/ 5 w 4584"/>
                <a:gd name="T13" fmla="*/ 1 h 1657"/>
                <a:gd name="T14" fmla="*/ 5 w 4584"/>
                <a:gd name="T15" fmla="*/ 1 h 1657"/>
                <a:gd name="T16" fmla="*/ 6 w 4584"/>
                <a:gd name="T17" fmla="*/ 1 h 1657"/>
                <a:gd name="T18" fmla="*/ 6 w 4584"/>
                <a:gd name="T19" fmla="*/ 1 h 1657"/>
                <a:gd name="T20" fmla="*/ 7 w 4584"/>
                <a:gd name="T21" fmla="*/ 1 h 1657"/>
                <a:gd name="T22" fmla="*/ 8 w 4584"/>
                <a:gd name="T23" fmla="*/ 1 h 1657"/>
                <a:gd name="T24" fmla="*/ 9 w 4584"/>
                <a:gd name="T25" fmla="*/ 1 h 1657"/>
                <a:gd name="T26" fmla="*/ 10 w 4584"/>
                <a:gd name="T27" fmla="*/ 1 h 1657"/>
                <a:gd name="T28" fmla="*/ 10 w 4584"/>
                <a:gd name="T29" fmla="*/ 1 h 1657"/>
                <a:gd name="T30" fmla="*/ 11 w 4584"/>
                <a:gd name="T31" fmla="*/ 1 h 1657"/>
                <a:gd name="T32" fmla="*/ 11 w 4584"/>
                <a:gd name="T33" fmla="*/ 1 h 1657"/>
                <a:gd name="T34" fmla="*/ 12 w 4584"/>
                <a:gd name="T35" fmla="*/ 1 h 1657"/>
                <a:gd name="T36" fmla="*/ 13 w 4584"/>
                <a:gd name="T37" fmla="*/ 1 h 1657"/>
                <a:gd name="T38" fmla="*/ 14 w 4584"/>
                <a:gd name="T39" fmla="*/ 1 h 1657"/>
                <a:gd name="T40" fmla="*/ 14 w 4584"/>
                <a:gd name="T41" fmla="*/ 1 h 1657"/>
                <a:gd name="T42" fmla="*/ 15 w 4584"/>
                <a:gd name="T43" fmla="*/ 1 h 1657"/>
                <a:gd name="T44" fmla="*/ 16 w 4584"/>
                <a:gd name="T45" fmla="*/ 1 h 1657"/>
                <a:gd name="T46" fmla="*/ 17 w 4584"/>
                <a:gd name="T47" fmla="*/ 1 h 1657"/>
                <a:gd name="T48" fmla="*/ 17 w 4584"/>
                <a:gd name="T49" fmla="*/ 1 h 1657"/>
                <a:gd name="T50" fmla="*/ 18 w 4584"/>
                <a:gd name="T51" fmla="*/ 1 h 1657"/>
                <a:gd name="T52" fmla="*/ 18 w 4584"/>
                <a:gd name="T53" fmla="*/ 1 h 1657"/>
                <a:gd name="T54" fmla="*/ 19 w 4584"/>
                <a:gd name="T55" fmla="*/ 1 h 1657"/>
                <a:gd name="T56" fmla="*/ 20 w 4584"/>
                <a:gd name="T57" fmla="*/ 0 h 1657"/>
                <a:gd name="T58" fmla="*/ 21 w 4584"/>
                <a:gd name="T59" fmla="*/ 1 h 1657"/>
                <a:gd name="T60" fmla="*/ 21 w 4584"/>
                <a:gd name="T61" fmla="*/ 0 h 1657"/>
                <a:gd name="T62" fmla="*/ 22 w 4584"/>
                <a:gd name="T63" fmla="*/ 0 h 1657"/>
                <a:gd name="T64" fmla="*/ 23 w 4584"/>
                <a:gd name="T65" fmla="*/ 0 h 1657"/>
                <a:gd name="T66" fmla="*/ 24 w 4584"/>
                <a:gd name="T67" fmla="*/ 0 h 1657"/>
                <a:gd name="T68" fmla="*/ 24 w 4584"/>
                <a:gd name="T69" fmla="*/ 0 h 1657"/>
                <a:gd name="T70" fmla="*/ 25 w 4584"/>
                <a:gd name="T71" fmla="*/ 0 h 1657"/>
                <a:gd name="T72" fmla="*/ 25 w 4584"/>
                <a:gd name="T73" fmla="*/ 0 h 1657"/>
                <a:gd name="T74" fmla="*/ 26 w 4584"/>
                <a:gd name="T75" fmla="*/ 0 h 1657"/>
                <a:gd name="T76" fmla="*/ 27 w 4584"/>
                <a:gd name="T77" fmla="*/ 0 h 1657"/>
                <a:gd name="T78" fmla="*/ 28 w 4584"/>
                <a:gd name="T79" fmla="*/ 0 h 1657"/>
                <a:gd name="T80" fmla="*/ 28 w 4584"/>
                <a:gd name="T81" fmla="*/ 0 h 1657"/>
                <a:gd name="T82" fmla="*/ 29 w 4584"/>
                <a:gd name="T83" fmla="*/ 0 h 1657"/>
                <a:gd name="T84" fmla="*/ 30 w 4584"/>
                <a:gd name="T85" fmla="*/ 0 h 1657"/>
                <a:gd name="T86" fmla="*/ 30 w 4584"/>
                <a:gd name="T87" fmla="*/ 0 h 1657"/>
                <a:gd name="T88" fmla="*/ 30 w 4584"/>
                <a:gd name="T89" fmla="*/ 0 h 16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84"/>
                <a:gd name="T136" fmla="*/ 0 h 1657"/>
                <a:gd name="T137" fmla="*/ 4584 w 4584"/>
                <a:gd name="T138" fmla="*/ 1657 h 16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84" h="1657">
                  <a:moveTo>
                    <a:pt x="0" y="0"/>
                  </a:moveTo>
                  <a:lnTo>
                    <a:pt x="52" y="53"/>
                  </a:lnTo>
                  <a:lnTo>
                    <a:pt x="104" y="43"/>
                  </a:lnTo>
                  <a:lnTo>
                    <a:pt x="156" y="411"/>
                  </a:lnTo>
                  <a:lnTo>
                    <a:pt x="209" y="761"/>
                  </a:lnTo>
                  <a:lnTo>
                    <a:pt x="261" y="1046"/>
                  </a:lnTo>
                  <a:lnTo>
                    <a:pt x="313" y="1096"/>
                  </a:lnTo>
                  <a:lnTo>
                    <a:pt x="365" y="1236"/>
                  </a:lnTo>
                  <a:lnTo>
                    <a:pt x="417" y="1478"/>
                  </a:lnTo>
                  <a:lnTo>
                    <a:pt x="469" y="1646"/>
                  </a:lnTo>
                  <a:lnTo>
                    <a:pt x="521" y="1468"/>
                  </a:lnTo>
                  <a:lnTo>
                    <a:pt x="573" y="1536"/>
                  </a:lnTo>
                  <a:lnTo>
                    <a:pt x="625" y="1657"/>
                  </a:lnTo>
                  <a:lnTo>
                    <a:pt x="677" y="1496"/>
                  </a:lnTo>
                  <a:lnTo>
                    <a:pt x="729" y="1532"/>
                  </a:lnTo>
                  <a:lnTo>
                    <a:pt x="781" y="1607"/>
                  </a:lnTo>
                  <a:lnTo>
                    <a:pt x="834" y="1414"/>
                  </a:lnTo>
                  <a:lnTo>
                    <a:pt x="886" y="1261"/>
                  </a:lnTo>
                  <a:lnTo>
                    <a:pt x="938" y="1296"/>
                  </a:lnTo>
                  <a:lnTo>
                    <a:pt x="990" y="1425"/>
                  </a:lnTo>
                  <a:lnTo>
                    <a:pt x="1042" y="1428"/>
                  </a:lnTo>
                  <a:lnTo>
                    <a:pt x="1094" y="1343"/>
                  </a:lnTo>
                  <a:lnTo>
                    <a:pt x="1146" y="1221"/>
                  </a:lnTo>
                  <a:lnTo>
                    <a:pt x="1198" y="1107"/>
                  </a:lnTo>
                  <a:lnTo>
                    <a:pt x="1250" y="1253"/>
                  </a:lnTo>
                  <a:lnTo>
                    <a:pt x="1302" y="1343"/>
                  </a:lnTo>
                  <a:lnTo>
                    <a:pt x="1354" y="1221"/>
                  </a:lnTo>
                  <a:lnTo>
                    <a:pt x="1406" y="1246"/>
                  </a:lnTo>
                  <a:lnTo>
                    <a:pt x="1459" y="1243"/>
                  </a:lnTo>
                  <a:lnTo>
                    <a:pt x="1511" y="1232"/>
                  </a:lnTo>
                  <a:lnTo>
                    <a:pt x="1563" y="1121"/>
                  </a:lnTo>
                  <a:lnTo>
                    <a:pt x="1615" y="1200"/>
                  </a:lnTo>
                  <a:lnTo>
                    <a:pt x="1667" y="1178"/>
                  </a:lnTo>
                  <a:lnTo>
                    <a:pt x="1719" y="1375"/>
                  </a:lnTo>
                  <a:lnTo>
                    <a:pt x="1771" y="1261"/>
                  </a:lnTo>
                  <a:lnTo>
                    <a:pt x="1823" y="1243"/>
                  </a:lnTo>
                  <a:lnTo>
                    <a:pt x="1875" y="1339"/>
                  </a:lnTo>
                  <a:lnTo>
                    <a:pt x="1927" y="1139"/>
                  </a:lnTo>
                  <a:lnTo>
                    <a:pt x="1979" y="1278"/>
                  </a:lnTo>
                  <a:lnTo>
                    <a:pt x="2031" y="936"/>
                  </a:lnTo>
                  <a:lnTo>
                    <a:pt x="2084" y="1200"/>
                  </a:lnTo>
                  <a:lnTo>
                    <a:pt x="2136" y="1196"/>
                  </a:lnTo>
                  <a:lnTo>
                    <a:pt x="2188" y="1096"/>
                  </a:lnTo>
                  <a:lnTo>
                    <a:pt x="2240" y="1150"/>
                  </a:lnTo>
                  <a:lnTo>
                    <a:pt x="2292" y="1136"/>
                  </a:lnTo>
                  <a:lnTo>
                    <a:pt x="2344" y="1032"/>
                  </a:lnTo>
                  <a:lnTo>
                    <a:pt x="2396" y="939"/>
                  </a:lnTo>
                  <a:lnTo>
                    <a:pt x="2448" y="1071"/>
                  </a:lnTo>
                  <a:lnTo>
                    <a:pt x="2500" y="968"/>
                  </a:lnTo>
                  <a:lnTo>
                    <a:pt x="2552" y="978"/>
                  </a:lnTo>
                  <a:lnTo>
                    <a:pt x="2604" y="1021"/>
                  </a:lnTo>
                  <a:lnTo>
                    <a:pt x="2656" y="825"/>
                  </a:lnTo>
                  <a:lnTo>
                    <a:pt x="2709" y="786"/>
                  </a:lnTo>
                  <a:lnTo>
                    <a:pt x="2761" y="889"/>
                  </a:lnTo>
                  <a:lnTo>
                    <a:pt x="2813" y="871"/>
                  </a:lnTo>
                  <a:lnTo>
                    <a:pt x="2865" y="882"/>
                  </a:lnTo>
                  <a:lnTo>
                    <a:pt x="2917" y="825"/>
                  </a:lnTo>
                  <a:lnTo>
                    <a:pt x="2969" y="786"/>
                  </a:lnTo>
                  <a:lnTo>
                    <a:pt x="3021" y="768"/>
                  </a:lnTo>
                  <a:lnTo>
                    <a:pt x="3073" y="800"/>
                  </a:lnTo>
                  <a:lnTo>
                    <a:pt x="3125" y="743"/>
                  </a:lnTo>
                  <a:lnTo>
                    <a:pt x="3177" y="753"/>
                  </a:lnTo>
                  <a:lnTo>
                    <a:pt x="3229" y="750"/>
                  </a:lnTo>
                  <a:lnTo>
                    <a:pt x="3281" y="636"/>
                  </a:lnTo>
                  <a:lnTo>
                    <a:pt x="3334" y="657"/>
                  </a:lnTo>
                  <a:lnTo>
                    <a:pt x="3386" y="611"/>
                  </a:lnTo>
                  <a:lnTo>
                    <a:pt x="3438" y="546"/>
                  </a:lnTo>
                  <a:lnTo>
                    <a:pt x="3490" y="575"/>
                  </a:lnTo>
                  <a:lnTo>
                    <a:pt x="3542" y="596"/>
                  </a:lnTo>
                  <a:lnTo>
                    <a:pt x="3594" y="646"/>
                  </a:lnTo>
                  <a:lnTo>
                    <a:pt x="3646" y="525"/>
                  </a:lnTo>
                  <a:lnTo>
                    <a:pt x="3698" y="478"/>
                  </a:lnTo>
                  <a:lnTo>
                    <a:pt x="3750" y="600"/>
                  </a:lnTo>
                  <a:lnTo>
                    <a:pt x="3802" y="500"/>
                  </a:lnTo>
                  <a:lnTo>
                    <a:pt x="3854" y="443"/>
                  </a:lnTo>
                  <a:lnTo>
                    <a:pt x="3906" y="503"/>
                  </a:lnTo>
                  <a:lnTo>
                    <a:pt x="3959" y="507"/>
                  </a:lnTo>
                  <a:lnTo>
                    <a:pt x="4011" y="400"/>
                  </a:lnTo>
                  <a:lnTo>
                    <a:pt x="4063" y="457"/>
                  </a:lnTo>
                  <a:lnTo>
                    <a:pt x="4115" y="464"/>
                  </a:lnTo>
                  <a:lnTo>
                    <a:pt x="4167" y="536"/>
                  </a:lnTo>
                  <a:lnTo>
                    <a:pt x="4219" y="503"/>
                  </a:lnTo>
                  <a:lnTo>
                    <a:pt x="4271" y="525"/>
                  </a:lnTo>
                  <a:lnTo>
                    <a:pt x="4323" y="561"/>
                  </a:lnTo>
                  <a:lnTo>
                    <a:pt x="4375" y="482"/>
                  </a:lnTo>
                  <a:lnTo>
                    <a:pt x="4427" y="550"/>
                  </a:lnTo>
                  <a:lnTo>
                    <a:pt x="4479" y="578"/>
                  </a:lnTo>
                  <a:lnTo>
                    <a:pt x="4531" y="450"/>
                  </a:lnTo>
                  <a:lnTo>
                    <a:pt x="4575" y="353"/>
                  </a:lnTo>
                  <a:lnTo>
                    <a:pt x="4584" y="311"/>
                  </a:lnTo>
                </a:path>
              </a:pathLst>
            </a:custGeom>
            <a:noFill/>
            <a:ln w="28575">
              <a:solidFill>
                <a:srgbClr val="82786F"/>
              </a:solidFill>
              <a:prstDash val="solid"/>
              <a:round/>
              <a:headEnd/>
              <a:tailEnd/>
            </a:ln>
          </p:spPr>
          <p:txBody>
            <a:bodyPr/>
            <a:lstStyle/>
            <a:p>
              <a:pPr fontAlgn="auto">
                <a:spcBef>
                  <a:spcPts val="0"/>
                </a:spcBef>
                <a:spcAft>
                  <a:spcPts val="0"/>
                </a:spcAft>
                <a:defRPr/>
              </a:pPr>
              <a:endParaRPr lang="en-US" sz="1400" b="1" dirty="0">
                <a:solidFill>
                  <a:srgbClr val="333333"/>
                </a:solidFill>
                <a:cs typeface="Arial" charset="0"/>
              </a:endParaRPr>
            </a:p>
          </p:txBody>
        </p:sp>
        <p:cxnSp>
          <p:nvCxnSpPr>
            <p:cNvPr id="108" name="Straight Connector 107"/>
            <p:cNvCxnSpPr/>
            <p:nvPr/>
          </p:nvCxnSpPr>
          <p:spPr>
            <a:xfrm>
              <a:off x="3594100"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80732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27392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748463"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223000"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697538"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70488"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64502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119563"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068638"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543175"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17713"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492250" y="5135563"/>
              <a:ext cx="0" cy="11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1" name="Freeform 120"/>
            <p:cNvSpPr/>
            <p:nvPr/>
          </p:nvSpPr>
          <p:spPr>
            <a:xfrm>
              <a:off x="1433513" y="3181350"/>
              <a:ext cx="5853112" cy="1851025"/>
            </a:xfrm>
            <a:custGeom>
              <a:avLst/>
              <a:gdLst>
                <a:gd name="connsiteX0" fmla="*/ 59720 w 5854030"/>
                <a:gd name="connsiteY0" fmla="*/ 1838883 h 1852350"/>
                <a:gd name="connsiteX1" fmla="*/ 3736 w 5854030"/>
                <a:gd name="connsiteY1" fmla="*/ 1838883 h 1852350"/>
                <a:gd name="connsiteX2" fmla="*/ 153026 w 5854030"/>
                <a:gd name="connsiteY2" fmla="*/ 1698924 h 1852350"/>
                <a:gd name="connsiteX3" fmla="*/ 190349 w 5854030"/>
                <a:gd name="connsiteY3" fmla="*/ 1465659 h 1852350"/>
                <a:gd name="connsiteX4" fmla="*/ 237002 w 5854030"/>
                <a:gd name="connsiteY4" fmla="*/ 1195071 h 1852350"/>
                <a:gd name="connsiteX5" fmla="*/ 264993 w 5854030"/>
                <a:gd name="connsiteY5" fmla="*/ 840508 h 1852350"/>
                <a:gd name="connsiteX6" fmla="*/ 320977 w 5854030"/>
                <a:gd name="connsiteY6" fmla="*/ 616573 h 1852350"/>
                <a:gd name="connsiteX7" fmla="*/ 376961 w 5854030"/>
                <a:gd name="connsiteY7" fmla="*/ 411300 h 1852350"/>
                <a:gd name="connsiteX8" fmla="*/ 395622 w 5854030"/>
                <a:gd name="connsiteY8" fmla="*/ 299332 h 1852350"/>
                <a:gd name="connsiteX9" fmla="*/ 470267 w 5854030"/>
                <a:gd name="connsiteY9" fmla="*/ 224687 h 1852350"/>
                <a:gd name="connsiteX10" fmla="*/ 526251 w 5854030"/>
                <a:gd name="connsiteY10" fmla="*/ 75398 h 1852350"/>
                <a:gd name="connsiteX11" fmla="*/ 600895 w 5854030"/>
                <a:gd name="connsiteY11" fmla="*/ 112720 h 1852350"/>
                <a:gd name="connsiteX12" fmla="*/ 666210 w 5854030"/>
                <a:gd name="connsiteY12" fmla="*/ 753 h 1852350"/>
                <a:gd name="connsiteX13" fmla="*/ 750185 w 5854030"/>
                <a:gd name="connsiteY13" fmla="*/ 178034 h 1852350"/>
                <a:gd name="connsiteX14" fmla="*/ 815500 w 5854030"/>
                <a:gd name="connsiteY14" fmla="*/ 271341 h 1852350"/>
                <a:gd name="connsiteX15" fmla="*/ 927467 w 5854030"/>
                <a:gd name="connsiteY15" fmla="*/ 355316 h 1852350"/>
                <a:gd name="connsiteX16" fmla="*/ 1002112 w 5854030"/>
                <a:gd name="connsiteY16" fmla="*/ 467283 h 1852350"/>
                <a:gd name="connsiteX17" fmla="*/ 1067426 w 5854030"/>
                <a:gd name="connsiteY17" fmla="*/ 541928 h 1852350"/>
                <a:gd name="connsiteX18" fmla="*/ 1114079 w 5854030"/>
                <a:gd name="connsiteY18" fmla="*/ 691218 h 1852350"/>
                <a:gd name="connsiteX19" fmla="*/ 1179393 w 5854030"/>
                <a:gd name="connsiteY19" fmla="*/ 877830 h 1852350"/>
                <a:gd name="connsiteX20" fmla="*/ 1393998 w 5854030"/>
                <a:gd name="connsiteY20" fmla="*/ 971136 h 1852350"/>
                <a:gd name="connsiteX21" fmla="*/ 1515295 w 5854030"/>
                <a:gd name="connsiteY21" fmla="*/ 1167079 h 1852350"/>
                <a:gd name="connsiteX22" fmla="*/ 1655255 w 5854030"/>
                <a:gd name="connsiteY22" fmla="*/ 1204402 h 1852350"/>
                <a:gd name="connsiteX23" fmla="*/ 1739230 w 5854030"/>
                <a:gd name="connsiteY23" fmla="*/ 1363022 h 1852350"/>
                <a:gd name="connsiteX24" fmla="*/ 1832536 w 5854030"/>
                <a:gd name="connsiteY24" fmla="*/ 1223063 h 1852350"/>
                <a:gd name="connsiteX25" fmla="*/ 1972495 w 5854030"/>
                <a:gd name="connsiteY25" fmla="*/ 1437667 h 1852350"/>
                <a:gd name="connsiteX26" fmla="*/ 2103124 w 5854030"/>
                <a:gd name="connsiteY26" fmla="*/ 1316369 h 1852350"/>
                <a:gd name="connsiteX27" fmla="*/ 2205761 w 5854030"/>
                <a:gd name="connsiteY27" fmla="*/ 1409675 h 1852350"/>
                <a:gd name="connsiteX28" fmla="*/ 2299067 w 5854030"/>
                <a:gd name="connsiteY28" fmla="*/ 1325700 h 1852350"/>
                <a:gd name="connsiteX29" fmla="*/ 2411034 w 5854030"/>
                <a:gd name="connsiteY29" fmla="*/ 1428336 h 1852350"/>
                <a:gd name="connsiteX30" fmla="*/ 2504340 w 5854030"/>
                <a:gd name="connsiteY30" fmla="*/ 1372353 h 1852350"/>
                <a:gd name="connsiteX31" fmla="*/ 2597646 w 5854030"/>
                <a:gd name="connsiteY31" fmla="*/ 1456328 h 1852350"/>
                <a:gd name="connsiteX32" fmla="*/ 2662961 w 5854030"/>
                <a:gd name="connsiteY32" fmla="*/ 1409675 h 1852350"/>
                <a:gd name="connsiteX33" fmla="*/ 2802920 w 5854030"/>
                <a:gd name="connsiteY33" fmla="*/ 1484320 h 1852350"/>
                <a:gd name="connsiteX34" fmla="*/ 3017524 w 5854030"/>
                <a:gd name="connsiteY34" fmla="*/ 1549634 h 1852350"/>
                <a:gd name="connsiteX35" fmla="*/ 3092169 w 5854030"/>
                <a:gd name="connsiteY35" fmla="*/ 1624279 h 1852350"/>
                <a:gd name="connsiteX36" fmla="*/ 3157483 w 5854030"/>
                <a:gd name="connsiteY36" fmla="*/ 1521643 h 1852350"/>
                <a:gd name="connsiteX37" fmla="*/ 3278781 w 5854030"/>
                <a:gd name="connsiteY37" fmla="*/ 1642941 h 1852350"/>
                <a:gd name="connsiteX38" fmla="*/ 3353426 w 5854030"/>
                <a:gd name="connsiteY38" fmla="*/ 1540304 h 1852350"/>
                <a:gd name="connsiteX39" fmla="*/ 3465393 w 5854030"/>
                <a:gd name="connsiteY39" fmla="*/ 1689594 h 1852350"/>
                <a:gd name="connsiteX40" fmla="*/ 3549369 w 5854030"/>
                <a:gd name="connsiteY40" fmla="*/ 1596287 h 1852350"/>
                <a:gd name="connsiteX41" fmla="*/ 3689328 w 5854030"/>
                <a:gd name="connsiteY41" fmla="*/ 1726916 h 1852350"/>
                <a:gd name="connsiteX42" fmla="*/ 3773304 w 5854030"/>
                <a:gd name="connsiteY42" fmla="*/ 1633610 h 1852350"/>
                <a:gd name="connsiteX43" fmla="*/ 3857279 w 5854030"/>
                <a:gd name="connsiteY43" fmla="*/ 1717585 h 1852350"/>
                <a:gd name="connsiteX44" fmla="*/ 3922593 w 5854030"/>
                <a:gd name="connsiteY44" fmla="*/ 1614949 h 1852350"/>
                <a:gd name="connsiteX45" fmla="*/ 4062553 w 5854030"/>
                <a:gd name="connsiteY45" fmla="*/ 1754908 h 1852350"/>
                <a:gd name="connsiteX46" fmla="*/ 4202512 w 5854030"/>
                <a:gd name="connsiteY46" fmla="*/ 1698924 h 1852350"/>
                <a:gd name="connsiteX47" fmla="*/ 4379793 w 5854030"/>
                <a:gd name="connsiteY47" fmla="*/ 1782900 h 1852350"/>
                <a:gd name="connsiteX48" fmla="*/ 4594398 w 5854030"/>
                <a:gd name="connsiteY48" fmla="*/ 1670932 h 1852350"/>
                <a:gd name="connsiteX49" fmla="*/ 4659712 w 5854030"/>
                <a:gd name="connsiteY49" fmla="*/ 1792230 h 1852350"/>
                <a:gd name="connsiteX50" fmla="*/ 4846324 w 5854030"/>
                <a:gd name="connsiteY50" fmla="*/ 1754908 h 1852350"/>
                <a:gd name="connsiteX51" fmla="*/ 4995614 w 5854030"/>
                <a:gd name="connsiteY51" fmla="*/ 1829553 h 1852350"/>
                <a:gd name="connsiteX52" fmla="*/ 5116912 w 5854030"/>
                <a:gd name="connsiteY52" fmla="*/ 1670932 h 1852350"/>
                <a:gd name="connsiteX53" fmla="*/ 5200887 w 5854030"/>
                <a:gd name="connsiteY53" fmla="*/ 1792230 h 1852350"/>
                <a:gd name="connsiteX54" fmla="*/ 5350177 w 5854030"/>
                <a:gd name="connsiteY54" fmla="*/ 1745577 h 1852350"/>
                <a:gd name="connsiteX55" fmla="*/ 5434153 w 5854030"/>
                <a:gd name="connsiteY55" fmla="*/ 1829553 h 1852350"/>
                <a:gd name="connsiteX56" fmla="*/ 5536789 w 5854030"/>
                <a:gd name="connsiteY56" fmla="*/ 1661602 h 1852350"/>
                <a:gd name="connsiteX57" fmla="*/ 5630095 w 5854030"/>
                <a:gd name="connsiteY57" fmla="*/ 1782900 h 1852350"/>
                <a:gd name="connsiteX58" fmla="*/ 5770055 w 5854030"/>
                <a:gd name="connsiteY58" fmla="*/ 1680263 h 1852350"/>
                <a:gd name="connsiteX59" fmla="*/ 5854030 w 5854030"/>
                <a:gd name="connsiteY59" fmla="*/ 1782900 h 1852350"/>
                <a:gd name="connsiteX60" fmla="*/ 5854030 w 5854030"/>
                <a:gd name="connsiteY60" fmla="*/ 1782900 h 1852350"/>
                <a:gd name="connsiteX61" fmla="*/ 5844700 w 5854030"/>
                <a:gd name="connsiteY61" fmla="*/ 1782900 h 185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54030" h="1852350">
                  <a:moveTo>
                    <a:pt x="59720" y="1838883"/>
                  </a:moveTo>
                  <a:cubicBezTo>
                    <a:pt x="23952" y="1850546"/>
                    <a:pt x="-11815" y="1862209"/>
                    <a:pt x="3736" y="1838883"/>
                  </a:cubicBezTo>
                  <a:cubicBezTo>
                    <a:pt x="19287" y="1815557"/>
                    <a:pt x="121924" y="1761128"/>
                    <a:pt x="153026" y="1698924"/>
                  </a:cubicBezTo>
                  <a:cubicBezTo>
                    <a:pt x="184128" y="1636720"/>
                    <a:pt x="176353" y="1549634"/>
                    <a:pt x="190349" y="1465659"/>
                  </a:cubicBezTo>
                  <a:cubicBezTo>
                    <a:pt x="204345" y="1381683"/>
                    <a:pt x="224561" y="1299263"/>
                    <a:pt x="237002" y="1195071"/>
                  </a:cubicBezTo>
                  <a:cubicBezTo>
                    <a:pt x="249443" y="1090879"/>
                    <a:pt x="250997" y="936924"/>
                    <a:pt x="264993" y="840508"/>
                  </a:cubicBezTo>
                  <a:cubicBezTo>
                    <a:pt x="278989" y="744092"/>
                    <a:pt x="302316" y="688108"/>
                    <a:pt x="320977" y="616573"/>
                  </a:cubicBezTo>
                  <a:cubicBezTo>
                    <a:pt x="339638" y="545038"/>
                    <a:pt x="364520" y="464173"/>
                    <a:pt x="376961" y="411300"/>
                  </a:cubicBezTo>
                  <a:cubicBezTo>
                    <a:pt x="389402" y="358426"/>
                    <a:pt x="380071" y="330434"/>
                    <a:pt x="395622" y="299332"/>
                  </a:cubicBezTo>
                  <a:cubicBezTo>
                    <a:pt x="411173" y="268230"/>
                    <a:pt x="448496" y="262009"/>
                    <a:pt x="470267" y="224687"/>
                  </a:cubicBezTo>
                  <a:cubicBezTo>
                    <a:pt x="492038" y="187365"/>
                    <a:pt x="504480" y="94059"/>
                    <a:pt x="526251" y="75398"/>
                  </a:cubicBezTo>
                  <a:cubicBezTo>
                    <a:pt x="548022" y="56737"/>
                    <a:pt x="577569" y="125161"/>
                    <a:pt x="600895" y="112720"/>
                  </a:cubicBezTo>
                  <a:cubicBezTo>
                    <a:pt x="624221" y="100279"/>
                    <a:pt x="641329" y="-10133"/>
                    <a:pt x="666210" y="753"/>
                  </a:cubicBezTo>
                  <a:cubicBezTo>
                    <a:pt x="691091" y="11639"/>
                    <a:pt x="725303" y="132936"/>
                    <a:pt x="750185" y="178034"/>
                  </a:cubicBezTo>
                  <a:cubicBezTo>
                    <a:pt x="775067" y="223132"/>
                    <a:pt x="785953" y="241794"/>
                    <a:pt x="815500" y="271341"/>
                  </a:cubicBezTo>
                  <a:cubicBezTo>
                    <a:pt x="845047" y="300888"/>
                    <a:pt x="896365" y="322659"/>
                    <a:pt x="927467" y="355316"/>
                  </a:cubicBezTo>
                  <a:cubicBezTo>
                    <a:pt x="958569" y="387973"/>
                    <a:pt x="978786" y="436181"/>
                    <a:pt x="1002112" y="467283"/>
                  </a:cubicBezTo>
                  <a:cubicBezTo>
                    <a:pt x="1025438" y="498385"/>
                    <a:pt x="1048765" y="504606"/>
                    <a:pt x="1067426" y="541928"/>
                  </a:cubicBezTo>
                  <a:cubicBezTo>
                    <a:pt x="1086087" y="579250"/>
                    <a:pt x="1095418" y="635234"/>
                    <a:pt x="1114079" y="691218"/>
                  </a:cubicBezTo>
                  <a:cubicBezTo>
                    <a:pt x="1132740" y="747202"/>
                    <a:pt x="1132740" y="831177"/>
                    <a:pt x="1179393" y="877830"/>
                  </a:cubicBezTo>
                  <a:cubicBezTo>
                    <a:pt x="1226046" y="924483"/>
                    <a:pt x="1338014" y="922928"/>
                    <a:pt x="1393998" y="971136"/>
                  </a:cubicBezTo>
                  <a:cubicBezTo>
                    <a:pt x="1449982" y="1019344"/>
                    <a:pt x="1471752" y="1128201"/>
                    <a:pt x="1515295" y="1167079"/>
                  </a:cubicBezTo>
                  <a:cubicBezTo>
                    <a:pt x="1558838" y="1205957"/>
                    <a:pt x="1617933" y="1171745"/>
                    <a:pt x="1655255" y="1204402"/>
                  </a:cubicBezTo>
                  <a:cubicBezTo>
                    <a:pt x="1692577" y="1237059"/>
                    <a:pt x="1709683" y="1359912"/>
                    <a:pt x="1739230" y="1363022"/>
                  </a:cubicBezTo>
                  <a:cubicBezTo>
                    <a:pt x="1768777" y="1366132"/>
                    <a:pt x="1793659" y="1210622"/>
                    <a:pt x="1832536" y="1223063"/>
                  </a:cubicBezTo>
                  <a:cubicBezTo>
                    <a:pt x="1871413" y="1235504"/>
                    <a:pt x="1927397" y="1422116"/>
                    <a:pt x="1972495" y="1437667"/>
                  </a:cubicBezTo>
                  <a:cubicBezTo>
                    <a:pt x="2017593" y="1453218"/>
                    <a:pt x="2064246" y="1321034"/>
                    <a:pt x="2103124" y="1316369"/>
                  </a:cubicBezTo>
                  <a:cubicBezTo>
                    <a:pt x="2142002" y="1311704"/>
                    <a:pt x="2173104" y="1408120"/>
                    <a:pt x="2205761" y="1409675"/>
                  </a:cubicBezTo>
                  <a:cubicBezTo>
                    <a:pt x="2238418" y="1411230"/>
                    <a:pt x="2264855" y="1322590"/>
                    <a:pt x="2299067" y="1325700"/>
                  </a:cubicBezTo>
                  <a:cubicBezTo>
                    <a:pt x="2333279" y="1328810"/>
                    <a:pt x="2376822" y="1420561"/>
                    <a:pt x="2411034" y="1428336"/>
                  </a:cubicBezTo>
                  <a:cubicBezTo>
                    <a:pt x="2445246" y="1436111"/>
                    <a:pt x="2473238" y="1367688"/>
                    <a:pt x="2504340" y="1372353"/>
                  </a:cubicBezTo>
                  <a:cubicBezTo>
                    <a:pt x="2535442" y="1377018"/>
                    <a:pt x="2571209" y="1450108"/>
                    <a:pt x="2597646" y="1456328"/>
                  </a:cubicBezTo>
                  <a:cubicBezTo>
                    <a:pt x="2624083" y="1462548"/>
                    <a:pt x="2628749" y="1405010"/>
                    <a:pt x="2662961" y="1409675"/>
                  </a:cubicBezTo>
                  <a:cubicBezTo>
                    <a:pt x="2697173" y="1414340"/>
                    <a:pt x="2743826" y="1460994"/>
                    <a:pt x="2802920" y="1484320"/>
                  </a:cubicBezTo>
                  <a:cubicBezTo>
                    <a:pt x="2862014" y="1507646"/>
                    <a:pt x="2969316" y="1526308"/>
                    <a:pt x="3017524" y="1549634"/>
                  </a:cubicBezTo>
                  <a:cubicBezTo>
                    <a:pt x="3065732" y="1572960"/>
                    <a:pt x="3068843" y="1628944"/>
                    <a:pt x="3092169" y="1624279"/>
                  </a:cubicBezTo>
                  <a:cubicBezTo>
                    <a:pt x="3115495" y="1619614"/>
                    <a:pt x="3126381" y="1518533"/>
                    <a:pt x="3157483" y="1521643"/>
                  </a:cubicBezTo>
                  <a:cubicBezTo>
                    <a:pt x="3188585" y="1524753"/>
                    <a:pt x="3246124" y="1639831"/>
                    <a:pt x="3278781" y="1642941"/>
                  </a:cubicBezTo>
                  <a:cubicBezTo>
                    <a:pt x="3311438" y="1646051"/>
                    <a:pt x="3322324" y="1532528"/>
                    <a:pt x="3353426" y="1540304"/>
                  </a:cubicBezTo>
                  <a:cubicBezTo>
                    <a:pt x="3384528" y="1548079"/>
                    <a:pt x="3432736" y="1680263"/>
                    <a:pt x="3465393" y="1689594"/>
                  </a:cubicBezTo>
                  <a:cubicBezTo>
                    <a:pt x="3498050" y="1698924"/>
                    <a:pt x="3512047" y="1590067"/>
                    <a:pt x="3549369" y="1596287"/>
                  </a:cubicBezTo>
                  <a:cubicBezTo>
                    <a:pt x="3586691" y="1602507"/>
                    <a:pt x="3652006" y="1720696"/>
                    <a:pt x="3689328" y="1726916"/>
                  </a:cubicBezTo>
                  <a:cubicBezTo>
                    <a:pt x="3726650" y="1733136"/>
                    <a:pt x="3745312" y="1635165"/>
                    <a:pt x="3773304" y="1633610"/>
                  </a:cubicBezTo>
                  <a:cubicBezTo>
                    <a:pt x="3801296" y="1632055"/>
                    <a:pt x="3832398" y="1720695"/>
                    <a:pt x="3857279" y="1717585"/>
                  </a:cubicBezTo>
                  <a:cubicBezTo>
                    <a:pt x="3882160" y="1714475"/>
                    <a:pt x="3888381" y="1608728"/>
                    <a:pt x="3922593" y="1614949"/>
                  </a:cubicBezTo>
                  <a:cubicBezTo>
                    <a:pt x="3956805" y="1621169"/>
                    <a:pt x="4015900" y="1740912"/>
                    <a:pt x="4062553" y="1754908"/>
                  </a:cubicBezTo>
                  <a:cubicBezTo>
                    <a:pt x="4109206" y="1768904"/>
                    <a:pt x="4149639" y="1694259"/>
                    <a:pt x="4202512" y="1698924"/>
                  </a:cubicBezTo>
                  <a:cubicBezTo>
                    <a:pt x="4255385" y="1703589"/>
                    <a:pt x="4314479" y="1787565"/>
                    <a:pt x="4379793" y="1782900"/>
                  </a:cubicBezTo>
                  <a:cubicBezTo>
                    <a:pt x="4445107" y="1778235"/>
                    <a:pt x="4547745" y="1669377"/>
                    <a:pt x="4594398" y="1670932"/>
                  </a:cubicBezTo>
                  <a:cubicBezTo>
                    <a:pt x="4641051" y="1672487"/>
                    <a:pt x="4617724" y="1778234"/>
                    <a:pt x="4659712" y="1792230"/>
                  </a:cubicBezTo>
                  <a:cubicBezTo>
                    <a:pt x="4701700" y="1806226"/>
                    <a:pt x="4790340" y="1748687"/>
                    <a:pt x="4846324" y="1754908"/>
                  </a:cubicBezTo>
                  <a:cubicBezTo>
                    <a:pt x="4902308" y="1761129"/>
                    <a:pt x="4950516" y="1843549"/>
                    <a:pt x="4995614" y="1829553"/>
                  </a:cubicBezTo>
                  <a:cubicBezTo>
                    <a:pt x="5040712" y="1815557"/>
                    <a:pt x="5082700" y="1677152"/>
                    <a:pt x="5116912" y="1670932"/>
                  </a:cubicBezTo>
                  <a:cubicBezTo>
                    <a:pt x="5151124" y="1664712"/>
                    <a:pt x="5162010" y="1779789"/>
                    <a:pt x="5200887" y="1792230"/>
                  </a:cubicBezTo>
                  <a:cubicBezTo>
                    <a:pt x="5239764" y="1804671"/>
                    <a:pt x="5311299" y="1739356"/>
                    <a:pt x="5350177" y="1745577"/>
                  </a:cubicBezTo>
                  <a:cubicBezTo>
                    <a:pt x="5389055" y="1751798"/>
                    <a:pt x="5403051" y="1843549"/>
                    <a:pt x="5434153" y="1829553"/>
                  </a:cubicBezTo>
                  <a:cubicBezTo>
                    <a:pt x="5465255" y="1815557"/>
                    <a:pt x="5504132" y="1669377"/>
                    <a:pt x="5536789" y="1661602"/>
                  </a:cubicBezTo>
                  <a:cubicBezTo>
                    <a:pt x="5569446" y="1653826"/>
                    <a:pt x="5591217" y="1779790"/>
                    <a:pt x="5630095" y="1782900"/>
                  </a:cubicBezTo>
                  <a:cubicBezTo>
                    <a:pt x="5668973" y="1786010"/>
                    <a:pt x="5732733" y="1680263"/>
                    <a:pt x="5770055" y="1680263"/>
                  </a:cubicBezTo>
                  <a:cubicBezTo>
                    <a:pt x="5807377" y="1680263"/>
                    <a:pt x="5854030" y="1782900"/>
                    <a:pt x="5854030" y="1782900"/>
                  </a:cubicBezTo>
                  <a:lnTo>
                    <a:pt x="5854030" y="1782900"/>
                  </a:lnTo>
                  <a:lnTo>
                    <a:pt x="5844700" y="1782900"/>
                  </a:lnTo>
                </a:path>
              </a:pathLst>
            </a:custGeom>
            <a:ln w="28575">
              <a:solidFill>
                <a:srgbClr val="00AF3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sz="1400" b="1" dirty="0">
                <a:solidFill>
                  <a:srgbClr val="333333"/>
                </a:solidFill>
              </a:endParaRPr>
            </a:p>
          </p:txBody>
        </p:sp>
      </p:grpSp>
      <p:sp>
        <p:nvSpPr>
          <p:cNvPr id="122" name="Rectangle 7"/>
          <p:cNvSpPr>
            <a:spLocks noChangeArrowheads="1"/>
          </p:cNvSpPr>
          <p:nvPr/>
        </p:nvSpPr>
        <p:spPr bwMode="auto">
          <a:xfrm>
            <a:off x="5999615" y="5300938"/>
            <a:ext cx="2218236" cy="215444"/>
          </a:xfrm>
          <a:prstGeom prst="rect">
            <a:avLst/>
          </a:prstGeom>
          <a:noFill/>
          <a:ln w="12700">
            <a:noFill/>
            <a:miter lim="800000"/>
            <a:headEnd/>
            <a:tailEnd/>
          </a:ln>
        </p:spPr>
        <p:txBody>
          <a:bodyPr wrap="none" lIns="0" tIns="0" rIns="0" bIns="0">
            <a:spAutoFit/>
          </a:bodyPr>
          <a:lstStyle/>
          <a:p>
            <a:pPr algn="ctr"/>
            <a:r>
              <a:rPr lang="en-GB" sz="1400" b="1" dirty="0">
                <a:solidFill>
                  <a:srgbClr val="333333"/>
                </a:solidFill>
              </a:rPr>
              <a:t>Time (Hours After Dosing)</a:t>
            </a:r>
          </a:p>
        </p:txBody>
      </p:sp>
      <p:sp>
        <p:nvSpPr>
          <p:cNvPr id="123" name="Text Placeholder 4"/>
          <p:cNvSpPr txBox="1">
            <a:spLocks/>
          </p:cNvSpPr>
          <p:nvPr/>
        </p:nvSpPr>
        <p:spPr bwMode="auto">
          <a:xfrm>
            <a:off x="503237" y="6467774"/>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spcBef>
                <a:spcPct val="0"/>
              </a:spcBef>
              <a:spcAft>
                <a:spcPct val="0"/>
              </a:spcAft>
              <a:buNone/>
            </a:pPr>
            <a:r>
              <a:rPr lang="fr-FR" dirty="0">
                <a:solidFill>
                  <a:prstClr val="black"/>
                </a:solidFill>
              </a:rPr>
              <a:t>Data from Heise T et al. </a:t>
            </a:r>
            <a:r>
              <a:rPr lang="fr-FR" i="1" dirty="0">
                <a:solidFill>
                  <a:prstClr val="black"/>
                </a:solidFill>
              </a:rPr>
              <a:t>Diabetes Care </a:t>
            </a:r>
            <a:r>
              <a:rPr lang="fr-FR" dirty="0">
                <a:solidFill>
                  <a:prstClr val="black"/>
                </a:solidFill>
              </a:rPr>
              <a:t>1998;21:800-3</a:t>
            </a:r>
          </a:p>
        </p:txBody>
      </p:sp>
      <p:sp>
        <p:nvSpPr>
          <p:cNvPr id="12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custDataLst>
      <p:tags r:id="rId1"/>
    </p:custDataLst>
    <p:extLst>
      <p:ext uri="{BB962C8B-B14F-4D97-AF65-F5344CB8AC3E}">
        <p14:creationId xmlns:p14="http://schemas.microsoft.com/office/powerpoint/2010/main" val="318175197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229600" cy="1143000"/>
          </a:xfrm>
        </p:spPr>
        <p:txBody>
          <a:bodyPr/>
          <a:lstStyle/>
          <a:p>
            <a:r>
              <a:rPr lang="en-US" sz="3200" dirty="0"/>
              <a:t>Premix Insulins Currently Available (US)</a:t>
            </a:r>
            <a:r>
              <a:rPr lang="en-US" sz="3200" baseline="30000" dirty="0"/>
              <a:t>a</a:t>
            </a:r>
          </a:p>
        </p:txBody>
      </p:sp>
      <p:graphicFrame>
        <p:nvGraphicFramePr>
          <p:cNvPr id="3" name="Table 2"/>
          <p:cNvGraphicFramePr>
            <a:graphicFrameLocks noGrp="1"/>
          </p:cNvGraphicFramePr>
          <p:nvPr/>
        </p:nvGraphicFramePr>
        <p:xfrm>
          <a:off x="304800" y="2057400"/>
          <a:ext cx="8229600" cy="195072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87680">
                <a:tc>
                  <a:txBody>
                    <a:bodyPr/>
                    <a:lstStyle/>
                    <a:p>
                      <a:pPr>
                        <a:spcBef>
                          <a:spcPts val="1200"/>
                        </a:spcBef>
                        <a:spcAft>
                          <a:spcPts val="1200"/>
                        </a:spcAft>
                      </a:pPr>
                      <a:r>
                        <a:rPr lang="en-US" b="1" dirty="0">
                          <a:solidFill>
                            <a:schemeClr val="tx1"/>
                          </a:solidFill>
                        </a:rPr>
                        <a:t>Insulin</a:t>
                      </a:r>
                      <a:r>
                        <a:rPr lang="en-US" b="1" baseline="0" dirty="0">
                          <a:solidFill>
                            <a:schemeClr val="tx1"/>
                          </a:solidFill>
                        </a:rPr>
                        <a:t> Analogs</a:t>
                      </a:r>
                      <a:endParaRPr lang="en-US" b="1" dirty="0">
                        <a:solidFill>
                          <a:schemeClr val="tx1"/>
                        </a:solidFill>
                      </a:endParaRPr>
                    </a:p>
                  </a:txBody>
                  <a:tcPr anchor="ctr">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US" b="1" dirty="0">
                          <a:solidFill>
                            <a:schemeClr val="tx1"/>
                          </a:solidFill>
                        </a:rPr>
                        <a:t>Human Insulins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87680">
                <a:tc>
                  <a:txBody>
                    <a:bodyPr/>
                    <a:lstStyle/>
                    <a:p>
                      <a:pPr marL="285750" indent="-285750" algn="l">
                        <a:spcBef>
                          <a:spcPts val="1200"/>
                        </a:spcBef>
                        <a:spcAft>
                          <a:spcPts val="1200"/>
                        </a:spcAft>
                        <a:buClr>
                          <a:srgbClr val="D52B1E"/>
                        </a:buClr>
                        <a:buFont typeface="Arial" panose="020B0604020202020204" pitchFamily="34" charset="0"/>
                        <a:buChar char="♦"/>
                      </a:pPr>
                      <a:r>
                        <a:rPr lang="en-US" sz="1800" noProof="0" dirty="0">
                          <a:solidFill>
                            <a:schemeClr val="tx1"/>
                          </a:solidFill>
                        </a:rPr>
                        <a:t>Insulin lispro mix 75/25</a:t>
                      </a:r>
                      <a:r>
                        <a:rPr lang="en-US" sz="1800" baseline="30000" noProof="0" dirty="0">
                          <a:solidFill>
                            <a:schemeClr val="tx1"/>
                          </a:solidFill>
                        </a:rPr>
                        <a:t>1</a:t>
                      </a:r>
                    </a:p>
                  </a:txBody>
                  <a:tcPr marL="274320"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1200"/>
                        </a:spcBef>
                        <a:spcAft>
                          <a:spcPts val="1200"/>
                        </a:spcAft>
                        <a:buClr>
                          <a:srgbClr val="D52B1E"/>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Human insulin 70/30</a:t>
                      </a:r>
                      <a:r>
                        <a:rPr kumimoji="0" lang="en-US" sz="1800" b="0" i="0" u="none" strike="noStrike" kern="1200" cap="none" spc="0" normalizeH="0" baseline="30000" noProof="0" dirty="0">
                          <a:ln>
                            <a:noFill/>
                          </a:ln>
                          <a:solidFill>
                            <a:schemeClr val="tx1"/>
                          </a:solidFill>
                          <a:effectLst/>
                          <a:uLnTx/>
                          <a:uFillTx/>
                          <a:latin typeface="+mn-lt"/>
                          <a:ea typeface="+mn-ea"/>
                          <a:cs typeface="+mn-cs"/>
                        </a:rPr>
                        <a:t>4,5</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487680">
                <a:tc>
                  <a:txBody>
                    <a:bodyPr/>
                    <a:lstStyle/>
                    <a:p>
                      <a:pPr marL="285750" indent="-285750" algn="l">
                        <a:spcBef>
                          <a:spcPts val="1200"/>
                        </a:spcBef>
                        <a:spcAft>
                          <a:spcPts val="1200"/>
                        </a:spcAft>
                        <a:buClr>
                          <a:srgbClr val="D52B1E"/>
                        </a:buClr>
                        <a:buFont typeface="Arial" panose="020B0604020202020204" pitchFamily="34" charset="0"/>
                        <a:buChar char="♦"/>
                      </a:pPr>
                      <a:r>
                        <a:rPr lang="en-US" sz="1800" noProof="0" dirty="0">
                          <a:solidFill>
                            <a:schemeClr val="tx1"/>
                          </a:solidFill>
                        </a:rPr>
                        <a:t>Insulin lispro mix </a:t>
                      </a:r>
                      <a:r>
                        <a:rPr lang="en-US" sz="1800" baseline="0" noProof="0" dirty="0">
                          <a:solidFill>
                            <a:schemeClr val="tx1"/>
                          </a:solidFill>
                        </a:rPr>
                        <a:t>50/50</a:t>
                      </a:r>
                      <a:r>
                        <a:rPr lang="en-US" sz="1800" baseline="30000" noProof="0" dirty="0">
                          <a:solidFill>
                            <a:schemeClr val="tx1"/>
                          </a:solidFill>
                        </a:rPr>
                        <a:t>2</a:t>
                      </a:r>
                      <a:endParaRPr lang="en-US" sz="1800" noProof="0" dirty="0">
                        <a:solidFill>
                          <a:schemeClr val="tx1"/>
                        </a:solidFill>
                      </a:endParaRPr>
                    </a:p>
                  </a:txBody>
                  <a:tcPr marL="274320" anchor="ctr"/>
                </a:tc>
                <a:tc>
                  <a:txBody>
                    <a:bodyPr/>
                    <a:lstStyle/>
                    <a:p>
                      <a:pPr marL="285750" marR="0" lvl="0" indent="-285750" algn="l" defTabSz="914400" rtl="0" eaLnBrk="1" fontAlgn="auto" latinLnBrk="0" hangingPunct="1">
                        <a:lnSpc>
                          <a:spcPct val="100000"/>
                        </a:lnSpc>
                        <a:spcBef>
                          <a:spcPts val="1200"/>
                        </a:spcBef>
                        <a:spcAft>
                          <a:spcPts val="1200"/>
                        </a:spcAft>
                        <a:buClr>
                          <a:srgbClr val="D52B1E"/>
                        </a:buClr>
                        <a:buSzTx/>
                        <a:buFont typeface="Arial" panose="020B0604020202020204" pitchFamily="34" charset="0"/>
                        <a:buChar char="♦"/>
                        <a:tabLst/>
                        <a:defRPr/>
                      </a:pPr>
                      <a:endParaRPr kumimoji="0" lang="en-US" sz="1800" b="0" i="0" u="none" strike="noStrike" kern="1200" cap="none" spc="0" normalizeH="0" baseline="3000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xmlns="" val="10002"/>
                  </a:ext>
                </a:extLst>
              </a:tr>
              <a:tr h="487680">
                <a:tc>
                  <a:txBody>
                    <a:bodyPr/>
                    <a:lstStyle/>
                    <a:p>
                      <a:pPr marL="285750" marR="0" indent="-285750" algn="l" defTabSz="914400" rtl="0" eaLnBrk="1" fontAlgn="auto" latinLnBrk="0" hangingPunct="1">
                        <a:lnSpc>
                          <a:spcPct val="100000"/>
                        </a:lnSpc>
                        <a:spcBef>
                          <a:spcPts val="1200"/>
                        </a:spcBef>
                        <a:spcAft>
                          <a:spcPts val="1200"/>
                        </a:spcAft>
                        <a:buClr>
                          <a:srgbClr val="D52B1E"/>
                        </a:buClr>
                        <a:buSzTx/>
                        <a:buFont typeface="Arial" panose="020B0604020202020204" pitchFamily="34" charset="0"/>
                        <a:buChar char="♦"/>
                        <a:tabLst/>
                        <a:defRPr/>
                      </a:pPr>
                      <a:r>
                        <a:rPr lang="en-US" sz="1800" baseline="0" noProof="0" dirty="0">
                          <a:solidFill>
                            <a:schemeClr val="tx1"/>
                          </a:solidFill>
                        </a:rPr>
                        <a:t>Insulin aspart 70/30</a:t>
                      </a:r>
                      <a:r>
                        <a:rPr lang="en-US" sz="1800" baseline="30000" noProof="0" dirty="0">
                          <a:solidFill>
                            <a:schemeClr val="tx1"/>
                          </a:solidFill>
                        </a:rPr>
                        <a:t>3</a:t>
                      </a:r>
                    </a:p>
                  </a:txBody>
                  <a:tcPr marL="274320" anchor="ctr">
                    <a:lnB w="12700" cap="flat" cmpd="sng" algn="ctr">
                      <a:solidFill>
                        <a:schemeClr val="tx1"/>
                      </a:solidFill>
                      <a:prstDash val="solid"/>
                      <a:round/>
                      <a:headEnd type="none" w="med" len="med"/>
                      <a:tailEnd type="none" w="med" len="med"/>
                    </a:lnB>
                  </a:tcPr>
                </a:tc>
                <a:tc>
                  <a:txBody>
                    <a:bodyPr/>
                    <a:lstStyle/>
                    <a:p>
                      <a:pPr marL="285750" indent="-285750">
                        <a:spcBef>
                          <a:spcPts val="1200"/>
                        </a:spcBef>
                        <a:spcAft>
                          <a:spcPts val="1200"/>
                        </a:spcAft>
                        <a:buClr>
                          <a:srgbClr val="D52B1E"/>
                        </a:buClr>
                        <a:buFont typeface="Arial" panose="020B0604020202020204" pitchFamily="34" charset="0"/>
                        <a:buChar char="♦"/>
                      </a:pPr>
                      <a:endParaRPr lang="en-US" dirty="0">
                        <a:solidFill>
                          <a:schemeClr val="tx1"/>
                        </a:solidFill>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TextBox 3"/>
          <p:cNvSpPr txBox="1"/>
          <p:nvPr/>
        </p:nvSpPr>
        <p:spPr>
          <a:xfrm>
            <a:off x="457200" y="5894265"/>
            <a:ext cx="5547588" cy="784830"/>
          </a:xfrm>
          <a:prstGeom prst="rect">
            <a:avLst/>
          </a:prstGeom>
          <a:noFill/>
        </p:spPr>
        <p:txBody>
          <a:bodyPr wrap="square" rtlCol="0" anchor="b" anchorCtr="0">
            <a:spAutoFit/>
          </a:bodyPr>
          <a:lstStyle/>
          <a:p>
            <a:pPr marL="228600" indent="-228600">
              <a:lnSpc>
                <a:spcPct val="90000"/>
              </a:lnSpc>
              <a:buFont typeface="+mj-lt"/>
              <a:buAutoNum type="arabicPeriod"/>
            </a:pPr>
            <a:r>
              <a:rPr lang="en-GB" sz="1000" dirty="0">
                <a:latin typeface="Arial Narrow" panose="020B0606020202030204" pitchFamily="34" charset="0"/>
              </a:rPr>
              <a:t>Humalog</a:t>
            </a:r>
            <a:r>
              <a:rPr lang="en-GB" sz="1000" baseline="30000" dirty="0">
                <a:latin typeface="Arial Narrow" panose="020B0606020202030204" pitchFamily="34" charset="0"/>
              </a:rPr>
              <a:t>®</a:t>
            </a:r>
            <a:r>
              <a:rPr lang="en-GB" sz="1000" dirty="0">
                <a:latin typeface="Arial Narrow" panose="020B0606020202030204" pitchFamily="34" charset="0"/>
              </a:rPr>
              <a:t> Mix75/25™ </a:t>
            </a:r>
            <a:r>
              <a:rPr lang="en-US" sz="1000" dirty="0">
                <a:latin typeface="Arial Narrow" panose="020B0606020202030204" pitchFamily="34" charset="0"/>
                <a:cs typeface="Arial" panose="020B0604020202020204" pitchFamily="34" charset="0"/>
              </a:rPr>
              <a:t>[Prescribing Information]. 2015</a:t>
            </a:r>
            <a:endParaRPr lang="en-GB" sz="1000" dirty="0">
              <a:latin typeface="Arial Narrow" panose="020B0606020202030204" pitchFamily="34" charset="0"/>
            </a:endParaRPr>
          </a:p>
          <a:p>
            <a:pPr marL="228600" indent="-228600">
              <a:lnSpc>
                <a:spcPct val="90000"/>
              </a:lnSpc>
              <a:buFont typeface="+mj-lt"/>
              <a:buAutoNum type="arabicPeriod"/>
            </a:pPr>
            <a:r>
              <a:rPr lang="en-GB" sz="1000" dirty="0">
                <a:latin typeface="Arial Narrow" panose="020B0606020202030204" pitchFamily="34" charset="0"/>
              </a:rPr>
              <a:t>Humalog</a:t>
            </a:r>
            <a:r>
              <a:rPr lang="en-GB" sz="1000" baseline="30000" dirty="0">
                <a:latin typeface="Arial Narrow" panose="020B0606020202030204" pitchFamily="34" charset="0"/>
              </a:rPr>
              <a:t>®</a:t>
            </a:r>
            <a:r>
              <a:rPr lang="en-GB" sz="1000" dirty="0">
                <a:latin typeface="Arial Narrow" panose="020B0606020202030204" pitchFamily="34" charset="0"/>
              </a:rPr>
              <a:t> Mix50/50™</a:t>
            </a:r>
            <a:r>
              <a:rPr lang="en-US" sz="1000" dirty="0">
                <a:latin typeface="Arial Narrow" panose="020B0606020202030204" pitchFamily="34" charset="0"/>
                <a:cs typeface="Arial" panose="020B0604020202020204" pitchFamily="34" charset="0"/>
              </a:rPr>
              <a:t> [Prescribing Information]. 2015</a:t>
            </a:r>
            <a:endParaRPr lang="en-GB" sz="1000" dirty="0">
              <a:latin typeface="Arial Narrow" panose="020B0606020202030204" pitchFamily="34" charset="0"/>
            </a:endParaRPr>
          </a:p>
          <a:p>
            <a:pPr marL="228600" indent="-228600">
              <a:lnSpc>
                <a:spcPct val="90000"/>
              </a:lnSpc>
              <a:buFont typeface="+mj-lt"/>
              <a:buAutoNum type="arabicPeriod"/>
            </a:pPr>
            <a:r>
              <a:rPr lang="en-GB" sz="1000" dirty="0">
                <a:latin typeface="Arial Narrow" panose="020B0606020202030204" pitchFamily="34" charset="0"/>
              </a:rPr>
              <a:t>NovoLog Mix 70/30™ </a:t>
            </a:r>
            <a:r>
              <a:rPr lang="en-US" sz="1000" dirty="0">
                <a:latin typeface="Arial Narrow" panose="020B0606020202030204" pitchFamily="34" charset="0"/>
                <a:cs typeface="Arial" panose="020B0604020202020204" pitchFamily="34" charset="0"/>
              </a:rPr>
              <a:t>[Prescribing Information]. 2015</a:t>
            </a:r>
          </a:p>
          <a:p>
            <a:pPr marL="228600" indent="-228600">
              <a:lnSpc>
                <a:spcPct val="90000"/>
              </a:lnSpc>
              <a:buAutoNum type="arabicPeriod" startAt="4"/>
            </a:pPr>
            <a:r>
              <a:rPr lang="en-US" sz="1000" dirty="0">
                <a:latin typeface="Arial Narrow" panose="020B0606020202030204" pitchFamily="34" charset="0"/>
              </a:rPr>
              <a:t>Humulin</a:t>
            </a:r>
            <a:r>
              <a:rPr lang="en-GB" sz="1000" baseline="30000" dirty="0">
                <a:latin typeface="Arial Narrow" panose="020B0606020202030204" pitchFamily="34" charset="0"/>
              </a:rPr>
              <a:t>®</a:t>
            </a:r>
            <a:r>
              <a:rPr lang="en-US" sz="1000" dirty="0">
                <a:latin typeface="Arial Narrow" panose="020B0606020202030204" pitchFamily="34" charset="0"/>
              </a:rPr>
              <a:t> 70/30 </a:t>
            </a:r>
            <a:r>
              <a:rPr lang="en-US" sz="1000" dirty="0">
                <a:latin typeface="Arial Narrow" panose="020B0606020202030204" pitchFamily="34" charset="0"/>
                <a:cs typeface="Arial" panose="020B0604020202020204" pitchFamily="34" charset="0"/>
              </a:rPr>
              <a:t>[Prescribing Information]. 2015</a:t>
            </a:r>
            <a:endParaRPr lang="en-US" sz="1000" dirty="0">
              <a:latin typeface="Arial Narrow" panose="020B0606020202030204" pitchFamily="34" charset="0"/>
            </a:endParaRPr>
          </a:p>
          <a:p>
            <a:pPr marL="228600" indent="-228600">
              <a:lnSpc>
                <a:spcPct val="90000"/>
              </a:lnSpc>
              <a:buAutoNum type="arabicPeriod" startAt="4"/>
            </a:pPr>
            <a:r>
              <a:rPr lang="en-US" sz="1000" dirty="0">
                <a:latin typeface="Arial Narrow" panose="020B0606020202030204" pitchFamily="34" charset="0"/>
                <a:cs typeface="Arial" panose="020B0604020202020204" pitchFamily="34" charset="0"/>
              </a:rPr>
              <a:t>Novolin</a:t>
            </a:r>
            <a:r>
              <a:rPr lang="en-GB" sz="1000" baseline="30000" dirty="0">
                <a:latin typeface="Arial Narrow" panose="020B0606020202030204" pitchFamily="34" charset="0"/>
              </a:rPr>
              <a:t>®</a:t>
            </a:r>
            <a:r>
              <a:rPr lang="en-US" sz="1000" dirty="0">
                <a:latin typeface="Arial Narrow" panose="020B0606020202030204" pitchFamily="34" charset="0"/>
                <a:cs typeface="Arial" panose="020B0604020202020204" pitchFamily="34" charset="0"/>
              </a:rPr>
              <a:t> 70/30 [</a:t>
            </a:r>
            <a:r>
              <a:rPr lang="en-GB" sz="1000" dirty="0">
                <a:latin typeface="Arial Narrow" panose="020B0606020202030204" pitchFamily="34" charset="0"/>
              </a:rPr>
              <a:t>Patient information]. 2010</a:t>
            </a:r>
          </a:p>
        </p:txBody>
      </p:sp>
      <p:sp>
        <p:nvSpPr>
          <p:cNvPr id="5" name="TextBox 4"/>
          <p:cNvSpPr txBox="1"/>
          <p:nvPr/>
        </p:nvSpPr>
        <p:spPr>
          <a:xfrm>
            <a:off x="457200" y="4038600"/>
            <a:ext cx="2879314" cy="276999"/>
          </a:xfrm>
          <a:prstGeom prst="rect">
            <a:avLst/>
          </a:prstGeom>
          <a:noFill/>
        </p:spPr>
        <p:txBody>
          <a:bodyPr wrap="none" rtlCol="0">
            <a:spAutoFit/>
          </a:bodyPr>
          <a:lstStyle/>
          <a:p>
            <a:r>
              <a:rPr lang="en-US" sz="1200" baseline="30000" dirty="0">
                <a:latin typeface="Arial Narrow" panose="020B0606020202030204" pitchFamily="34" charset="0"/>
              </a:rPr>
              <a:t>a</a:t>
            </a:r>
            <a:r>
              <a:rPr lang="en-US" sz="1200" dirty="0">
                <a:latin typeface="Arial Narrow" panose="020B0606020202030204" pitchFamily="34" charset="0"/>
              </a:rPr>
              <a:t>Insulin components are stated as basal/prandial</a:t>
            </a:r>
          </a:p>
        </p:txBody>
      </p:sp>
      <p:sp>
        <p:nvSpPr>
          <p:cNvPr id="6" name="TextBox 6"/>
          <p:cNvSpPr txBox="1"/>
          <p:nvPr/>
        </p:nvSpPr>
        <p:spPr>
          <a:xfrm>
            <a:off x="444500" y="6619101"/>
            <a:ext cx="2928494" cy="276999"/>
          </a:xfrm>
          <a:prstGeom prst="rect">
            <a:avLst/>
          </a:prstGeom>
          <a:noFill/>
        </p:spPr>
        <p:txBody>
          <a:bodyPr wrap="none" rtlCol="0">
            <a:spAutoFit/>
          </a:bodyPr>
          <a:lstStyle/>
          <a:p>
            <a:r>
              <a:rPr lang="en-US" sz="1200" dirty="0">
                <a:latin typeface="Arial Narrow" panose="020B0606020202030204" pitchFamily="34" charset="0"/>
              </a:rPr>
              <a:t>US=available within the United States of America</a:t>
            </a:r>
          </a:p>
        </p:txBody>
      </p:sp>
      <p:sp>
        <p:nvSpPr>
          <p:cNvPr id="7"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401760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5400"/>
            <a:ext cx="8786191" cy="1143000"/>
          </a:xfrm>
        </p:spPr>
        <p:txBody>
          <a:bodyPr/>
          <a:lstStyle/>
          <a:p>
            <a:r>
              <a:rPr lang="en-US" sz="3200" dirty="0"/>
              <a:t>Premix Insulins Currently Available (Iran)</a:t>
            </a:r>
            <a:r>
              <a:rPr lang="en-US" sz="3200" baseline="30000" dirty="0"/>
              <a:t>a</a:t>
            </a:r>
          </a:p>
        </p:txBody>
      </p:sp>
      <p:graphicFrame>
        <p:nvGraphicFramePr>
          <p:cNvPr id="3" name="Table 2"/>
          <p:cNvGraphicFramePr>
            <a:graphicFrameLocks noGrp="1"/>
          </p:cNvGraphicFramePr>
          <p:nvPr>
            <p:extLst>
              <p:ext uri="{D42A27DB-BD31-4B8C-83A1-F6EECF244321}">
                <p14:modId xmlns:p14="http://schemas.microsoft.com/office/powerpoint/2010/main" val="1191966206"/>
              </p:ext>
            </p:extLst>
          </p:nvPr>
        </p:nvGraphicFramePr>
        <p:xfrm>
          <a:off x="304800" y="2057400"/>
          <a:ext cx="8229600" cy="195072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87680">
                <a:tc>
                  <a:txBody>
                    <a:bodyPr/>
                    <a:lstStyle/>
                    <a:p>
                      <a:pPr>
                        <a:spcBef>
                          <a:spcPts val="1200"/>
                        </a:spcBef>
                        <a:spcAft>
                          <a:spcPts val="1200"/>
                        </a:spcAft>
                      </a:pPr>
                      <a:r>
                        <a:rPr lang="en-US" b="1" dirty="0">
                          <a:solidFill>
                            <a:schemeClr val="tx1"/>
                          </a:solidFill>
                        </a:rPr>
                        <a:t>Insulin</a:t>
                      </a:r>
                      <a:r>
                        <a:rPr lang="en-US" b="1" baseline="0" dirty="0">
                          <a:solidFill>
                            <a:schemeClr val="tx1"/>
                          </a:solidFill>
                        </a:rPr>
                        <a:t> Analogs</a:t>
                      </a:r>
                      <a:endParaRPr lang="en-US" b="1" dirty="0">
                        <a:solidFill>
                          <a:schemeClr val="tx1"/>
                        </a:solidFill>
                      </a:endParaRPr>
                    </a:p>
                  </a:txBody>
                  <a:tcPr anchor="ctr">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US" b="1" dirty="0">
                          <a:solidFill>
                            <a:schemeClr val="tx1"/>
                          </a:solidFill>
                        </a:rPr>
                        <a:t>Human Insulins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87680">
                <a:tc>
                  <a:txBody>
                    <a:bodyPr/>
                    <a:lstStyle/>
                    <a:p>
                      <a:pPr marL="285750" indent="-285750" algn="l">
                        <a:spcBef>
                          <a:spcPts val="1200"/>
                        </a:spcBef>
                        <a:spcAft>
                          <a:spcPts val="1200"/>
                        </a:spcAft>
                        <a:buClr>
                          <a:srgbClr val="D52B1E"/>
                        </a:buClr>
                        <a:buFont typeface="Arial" panose="020B0604020202020204" pitchFamily="34" charset="0"/>
                        <a:buChar char="♦"/>
                      </a:pPr>
                      <a:r>
                        <a:rPr lang="en-US" sz="1800" noProof="0" dirty="0">
                          <a:solidFill>
                            <a:srgbClr val="9900CC"/>
                          </a:solidFill>
                        </a:rPr>
                        <a:t>Insulin lispro mix 75/25</a:t>
                      </a:r>
                      <a:r>
                        <a:rPr lang="en-US" sz="1800" baseline="30000" noProof="0" dirty="0">
                          <a:solidFill>
                            <a:srgbClr val="9900CC"/>
                          </a:solidFill>
                        </a:rPr>
                        <a:t>1</a:t>
                      </a:r>
                    </a:p>
                  </a:txBody>
                  <a:tcPr marL="274320"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1200"/>
                        </a:spcBef>
                        <a:spcAft>
                          <a:spcPts val="1200"/>
                        </a:spcAft>
                        <a:buClr>
                          <a:srgbClr val="D52B1E"/>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Human insulin 70/30</a:t>
                      </a:r>
                      <a:r>
                        <a:rPr kumimoji="0" lang="en-US" sz="1800" b="0" i="0" u="none" strike="noStrike" kern="1200" cap="none" spc="0" normalizeH="0" baseline="30000" noProof="0" dirty="0">
                          <a:ln>
                            <a:noFill/>
                          </a:ln>
                          <a:solidFill>
                            <a:schemeClr val="tx1"/>
                          </a:solidFill>
                          <a:effectLst/>
                          <a:uLnTx/>
                          <a:uFillTx/>
                          <a:latin typeface="+mn-lt"/>
                          <a:ea typeface="+mn-ea"/>
                          <a:cs typeface="+mn-cs"/>
                        </a:rPr>
                        <a:t>4,5</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487680">
                <a:tc>
                  <a:txBody>
                    <a:bodyPr/>
                    <a:lstStyle/>
                    <a:p>
                      <a:pPr marL="285750" indent="-285750" algn="l">
                        <a:spcBef>
                          <a:spcPts val="1200"/>
                        </a:spcBef>
                        <a:spcAft>
                          <a:spcPts val="1200"/>
                        </a:spcAft>
                        <a:buClr>
                          <a:srgbClr val="D52B1E"/>
                        </a:buClr>
                        <a:buFont typeface="Arial" panose="020B0604020202020204" pitchFamily="34" charset="0"/>
                        <a:buChar char="♦"/>
                      </a:pPr>
                      <a:r>
                        <a:rPr lang="en-US" sz="1800" noProof="0" dirty="0">
                          <a:solidFill>
                            <a:srgbClr val="9900CC"/>
                          </a:solidFill>
                        </a:rPr>
                        <a:t>Insulin lispro mix </a:t>
                      </a:r>
                      <a:r>
                        <a:rPr lang="en-US" sz="1800" baseline="0" noProof="0" dirty="0">
                          <a:solidFill>
                            <a:srgbClr val="9900CC"/>
                          </a:solidFill>
                        </a:rPr>
                        <a:t>50/50</a:t>
                      </a:r>
                      <a:r>
                        <a:rPr lang="en-US" sz="1800" baseline="30000" noProof="0" dirty="0">
                          <a:solidFill>
                            <a:srgbClr val="9900CC"/>
                          </a:solidFill>
                        </a:rPr>
                        <a:t>2</a:t>
                      </a:r>
                      <a:endParaRPr lang="en-US" sz="1800" noProof="0" dirty="0">
                        <a:solidFill>
                          <a:srgbClr val="9900CC"/>
                        </a:solidFill>
                      </a:endParaRPr>
                    </a:p>
                  </a:txBody>
                  <a:tcPr marL="274320" anchor="ctr"/>
                </a:tc>
                <a:tc>
                  <a:txBody>
                    <a:bodyPr/>
                    <a:lstStyle/>
                    <a:p>
                      <a:pPr marL="285750" marR="0" lvl="0" indent="-285750" algn="l" defTabSz="914400" rtl="0" eaLnBrk="1" fontAlgn="auto" latinLnBrk="0" hangingPunct="1">
                        <a:lnSpc>
                          <a:spcPct val="100000"/>
                        </a:lnSpc>
                        <a:spcBef>
                          <a:spcPts val="1200"/>
                        </a:spcBef>
                        <a:spcAft>
                          <a:spcPts val="1200"/>
                        </a:spcAft>
                        <a:buClr>
                          <a:srgbClr val="D52B1E"/>
                        </a:buClr>
                        <a:buSzTx/>
                        <a:buFont typeface="Arial" panose="020B0604020202020204" pitchFamily="34" charset="0"/>
                        <a:buChar char="♦"/>
                        <a:tabLst/>
                        <a:defRPr/>
                      </a:pPr>
                      <a:endParaRPr kumimoji="0" lang="en-US" sz="1800" b="0" i="0" u="none" strike="noStrike" kern="1200" cap="none" spc="0" normalizeH="0" baseline="3000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xmlns="" val="10002"/>
                  </a:ext>
                </a:extLst>
              </a:tr>
              <a:tr h="487680">
                <a:tc>
                  <a:txBody>
                    <a:bodyPr/>
                    <a:lstStyle/>
                    <a:p>
                      <a:pPr marL="285750" marR="0" indent="-285750" algn="l" defTabSz="914400" rtl="0" eaLnBrk="1" fontAlgn="auto" latinLnBrk="0" hangingPunct="1">
                        <a:lnSpc>
                          <a:spcPct val="100000"/>
                        </a:lnSpc>
                        <a:spcBef>
                          <a:spcPts val="1200"/>
                        </a:spcBef>
                        <a:spcAft>
                          <a:spcPts val="1200"/>
                        </a:spcAft>
                        <a:buClr>
                          <a:srgbClr val="D52B1E"/>
                        </a:buClr>
                        <a:buSzTx/>
                        <a:buFont typeface="Arial" panose="020B0604020202020204" pitchFamily="34" charset="0"/>
                        <a:buChar char="♦"/>
                        <a:tabLst/>
                        <a:defRPr/>
                      </a:pPr>
                      <a:r>
                        <a:rPr lang="en-US" sz="1800" baseline="0" noProof="0" dirty="0">
                          <a:solidFill>
                            <a:schemeClr val="tx1"/>
                          </a:solidFill>
                        </a:rPr>
                        <a:t>Insulin aspart 70/30</a:t>
                      </a:r>
                      <a:r>
                        <a:rPr lang="en-US" sz="1800" baseline="30000" noProof="0" dirty="0">
                          <a:solidFill>
                            <a:schemeClr val="tx1"/>
                          </a:solidFill>
                        </a:rPr>
                        <a:t>3</a:t>
                      </a:r>
                    </a:p>
                  </a:txBody>
                  <a:tcPr marL="274320" anchor="ctr">
                    <a:lnB w="12700" cap="flat" cmpd="sng" algn="ctr">
                      <a:solidFill>
                        <a:schemeClr val="tx1"/>
                      </a:solidFill>
                      <a:prstDash val="solid"/>
                      <a:round/>
                      <a:headEnd type="none" w="med" len="med"/>
                      <a:tailEnd type="none" w="med" len="med"/>
                    </a:lnB>
                  </a:tcPr>
                </a:tc>
                <a:tc>
                  <a:txBody>
                    <a:bodyPr/>
                    <a:lstStyle/>
                    <a:p>
                      <a:pPr marL="285750" indent="-285750">
                        <a:spcBef>
                          <a:spcPts val="1200"/>
                        </a:spcBef>
                        <a:spcAft>
                          <a:spcPts val="1200"/>
                        </a:spcAft>
                        <a:buClr>
                          <a:srgbClr val="D52B1E"/>
                        </a:buClr>
                        <a:buFont typeface="Arial" panose="020B0604020202020204" pitchFamily="34" charset="0"/>
                        <a:buChar char="♦"/>
                      </a:pPr>
                      <a:endParaRPr lang="en-US" dirty="0">
                        <a:solidFill>
                          <a:schemeClr val="tx1"/>
                        </a:solidFill>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TextBox 3"/>
          <p:cNvSpPr txBox="1"/>
          <p:nvPr/>
        </p:nvSpPr>
        <p:spPr>
          <a:xfrm>
            <a:off x="457200" y="5894265"/>
            <a:ext cx="5547588" cy="784830"/>
          </a:xfrm>
          <a:prstGeom prst="rect">
            <a:avLst/>
          </a:prstGeom>
          <a:noFill/>
        </p:spPr>
        <p:txBody>
          <a:bodyPr wrap="square" rtlCol="0" anchor="b" anchorCtr="0">
            <a:spAutoFit/>
          </a:bodyPr>
          <a:lstStyle/>
          <a:p>
            <a:pPr marL="228600" indent="-228600">
              <a:lnSpc>
                <a:spcPct val="90000"/>
              </a:lnSpc>
              <a:buFont typeface="+mj-lt"/>
              <a:buAutoNum type="arabicPeriod"/>
            </a:pPr>
            <a:r>
              <a:rPr lang="en-GB" sz="1000" dirty="0">
                <a:latin typeface="Arial Narrow" panose="020B0606020202030204" pitchFamily="34" charset="0"/>
              </a:rPr>
              <a:t>Humalog</a:t>
            </a:r>
            <a:r>
              <a:rPr lang="en-GB" sz="1000" baseline="30000" dirty="0">
                <a:latin typeface="Arial Narrow" panose="020B0606020202030204" pitchFamily="34" charset="0"/>
              </a:rPr>
              <a:t>®</a:t>
            </a:r>
            <a:r>
              <a:rPr lang="en-GB" sz="1000" dirty="0">
                <a:latin typeface="Arial Narrow" panose="020B0606020202030204" pitchFamily="34" charset="0"/>
              </a:rPr>
              <a:t> Mix75/25™</a:t>
            </a:r>
          </a:p>
          <a:p>
            <a:pPr marL="228600" indent="-228600">
              <a:lnSpc>
                <a:spcPct val="90000"/>
              </a:lnSpc>
              <a:buFont typeface="+mj-lt"/>
              <a:buAutoNum type="arabicPeriod"/>
            </a:pPr>
            <a:r>
              <a:rPr lang="en-GB" sz="1000" dirty="0">
                <a:latin typeface="Arial Narrow" panose="020B0606020202030204" pitchFamily="34" charset="0"/>
              </a:rPr>
              <a:t>Humalog</a:t>
            </a:r>
            <a:r>
              <a:rPr lang="en-GB" sz="1000" baseline="30000" dirty="0">
                <a:latin typeface="Arial Narrow" panose="020B0606020202030204" pitchFamily="34" charset="0"/>
              </a:rPr>
              <a:t>®</a:t>
            </a:r>
            <a:r>
              <a:rPr lang="en-GB" sz="1000" dirty="0">
                <a:latin typeface="Arial Narrow" panose="020B0606020202030204" pitchFamily="34" charset="0"/>
              </a:rPr>
              <a:t> Mix50/50™</a:t>
            </a:r>
          </a:p>
          <a:p>
            <a:pPr marL="228600" indent="-228600">
              <a:lnSpc>
                <a:spcPct val="90000"/>
              </a:lnSpc>
              <a:buFont typeface="+mj-lt"/>
              <a:buAutoNum type="arabicPeriod"/>
            </a:pPr>
            <a:r>
              <a:rPr lang="en-GB" sz="1000" dirty="0">
                <a:latin typeface="Arial Narrow" panose="020B0606020202030204" pitchFamily="34" charset="0"/>
              </a:rPr>
              <a:t>NovoLog Mix 70/30™</a:t>
            </a:r>
            <a:endParaRPr lang="en-US" sz="1000" dirty="0">
              <a:latin typeface="Arial Narrow" panose="020B0606020202030204" pitchFamily="34" charset="0"/>
              <a:cs typeface="Arial" panose="020B0604020202020204" pitchFamily="34" charset="0"/>
            </a:endParaRPr>
          </a:p>
          <a:p>
            <a:pPr marL="228600" indent="-228600">
              <a:lnSpc>
                <a:spcPct val="90000"/>
              </a:lnSpc>
              <a:buAutoNum type="arabicPeriod" startAt="4"/>
            </a:pPr>
            <a:r>
              <a:rPr lang="en-US" sz="1000" dirty="0" err="1">
                <a:latin typeface="Arial Narrow" panose="020B0606020202030204" pitchFamily="34" charset="0"/>
              </a:rPr>
              <a:t>Lnsulin</a:t>
            </a:r>
            <a:r>
              <a:rPr lang="en-GB" sz="1000" baseline="30000" dirty="0">
                <a:latin typeface="Arial Narrow" panose="020B0606020202030204" pitchFamily="34" charset="0"/>
              </a:rPr>
              <a:t>®</a:t>
            </a:r>
            <a:r>
              <a:rPr lang="en-US" sz="1000" dirty="0">
                <a:latin typeface="Arial Narrow" panose="020B0606020202030204" pitchFamily="34" charset="0"/>
              </a:rPr>
              <a:t> 70/30</a:t>
            </a:r>
          </a:p>
          <a:p>
            <a:pPr marL="228600" indent="-228600">
              <a:lnSpc>
                <a:spcPct val="90000"/>
              </a:lnSpc>
              <a:buAutoNum type="arabicPeriod" startAt="4"/>
            </a:pPr>
            <a:r>
              <a:rPr lang="en-US" sz="1000" dirty="0" err="1">
                <a:latin typeface="Arial Narrow" panose="020B0606020202030204" pitchFamily="34" charset="0"/>
                <a:cs typeface="Arial" panose="020B0604020202020204" pitchFamily="34" charset="0"/>
              </a:rPr>
              <a:t>Npvomix</a:t>
            </a:r>
            <a:r>
              <a:rPr lang="en-GB" sz="1000" baseline="30000" dirty="0">
                <a:latin typeface="Arial Narrow" panose="020B0606020202030204" pitchFamily="34" charset="0"/>
              </a:rPr>
              <a:t>®</a:t>
            </a:r>
            <a:r>
              <a:rPr lang="en-US" sz="1000" dirty="0">
                <a:latin typeface="Arial Narrow" panose="020B0606020202030204" pitchFamily="34" charset="0"/>
                <a:cs typeface="Arial" panose="020B0604020202020204" pitchFamily="34" charset="0"/>
              </a:rPr>
              <a:t> 30</a:t>
            </a:r>
            <a:endParaRPr lang="en-GB" sz="1000" dirty="0">
              <a:latin typeface="Arial Narrow" panose="020B0606020202030204" pitchFamily="34" charset="0"/>
            </a:endParaRPr>
          </a:p>
        </p:txBody>
      </p:sp>
      <p:sp>
        <p:nvSpPr>
          <p:cNvPr id="5" name="TextBox 4"/>
          <p:cNvSpPr txBox="1"/>
          <p:nvPr/>
        </p:nvSpPr>
        <p:spPr>
          <a:xfrm>
            <a:off x="457200" y="4038600"/>
            <a:ext cx="2879314" cy="276999"/>
          </a:xfrm>
          <a:prstGeom prst="rect">
            <a:avLst/>
          </a:prstGeom>
          <a:noFill/>
        </p:spPr>
        <p:txBody>
          <a:bodyPr wrap="none" rtlCol="0">
            <a:spAutoFit/>
          </a:bodyPr>
          <a:lstStyle/>
          <a:p>
            <a:r>
              <a:rPr lang="en-US" sz="1200" baseline="30000" dirty="0">
                <a:latin typeface="Arial Narrow" panose="020B0606020202030204" pitchFamily="34" charset="0"/>
              </a:rPr>
              <a:t>a</a:t>
            </a:r>
            <a:r>
              <a:rPr lang="en-US" sz="1200" dirty="0">
                <a:latin typeface="Arial Narrow" panose="020B0606020202030204" pitchFamily="34" charset="0"/>
              </a:rPr>
              <a:t>Insulin components are stated as basal/prandial</a:t>
            </a:r>
          </a:p>
        </p:txBody>
      </p:sp>
      <p:sp>
        <p:nvSpPr>
          <p:cNvPr id="6" name="TextBox 6"/>
          <p:cNvSpPr txBox="1"/>
          <p:nvPr/>
        </p:nvSpPr>
        <p:spPr>
          <a:xfrm>
            <a:off x="444500" y="6619101"/>
            <a:ext cx="2928494" cy="276999"/>
          </a:xfrm>
          <a:prstGeom prst="rect">
            <a:avLst/>
          </a:prstGeom>
          <a:noFill/>
        </p:spPr>
        <p:txBody>
          <a:bodyPr wrap="none" rtlCol="0">
            <a:spAutoFit/>
          </a:bodyPr>
          <a:lstStyle/>
          <a:p>
            <a:r>
              <a:rPr lang="en-US" sz="1200" dirty="0">
                <a:latin typeface="Arial Narrow" panose="020B0606020202030204" pitchFamily="34" charset="0"/>
              </a:rPr>
              <a:t>US=available within the United States of America</a:t>
            </a:r>
          </a:p>
        </p:txBody>
      </p:sp>
      <p:sp>
        <p:nvSpPr>
          <p:cNvPr id="7"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60959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0"/>
            <a:ext cx="8305800" cy="1371600"/>
          </a:xfrm>
        </p:spPr>
        <p:txBody>
          <a:bodyPr/>
          <a:lstStyle/>
          <a:p>
            <a:r>
              <a:rPr lang="en-US" sz="3200" dirty="0"/>
              <a:t>Premix Insulins Currently Available(OUS)</a:t>
            </a:r>
            <a:r>
              <a:rPr lang="en-US" sz="3200" baseline="30000" dirty="0"/>
              <a:t>a</a:t>
            </a:r>
            <a:r>
              <a:rPr lang="en-US" sz="3200" dirty="0"/>
              <a:t> </a:t>
            </a:r>
          </a:p>
        </p:txBody>
      </p:sp>
      <p:graphicFrame>
        <p:nvGraphicFramePr>
          <p:cNvPr id="3" name="Table 2"/>
          <p:cNvGraphicFramePr>
            <a:graphicFrameLocks noGrp="1"/>
          </p:cNvGraphicFramePr>
          <p:nvPr/>
        </p:nvGraphicFramePr>
        <p:xfrm>
          <a:off x="304800" y="2057400"/>
          <a:ext cx="8229600" cy="292608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87680">
                <a:tc>
                  <a:txBody>
                    <a:bodyPr/>
                    <a:lstStyle/>
                    <a:p>
                      <a:pPr>
                        <a:spcBef>
                          <a:spcPts val="1200"/>
                        </a:spcBef>
                        <a:spcAft>
                          <a:spcPts val="1200"/>
                        </a:spcAft>
                      </a:pPr>
                      <a:r>
                        <a:rPr lang="en-US" b="1" dirty="0"/>
                        <a:t>Insulin</a:t>
                      </a:r>
                      <a:r>
                        <a:rPr lang="en-US" b="1" baseline="0" dirty="0"/>
                        <a:t> Analogs</a:t>
                      </a:r>
                      <a:endParaRPr lang="en-US" b="1" dirty="0"/>
                    </a:p>
                  </a:txBody>
                  <a:tcPr anchor="ctr">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US" b="1" dirty="0"/>
                        <a:t>Human Insulins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87680">
                <a:tc>
                  <a:txBody>
                    <a:bodyPr/>
                    <a:lstStyle/>
                    <a:p>
                      <a:pPr marL="285750" indent="-285750" algn="l">
                        <a:spcBef>
                          <a:spcPts val="1200"/>
                        </a:spcBef>
                        <a:spcAft>
                          <a:spcPts val="1200"/>
                        </a:spcAft>
                        <a:buClr>
                          <a:srgbClr val="D52B1E"/>
                        </a:buClr>
                        <a:buFont typeface="Arial" panose="020B0604020202020204" pitchFamily="34" charset="0"/>
                        <a:buChar char="♦"/>
                      </a:pPr>
                      <a:r>
                        <a:rPr lang="en-US" sz="1800" noProof="0" dirty="0"/>
                        <a:t>Insulin lispro mix 25/75</a:t>
                      </a:r>
                      <a:r>
                        <a:rPr lang="en-US" sz="1800" baseline="30000" noProof="0" dirty="0"/>
                        <a:t>1</a:t>
                      </a:r>
                    </a:p>
                  </a:txBody>
                  <a:tcPr marL="274320" anchor="ctr">
                    <a:lnT w="12700" cap="flat" cmpd="sng" algn="ctr">
                      <a:solidFill>
                        <a:schemeClr val="tx1"/>
                      </a:solidFill>
                      <a:prstDash val="solid"/>
                      <a:round/>
                      <a:headEnd type="none" w="med" len="med"/>
                      <a:tailEnd type="none" w="med" len="med"/>
                    </a:lnT>
                  </a:tcPr>
                </a:tc>
                <a:tc>
                  <a:txBody>
                    <a:bodyPr/>
                    <a:lstStyle/>
                    <a:p>
                      <a:pPr marL="285750" indent="-285750">
                        <a:spcBef>
                          <a:spcPts val="1200"/>
                        </a:spcBef>
                        <a:spcAft>
                          <a:spcPts val="1200"/>
                        </a:spcAft>
                        <a:buClr>
                          <a:srgbClr val="D52B1E"/>
                        </a:buClr>
                        <a:buFont typeface="Arial" panose="020B0604020202020204" pitchFamily="34" charset="0"/>
                        <a:buChar char="♦"/>
                      </a:pPr>
                      <a:r>
                        <a:rPr lang="en-US" sz="1800" kern="1200" dirty="0">
                          <a:solidFill>
                            <a:schemeClr val="tx1"/>
                          </a:solidFill>
                          <a:effectLst/>
                          <a:latin typeface="+mn-lt"/>
                          <a:ea typeface="+mn-ea"/>
                          <a:cs typeface="+mn-cs"/>
                        </a:rPr>
                        <a:t>Human insulin 15/85</a:t>
                      </a:r>
                      <a:r>
                        <a:rPr lang="en-US" sz="1800" kern="1200" baseline="30000" dirty="0">
                          <a:solidFill>
                            <a:schemeClr val="tx1"/>
                          </a:solidFill>
                          <a:effectLst/>
                          <a:latin typeface="+mn-lt"/>
                          <a:ea typeface="+mn-ea"/>
                          <a:cs typeface="+mn-cs"/>
                        </a:rPr>
                        <a:t>4</a:t>
                      </a:r>
                      <a:endParaRPr lang="en-US" baseline="3000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487680">
                <a:tc>
                  <a:txBody>
                    <a:bodyPr/>
                    <a:lstStyle/>
                    <a:p>
                      <a:pPr marL="285750" indent="-285750" algn="l">
                        <a:spcBef>
                          <a:spcPts val="1200"/>
                        </a:spcBef>
                        <a:spcAft>
                          <a:spcPts val="1200"/>
                        </a:spcAft>
                        <a:buClr>
                          <a:srgbClr val="D52B1E"/>
                        </a:buClr>
                        <a:buFont typeface="Arial" panose="020B0604020202020204" pitchFamily="34" charset="0"/>
                        <a:buChar char="♦"/>
                      </a:pPr>
                      <a:r>
                        <a:rPr lang="en-US" sz="1800" noProof="0" dirty="0"/>
                        <a:t>Insulin lispro mix </a:t>
                      </a:r>
                      <a:r>
                        <a:rPr lang="en-US" sz="1800" baseline="0" noProof="0" dirty="0"/>
                        <a:t>50/50</a:t>
                      </a:r>
                      <a:r>
                        <a:rPr lang="en-US" sz="1800" baseline="30000" noProof="0" dirty="0"/>
                        <a:t>2</a:t>
                      </a:r>
                      <a:endParaRPr lang="en-US" sz="1800" noProof="0" dirty="0"/>
                    </a:p>
                  </a:txBody>
                  <a:tcPr marL="274320" anchor="ctr"/>
                </a:tc>
                <a:tc>
                  <a:txBody>
                    <a:bodyPr/>
                    <a:lstStyle/>
                    <a:p>
                      <a:pPr marL="285750" indent="-285750">
                        <a:spcBef>
                          <a:spcPts val="1200"/>
                        </a:spcBef>
                        <a:spcAft>
                          <a:spcPts val="1200"/>
                        </a:spcAft>
                        <a:buClr>
                          <a:srgbClr val="D52B1E"/>
                        </a:buClr>
                        <a:buFont typeface="Arial" panose="020B0604020202020204" pitchFamily="34" charset="0"/>
                        <a:buChar char="♦"/>
                      </a:pPr>
                      <a:r>
                        <a:rPr lang="en-US" sz="1800" kern="1200" dirty="0">
                          <a:solidFill>
                            <a:schemeClr val="tx1"/>
                          </a:solidFill>
                          <a:effectLst/>
                          <a:latin typeface="+mn-lt"/>
                          <a:ea typeface="+mn-ea"/>
                          <a:cs typeface="+mn-cs"/>
                        </a:rPr>
                        <a:t>Human insulin 25/75</a:t>
                      </a:r>
                      <a:r>
                        <a:rPr lang="en-US" sz="1800" kern="1200" baseline="30000" dirty="0">
                          <a:solidFill>
                            <a:schemeClr val="tx1"/>
                          </a:solidFill>
                          <a:effectLst/>
                          <a:latin typeface="+mn-lt"/>
                          <a:ea typeface="+mn-ea"/>
                          <a:cs typeface="+mn-cs"/>
                        </a:rPr>
                        <a:t>5</a:t>
                      </a:r>
                      <a:endParaRPr lang="en-US" dirty="0"/>
                    </a:p>
                  </a:txBody>
                  <a:tcPr anchor="ctr"/>
                </a:tc>
                <a:extLst>
                  <a:ext uri="{0D108BD9-81ED-4DB2-BD59-A6C34878D82A}">
                    <a16:rowId xmlns:a16="http://schemas.microsoft.com/office/drawing/2014/main" xmlns="" val="10002"/>
                  </a:ext>
                </a:extLst>
              </a:tr>
              <a:tr h="487680">
                <a:tc>
                  <a:txBody>
                    <a:bodyPr/>
                    <a:lstStyle/>
                    <a:p>
                      <a:pPr marL="285750" marR="0" indent="-285750" algn="l" defTabSz="914400" rtl="0" eaLnBrk="1" fontAlgn="auto" latinLnBrk="0" hangingPunct="1">
                        <a:lnSpc>
                          <a:spcPct val="100000"/>
                        </a:lnSpc>
                        <a:spcBef>
                          <a:spcPts val="1200"/>
                        </a:spcBef>
                        <a:spcAft>
                          <a:spcPts val="1200"/>
                        </a:spcAft>
                        <a:buClr>
                          <a:srgbClr val="D52B1E"/>
                        </a:buClr>
                        <a:buSzTx/>
                        <a:buFont typeface="Arial" panose="020B0604020202020204" pitchFamily="34" charset="0"/>
                        <a:buChar char="♦"/>
                        <a:tabLst/>
                        <a:defRPr/>
                      </a:pPr>
                      <a:r>
                        <a:rPr lang="en-US" sz="1800" baseline="0" noProof="0" dirty="0"/>
                        <a:t>Insulin aspart 30/70</a:t>
                      </a:r>
                      <a:r>
                        <a:rPr lang="en-US" sz="1800" baseline="30000" noProof="0" dirty="0"/>
                        <a:t>3</a:t>
                      </a:r>
                    </a:p>
                  </a:txBody>
                  <a:tcPr marL="274320" anchor="ctr"/>
                </a:tc>
                <a:tc>
                  <a:txBody>
                    <a:bodyPr/>
                    <a:lstStyle/>
                    <a:p>
                      <a:pPr marL="285750" indent="-285750">
                        <a:spcBef>
                          <a:spcPts val="1200"/>
                        </a:spcBef>
                        <a:spcAft>
                          <a:spcPts val="1200"/>
                        </a:spcAft>
                        <a:buClr>
                          <a:srgbClr val="D52B1E"/>
                        </a:buClr>
                        <a:buFont typeface="Arial" panose="020B0604020202020204" pitchFamily="34" charset="0"/>
                        <a:buChar char="♦"/>
                      </a:pPr>
                      <a:r>
                        <a:rPr lang="en-US" sz="1800" kern="1200" dirty="0">
                          <a:solidFill>
                            <a:schemeClr val="tx1"/>
                          </a:solidFill>
                          <a:effectLst/>
                          <a:latin typeface="+mn-lt"/>
                          <a:ea typeface="+mn-ea"/>
                          <a:cs typeface="+mn-cs"/>
                        </a:rPr>
                        <a:t>Human insulin 30/70</a:t>
                      </a:r>
                      <a:r>
                        <a:rPr lang="en-US" sz="1800" kern="1200" baseline="30000" dirty="0">
                          <a:solidFill>
                            <a:schemeClr val="tx1"/>
                          </a:solidFill>
                          <a:effectLst/>
                          <a:latin typeface="+mn-lt"/>
                          <a:ea typeface="+mn-ea"/>
                          <a:cs typeface="+mn-cs"/>
                        </a:rPr>
                        <a:t>6</a:t>
                      </a:r>
                      <a:endParaRPr lang="en-US" dirty="0"/>
                    </a:p>
                  </a:txBody>
                  <a:tcPr anchor="ctr"/>
                </a:tc>
                <a:extLst>
                  <a:ext uri="{0D108BD9-81ED-4DB2-BD59-A6C34878D82A}">
                    <a16:rowId xmlns:a16="http://schemas.microsoft.com/office/drawing/2014/main" xmlns="" val="10003"/>
                  </a:ext>
                </a:extLst>
              </a:tr>
              <a:tr h="487680">
                <a:tc>
                  <a:txBody>
                    <a:bodyPr/>
                    <a:lstStyle/>
                    <a:p>
                      <a:pPr>
                        <a:spcBef>
                          <a:spcPts val="1200"/>
                        </a:spcBef>
                        <a:spcAft>
                          <a:spcPts val="1200"/>
                        </a:spcAft>
                      </a:pPr>
                      <a:endParaRPr lang="en-US" dirty="0"/>
                    </a:p>
                  </a:txBody>
                  <a:tcPr anchor="ctr"/>
                </a:tc>
                <a:tc>
                  <a:txBody>
                    <a:bodyPr/>
                    <a:lstStyle/>
                    <a:p>
                      <a:pPr marL="285750" indent="-285750">
                        <a:spcBef>
                          <a:spcPts val="1200"/>
                        </a:spcBef>
                        <a:spcAft>
                          <a:spcPts val="1200"/>
                        </a:spcAft>
                        <a:buClr>
                          <a:srgbClr val="D52B1E"/>
                        </a:buClr>
                        <a:buFont typeface="Arial" panose="020B0604020202020204" pitchFamily="34" charset="0"/>
                        <a:buChar char="♦"/>
                      </a:pPr>
                      <a:r>
                        <a:rPr lang="en-US" sz="1800" kern="1200" dirty="0">
                          <a:solidFill>
                            <a:schemeClr val="tx1"/>
                          </a:solidFill>
                          <a:effectLst/>
                          <a:latin typeface="+mn-lt"/>
                          <a:ea typeface="+mn-ea"/>
                          <a:cs typeface="+mn-cs"/>
                        </a:rPr>
                        <a:t>Human insulin 40/60</a:t>
                      </a:r>
                      <a:r>
                        <a:rPr lang="en-US" sz="1800" kern="1200" baseline="30000" dirty="0">
                          <a:solidFill>
                            <a:schemeClr val="tx1"/>
                          </a:solidFill>
                          <a:effectLst/>
                          <a:latin typeface="+mn-lt"/>
                          <a:ea typeface="+mn-ea"/>
                          <a:cs typeface="+mn-cs"/>
                        </a:rPr>
                        <a:t>7</a:t>
                      </a:r>
                      <a:endParaRPr lang="en-US" dirty="0"/>
                    </a:p>
                  </a:txBody>
                  <a:tcPr anchor="ctr"/>
                </a:tc>
                <a:extLst>
                  <a:ext uri="{0D108BD9-81ED-4DB2-BD59-A6C34878D82A}">
                    <a16:rowId xmlns:a16="http://schemas.microsoft.com/office/drawing/2014/main" xmlns="" val="10004"/>
                  </a:ext>
                </a:extLst>
              </a:tr>
              <a:tr h="487680">
                <a:tc>
                  <a:txBody>
                    <a:bodyPr/>
                    <a:lstStyle/>
                    <a:p>
                      <a:pPr>
                        <a:spcBef>
                          <a:spcPts val="1200"/>
                        </a:spcBef>
                        <a:spcAft>
                          <a:spcPts val="1200"/>
                        </a:spcAft>
                      </a:pPr>
                      <a:endParaRPr lang="en-US" dirty="0"/>
                    </a:p>
                  </a:txBody>
                  <a:tcPr anchor="ctr">
                    <a:lnB w="12700" cap="flat" cmpd="sng" algn="ctr">
                      <a:solidFill>
                        <a:schemeClr val="tx1"/>
                      </a:solidFill>
                      <a:prstDash val="solid"/>
                      <a:round/>
                      <a:headEnd type="none" w="med" len="med"/>
                      <a:tailEnd type="none" w="med" len="med"/>
                    </a:lnB>
                  </a:tcPr>
                </a:tc>
                <a:tc>
                  <a:txBody>
                    <a:bodyPr/>
                    <a:lstStyle/>
                    <a:p>
                      <a:pPr marL="285750" indent="-285750">
                        <a:spcBef>
                          <a:spcPts val="1200"/>
                        </a:spcBef>
                        <a:spcAft>
                          <a:spcPts val="1200"/>
                        </a:spcAft>
                        <a:buClr>
                          <a:srgbClr val="D52B1E"/>
                        </a:buClr>
                        <a:buFont typeface="Arial" panose="020B0604020202020204" pitchFamily="34" charset="0"/>
                        <a:buChar char="♦"/>
                      </a:pPr>
                      <a:r>
                        <a:rPr lang="en-US" sz="1800" kern="1200" dirty="0">
                          <a:solidFill>
                            <a:schemeClr val="tx1"/>
                          </a:solidFill>
                          <a:effectLst/>
                          <a:latin typeface="+mn-lt"/>
                          <a:ea typeface="+mn-ea"/>
                          <a:cs typeface="+mn-cs"/>
                        </a:rPr>
                        <a:t>Human insulin 50/50</a:t>
                      </a:r>
                      <a:r>
                        <a:rPr lang="en-US" sz="1800" kern="1200" baseline="30000" dirty="0">
                          <a:solidFill>
                            <a:schemeClr val="tx1"/>
                          </a:solidFill>
                          <a:effectLst/>
                          <a:latin typeface="+mn-lt"/>
                          <a:ea typeface="+mn-ea"/>
                          <a:cs typeface="+mn-cs"/>
                        </a:rPr>
                        <a:t>8</a:t>
                      </a:r>
                      <a:endParaRPr lang="en-US"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4" name="TextBox 3"/>
          <p:cNvSpPr txBox="1"/>
          <p:nvPr/>
        </p:nvSpPr>
        <p:spPr>
          <a:xfrm>
            <a:off x="457200" y="6059269"/>
            <a:ext cx="3276600" cy="646331"/>
          </a:xfrm>
          <a:prstGeom prst="rect">
            <a:avLst/>
          </a:prstGeom>
          <a:noFill/>
        </p:spPr>
        <p:txBody>
          <a:bodyPr wrap="square" rtlCol="0" anchor="b" anchorCtr="0">
            <a:spAutoFit/>
          </a:bodyPr>
          <a:lstStyle/>
          <a:p>
            <a:pPr marL="228600" indent="-228600">
              <a:lnSpc>
                <a:spcPct val="90000"/>
              </a:lnSpc>
              <a:buFont typeface="+mj-lt"/>
              <a:buAutoNum type="arabicPeriod"/>
            </a:pPr>
            <a:r>
              <a:rPr lang="en-GB" sz="1000" dirty="0">
                <a:latin typeface="Arial Narrow" panose="020B0606020202030204" pitchFamily="34" charset="0"/>
              </a:rPr>
              <a:t>Humalog Mix 25. SPC 2016</a:t>
            </a:r>
          </a:p>
          <a:p>
            <a:pPr marL="228600" indent="-228600">
              <a:lnSpc>
                <a:spcPct val="90000"/>
              </a:lnSpc>
              <a:buFont typeface="+mj-lt"/>
              <a:buAutoNum type="arabicPeriod"/>
            </a:pPr>
            <a:r>
              <a:rPr lang="en-US" sz="1000" dirty="0">
                <a:latin typeface="Arial Narrow" panose="020B0606020202030204" pitchFamily="34" charset="0"/>
                <a:cs typeface="Arial" panose="020B0604020202020204" pitchFamily="34" charset="0"/>
              </a:rPr>
              <a:t>Humalog Mix 50. SPC 2016</a:t>
            </a:r>
            <a:endParaRPr lang="en-GB" sz="1000" dirty="0">
              <a:latin typeface="Arial Narrow" panose="020B0606020202030204" pitchFamily="34" charset="0"/>
            </a:endParaRPr>
          </a:p>
          <a:p>
            <a:pPr marL="228600" indent="-228600">
              <a:lnSpc>
                <a:spcPct val="90000"/>
              </a:lnSpc>
              <a:buFont typeface="+mj-lt"/>
              <a:buAutoNum type="arabicPeriod"/>
            </a:pPr>
            <a:r>
              <a:rPr lang="en-US" sz="1000" dirty="0">
                <a:latin typeface="Arial Narrow" panose="020B0606020202030204" pitchFamily="34" charset="0"/>
                <a:cs typeface="Arial" panose="020B0604020202020204" pitchFamily="34" charset="0"/>
              </a:rPr>
              <a:t>Novo Mix 30, SPC 2014</a:t>
            </a:r>
          </a:p>
          <a:p>
            <a:pPr marL="228600" indent="-228600">
              <a:lnSpc>
                <a:spcPct val="90000"/>
              </a:lnSpc>
              <a:buFont typeface="+mj-lt"/>
              <a:buAutoNum type="arabicPeriod"/>
            </a:pPr>
            <a:r>
              <a:rPr lang="en-GB" sz="1000" dirty="0">
                <a:latin typeface="Arial Narrow" panose="020B0606020202030204" pitchFamily="34" charset="0"/>
              </a:rPr>
              <a:t>Insuman Comb 15, SPC 2013</a:t>
            </a:r>
          </a:p>
        </p:txBody>
      </p:sp>
      <p:sp>
        <p:nvSpPr>
          <p:cNvPr id="5" name="TextBox 4"/>
          <p:cNvSpPr txBox="1"/>
          <p:nvPr/>
        </p:nvSpPr>
        <p:spPr>
          <a:xfrm>
            <a:off x="469900" y="4980801"/>
            <a:ext cx="2906565" cy="276999"/>
          </a:xfrm>
          <a:prstGeom prst="rect">
            <a:avLst/>
          </a:prstGeom>
          <a:noFill/>
        </p:spPr>
        <p:txBody>
          <a:bodyPr wrap="none" rtlCol="0">
            <a:spAutoFit/>
          </a:bodyPr>
          <a:lstStyle/>
          <a:p>
            <a:r>
              <a:rPr lang="en-US" sz="1200" baseline="30000" dirty="0">
                <a:latin typeface="Arial Narrow" panose="020B0606020202030204" pitchFamily="34" charset="0"/>
              </a:rPr>
              <a:t>a</a:t>
            </a:r>
            <a:r>
              <a:rPr lang="en-US" sz="1200" dirty="0">
                <a:latin typeface="Arial Narrow" panose="020B0606020202030204" pitchFamily="34" charset="0"/>
              </a:rPr>
              <a:t>Insulin components are stated as prandial/basal</a:t>
            </a:r>
          </a:p>
        </p:txBody>
      </p:sp>
      <p:sp>
        <p:nvSpPr>
          <p:cNvPr id="6" name="TextBox 5"/>
          <p:cNvSpPr txBox="1"/>
          <p:nvPr/>
        </p:nvSpPr>
        <p:spPr>
          <a:xfrm>
            <a:off x="4419600" y="6036438"/>
            <a:ext cx="3276600" cy="646331"/>
          </a:xfrm>
          <a:prstGeom prst="rect">
            <a:avLst/>
          </a:prstGeom>
          <a:noFill/>
        </p:spPr>
        <p:txBody>
          <a:bodyPr wrap="square" rtlCol="0" anchor="b" anchorCtr="0">
            <a:spAutoFit/>
          </a:bodyPr>
          <a:lstStyle/>
          <a:p>
            <a:pPr marL="228600" indent="-228600">
              <a:lnSpc>
                <a:spcPct val="90000"/>
              </a:lnSpc>
              <a:buFont typeface="+mj-lt"/>
              <a:buAutoNum type="arabicPeriod" startAt="5"/>
            </a:pPr>
            <a:r>
              <a:rPr lang="en-GB" sz="1000" dirty="0">
                <a:latin typeface="Arial Narrow" panose="020B0606020202030204" pitchFamily="34" charset="0"/>
              </a:rPr>
              <a:t>Insuman Comb 25,  SPC 2013</a:t>
            </a:r>
          </a:p>
          <a:p>
            <a:pPr marL="228600" indent="-228600">
              <a:lnSpc>
                <a:spcPct val="90000"/>
              </a:lnSpc>
              <a:buFont typeface="+mj-lt"/>
              <a:buAutoNum type="arabicPeriod" startAt="5"/>
            </a:pPr>
            <a:r>
              <a:rPr lang="en-GB" sz="1000" dirty="0">
                <a:latin typeface="Arial Narrow" panose="020B0606020202030204" pitchFamily="34" charset="0"/>
              </a:rPr>
              <a:t>Humulin, SPC 2015</a:t>
            </a:r>
          </a:p>
          <a:p>
            <a:pPr marL="228600" indent="-228600">
              <a:lnSpc>
                <a:spcPct val="90000"/>
              </a:lnSpc>
              <a:buFont typeface="+mj-lt"/>
              <a:buAutoNum type="arabicPeriod" startAt="5"/>
            </a:pPr>
            <a:r>
              <a:rPr lang="en-GB" sz="1000" dirty="0">
                <a:latin typeface="Arial Narrow" panose="020B0606020202030204" pitchFamily="34" charset="0"/>
              </a:rPr>
              <a:t>Novolin</a:t>
            </a:r>
            <a:r>
              <a:rPr lang="en-GB" sz="1000" baseline="30000" dirty="0">
                <a:latin typeface="Arial Narrow" panose="020B0606020202030204" pitchFamily="34" charset="0"/>
              </a:rPr>
              <a:t>®</a:t>
            </a:r>
            <a:r>
              <a:rPr lang="en-GB" sz="1000" dirty="0">
                <a:latin typeface="Arial Narrow" panose="020B0606020202030204" pitchFamily="34" charset="0"/>
              </a:rPr>
              <a:t>ge Penfill</a:t>
            </a:r>
            <a:r>
              <a:rPr lang="en-GB" sz="1000" baseline="30000" dirty="0">
                <a:latin typeface="Arial Narrow" panose="020B0606020202030204" pitchFamily="34" charset="0"/>
              </a:rPr>
              <a:t>® </a:t>
            </a:r>
            <a:r>
              <a:rPr lang="en-US" sz="1000" dirty="0">
                <a:latin typeface="Arial Narrow" panose="020B0606020202030204" pitchFamily="34" charset="0"/>
              </a:rPr>
              <a:t>Premixed insulin preparations, 2011</a:t>
            </a:r>
            <a:endParaRPr lang="en-GB" sz="1000" baseline="30000" dirty="0">
              <a:latin typeface="Arial Narrow" panose="020B0606020202030204" pitchFamily="34" charset="0"/>
            </a:endParaRPr>
          </a:p>
          <a:p>
            <a:pPr marL="228600" indent="-228600">
              <a:lnSpc>
                <a:spcPct val="90000"/>
              </a:lnSpc>
              <a:buFont typeface="+mj-lt"/>
              <a:buAutoNum type="arabicPeriod" startAt="5"/>
            </a:pPr>
            <a:r>
              <a:rPr lang="en-GB" sz="1000" dirty="0">
                <a:latin typeface="Arial Narrow" panose="020B0606020202030204" pitchFamily="34" charset="0"/>
              </a:rPr>
              <a:t>Insuman Comb 50, SPC 2013</a:t>
            </a:r>
          </a:p>
        </p:txBody>
      </p:sp>
      <p:sp>
        <p:nvSpPr>
          <p:cNvPr id="7" name="TextBox 6"/>
          <p:cNvSpPr txBox="1"/>
          <p:nvPr/>
        </p:nvSpPr>
        <p:spPr>
          <a:xfrm>
            <a:off x="444500" y="6619101"/>
            <a:ext cx="3287567" cy="276999"/>
          </a:xfrm>
          <a:prstGeom prst="rect">
            <a:avLst/>
          </a:prstGeom>
          <a:noFill/>
        </p:spPr>
        <p:txBody>
          <a:bodyPr wrap="none" rtlCol="0">
            <a:spAutoFit/>
          </a:bodyPr>
          <a:lstStyle/>
          <a:p>
            <a:r>
              <a:rPr lang="en-US" sz="1200" dirty="0">
                <a:latin typeface="Arial Narrow" panose="020B0606020202030204" pitchFamily="34" charset="0"/>
              </a:rPr>
              <a:t>OUS=available outside of the United States of America</a:t>
            </a:r>
          </a:p>
        </p:txBody>
      </p:sp>
      <p:sp>
        <p:nvSpPr>
          <p:cNvPr id="8"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60858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7" name="Rectangle 2"/>
          <p:cNvSpPr>
            <a:spLocks noGrp="1" noChangeArrowheads="1"/>
          </p:cNvSpPr>
          <p:nvPr>
            <p:ph type="title" idx="4294967295"/>
          </p:nvPr>
        </p:nvSpPr>
        <p:spPr>
          <a:xfrm>
            <a:off x="228600" y="73025"/>
            <a:ext cx="8915400" cy="1143000"/>
          </a:xfrm>
        </p:spPr>
        <p:txBody>
          <a:bodyPr/>
          <a:lstStyle/>
          <a:p>
            <a:r>
              <a:rPr lang="en-US" sz="2600" dirty="0"/>
              <a:t>Premix Analogs Have Stronger Early </a:t>
            </a:r>
            <a:r>
              <a:rPr lang="en-US" sz="2600" noProof="0" dirty="0"/>
              <a:t>Glucose Lowering Activity </a:t>
            </a:r>
            <a:r>
              <a:rPr lang="en-US" sz="2600" dirty="0"/>
              <a:t>and </a:t>
            </a:r>
            <a:r>
              <a:rPr lang="en-US" sz="2600" noProof="0" dirty="0"/>
              <a:t>Faster Onset Than Human Premixes</a:t>
            </a:r>
          </a:p>
        </p:txBody>
      </p:sp>
      <p:sp>
        <p:nvSpPr>
          <p:cNvPr id="93" name="Freeform 4"/>
          <p:cNvSpPr>
            <a:spLocks/>
          </p:cNvSpPr>
          <p:nvPr/>
        </p:nvSpPr>
        <p:spPr bwMode="auto">
          <a:xfrm>
            <a:off x="5661025" y="1668463"/>
            <a:ext cx="3175" cy="14287"/>
          </a:xfrm>
          <a:custGeom>
            <a:avLst/>
            <a:gdLst>
              <a:gd name="T0" fmla="*/ 0 w 3175"/>
              <a:gd name="T1" fmla="*/ 0 h 18"/>
              <a:gd name="T2" fmla="*/ 0 w 3175"/>
              <a:gd name="T3" fmla="*/ 2147483647 h 18"/>
              <a:gd name="T4" fmla="*/ 0 w 3175"/>
              <a:gd name="T5" fmla="*/ 2147483647 h 18"/>
              <a:gd name="T6" fmla="*/ 0 w 3175"/>
              <a:gd name="T7" fmla="*/ 2147483647 h 18"/>
              <a:gd name="T8" fmla="*/ 0 w 3175"/>
              <a:gd name="T9" fmla="*/ 2147483647 h 18"/>
              <a:gd name="T10" fmla="*/ 0 w 3175"/>
              <a:gd name="T11" fmla="*/ 2147483647 h 18"/>
              <a:gd name="T12" fmla="*/ 0 w 3175"/>
              <a:gd name="T13" fmla="*/ 0 h 18"/>
              <a:gd name="T14" fmla="*/ 0 60000 65536"/>
              <a:gd name="T15" fmla="*/ 0 60000 65536"/>
              <a:gd name="T16" fmla="*/ 0 60000 65536"/>
              <a:gd name="T17" fmla="*/ 0 60000 65536"/>
              <a:gd name="T18" fmla="*/ 0 60000 65536"/>
              <a:gd name="T19" fmla="*/ 0 60000 65536"/>
              <a:gd name="T20" fmla="*/ 0 60000 65536"/>
              <a:gd name="T21" fmla="*/ 0 w 3175"/>
              <a:gd name="T22" fmla="*/ 0 h 18"/>
              <a:gd name="T23" fmla="*/ 3175 w 317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75" h="18">
                <a:moveTo>
                  <a:pt x="0" y="0"/>
                </a:moveTo>
                <a:lnTo>
                  <a:pt x="0" y="9"/>
                </a:lnTo>
                <a:lnTo>
                  <a:pt x="0" y="18"/>
                </a:lnTo>
                <a:lnTo>
                  <a:pt x="0" y="0"/>
                </a:lnTo>
                <a:close/>
              </a:path>
            </a:pathLst>
          </a:custGeom>
          <a:solidFill>
            <a:srgbClr val="660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4" name="Text Box 7"/>
          <p:cNvSpPr txBox="1">
            <a:spLocks noChangeArrowheads="1"/>
          </p:cNvSpPr>
          <p:nvPr/>
        </p:nvSpPr>
        <p:spPr bwMode="auto">
          <a:xfrm>
            <a:off x="5083175" y="5461792"/>
            <a:ext cx="4060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r>
              <a:rPr lang="en-GB" altLang="en-US" sz="1600" dirty="0"/>
              <a:t>Insulin activity after injection of Humulin</a:t>
            </a:r>
            <a:r>
              <a:rPr lang="en-GB" altLang="en-US" sz="1600" baseline="30000" dirty="0"/>
              <a:t>®</a:t>
            </a:r>
            <a:r>
              <a:rPr lang="en-GB" altLang="en-US" sz="1600" dirty="0"/>
              <a:t> 70/30 in nondiabetic subjects; N=18</a:t>
            </a:r>
            <a:r>
              <a:rPr lang="en-GB" altLang="en-US" sz="1600" baseline="30000" dirty="0"/>
              <a:t>4</a:t>
            </a:r>
          </a:p>
        </p:txBody>
      </p:sp>
      <p:sp>
        <p:nvSpPr>
          <p:cNvPr id="96" name="Rectangle 9"/>
          <p:cNvSpPr>
            <a:spLocks noChangeArrowheads="1"/>
          </p:cNvSpPr>
          <p:nvPr/>
        </p:nvSpPr>
        <p:spPr bwMode="auto">
          <a:xfrm>
            <a:off x="398457" y="4752975"/>
            <a:ext cx="1512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Injection timing:</a:t>
            </a:r>
          </a:p>
          <a:p>
            <a:pPr algn="r" eaLnBrk="1" hangingPunct="1">
              <a:lnSpc>
                <a:spcPct val="100000"/>
              </a:lnSpc>
              <a:spcBef>
                <a:spcPct val="0"/>
              </a:spcBef>
              <a:buClrTx/>
              <a:buFontTx/>
              <a:buNone/>
            </a:pPr>
            <a:r>
              <a:rPr lang="en-GB" altLang="en-US" sz="1400" dirty="0"/>
              <a:t>Peak activity:  </a:t>
            </a:r>
          </a:p>
        </p:txBody>
      </p:sp>
      <p:sp>
        <p:nvSpPr>
          <p:cNvPr id="97" name="Text Box 5"/>
          <p:cNvSpPr txBox="1">
            <a:spLocks noChangeArrowheads="1"/>
          </p:cNvSpPr>
          <p:nvPr/>
        </p:nvSpPr>
        <p:spPr bwMode="auto">
          <a:xfrm>
            <a:off x="5155937" y="1582738"/>
            <a:ext cx="3272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2000" b="1" dirty="0"/>
              <a:t>Humulin</a:t>
            </a:r>
            <a:r>
              <a:rPr lang="en-GB" altLang="en-US" sz="2000" b="1" baseline="30000" dirty="0"/>
              <a:t>®</a:t>
            </a:r>
            <a:r>
              <a:rPr lang="en-GB" altLang="en-US" sz="2000" b="1" dirty="0"/>
              <a:t> 70/30 (0.3 U/kg)</a:t>
            </a:r>
          </a:p>
        </p:txBody>
      </p:sp>
      <p:sp>
        <p:nvSpPr>
          <p:cNvPr id="98" name="Text Box 6"/>
          <p:cNvSpPr txBox="1">
            <a:spLocks noChangeArrowheads="1"/>
          </p:cNvSpPr>
          <p:nvPr/>
        </p:nvSpPr>
        <p:spPr bwMode="auto">
          <a:xfrm rot="-5399201">
            <a:off x="4327361" y="3036930"/>
            <a:ext cx="20065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600" b="1" dirty="0"/>
              <a:t>GIR (mg/min/kg)</a:t>
            </a:r>
          </a:p>
        </p:txBody>
      </p:sp>
      <p:sp>
        <p:nvSpPr>
          <p:cNvPr id="99" name="Text Box 12"/>
          <p:cNvSpPr txBox="1">
            <a:spLocks noChangeArrowheads="1"/>
          </p:cNvSpPr>
          <p:nvPr/>
        </p:nvSpPr>
        <p:spPr bwMode="auto">
          <a:xfrm rot="-5399201">
            <a:off x="32602" y="3036930"/>
            <a:ext cx="18407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600" b="1" dirty="0"/>
              <a:t>GIR (mg/min/kg)</a:t>
            </a:r>
          </a:p>
        </p:txBody>
      </p:sp>
      <p:sp>
        <p:nvSpPr>
          <p:cNvPr id="100" name="Freeform 10"/>
          <p:cNvSpPr>
            <a:spLocks/>
          </p:cNvSpPr>
          <p:nvPr/>
        </p:nvSpPr>
        <p:spPr bwMode="auto">
          <a:xfrm>
            <a:off x="1303338" y="1639888"/>
            <a:ext cx="0" cy="14287"/>
          </a:xfrm>
          <a:custGeom>
            <a:avLst/>
            <a:gdLst>
              <a:gd name="T0" fmla="*/ 0 h 18"/>
              <a:gd name="T1" fmla="*/ 2147483647 h 18"/>
              <a:gd name="T2" fmla="*/ 2147483647 h 18"/>
              <a:gd name="T3" fmla="*/ 2147483647 h 18"/>
              <a:gd name="T4" fmla="*/ 2147483647 h 18"/>
              <a:gd name="T5" fmla="*/ 2147483647 h 18"/>
              <a:gd name="T6" fmla="*/ 0 h 18"/>
              <a:gd name="T7" fmla="*/ 0 60000 65536"/>
              <a:gd name="T8" fmla="*/ 0 60000 65536"/>
              <a:gd name="T9" fmla="*/ 0 60000 65536"/>
              <a:gd name="T10" fmla="*/ 0 60000 65536"/>
              <a:gd name="T11" fmla="*/ 0 60000 65536"/>
              <a:gd name="T12" fmla="*/ 0 60000 65536"/>
              <a:gd name="T13" fmla="*/ 0 60000 65536"/>
              <a:gd name="T14" fmla="*/ 0 h 18"/>
              <a:gd name="T15" fmla="*/ 18 h 18"/>
            </a:gdLst>
            <a:ahLst/>
            <a:cxnLst>
              <a:cxn ang="T7">
                <a:pos x="0" y="T0"/>
              </a:cxn>
              <a:cxn ang="T8">
                <a:pos x="0" y="T1"/>
              </a:cxn>
              <a:cxn ang="T9">
                <a:pos x="0" y="T2"/>
              </a:cxn>
              <a:cxn ang="T10">
                <a:pos x="0" y="T3"/>
              </a:cxn>
              <a:cxn ang="T11">
                <a:pos x="0" y="T4"/>
              </a:cxn>
              <a:cxn ang="T12">
                <a:pos x="0" y="T5"/>
              </a:cxn>
              <a:cxn ang="T13">
                <a:pos x="0" y="T6"/>
              </a:cxn>
            </a:cxnLst>
            <a:rect l="0" t="T14" r="0" b="T15"/>
            <a:pathLst>
              <a:path h="18">
                <a:moveTo>
                  <a:pt x="0" y="0"/>
                </a:moveTo>
                <a:lnTo>
                  <a:pt x="0" y="9"/>
                </a:lnTo>
                <a:lnTo>
                  <a:pt x="0" y="18"/>
                </a:lnTo>
                <a:lnTo>
                  <a:pt x="0" y="0"/>
                </a:lnTo>
                <a:close/>
              </a:path>
            </a:pathLst>
          </a:custGeom>
          <a:solidFill>
            <a:srgbClr val="660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1" name="Text Box 11"/>
          <p:cNvSpPr txBox="1">
            <a:spLocks noChangeArrowheads="1"/>
          </p:cNvSpPr>
          <p:nvPr/>
        </p:nvSpPr>
        <p:spPr bwMode="auto">
          <a:xfrm>
            <a:off x="437033" y="1579563"/>
            <a:ext cx="44422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2000" b="1" dirty="0"/>
              <a:t>     Humalog</a:t>
            </a:r>
            <a:r>
              <a:rPr lang="en-GB" altLang="en-US" sz="2000" b="1" baseline="30000" dirty="0"/>
              <a:t>®</a:t>
            </a:r>
            <a:r>
              <a:rPr lang="en-GB" altLang="en-US" sz="2000" b="1" dirty="0"/>
              <a:t> Mix75/25™ (0.3 U/kg)</a:t>
            </a:r>
          </a:p>
        </p:txBody>
      </p:sp>
      <p:sp>
        <p:nvSpPr>
          <p:cNvPr id="103" name="Rectangle 4"/>
          <p:cNvSpPr>
            <a:spLocks noChangeArrowheads="1"/>
          </p:cNvSpPr>
          <p:nvPr/>
        </p:nvSpPr>
        <p:spPr bwMode="auto">
          <a:xfrm>
            <a:off x="782191" y="5461793"/>
            <a:ext cx="40970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r>
              <a:rPr lang="en-GB" altLang="en-US" sz="1600" dirty="0"/>
              <a:t>Insulin activity after injection of Humalog</a:t>
            </a:r>
            <a:r>
              <a:rPr lang="en-GB" altLang="en-US" sz="1600" baseline="30000" dirty="0"/>
              <a:t>®</a:t>
            </a:r>
            <a:r>
              <a:rPr lang="en-GB" altLang="en-US" sz="1600" dirty="0"/>
              <a:t> Mix75/25™ in nondiabetic subjects; N=30</a:t>
            </a:r>
            <a:r>
              <a:rPr lang="en-GB" altLang="en-US" sz="1600" baseline="30000" dirty="0"/>
              <a:t>3</a:t>
            </a:r>
          </a:p>
        </p:txBody>
      </p:sp>
      <p:sp>
        <p:nvSpPr>
          <p:cNvPr id="104" name="Line 74"/>
          <p:cNvSpPr>
            <a:spLocks noChangeShapeType="1"/>
          </p:cNvSpPr>
          <p:nvPr/>
        </p:nvSpPr>
        <p:spPr bwMode="auto">
          <a:xfrm>
            <a:off x="5774798" y="4149725"/>
            <a:ext cx="2625725" cy="0"/>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05" name="Text Box 75"/>
          <p:cNvSpPr txBox="1">
            <a:spLocks noChangeArrowheads="1"/>
          </p:cNvSpPr>
          <p:nvPr/>
        </p:nvSpPr>
        <p:spPr bwMode="auto">
          <a:xfrm>
            <a:off x="5401735" y="2014538"/>
            <a:ext cx="382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10</a:t>
            </a:r>
          </a:p>
        </p:txBody>
      </p:sp>
      <p:sp>
        <p:nvSpPr>
          <p:cNvPr id="106" name="Text Box 76"/>
          <p:cNvSpPr txBox="1">
            <a:spLocks noChangeArrowheads="1"/>
          </p:cNvSpPr>
          <p:nvPr/>
        </p:nvSpPr>
        <p:spPr bwMode="auto">
          <a:xfrm>
            <a:off x="5501748" y="2209800"/>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9</a:t>
            </a:r>
          </a:p>
        </p:txBody>
      </p:sp>
      <p:sp>
        <p:nvSpPr>
          <p:cNvPr id="107" name="Text Box 77"/>
          <p:cNvSpPr txBox="1">
            <a:spLocks noChangeArrowheads="1"/>
          </p:cNvSpPr>
          <p:nvPr/>
        </p:nvSpPr>
        <p:spPr bwMode="auto">
          <a:xfrm>
            <a:off x="5501748" y="2403475"/>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8</a:t>
            </a:r>
          </a:p>
        </p:txBody>
      </p:sp>
      <p:sp>
        <p:nvSpPr>
          <p:cNvPr id="108" name="Text Box 78"/>
          <p:cNvSpPr txBox="1">
            <a:spLocks noChangeArrowheads="1"/>
          </p:cNvSpPr>
          <p:nvPr/>
        </p:nvSpPr>
        <p:spPr bwMode="auto">
          <a:xfrm>
            <a:off x="5501748" y="2601913"/>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7</a:t>
            </a:r>
          </a:p>
        </p:txBody>
      </p:sp>
      <p:sp>
        <p:nvSpPr>
          <p:cNvPr id="109" name="Text Box 79"/>
          <p:cNvSpPr txBox="1">
            <a:spLocks noChangeArrowheads="1"/>
          </p:cNvSpPr>
          <p:nvPr/>
        </p:nvSpPr>
        <p:spPr bwMode="auto">
          <a:xfrm>
            <a:off x="5501748" y="2803525"/>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6</a:t>
            </a:r>
          </a:p>
        </p:txBody>
      </p:sp>
      <p:sp>
        <p:nvSpPr>
          <p:cNvPr id="110" name="Text Box 80"/>
          <p:cNvSpPr txBox="1">
            <a:spLocks noChangeArrowheads="1"/>
          </p:cNvSpPr>
          <p:nvPr/>
        </p:nvSpPr>
        <p:spPr bwMode="auto">
          <a:xfrm>
            <a:off x="5501748" y="3000375"/>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5</a:t>
            </a:r>
          </a:p>
        </p:txBody>
      </p:sp>
      <p:sp>
        <p:nvSpPr>
          <p:cNvPr id="111" name="Text Box 81"/>
          <p:cNvSpPr txBox="1">
            <a:spLocks noChangeArrowheads="1"/>
          </p:cNvSpPr>
          <p:nvPr/>
        </p:nvSpPr>
        <p:spPr bwMode="auto">
          <a:xfrm>
            <a:off x="5501748" y="3195638"/>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4</a:t>
            </a:r>
          </a:p>
        </p:txBody>
      </p:sp>
      <p:sp>
        <p:nvSpPr>
          <p:cNvPr id="112" name="Text Box 82"/>
          <p:cNvSpPr txBox="1">
            <a:spLocks noChangeArrowheads="1"/>
          </p:cNvSpPr>
          <p:nvPr/>
        </p:nvSpPr>
        <p:spPr bwMode="auto">
          <a:xfrm>
            <a:off x="5501748" y="3394075"/>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3</a:t>
            </a:r>
          </a:p>
        </p:txBody>
      </p:sp>
      <p:sp>
        <p:nvSpPr>
          <p:cNvPr id="113" name="Text Box 83"/>
          <p:cNvSpPr txBox="1">
            <a:spLocks noChangeArrowheads="1"/>
          </p:cNvSpPr>
          <p:nvPr/>
        </p:nvSpPr>
        <p:spPr bwMode="auto">
          <a:xfrm>
            <a:off x="5501748" y="3592513"/>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2</a:t>
            </a:r>
          </a:p>
        </p:txBody>
      </p:sp>
      <p:sp>
        <p:nvSpPr>
          <p:cNvPr id="114" name="Text Box 84"/>
          <p:cNvSpPr txBox="1">
            <a:spLocks noChangeArrowheads="1"/>
          </p:cNvSpPr>
          <p:nvPr/>
        </p:nvSpPr>
        <p:spPr bwMode="auto">
          <a:xfrm>
            <a:off x="5501748" y="3789363"/>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1</a:t>
            </a:r>
          </a:p>
        </p:txBody>
      </p:sp>
      <p:sp>
        <p:nvSpPr>
          <p:cNvPr id="115" name="Text Box 85"/>
          <p:cNvSpPr txBox="1">
            <a:spLocks noChangeArrowheads="1"/>
          </p:cNvSpPr>
          <p:nvPr/>
        </p:nvSpPr>
        <p:spPr bwMode="auto">
          <a:xfrm>
            <a:off x="5501748" y="3989388"/>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0</a:t>
            </a:r>
          </a:p>
        </p:txBody>
      </p:sp>
      <p:sp>
        <p:nvSpPr>
          <p:cNvPr id="116" name="Text Box 86"/>
          <p:cNvSpPr txBox="1">
            <a:spLocks noChangeArrowheads="1"/>
          </p:cNvSpPr>
          <p:nvPr/>
        </p:nvSpPr>
        <p:spPr bwMode="auto">
          <a:xfrm>
            <a:off x="7663923" y="41957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10</a:t>
            </a:r>
          </a:p>
        </p:txBody>
      </p:sp>
      <p:sp>
        <p:nvSpPr>
          <p:cNvPr id="117" name="Text Box 87"/>
          <p:cNvSpPr txBox="1">
            <a:spLocks noChangeArrowheads="1"/>
          </p:cNvSpPr>
          <p:nvPr/>
        </p:nvSpPr>
        <p:spPr bwMode="auto">
          <a:xfrm>
            <a:off x="7332135" y="41957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8</a:t>
            </a:r>
          </a:p>
        </p:txBody>
      </p:sp>
      <p:sp>
        <p:nvSpPr>
          <p:cNvPr id="118" name="Text Box 88"/>
          <p:cNvSpPr txBox="1">
            <a:spLocks noChangeArrowheads="1"/>
          </p:cNvSpPr>
          <p:nvPr/>
        </p:nvSpPr>
        <p:spPr bwMode="auto">
          <a:xfrm>
            <a:off x="6952723" y="41957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6</a:t>
            </a:r>
          </a:p>
        </p:txBody>
      </p:sp>
      <p:sp>
        <p:nvSpPr>
          <p:cNvPr id="119" name="Text Box 89"/>
          <p:cNvSpPr txBox="1">
            <a:spLocks noChangeArrowheads="1"/>
          </p:cNvSpPr>
          <p:nvPr/>
        </p:nvSpPr>
        <p:spPr bwMode="auto">
          <a:xfrm>
            <a:off x="6574898" y="41957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4</a:t>
            </a:r>
          </a:p>
        </p:txBody>
      </p:sp>
      <p:sp>
        <p:nvSpPr>
          <p:cNvPr id="120" name="Text Box 90"/>
          <p:cNvSpPr txBox="1">
            <a:spLocks noChangeArrowheads="1"/>
          </p:cNvSpPr>
          <p:nvPr/>
        </p:nvSpPr>
        <p:spPr bwMode="auto">
          <a:xfrm>
            <a:off x="6198660" y="41957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2</a:t>
            </a:r>
          </a:p>
        </p:txBody>
      </p:sp>
      <p:sp>
        <p:nvSpPr>
          <p:cNvPr id="121" name="Text Box 91"/>
          <p:cNvSpPr txBox="1">
            <a:spLocks noChangeArrowheads="1"/>
          </p:cNvSpPr>
          <p:nvPr/>
        </p:nvSpPr>
        <p:spPr bwMode="auto">
          <a:xfrm>
            <a:off x="5820835" y="41957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0</a:t>
            </a:r>
          </a:p>
        </p:txBody>
      </p:sp>
      <p:sp>
        <p:nvSpPr>
          <p:cNvPr id="122" name="Text Box 92"/>
          <p:cNvSpPr txBox="1">
            <a:spLocks noChangeArrowheads="1"/>
          </p:cNvSpPr>
          <p:nvPr/>
        </p:nvSpPr>
        <p:spPr bwMode="auto">
          <a:xfrm>
            <a:off x="8038573" y="4195763"/>
            <a:ext cx="382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12</a:t>
            </a:r>
          </a:p>
        </p:txBody>
      </p:sp>
      <p:sp>
        <p:nvSpPr>
          <p:cNvPr id="123" name="Line 93"/>
          <p:cNvSpPr>
            <a:spLocks noChangeShapeType="1"/>
          </p:cNvSpPr>
          <p:nvPr/>
        </p:nvSpPr>
        <p:spPr bwMode="auto">
          <a:xfrm>
            <a:off x="5962123"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24" name="Line 94"/>
          <p:cNvSpPr>
            <a:spLocks noChangeShapeType="1"/>
          </p:cNvSpPr>
          <p:nvPr/>
        </p:nvSpPr>
        <p:spPr bwMode="auto">
          <a:xfrm>
            <a:off x="6338360"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25" name="Line 95"/>
          <p:cNvSpPr>
            <a:spLocks noChangeShapeType="1"/>
          </p:cNvSpPr>
          <p:nvPr/>
        </p:nvSpPr>
        <p:spPr bwMode="auto">
          <a:xfrm>
            <a:off x="7094010"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26" name="Line 96"/>
          <p:cNvSpPr>
            <a:spLocks noChangeShapeType="1"/>
          </p:cNvSpPr>
          <p:nvPr/>
        </p:nvSpPr>
        <p:spPr bwMode="auto">
          <a:xfrm>
            <a:off x="6717773"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27" name="Line 97"/>
          <p:cNvSpPr>
            <a:spLocks noChangeShapeType="1"/>
          </p:cNvSpPr>
          <p:nvPr/>
        </p:nvSpPr>
        <p:spPr bwMode="auto">
          <a:xfrm>
            <a:off x="7476598"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28" name="Line 98"/>
          <p:cNvSpPr>
            <a:spLocks noChangeShapeType="1"/>
          </p:cNvSpPr>
          <p:nvPr/>
        </p:nvSpPr>
        <p:spPr bwMode="auto">
          <a:xfrm>
            <a:off x="7854423"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29" name="Line 99"/>
          <p:cNvSpPr>
            <a:spLocks noChangeShapeType="1"/>
          </p:cNvSpPr>
          <p:nvPr/>
        </p:nvSpPr>
        <p:spPr bwMode="auto">
          <a:xfrm>
            <a:off x="8229073"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0" name="Line 100"/>
          <p:cNvSpPr>
            <a:spLocks noChangeShapeType="1"/>
          </p:cNvSpPr>
          <p:nvPr/>
        </p:nvSpPr>
        <p:spPr bwMode="auto">
          <a:xfrm rot="5400000">
            <a:off x="5815279" y="3907632"/>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1" name="Line 101"/>
          <p:cNvSpPr>
            <a:spLocks noChangeShapeType="1"/>
          </p:cNvSpPr>
          <p:nvPr/>
        </p:nvSpPr>
        <p:spPr bwMode="auto">
          <a:xfrm rot="5400000">
            <a:off x="5815279" y="3707607"/>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2" name="Line 102"/>
          <p:cNvSpPr>
            <a:spLocks noChangeShapeType="1"/>
          </p:cNvSpPr>
          <p:nvPr/>
        </p:nvSpPr>
        <p:spPr bwMode="auto">
          <a:xfrm rot="5400000">
            <a:off x="5815279" y="3507582"/>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3" name="Line 103"/>
          <p:cNvSpPr>
            <a:spLocks noChangeShapeType="1"/>
          </p:cNvSpPr>
          <p:nvPr/>
        </p:nvSpPr>
        <p:spPr bwMode="auto">
          <a:xfrm rot="5400000">
            <a:off x="5815279" y="3309144"/>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4" name="Line 104"/>
          <p:cNvSpPr>
            <a:spLocks noChangeShapeType="1"/>
          </p:cNvSpPr>
          <p:nvPr/>
        </p:nvSpPr>
        <p:spPr bwMode="auto">
          <a:xfrm rot="5400000">
            <a:off x="5815279" y="3113882"/>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5" name="Line 105"/>
          <p:cNvSpPr>
            <a:spLocks noChangeShapeType="1"/>
          </p:cNvSpPr>
          <p:nvPr/>
        </p:nvSpPr>
        <p:spPr bwMode="auto">
          <a:xfrm rot="5400000">
            <a:off x="5815279" y="2917032"/>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6" name="Line 106"/>
          <p:cNvSpPr>
            <a:spLocks noChangeShapeType="1"/>
          </p:cNvSpPr>
          <p:nvPr/>
        </p:nvSpPr>
        <p:spPr bwMode="auto">
          <a:xfrm rot="5400000">
            <a:off x="5815279" y="2717007"/>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7" name="Line 107"/>
          <p:cNvSpPr>
            <a:spLocks noChangeShapeType="1"/>
          </p:cNvSpPr>
          <p:nvPr/>
        </p:nvSpPr>
        <p:spPr bwMode="auto">
          <a:xfrm rot="5400000">
            <a:off x="5815279" y="2518569"/>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8" name="Line 108"/>
          <p:cNvSpPr>
            <a:spLocks noChangeShapeType="1"/>
          </p:cNvSpPr>
          <p:nvPr/>
        </p:nvSpPr>
        <p:spPr bwMode="auto">
          <a:xfrm rot="5400000">
            <a:off x="5815279" y="2323307"/>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39" name="Line 109"/>
          <p:cNvSpPr>
            <a:spLocks noChangeShapeType="1"/>
          </p:cNvSpPr>
          <p:nvPr/>
        </p:nvSpPr>
        <p:spPr bwMode="auto">
          <a:xfrm rot="5400000">
            <a:off x="5815279" y="2128044"/>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40" name="Line 93"/>
          <p:cNvSpPr>
            <a:spLocks noChangeShapeType="1"/>
          </p:cNvSpPr>
          <p:nvPr/>
        </p:nvSpPr>
        <p:spPr bwMode="auto">
          <a:xfrm>
            <a:off x="5858935" y="2166938"/>
            <a:ext cx="0" cy="19827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41" name="Text Box 13"/>
          <p:cNvSpPr txBox="1">
            <a:spLocks noChangeArrowheads="1"/>
          </p:cNvSpPr>
          <p:nvPr/>
        </p:nvSpPr>
        <p:spPr bwMode="auto">
          <a:xfrm>
            <a:off x="1269999" y="4414838"/>
            <a:ext cx="297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600" dirty="0"/>
              <a:t>Time, hours after dosing</a:t>
            </a:r>
          </a:p>
        </p:txBody>
      </p:sp>
      <p:sp>
        <p:nvSpPr>
          <p:cNvPr id="142" name="Freeform 15"/>
          <p:cNvSpPr>
            <a:spLocks/>
          </p:cNvSpPr>
          <p:nvPr/>
        </p:nvSpPr>
        <p:spPr bwMode="auto">
          <a:xfrm>
            <a:off x="5920848" y="3390900"/>
            <a:ext cx="2092325" cy="704850"/>
          </a:xfrm>
          <a:custGeom>
            <a:avLst/>
            <a:gdLst>
              <a:gd name="T0" fmla="*/ 0 w 1252"/>
              <a:gd name="T1" fmla="*/ 2147483647 h 444"/>
              <a:gd name="T2" fmla="*/ 2147483647 w 1252"/>
              <a:gd name="T3" fmla="*/ 2147483647 h 444"/>
              <a:gd name="T4" fmla="*/ 2147483647 w 1252"/>
              <a:gd name="T5" fmla="*/ 2147483647 h 444"/>
              <a:gd name="T6" fmla="*/ 2147483647 w 1252"/>
              <a:gd name="T7" fmla="*/ 2147483647 h 444"/>
              <a:gd name="T8" fmla="*/ 2147483647 w 1252"/>
              <a:gd name="T9" fmla="*/ 2147483647 h 444"/>
              <a:gd name="T10" fmla="*/ 2147483647 w 1252"/>
              <a:gd name="T11" fmla="*/ 2147483647 h 444"/>
              <a:gd name="T12" fmla="*/ 2147483647 w 1252"/>
              <a:gd name="T13" fmla="*/ 2147483647 h 444"/>
              <a:gd name="T14" fmla="*/ 2147483647 w 1252"/>
              <a:gd name="T15" fmla="*/ 2147483647 h 444"/>
              <a:gd name="T16" fmla="*/ 2147483647 w 1252"/>
              <a:gd name="T17" fmla="*/ 2147483647 h 444"/>
              <a:gd name="T18" fmla="*/ 2147483647 w 1252"/>
              <a:gd name="T19" fmla="*/ 2147483647 h 444"/>
              <a:gd name="T20" fmla="*/ 2147483647 w 1252"/>
              <a:gd name="T21" fmla="*/ 2147483647 h 444"/>
              <a:gd name="T22" fmla="*/ 2147483647 w 1252"/>
              <a:gd name="T23" fmla="*/ 2147483647 h 444"/>
              <a:gd name="T24" fmla="*/ 2147483647 w 1252"/>
              <a:gd name="T25" fmla="*/ 2147483647 h 444"/>
              <a:gd name="T26" fmla="*/ 2147483647 w 1252"/>
              <a:gd name="T27" fmla="*/ 2147483647 h 444"/>
              <a:gd name="T28" fmla="*/ 2147483647 w 1252"/>
              <a:gd name="T29" fmla="*/ 2147483647 h 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2"/>
              <a:gd name="T46" fmla="*/ 0 h 444"/>
              <a:gd name="T47" fmla="*/ 1252 w 1252"/>
              <a:gd name="T48" fmla="*/ 444 h 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2" h="444">
                <a:moveTo>
                  <a:pt x="0" y="400"/>
                </a:moveTo>
                <a:cubicBezTo>
                  <a:pt x="13" y="383"/>
                  <a:pt x="48" y="444"/>
                  <a:pt x="80" y="300"/>
                </a:cubicBezTo>
                <a:cubicBezTo>
                  <a:pt x="136" y="166"/>
                  <a:pt x="200" y="84"/>
                  <a:pt x="200" y="84"/>
                </a:cubicBezTo>
                <a:cubicBezTo>
                  <a:pt x="310" y="0"/>
                  <a:pt x="339" y="71"/>
                  <a:pt x="380" y="80"/>
                </a:cubicBezTo>
                <a:lnTo>
                  <a:pt x="448" y="136"/>
                </a:lnTo>
                <a:lnTo>
                  <a:pt x="484" y="164"/>
                </a:lnTo>
                <a:lnTo>
                  <a:pt x="556" y="202"/>
                </a:lnTo>
                <a:lnTo>
                  <a:pt x="634" y="204"/>
                </a:lnTo>
                <a:lnTo>
                  <a:pt x="700" y="252"/>
                </a:lnTo>
                <a:lnTo>
                  <a:pt x="786" y="254"/>
                </a:lnTo>
                <a:lnTo>
                  <a:pt x="832" y="280"/>
                </a:lnTo>
                <a:lnTo>
                  <a:pt x="960" y="306"/>
                </a:lnTo>
                <a:lnTo>
                  <a:pt x="1058" y="318"/>
                </a:lnTo>
                <a:lnTo>
                  <a:pt x="1088" y="344"/>
                </a:lnTo>
                <a:lnTo>
                  <a:pt x="1252" y="352"/>
                </a:lnTo>
              </a:path>
            </a:pathLst>
          </a:custGeom>
          <a:noFill/>
          <a:ln w="28575">
            <a:solidFill>
              <a:srgbClr val="D52B1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43" name="Freeform 63"/>
          <p:cNvSpPr>
            <a:spLocks/>
          </p:cNvSpPr>
          <p:nvPr/>
        </p:nvSpPr>
        <p:spPr bwMode="auto">
          <a:xfrm>
            <a:off x="1595437" y="2606675"/>
            <a:ext cx="2293143" cy="1446213"/>
          </a:xfrm>
          <a:custGeom>
            <a:avLst/>
            <a:gdLst>
              <a:gd name="T0" fmla="*/ 0 w 2497"/>
              <a:gd name="T1" fmla="*/ 2147483647 h 1823"/>
              <a:gd name="T2" fmla="*/ 0 w 2497"/>
              <a:gd name="T3" fmla="*/ 2147483647 h 1823"/>
              <a:gd name="T4" fmla="*/ 0 w 2497"/>
              <a:gd name="T5" fmla="*/ 2147483647 h 1823"/>
              <a:gd name="T6" fmla="*/ 0 w 2497"/>
              <a:gd name="T7" fmla="*/ 2147483647 h 1823"/>
              <a:gd name="T8" fmla="*/ 0 w 2497"/>
              <a:gd name="T9" fmla="*/ 0 h 1823"/>
              <a:gd name="T10" fmla="*/ 0 w 2497"/>
              <a:gd name="T11" fmla="*/ 0 h 1823"/>
              <a:gd name="T12" fmla="*/ 0 w 2497"/>
              <a:gd name="T13" fmla="*/ 0 h 1823"/>
              <a:gd name="T14" fmla="*/ 0 w 2497"/>
              <a:gd name="T15" fmla="*/ 0 h 1823"/>
              <a:gd name="T16" fmla="*/ 0 w 2497"/>
              <a:gd name="T17" fmla="*/ 0 h 1823"/>
              <a:gd name="T18" fmla="*/ 0 w 2497"/>
              <a:gd name="T19" fmla="*/ 0 h 1823"/>
              <a:gd name="T20" fmla="*/ 0 w 2497"/>
              <a:gd name="T21" fmla="*/ 0 h 1823"/>
              <a:gd name="T22" fmla="*/ 0 w 2497"/>
              <a:gd name="T23" fmla="*/ 0 h 1823"/>
              <a:gd name="T24" fmla="*/ 0 w 2497"/>
              <a:gd name="T25" fmla="*/ 0 h 1823"/>
              <a:gd name="T26" fmla="*/ 0 w 2497"/>
              <a:gd name="T27" fmla="*/ 2147483647 h 1823"/>
              <a:gd name="T28" fmla="*/ 0 w 2497"/>
              <a:gd name="T29" fmla="*/ 2147483647 h 1823"/>
              <a:gd name="T30" fmla="*/ 0 w 2497"/>
              <a:gd name="T31" fmla="*/ 2147483647 h 1823"/>
              <a:gd name="T32" fmla="*/ 0 w 2497"/>
              <a:gd name="T33" fmla="*/ 2147483647 h 1823"/>
              <a:gd name="T34" fmla="*/ 0 w 2497"/>
              <a:gd name="T35" fmla="*/ 2147483647 h 1823"/>
              <a:gd name="T36" fmla="*/ 2147483647 w 2497"/>
              <a:gd name="T37" fmla="*/ 2147483647 h 1823"/>
              <a:gd name="T38" fmla="*/ 2147483647 w 2497"/>
              <a:gd name="T39" fmla="*/ 2147483647 h 1823"/>
              <a:gd name="T40" fmla="*/ 2147483647 w 2497"/>
              <a:gd name="T41" fmla="*/ 2147483647 h 1823"/>
              <a:gd name="T42" fmla="*/ 2147483647 w 2497"/>
              <a:gd name="T43" fmla="*/ 2147483647 h 1823"/>
              <a:gd name="T44" fmla="*/ 2147483647 w 2497"/>
              <a:gd name="T45" fmla="*/ 2147483647 h 1823"/>
              <a:gd name="T46" fmla="*/ 2147483647 w 2497"/>
              <a:gd name="T47" fmla="*/ 2147483647 h 1823"/>
              <a:gd name="T48" fmla="*/ 2147483647 w 2497"/>
              <a:gd name="T49" fmla="*/ 2147483647 h 1823"/>
              <a:gd name="T50" fmla="*/ 2147483647 w 2497"/>
              <a:gd name="T51" fmla="*/ 2147483647 h 1823"/>
              <a:gd name="T52" fmla="*/ 2147483647 w 2497"/>
              <a:gd name="T53" fmla="*/ 2147483647 h 1823"/>
              <a:gd name="T54" fmla="*/ 2147483647 w 2497"/>
              <a:gd name="T55" fmla="*/ 2147483647 h 1823"/>
              <a:gd name="T56" fmla="*/ 2147483647 w 2497"/>
              <a:gd name="T57" fmla="*/ 2147483647 h 1823"/>
              <a:gd name="T58" fmla="*/ 2147483647 w 2497"/>
              <a:gd name="T59" fmla="*/ 2147483647 h 1823"/>
              <a:gd name="T60" fmla="*/ 2147483647 w 2497"/>
              <a:gd name="T61" fmla="*/ 2147483647 h 1823"/>
              <a:gd name="T62" fmla="*/ 2147483647 w 2497"/>
              <a:gd name="T63" fmla="*/ 2147483647 h 1823"/>
              <a:gd name="T64" fmla="*/ 2147483647 w 2497"/>
              <a:gd name="T65" fmla="*/ 2147483647 h 1823"/>
              <a:gd name="T66" fmla="*/ 2147483647 w 2497"/>
              <a:gd name="T67" fmla="*/ 2147483647 h 1823"/>
              <a:gd name="T68" fmla="*/ 2147483647 w 2497"/>
              <a:gd name="T69" fmla="*/ 2147483647 h 1823"/>
              <a:gd name="T70" fmla="*/ 2147483647 w 2497"/>
              <a:gd name="T71" fmla="*/ 2147483647 h 1823"/>
              <a:gd name="T72" fmla="*/ 2147483647 w 2497"/>
              <a:gd name="T73" fmla="*/ 2147483647 h 1823"/>
              <a:gd name="T74" fmla="*/ 2147483647 w 2497"/>
              <a:gd name="T75" fmla="*/ 2147483647 h 1823"/>
              <a:gd name="T76" fmla="*/ 2147483647 w 2497"/>
              <a:gd name="T77" fmla="*/ 2147483647 h 1823"/>
              <a:gd name="T78" fmla="*/ 2147483647 w 2497"/>
              <a:gd name="T79" fmla="*/ 2147483647 h 1823"/>
              <a:gd name="T80" fmla="*/ 2147483647 w 2497"/>
              <a:gd name="T81" fmla="*/ 2147483647 h 1823"/>
              <a:gd name="T82" fmla="*/ 2147483647 w 2497"/>
              <a:gd name="T83" fmla="*/ 2147483647 h 1823"/>
              <a:gd name="T84" fmla="*/ 2147483647 w 2497"/>
              <a:gd name="T85" fmla="*/ 2147483647 h 1823"/>
              <a:gd name="T86" fmla="*/ 2147483647 w 2497"/>
              <a:gd name="T87" fmla="*/ 2147483647 h 1823"/>
              <a:gd name="T88" fmla="*/ 2147483647 w 2497"/>
              <a:gd name="T89" fmla="*/ 2147483647 h 1823"/>
              <a:gd name="T90" fmla="*/ 2147483647 w 2497"/>
              <a:gd name="T91" fmla="*/ 2147483647 h 1823"/>
              <a:gd name="T92" fmla="*/ 2147483647 w 2497"/>
              <a:gd name="T93" fmla="*/ 2147483647 h 1823"/>
              <a:gd name="T94" fmla="*/ 2147483647 w 2497"/>
              <a:gd name="T95" fmla="*/ 2147483647 h 1823"/>
              <a:gd name="T96" fmla="*/ 2147483647 w 2497"/>
              <a:gd name="T97" fmla="*/ 2147483647 h 1823"/>
              <a:gd name="T98" fmla="*/ 2147483647 w 2497"/>
              <a:gd name="T99" fmla="*/ 2147483647 h 1823"/>
              <a:gd name="T100" fmla="*/ 2147483647 w 2497"/>
              <a:gd name="T101" fmla="*/ 2147483647 h 1823"/>
              <a:gd name="T102" fmla="*/ 2147483647 w 2497"/>
              <a:gd name="T103" fmla="*/ 2147483647 h 1823"/>
              <a:gd name="T104" fmla="*/ 2147483647 w 2497"/>
              <a:gd name="T105" fmla="*/ 2147483647 h 1823"/>
              <a:gd name="T106" fmla="*/ 2147483647 w 2497"/>
              <a:gd name="T107" fmla="*/ 2147483647 h 1823"/>
              <a:gd name="T108" fmla="*/ 2147483647 w 2497"/>
              <a:gd name="T109" fmla="*/ 2147483647 h 1823"/>
              <a:gd name="T110" fmla="*/ 2147483647 w 2497"/>
              <a:gd name="T111" fmla="*/ 2147483647 h 18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97"/>
              <a:gd name="T169" fmla="*/ 0 h 1823"/>
              <a:gd name="T170" fmla="*/ 2497 w 2497"/>
              <a:gd name="T171" fmla="*/ 1823 h 18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97" h="1823">
                <a:moveTo>
                  <a:pt x="0" y="1823"/>
                </a:moveTo>
                <a:lnTo>
                  <a:pt x="104" y="1553"/>
                </a:lnTo>
                <a:lnTo>
                  <a:pt x="112" y="1485"/>
                </a:lnTo>
                <a:lnTo>
                  <a:pt x="193" y="986"/>
                </a:lnTo>
                <a:lnTo>
                  <a:pt x="253" y="494"/>
                </a:lnTo>
                <a:lnTo>
                  <a:pt x="408" y="135"/>
                </a:lnTo>
                <a:lnTo>
                  <a:pt x="449" y="135"/>
                </a:lnTo>
                <a:lnTo>
                  <a:pt x="483" y="0"/>
                </a:lnTo>
                <a:lnTo>
                  <a:pt x="541" y="82"/>
                </a:lnTo>
                <a:lnTo>
                  <a:pt x="601" y="211"/>
                </a:lnTo>
                <a:lnTo>
                  <a:pt x="639" y="299"/>
                </a:lnTo>
                <a:lnTo>
                  <a:pt x="680" y="287"/>
                </a:lnTo>
                <a:lnTo>
                  <a:pt x="741" y="451"/>
                </a:lnTo>
                <a:lnTo>
                  <a:pt x="809" y="558"/>
                </a:lnTo>
                <a:lnTo>
                  <a:pt x="848" y="842"/>
                </a:lnTo>
                <a:lnTo>
                  <a:pt x="869" y="865"/>
                </a:lnTo>
                <a:lnTo>
                  <a:pt x="916" y="817"/>
                </a:lnTo>
                <a:lnTo>
                  <a:pt x="949" y="865"/>
                </a:lnTo>
                <a:lnTo>
                  <a:pt x="988" y="880"/>
                </a:lnTo>
                <a:lnTo>
                  <a:pt x="1041" y="902"/>
                </a:lnTo>
                <a:lnTo>
                  <a:pt x="1102" y="933"/>
                </a:lnTo>
                <a:lnTo>
                  <a:pt x="1165" y="965"/>
                </a:lnTo>
                <a:lnTo>
                  <a:pt x="1201" y="1046"/>
                </a:lnTo>
                <a:lnTo>
                  <a:pt x="1249" y="986"/>
                </a:lnTo>
                <a:lnTo>
                  <a:pt x="1288" y="1003"/>
                </a:lnTo>
                <a:lnTo>
                  <a:pt x="1329" y="1011"/>
                </a:lnTo>
                <a:lnTo>
                  <a:pt x="1381" y="1102"/>
                </a:lnTo>
                <a:lnTo>
                  <a:pt x="1441" y="1155"/>
                </a:lnTo>
                <a:lnTo>
                  <a:pt x="1476" y="1147"/>
                </a:lnTo>
                <a:lnTo>
                  <a:pt x="1500" y="1095"/>
                </a:lnTo>
                <a:lnTo>
                  <a:pt x="1517" y="1051"/>
                </a:lnTo>
                <a:lnTo>
                  <a:pt x="1565" y="1098"/>
                </a:lnTo>
                <a:lnTo>
                  <a:pt x="1601" y="1138"/>
                </a:lnTo>
                <a:lnTo>
                  <a:pt x="1613" y="1198"/>
                </a:lnTo>
                <a:lnTo>
                  <a:pt x="1628" y="1242"/>
                </a:lnTo>
                <a:lnTo>
                  <a:pt x="1657" y="1250"/>
                </a:lnTo>
                <a:lnTo>
                  <a:pt x="1712" y="1263"/>
                </a:lnTo>
                <a:lnTo>
                  <a:pt x="1725" y="1231"/>
                </a:lnTo>
                <a:lnTo>
                  <a:pt x="1757" y="1158"/>
                </a:lnTo>
                <a:lnTo>
                  <a:pt x="1804" y="1111"/>
                </a:lnTo>
                <a:lnTo>
                  <a:pt x="1848" y="1087"/>
                </a:lnTo>
                <a:lnTo>
                  <a:pt x="1877" y="1135"/>
                </a:lnTo>
                <a:lnTo>
                  <a:pt x="1902" y="1188"/>
                </a:lnTo>
                <a:lnTo>
                  <a:pt x="1928" y="1239"/>
                </a:lnTo>
                <a:lnTo>
                  <a:pt x="1953" y="1274"/>
                </a:lnTo>
                <a:lnTo>
                  <a:pt x="1984" y="1297"/>
                </a:lnTo>
                <a:lnTo>
                  <a:pt x="2029" y="1255"/>
                </a:lnTo>
                <a:lnTo>
                  <a:pt x="2060" y="1195"/>
                </a:lnTo>
                <a:lnTo>
                  <a:pt x="2105" y="1174"/>
                </a:lnTo>
                <a:lnTo>
                  <a:pt x="2165" y="1263"/>
                </a:lnTo>
                <a:lnTo>
                  <a:pt x="2212" y="1279"/>
                </a:lnTo>
                <a:lnTo>
                  <a:pt x="2253" y="1325"/>
                </a:lnTo>
                <a:lnTo>
                  <a:pt x="2325" y="1387"/>
                </a:lnTo>
                <a:lnTo>
                  <a:pt x="2377" y="1420"/>
                </a:lnTo>
                <a:lnTo>
                  <a:pt x="2435" y="1398"/>
                </a:lnTo>
                <a:lnTo>
                  <a:pt x="2497" y="1441"/>
                </a:lnTo>
              </a:path>
            </a:pathLst>
          </a:custGeom>
          <a:noFill/>
          <a:ln w="28575">
            <a:solidFill>
              <a:srgbClr val="D52B1E"/>
            </a:solidFill>
            <a:round/>
            <a:headEnd/>
            <a:tailEnd/>
          </a:ln>
        </p:spPr>
        <p:txBody>
          <a:bodyPr/>
          <a:lstStyle/>
          <a:p>
            <a:pPr>
              <a:defRPr/>
            </a:pPr>
            <a:endParaRPr lang="en-US" dirty="0">
              <a:latin typeface="Arial" charset="0"/>
              <a:cs typeface="Arial" charset="0"/>
            </a:endParaRPr>
          </a:p>
        </p:txBody>
      </p:sp>
      <p:sp>
        <p:nvSpPr>
          <p:cNvPr id="144" name="Line 74"/>
          <p:cNvSpPr>
            <a:spLocks noChangeShapeType="1"/>
          </p:cNvSpPr>
          <p:nvPr/>
        </p:nvSpPr>
        <p:spPr bwMode="auto">
          <a:xfrm>
            <a:off x="1433512" y="4149725"/>
            <a:ext cx="2625725" cy="0"/>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45" name="Text Box 75"/>
          <p:cNvSpPr txBox="1">
            <a:spLocks noChangeArrowheads="1"/>
          </p:cNvSpPr>
          <p:nvPr/>
        </p:nvSpPr>
        <p:spPr bwMode="auto">
          <a:xfrm>
            <a:off x="1060449" y="2014538"/>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10</a:t>
            </a:r>
          </a:p>
        </p:txBody>
      </p:sp>
      <p:sp>
        <p:nvSpPr>
          <p:cNvPr id="146" name="Text Box 76"/>
          <p:cNvSpPr txBox="1">
            <a:spLocks noChangeArrowheads="1"/>
          </p:cNvSpPr>
          <p:nvPr/>
        </p:nvSpPr>
        <p:spPr bwMode="auto">
          <a:xfrm>
            <a:off x="1160462" y="2209800"/>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9</a:t>
            </a:r>
          </a:p>
        </p:txBody>
      </p:sp>
      <p:sp>
        <p:nvSpPr>
          <p:cNvPr id="147" name="Text Box 77"/>
          <p:cNvSpPr txBox="1">
            <a:spLocks noChangeArrowheads="1"/>
          </p:cNvSpPr>
          <p:nvPr/>
        </p:nvSpPr>
        <p:spPr bwMode="auto">
          <a:xfrm>
            <a:off x="1160462" y="2403475"/>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8</a:t>
            </a:r>
          </a:p>
        </p:txBody>
      </p:sp>
      <p:sp>
        <p:nvSpPr>
          <p:cNvPr id="148" name="Text Box 78"/>
          <p:cNvSpPr txBox="1">
            <a:spLocks noChangeArrowheads="1"/>
          </p:cNvSpPr>
          <p:nvPr/>
        </p:nvSpPr>
        <p:spPr bwMode="auto">
          <a:xfrm>
            <a:off x="1160462" y="260191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7</a:t>
            </a:r>
          </a:p>
        </p:txBody>
      </p:sp>
      <p:sp>
        <p:nvSpPr>
          <p:cNvPr id="149" name="Text Box 79"/>
          <p:cNvSpPr txBox="1">
            <a:spLocks noChangeArrowheads="1"/>
          </p:cNvSpPr>
          <p:nvPr/>
        </p:nvSpPr>
        <p:spPr bwMode="auto">
          <a:xfrm>
            <a:off x="1160462" y="2803525"/>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6</a:t>
            </a:r>
          </a:p>
        </p:txBody>
      </p:sp>
      <p:sp>
        <p:nvSpPr>
          <p:cNvPr id="150" name="Text Box 80"/>
          <p:cNvSpPr txBox="1">
            <a:spLocks noChangeArrowheads="1"/>
          </p:cNvSpPr>
          <p:nvPr/>
        </p:nvSpPr>
        <p:spPr bwMode="auto">
          <a:xfrm>
            <a:off x="1160462" y="3000375"/>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5</a:t>
            </a:r>
          </a:p>
        </p:txBody>
      </p:sp>
      <p:sp>
        <p:nvSpPr>
          <p:cNvPr id="151" name="Text Box 81"/>
          <p:cNvSpPr txBox="1">
            <a:spLocks noChangeArrowheads="1"/>
          </p:cNvSpPr>
          <p:nvPr/>
        </p:nvSpPr>
        <p:spPr bwMode="auto">
          <a:xfrm>
            <a:off x="1160462" y="3195638"/>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4</a:t>
            </a:r>
          </a:p>
        </p:txBody>
      </p:sp>
      <p:sp>
        <p:nvSpPr>
          <p:cNvPr id="152" name="Text Box 82"/>
          <p:cNvSpPr txBox="1">
            <a:spLocks noChangeArrowheads="1"/>
          </p:cNvSpPr>
          <p:nvPr/>
        </p:nvSpPr>
        <p:spPr bwMode="auto">
          <a:xfrm>
            <a:off x="1160462" y="3394075"/>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3</a:t>
            </a:r>
          </a:p>
        </p:txBody>
      </p:sp>
      <p:sp>
        <p:nvSpPr>
          <p:cNvPr id="153" name="Text Box 83"/>
          <p:cNvSpPr txBox="1">
            <a:spLocks noChangeArrowheads="1"/>
          </p:cNvSpPr>
          <p:nvPr/>
        </p:nvSpPr>
        <p:spPr bwMode="auto">
          <a:xfrm>
            <a:off x="1160462" y="359251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2</a:t>
            </a:r>
          </a:p>
        </p:txBody>
      </p:sp>
      <p:sp>
        <p:nvSpPr>
          <p:cNvPr id="154" name="Text Box 84"/>
          <p:cNvSpPr txBox="1">
            <a:spLocks noChangeArrowheads="1"/>
          </p:cNvSpPr>
          <p:nvPr/>
        </p:nvSpPr>
        <p:spPr bwMode="auto">
          <a:xfrm>
            <a:off x="1160462" y="37893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1</a:t>
            </a:r>
          </a:p>
        </p:txBody>
      </p:sp>
      <p:sp>
        <p:nvSpPr>
          <p:cNvPr id="155" name="Text Box 85"/>
          <p:cNvSpPr txBox="1">
            <a:spLocks noChangeArrowheads="1"/>
          </p:cNvSpPr>
          <p:nvPr/>
        </p:nvSpPr>
        <p:spPr bwMode="auto">
          <a:xfrm>
            <a:off x="1160462" y="3989388"/>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r" eaLnBrk="1" hangingPunct="1">
              <a:lnSpc>
                <a:spcPct val="100000"/>
              </a:lnSpc>
              <a:spcBef>
                <a:spcPct val="0"/>
              </a:spcBef>
              <a:buClrTx/>
              <a:buFontTx/>
              <a:buNone/>
            </a:pPr>
            <a:r>
              <a:rPr lang="en-GB" altLang="en-US" sz="1400" dirty="0"/>
              <a:t>0</a:t>
            </a:r>
          </a:p>
        </p:txBody>
      </p:sp>
      <p:sp>
        <p:nvSpPr>
          <p:cNvPr id="156" name="Text Box 86"/>
          <p:cNvSpPr txBox="1">
            <a:spLocks noChangeArrowheads="1"/>
          </p:cNvSpPr>
          <p:nvPr/>
        </p:nvSpPr>
        <p:spPr bwMode="auto">
          <a:xfrm>
            <a:off x="3322637" y="41957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10</a:t>
            </a:r>
          </a:p>
        </p:txBody>
      </p:sp>
      <p:sp>
        <p:nvSpPr>
          <p:cNvPr id="157" name="Text Box 87"/>
          <p:cNvSpPr txBox="1">
            <a:spLocks noChangeArrowheads="1"/>
          </p:cNvSpPr>
          <p:nvPr/>
        </p:nvSpPr>
        <p:spPr bwMode="auto">
          <a:xfrm>
            <a:off x="2990849" y="41957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8</a:t>
            </a:r>
          </a:p>
        </p:txBody>
      </p:sp>
      <p:sp>
        <p:nvSpPr>
          <p:cNvPr id="158" name="Text Box 88"/>
          <p:cNvSpPr txBox="1">
            <a:spLocks noChangeArrowheads="1"/>
          </p:cNvSpPr>
          <p:nvPr/>
        </p:nvSpPr>
        <p:spPr bwMode="auto">
          <a:xfrm>
            <a:off x="2611437" y="41957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6</a:t>
            </a:r>
          </a:p>
        </p:txBody>
      </p:sp>
      <p:sp>
        <p:nvSpPr>
          <p:cNvPr id="159" name="Text Box 89"/>
          <p:cNvSpPr txBox="1">
            <a:spLocks noChangeArrowheads="1"/>
          </p:cNvSpPr>
          <p:nvPr/>
        </p:nvSpPr>
        <p:spPr bwMode="auto">
          <a:xfrm>
            <a:off x="2233612" y="41957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4</a:t>
            </a:r>
          </a:p>
        </p:txBody>
      </p:sp>
      <p:sp>
        <p:nvSpPr>
          <p:cNvPr id="160" name="Text Box 90"/>
          <p:cNvSpPr txBox="1">
            <a:spLocks noChangeArrowheads="1"/>
          </p:cNvSpPr>
          <p:nvPr/>
        </p:nvSpPr>
        <p:spPr bwMode="auto">
          <a:xfrm>
            <a:off x="1857374" y="41957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2</a:t>
            </a:r>
          </a:p>
        </p:txBody>
      </p:sp>
      <p:sp>
        <p:nvSpPr>
          <p:cNvPr id="161" name="Text Box 91"/>
          <p:cNvSpPr txBox="1">
            <a:spLocks noChangeArrowheads="1"/>
          </p:cNvSpPr>
          <p:nvPr/>
        </p:nvSpPr>
        <p:spPr bwMode="auto">
          <a:xfrm>
            <a:off x="1479549" y="41957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0</a:t>
            </a:r>
          </a:p>
        </p:txBody>
      </p:sp>
      <p:sp>
        <p:nvSpPr>
          <p:cNvPr id="162" name="Text Box 92"/>
          <p:cNvSpPr txBox="1">
            <a:spLocks noChangeArrowheads="1"/>
          </p:cNvSpPr>
          <p:nvPr/>
        </p:nvSpPr>
        <p:spPr bwMode="auto">
          <a:xfrm>
            <a:off x="3697287" y="4195763"/>
            <a:ext cx="382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0"/>
              </a:spcBef>
              <a:buClrTx/>
              <a:buFontTx/>
              <a:buNone/>
            </a:pPr>
            <a:r>
              <a:rPr lang="en-GB" altLang="en-US" sz="1400" dirty="0"/>
              <a:t>12</a:t>
            </a:r>
          </a:p>
        </p:txBody>
      </p:sp>
      <p:sp>
        <p:nvSpPr>
          <p:cNvPr id="163" name="Line 93"/>
          <p:cNvSpPr>
            <a:spLocks noChangeShapeType="1"/>
          </p:cNvSpPr>
          <p:nvPr/>
        </p:nvSpPr>
        <p:spPr bwMode="auto">
          <a:xfrm>
            <a:off x="1620837"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64" name="Line 94"/>
          <p:cNvSpPr>
            <a:spLocks noChangeShapeType="1"/>
          </p:cNvSpPr>
          <p:nvPr/>
        </p:nvSpPr>
        <p:spPr bwMode="auto">
          <a:xfrm>
            <a:off x="1997074"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65" name="Line 95"/>
          <p:cNvSpPr>
            <a:spLocks noChangeShapeType="1"/>
          </p:cNvSpPr>
          <p:nvPr/>
        </p:nvSpPr>
        <p:spPr bwMode="auto">
          <a:xfrm>
            <a:off x="2752724"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66" name="Line 96"/>
          <p:cNvSpPr>
            <a:spLocks noChangeShapeType="1"/>
          </p:cNvSpPr>
          <p:nvPr/>
        </p:nvSpPr>
        <p:spPr bwMode="auto">
          <a:xfrm>
            <a:off x="2376487"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67" name="Line 97"/>
          <p:cNvSpPr>
            <a:spLocks noChangeShapeType="1"/>
          </p:cNvSpPr>
          <p:nvPr/>
        </p:nvSpPr>
        <p:spPr bwMode="auto">
          <a:xfrm>
            <a:off x="3135312"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68" name="Line 98"/>
          <p:cNvSpPr>
            <a:spLocks noChangeShapeType="1"/>
          </p:cNvSpPr>
          <p:nvPr/>
        </p:nvSpPr>
        <p:spPr bwMode="auto">
          <a:xfrm>
            <a:off x="3513137"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69" name="Line 99"/>
          <p:cNvSpPr>
            <a:spLocks noChangeShapeType="1"/>
          </p:cNvSpPr>
          <p:nvPr/>
        </p:nvSpPr>
        <p:spPr bwMode="auto">
          <a:xfrm>
            <a:off x="3889374" y="4154488"/>
            <a:ext cx="0" cy="650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0" name="Line 100"/>
          <p:cNvSpPr>
            <a:spLocks noChangeShapeType="1"/>
          </p:cNvSpPr>
          <p:nvPr/>
        </p:nvSpPr>
        <p:spPr bwMode="auto">
          <a:xfrm rot="5400000">
            <a:off x="1473993" y="3907632"/>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1" name="Line 101"/>
          <p:cNvSpPr>
            <a:spLocks noChangeShapeType="1"/>
          </p:cNvSpPr>
          <p:nvPr/>
        </p:nvSpPr>
        <p:spPr bwMode="auto">
          <a:xfrm rot="5400000">
            <a:off x="1473993" y="3707607"/>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2" name="Line 102"/>
          <p:cNvSpPr>
            <a:spLocks noChangeShapeType="1"/>
          </p:cNvSpPr>
          <p:nvPr/>
        </p:nvSpPr>
        <p:spPr bwMode="auto">
          <a:xfrm rot="5400000">
            <a:off x="1473993" y="3507582"/>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3" name="Line 103"/>
          <p:cNvSpPr>
            <a:spLocks noChangeShapeType="1"/>
          </p:cNvSpPr>
          <p:nvPr/>
        </p:nvSpPr>
        <p:spPr bwMode="auto">
          <a:xfrm rot="5400000">
            <a:off x="1473993" y="3309144"/>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4" name="Line 104"/>
          <p:cNvSpPr>
            <a:spLocks noChangeShapeType="1"/>
          </p:cNvSpPr>
          <p:nvPr/>
        </p:nvSpPr>
        <p:spPr bwMode="auto">
          <a:xfrm rot="5400000">
            <a:off x="1473993" y="3113882"/>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5" name="Line 105"/>
          <p:cNvSpPr>
            <a:spLocks noChangeShapeType="1"/>
          </p:cNvSpPr>
          <p:nvPr/>
        </p:nvSpPr>
        <p:spPr bwMode="auto">
          <a:xfrm rot="5400000">
            <a:off x="1473993" y="2917032"/>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6" name="Line 106"/>
          <p:cNvSpPr>
            <a:spLocks noChangeShapeType="1"/>
          </p:cNvSpPr>
          <p:nvPr/>
        </p:nvSpPr>
        <p:spPr bwMode="auto">
          <a:xfrm rot="5400000">
            <a:off x="1473993" y="2717007"/>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7" name="Line 107"/>
          <p:cNvSpPr>
            <a:spLocks noChangeShapeType="1"/>
          </p:cNvSpPr>
          <p:nvPr/>
        </p:nvSpPr>
        <p:spPr bwMode="auto">
          <a:xfrm rot="5400000">
            <a:off x="1473993" y="2518569"/>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8" name="Line 108"/>
          <p:cNvSpPr>
            <a:spLocks noChangeShapeType="1"/>
          </p:cNvSpPr>
          <p:nvPr/>
        </p:nvSpPr>
        <p:spPr bwMode="auto">
          <a:xfrm rot="5400000">
            <a:off x="1473993" y="2323307"/>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79" name="Line 109"/>
          <p:cNvSpPr>
            <a:spLocks noChangeShapeType="1"/>
          </p:cNvSpPr>
          <p:nvPr/>
        </p:nvSpPr>
        <p:spPr bwMode="auto">
          <a:xfrm rot="5400000">
            <a:off x="1473993" y="2128044"/>
            <a:ext cx="0" cy="80962"/>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80" name="Line 93"/>
          <p:cNvSpPr>
            <a:spLocks noChangeShapeType="1"/>
          </p:cNvSpPr>
          <p:nvPr/>
        </p:nvSpPr>
        <p:spPr bwMode="auto">
          <a:xfrm>
            <a:off x="1517649" y="2166938"/>
            <a:ext cx="0" cy="1982787"/>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181" name="Text Box 13"/>
          <p:cNvSpPr txBox="1">
            <a:spLocks noChangeArrowheads="1"/>
          </p:cNvSpPr>
          <p:nvPr/>
        </p:nvSpPr>
        <p:spPr bwMode="auto">
          <a:xfrm>
            <a:off x="5609698" y="4414838"/>
            <a:ext cx="2970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algn="ctr" eaLnBrk="1" hangingPunct="1">
              <a:lnSpc>
                <a:spcPct val="100000"/>
              </a:lnSpc>
              <a:spcBef>
                <a:spcPct val="50000"/>
              </a:spcBef>
              <a:buClrTx/>
              <a:buFontTx/>
              <a:buNone/>
            </a:pPr>
            <a:r>
              <a:rPr lang="en-GB" altLang="en-US" sz="1600" dirty="0"/>
              <a:t>Time, hours after dosing</a:t>
            </a:r>
          </a:p>
        </p:txBody>
      </p:sp>
      <p:sp>
        <p:nvSpPr>
          <p:cNvPr id="182" name="Rectangle 5"/>
          <p:cNvSpPr>
            <a:spLocks noChangeArrowheads="1"/>
          </p:cNvSpPr>
          <p:nvPr/>
        </p:nvSpPr>
        <p:spPr bwMode="auto">
          <a:xfrm>
            <a:off x="5985174" y="4752975"/>
            <a:ext cx="23022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r>
              <a:rPr lang="en-GB" altLang="en-US" sz="1400" dirty="0"/>
              <a:t>30-60 min before meals</a:t>
            </a:r>
          </a:p>
          <a:p>
            <a:pPr eaLnBrk="1" hangingPunct="1">
              <a:lnSpc>
                <a:spcPct val="100000"/>
              </a:lnSpc>
              <a:spcBef>
                <a:spcPct val="0"/>
              </a:spcBef>
              <a:buClrTx/>
              <a:buFontTx/>
              <a:buNone/>
            </a:pPr>
            <a:r>
              <a:rPr lang="en-GB" altLang="en-US" sz="1400" dirty="0"/>
              <a:t>2-10 hours after injection </a:t>
            </a:r>
            <a:r>
              <a:rPr lang="en-GB" altLang="en-US" sz="1400" baseline="30000" dirty="0"/>
              <a:t>2</a:t>
            </a:r>
          </a:p>
        </p:txBody>
      </p:sp>
      <p:sp>
        <p:nvSpPr>
          <p:cNvPr id="183" name="Rectangle 6"/>
          <p:cNvSpPr>
            <a:spLocks noChangeArrowheads="1"/>
          </p:cNvSpPr>
          <p:nvPr/>
        </p:nvSpPr>
        <p:spPr bwMode="auto">
          <a:xfrm>
            <a:off x="1962144" y="4752975"/>
            <a:ext cx="21210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00"/>
              </a:spcBef>
              <a:buClr>
                <a:schemeClr val="accent1"/>
              </a:buClr>
              <a:buFont typeface="Arial" pitchFamily="34" charset="0"/>
              <a:buChar char="•"/>
              <a:defRPr sz="2200">
                <a:solidFill>
                  <a:schemeClr val="tx1"/>
                </a:solidFill>
                <a:latin typeface="Arial" pitchFamily="34" charset="0"/>
              </a:defRPr>
            </a:lvl1pPr>
            <a:lvl2pPr marL="742950" indent="-285750" eaLnBrk="0" hangingPunct="0">
              <a:lnSpc>
                <a:spcPct val="90000"/>
              </a:lnSpc>
              <a:spcBef>
                <a:spcPts val="600"/>
              </a:spcBef>
              <a:buFont typeface="Arial" pitchFamily="34" charset="0"/>
              <a:buChar char="–"/>
              <a:defRPr sz="2000">
                <a:solidFill>
                  <a:schemeClr val="tx1"/>
                </a:solidFill>
                <a:latin typeface="Arial" pitchFamily="34" charset="0"/>
              </a:defRPr>
            </a:lvl2pPr>
            <a:lvl3pPr marL="1143000" indent="-228600" eaLnBrk="0" hangingPunct="0">
              <a:lnSpc>
                <a:spcPct val="90000"/>
              </a:lnSpc>
              <a:spcBef>
                <a:spcPts val="600"/>
              </a:spcBef>
              <a:buClr>
                <a:schemeClr val="accent1"/>
              </a:buClr>
              <a:buFont typeface="Arial" pitchFamily="34" charset="0"/>
              <a:buChar char="•"/>
              <a:defRPr>
                <a:solidFill>
                  <a:schemeClr val="tx1"/>
                </a:solidFill>
                <a:latin typeface="Arial" pitchFamily="34" charset="0"/>
              </a:defRPr>
            </a:lvl3pPr>
            <a:lvl4pPr marL="1600200" indent="-228600" eaLnBrk="0" hangingPunct="0">
              <a:lnSpc>
                <a:spcPct val="90000"/>
              </a:lnSpc>
              <a:spcBef>
                <a:spcPts val="600"/>
              </a:spcBef>
              <a:buFont typeface="Arial" pitchFamily="34" charset="0"/>
              <a:buChar char="–"/>
              <a:defRPr sz="1600">
                <a:solidFill>
                  <a:schemeClr val="tx1"/>
                </a:solidFill>
                <a:latin typeface="Arial" pitchFamily="34" charset="0"/>
              </a:defRPr>
            </a:lvl4pPr>
            <a:lvl5pPr marL="2057400" indent="-228600" eaLnBrk="0" hangingPunct="0">
              <a:lnSpc>
                <a:spcPct val="90000"/>
              </a:lnSpc>
              <a:spcBef>
                <a:spcPts val="1200"/>
              </a:spcBef>
              <a:buFont typeface="Arial" pitchFamily="34" charset="0"/>
              <a:buChar char="»"/>
              <a:defRPr sz="1200">
                <a:solidFill>
                  <a:schemeClr val="tx1"/>
                </a:solidFill>
                <a:latin typeface="Arial" pitchFamily="34" charset="0"/>
              </a:defRPr>
            </a:lvl5pPr>
            <a:lvl6pPr marL="25146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6pPr>
            <a:lvl7pPr marL="29718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7pPr>
            <a:lvl8pPr marL="34290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8pPr>
            <a:lvl9pPr marL="3886200" indent="-228600" eaLnBrk="0" fontAlgn="base" hangingPunct="0">
              <a:lnSpc>
                <a:spcPct val="90000"/>
              </a:lnSpc>
              <a:spcBef>
                <a:spcPts val="1200"/>
              </a:spcBef>
              <a:spcAft>
                <a:spcPct val="0"/>
              </a:spcAft>
              <a:buFont typeface="Arial" pitchFamily="34" charset="0"/>
              <a:buChar char="»"/>
              <a:defRPr sz="1200">
                <a:solidFill>
                  <a:schemeClr val="tx1"/>
                </a:solidFill>
                <a:latin typeface="Arial" pitchFamily="34" charset="0"/>
              </a:defRPr>
            </a:lvl9pPr>
          </a:lstStyle>
          <a:p>
            <a:pPr eaLnBrk="1" hangingPunct="1">
              <a:lnSpc>
                <a:spcPct val="100000"/>
              </a:lnSpc>
              <a:spcBef>
                <a:spcPct val="0"/>
              </a:spcBef>
              <a:buClrTx/>
              <a:buFontTx/>
              <a:buNone/>
            </a:pPr>
            <a:r>
              <a:rPr lang="en-GB" altLang="en-US" sz="1400" dirty="0"/>
              <a:t>0-15 min before meals</a:t>
            </a:r>
          </a:p>
          <a:p>
            <a:pPr eaLnBrk="1" hangingPunct="1">
              <a:lnSpc>
                <a:spcPct val="100000"/>
              </a:lnSpc>
              <a:spcBef>
                <a:spcPct val="0"/>
              </a:spcBef>
              <a:buClrTx/>
              <a:buFontTx/>
              <a:buNone/>
            </a:pPr>
            <a:r>
              <a:rPr lang="en-GB" altLang="en-US" sz="1400" dirty="0"/>
              <a:t>1-2 hours after injection</a:t>
            </a:r>
            <a:r>
              <a:rPr lang="en-GB" altLang="en-US" sz="1400" baseline="30000" dirty="0"/>
              <a:t>2</a:t>
            </a:r>
          </a:p>
        </p:txBody>
      </p:sp>
      <p:sp>
        <p:nvSpPr>
          <p:cNvPr id="184" name="Text Placeholder 2"/>
          <p:cNvSpPr txBox="1">
            <a:spLocks/>
          </p:cNvSpPr>
          <p:nvPr/>
        </p:nvSpPr>
        <p:spPr>
          <a:xfrm>
            <a:off x="504000" y="6304341"/>
            <a:ext cx="8209694" cy="457200"/>
          </a:xfrm>
          <a:prstGeom prst="rect">
            <a:avLst/>
          </a:prstGeom>
        </p:spPr>
        <p:txBody>
          <a:bodyPr numCol="2"/>
          <a:lstStyle>
            <a:lvl1pPr marL="342900" indent="-342900" algn="l" rtl="0" eaLnBrk="1" fontAlgn="base" hangingPunct="1">
              <a:spcBef>
                <a:spcPts val="600"/>
              </a:spcBef>
              <a:spcAft>
                <a:spcPct val="0"/>
              </a:spcAft>
              <a:buClr>
                <a:srgbClr val="D52B1E"/>
              </a:buClr>
              <a:buSzPct val="100000"/>
              <a:buFont typeface="Symbol" panose="05050102010706020507" pitchFamily="18" charset="2"/>
              <a:buChar char="¨"/>
              <a:defRPr sz="2800">
                <a:solidFill>
                  <a:schemeClr val="tx1"/>
                </a:solidFill>
                <a:latin typeface="+mn-lt"/>
                <a:ea typeface="ヒラギノ角ゴ Pro W3" charset="0"/>
                <a:cs typeface="DIN-Regular"/>
              </a:defRPr>
            </a:lvl1pPr>
            <a:lvl2pPr marL="742950" indent="-285750" algn="l" rtl="0" eaLnBrk="1" fontAlgn="base" hangingPunct="1">
              <a:spcBef>
                <a:spcPts val="600"/>
              </a:spcBef>
              <a:spcAft>
                <a:spcPct val="0"/>
              </a:spcAft>
              <a:buClr>
                <a:srgbClr val="D52B1E"/>
              </a:buClr>
              <a:buChar char="•"/>
              <a:defRPr sz="2400">
                <a:solidFill>
                  <a:schemeClr val="tx1"/>
                </a:solidFill>
                <a:latin typeface="+mn-lt"/>
                <a:ea typeface="ヒラギノ角ゴ Pro W3" charset="0"/>
                <a:cs typeface="DIN-Regular"/>
              </a:defRPr>
            </a:lvl2pPr>
            <a:lvl3pPr marL="1143000" indent="-228600" algn="l" rtl="0" eaLnBrk="1" fontAlgn="base" hangingPunct="1">
              <a:spcBef>
                <a:spcPct val="20000"/>
              </a:spcBef>
              <a:spcAft>
                <a:spcPct val="0"/>
              </a:spcAft>
              <a:buClr>
                <a:srgbClr val="D52B1E"/>
              </a:buClr>
              <a:buFont typeface="DIN-Regular" panose="020B0500000000000000" pitchFamily="34" charset="0"/>
              <a:buChar char="–"/>
              <a:defRPr sz="2000">
                <a:solidFill>
                  <a:schemeClr val="tx1"/>
                </a:solidFill>
                <a:latin typeface="+mn-lt"/>
                <a:ea typeface="ヒラギノ角ゴ Pro W3" charset="0"/>
                <a:cs typeface="DIN-Regular"/>
              </a:defRPr>
            </a:lvl3pPr>
            <a:lvl4pPr marL="1600200" indent="-228600" algn="l" rtl="0" eaLnBrk="1" fontAlgn="base" hangingPunct="1">
              <a:spcBef>
                <a:spcPct val="20000"/>
              </a:spcBef>
              <a:spcAft>
                <a:spcPct val="0"/>
              </a:spcAft>
              <a:buClr>
                <a:srgbClr val="D52B1E"/>
              </a:buClr>
              <a:buChar char="•"/>
              <a:defRPr sz="1800">
                <a:solidFill>
                  <a:schemeClr val="tx1"/>
                </a:solidFill>
                <a:latin typeface="+mn-lt"/>
                <a:ea typeface="ヒラギノ角ゴ Pro W3" charset="0"/>
                <a:cs typeface="DIN-Regular"/>
              </a:defRPr>
            </a:lvl4pPr>
            <a:lvl5pPr marL="2057400" indent="-228600" algn="l" rtl="0" eaLnBrk="1" fontAlgn="base" hangingPunct="1">
              <a:spcBef>
                <a:spcPct val="20000"/>
              </a:spcBef>
              <a:spcAft>
                <a:spcPct val="0"/>
              </a:spcAft>
              <a:buClr>
                <a:srgbClr val="D52B1E"/>
              </a:buClr>
              <a:buChar char="•"/>
              <a:defRPr sz="1600">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228600" indent="-228600">
              <a:spcBef>
                <a:spcPts val="0"/>
              </a:spcBef>
              <a:buClrTx/>
              <a:buFont typeface="+mj-lt"/>
              <a:buAutoNum type="arabicPeriod"/>
            </a:pPr>
            <a:r>
              <a:rPr lang="en-GB" sz="1200" kern="0" dirty="0">
                <a:latin typeface="Arial Narrow" panose="020B0606020202030204" pitchFamily="34" charset="0"/>
                <a:ea typeface="MS PGothic" pitchFamily="34" charset="-128"/>
              </a:rPr>
              <a:t>Data from Humalog</a:t>
            </a:r>
            <a:r>
              <a:rPr lang="en-GB" sz="1200" kern="0" baseline="30000" dirty="0">
                <a:latin typeface="Arial Narrow" panose="020B0606020202030204" pitchFamily="34" charset="0"/>
                <a:ea typeface="MS PGothic" pitchFamily="34" charset="-128"/>
              </a:rPr>
              <a:t>®</a:t>
            </a:r>
            <a:r>
              <a:rPr lang="en-GB" sz="1200" kern="0" dirty="0">
                <a:latin typeface="Arial Narrow" panose="020B0606020202030204" pitchFamily="34" charset="0"/>
                <a:ea typeface="MS PGothic" pitchFamily="34" charset="-128"/>
              </a:rPr>
              <a:t> Mix75/25 [Package Insert]; 2015</a:t>
            </a:r>
          </a:p>
          <a:p>
            <a:pPr marL="228600" indent="-228600">
              <a:spcBef>
                <a:spcPts val="0"/>
              </a:spcBef>
              <a:buClrTx/>
              <a:buFont typeface="+mj-lt"/>
              <a:buAutoNum type="arabicPeriod"/>
            </a:pPr>
            <a:r>
              <a:rPr lang="en-GB" sz="1200" kern="0" dirty="0">
                <a:latin typeface="Arial Narrow" panose="020B0606020202030204" pitchFamily="34" charset="0"/>
                <a:ea typeface="MS PGothic" pitchFamily="34" charset="-128"/>
              </a:rPr>
              <a:t>http://</a:t>
            </a:r>
            <a:r>
              <a:rPr lang="en-GB" sz="1200" kern="0" dirty="0">
                <a:solidFill>
                  <a:srgbClr val="333333"/>
                </a:solidFill>
                <a:latin typeface="Arial Narrow" panose="020B0606020202030204" pitchFamily="34" charset="0"/>
                <a:ea typeface="MS PGothic" pitchFamily="34" charset="-128"/>
              </a:rPr>
              <a:t>courses.washington.edu/pharm504/Insulin%20Chart.pdf</a:t>
            </a:r>
          </a:p>
          <a:p>
            <a:pPr marL="228600" indent="-228600">
              <a:spcBef>
                <a:spcPts val="0"/>
              </a:spcBef>
              <a:buClrTx/>
              <a:buFont typeface="+mj-lt"/>
              <a:buAutoNum type="arabicPeriod"/>
            </a:pPr>
            <a:r>
              <a:rPr lang="en-GB" sz="1200" kern="0" dirty="0">
                <a:solidFill>
                  <a:srgbClr val="333333"/>
                </a:solidFill>
                <a:latin typeface="Arial Narrow" panose="020B0606020202030204" pitchFamily="34" charset="0"/>
                <a:ea typeface="MS PGothic" pitchFamily="34" charset="-128"/>
              </a:rPr>
              <a:t>Heise T el al. </a:t>
            </a:r>
            <a:r>
              <a:rPr lang="en-GB" sz="1200" i="1" kern="0" dirty="0">
                <a:solidFill>
                  <a:srgbClr val="333333"/>
                </a:solidFill>
                <a:latin typeface="Arial Narrow" panose="020B0606020202030204" pitchFamily="34" charset="0"/>
                <a:ea typeface="MS PGothic" pitchFamily="34" charset="-128"/>
              </a:rPr>
              <a:t>Diabetes Care </a:t>
            </a:r>
            <a:r>
              <a:rPr lang="en-GB" sz="1200" kern="0" dirty="0">
                <a:solidFill>
                  <a:srgbClr val="333333"/>
                </a:solidFill>
                <a:latin typeface="Arial Narrow" panose="020B0606020202030204" pitchFamily="34" charset="0"/>
                <a:ea typeface="MS PGothic" pitchFamily="34" charset="-128"/>
              </a:rPr>
              <a:t>1998;21:800-3 </a:t>
            </a:r>
          </a:p>
          <a:p>
            <a:pPr marL="228600" indent="-228600">
              <a:spcBef>
                <a:spcPts val="0"/>
              </a:spcBef>
              <a:buClrTx/>
              <a:buFont typeface="+mj-lt"/>
              <a:buAutoNum type="arabicPeriod"/>
            </a:pPr>
            <a:r>
              <a:rPr lang="en-GB" sz="1200" kern="0" dirty="0">
                <a:solidFill>
                  <a:srgbClr val="333333"/>
                </a:solidFill>
                <a:latin typeface="Arial Narrow" panose="020B0606020202030204" pitchFamily="34" charset="0"/>
                <a:ea typeface="MS PGothic" pitchFamily="34" charset="-128"/>
              </a:rPr>
              <a:t>Data from Woodworth JR et al. </a:t>
            </a:r>
            <a:r>
              <a:rPr lang="en-GB" sz="1200" i="1" kern="0" dirty="0">
                <a:solidFill>
                  <a:srgbClr val="333333"/>
                </a:solidFill>
                <a:latin typeface="Arial Narrow" panose="020B0606020202030204" pitchFamily="34" charset="0"/>
                <a:ea typeface="MS PGothic" pitchFamily="34" charset="-128"/>
              </a:rPr>
              <a:t>Diabetes Care </a:t>
            </a:r>
            <a:r>
              <a:rPr lang="en-GB" sz="1200" kern="0" dirty="0">
                <a:solidFill>
                  <a:srgbClr val="333333"/>
                </a:solidFill>
                <a:latin typeface="Arial Narrow" panose="020B0606020202030204" pitchFamily="34" charset="0"/>
                <a:ea typeface="MS PGothic" pitchFamily="34" charset="-128"/>
              </a:rPr>
              <a:t>1994;17:366-71</a:t>
            </a:r>
            <a:endParaRPr lang="en-US" sz="1200" kern="0" dirty="0">
              <a:latin typeface="Arial Narrow" panose="020B0606020202030204" pitchFamily="34" charset="0"/>
            </a:endParaRPr>
          </a:p>
        </p:txBody>
      </p:sp>
      <p:sp>
        <p:nvSpPr>
          <p:cNvPr id="95"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40329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idx="4294967295"/>
          </p:nvPr>
        </p:nvSpPr>
        <p:spPr>
          <a:xfrm>
            <a:off x="0" y="-25400"/>
            <a:ext cx="8229600" cy="1143000"/>
          </a:xfrm>
        </p:spPr>
        <p:txBody>
          <a:bodyPr/>
          <a:lstStyle/>
          <a:p>
            <a:r>
              <a:rPr lang="en-US" sz="3200" noProof="0" dirty="0"/>
              <a:t>Premix Analogs vs. Human Premixes</a:t>
            </a:r>
            <a:r>
              <a:rPr lang="en-US" sz="3200" baseline="30000" noProof="0" dirty="0"/>
              <a:t>1,2</a:t>
            </a:r>
          </a:p>
        </p:txBody>
      </p:sp>
      <p:sp>
        <p:nvSpPr>
          <p:cNvPr id="391170" name="Rectangle 3"/>
          <p:cNvSpPr>
            <a:spLocks noGrp="1" noChangeArrowheads="1"/>
          </p:cNvSpPr>
          <p:nvPr>
            <p:ph idx="4294967295"/>
          </p:nvPr>
        </p:nvSpPr>
        <p:spPr>
          <a:xfrm>
            <a:off x="0" y="1320800"/>
            <a:ext cx="8229600" cy="5041900"/>
          </a:xfrm>
        </p:spPr>
        <p:txBody>
          <a:bodyPr/>
          <a:lstStyle/>
          <a:p>
            <a:pPr>
              <a:spcAft>
                <a:spcPts val="600"/>
              </a:spcAft>
            </a:pPr>
            <a:r>
              <a:rPr lang="en-US" noProof="0" dirty="0"/>
              <a:t>Compared to human premix insulins, </a:t>
            </a:r>
            <a:r>
              <a:rPr lang="en-US" dirty="0"/>
              <a:t/>
            </a:r>
            <a:br>
              <a:rPr lang="en-US" dirty="0"/>
            </a:br>
            <a:r>
              <a:rPr lang="en-US" noProof="0" dirty="0"/>
              <a:t>premix analogs showed</a:t>
            </a:r>
          </a:p>
          <a:p>
            <a:pPr lvl="1">
              <a:spcAft>
                <a:spcPts val="600"/>
              </a:spcAft>
            </a:pPr>
            <a:r>
              <a:rPr lang="en-US" sz="2000" dirty="0"/>
              <a:t>A</a:t>
            </a:r>
            <a:r>
              <a:rPr lang="en-US" sz="2000" noProof="0" dirty="0"/>
              <a:t>n improved pharmacodynamic/pharmacokinetic profile</a:t>
            </a:r>
          </a:p>
          <a:p>
            <a:pPr lvl="1">
              <a:spcAft>
                <a:spcPts val="600"/>
              </a:spcAft>
            </a:pPr>
            <a:r>
              <a:rPr lang="en-US" sz="2000" noProof="0" dirty="0"/>
              <a:t>Improved postprandial glycemic control</a:t>
            </a:r>
          </a:p>
          <a:p>
            <a:pPr lvl="1">
              <a:spcAft>
                <a:spcPts val="600"/>
              </a:spcAft>
            </a:pPr>
            <a:r>
              <a:rPr lang="en-US" sz="2000" dirty="0"/>
              <a:t>Similar rates of hypoglycemia</a:t>
            </a:r>
          </a:p>
          <a:p>
            <a:pPr lvl="1">
              <a:spcAft>
                <a:spcPts val="600"/>
              </a:spcAft>
            </a:pPr>
            <a:r>
              <a:rPr lang="en-US" sz="2000" dirty="0"/>
              <a:t>Similar mean doses of insulin, changes in body weight, and incidence of adverse events</a:t>
            </a:r>
            <a:endParaRPr lang="en-US" sz="2000" baseline="30000" dirty="0"/>
          </a:p>
          <a:p>
            <a:pPr lvl="1">
              <a:spcAft>
                <a:spcPts val="600"/>
              </a:spcAft>
            </a:pPr>
            <a:endParaRPr lang="en-US" sz="2000" noProof="0" dirty="0"/>
          </a:p>
        </p:txBody>
      </p:sp>
      <p:sp>
        <p:nvSpPr>
          <p:cNvPr id="7" name="Footer Placeholder 4"/>
          <p:cNvSpPr>
            <a:spLocks noGrp="1"/>
          </p:cNvSpPr>
          <p:nvPr>
            <p:ph type="ftr" sz="quarter" idx="4294967295"/>
          </p:nvPr>
        </p:nvSpPr>
        <p:spPr>
          <a:xfrm>
            <a:off x="0" y="6383338"/>
            <a:ext cx="3657600" cy="703262"/>
          </a:xfrm>
          <a:prstGeom prst="rect">
            <a:avLst/>
          </a:prstGeom>
        </p:spPr>
        <p:txBody>
          <a:bodyPr/>
          <a:lstStyle>
            <a:lvl1pPr>
              <a:defRPr/>
            </a:lvl1pPr>
          </a:lstStyle>
          <a:p>
            <a:pPr marL="228600" indent="-228600" algn="l">
              <a:lnSpc>
                <a:spcPct val="95000"/>
              </a:lnSpc>
              <a:buFont typeface="+mj-lt"/>
              <a:buAutoNum type="arabicPeriod"/>
              <a:defRPr/>
            </a:pPr>
            <a:r>
              <a:rPr lang="en-US" sz="1200">
                <a:latin typeface="Arial Narrow" panose="020B0606020202030204" pitchFamily="34" charset="0"/>
                <a:cs typeface="Arial" pitchFamily="34" charset="0"/>
              </a:rPr>
              <a:t>Company Confidential  © 2014 Eli Lilly and Company </a:t>
            </a:r>
            <a:endParaRPr lang="en-GB" sz="1200" dirty="0">
              <a:latin typeface="Arial Narrow" panose="020B0606020202030204" pitchFamily="34" charset="0"/>
              <a:cs typeface="Arial"/>
            </a:endParaRPr>
          </a:p>
        </p:txBody>
      </p:sp>
      <p:sp>
        <p:nvSpPr>
          <p:cNvPr id="5"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362144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077200" cy="1143000"/>
          </a:xfrm>
        </p:spPr>
        <p:txBody>
          <a:bodyPr/>
          <a:lstStyle/>
          <a:p>
            <a:r>
              <a:rPr lang="en-US" sz="3200" dirty="0"/>
              <a:t>“Ideal” Patient Characteristics for a Premix Insulin</a:t>
            </a:r>
            <a:r>
              <a:rPr lang="en-US" sz="3200" baseline="30000" dirty="0"/>
              <a:t>1,2</a:t>
            </a:r>
          </a:p>
        </p:txBody>
      </p:sp>
      <p:sp>
        <p:nvSpPr>
          <p:cNvPr id="3" name="Content Placeholder 2"/>
          <p:cNvSpPr>
            <a:spLocks noGrp="1"/>
          </p:cNvSpPr>
          <p:nvPr>
            <p:ph idx="4294967295"/>
          </p:nvPr>
        </p:nvSpPr>
        <p:spPr>
          <a:xfrm>
            <a:off x="0" y="1320800"/>
            <a:ext cx="8229600" cy="5041900"/>
          </a:xfrm>
        </p:spPr>
        <p:txBody>
          <a:bodyPr/>
          <a:lstStyle/>
          <a:p>
            <a:pPr>
              <a:spcAft>
                <a:spcPts val="1200"/>
              </a:spcAft>
            </a:pPr>
            <a:r>
              <a:rPr lang="en-US" dirty="0"/>
              <a:t>Organized lifestyle</a:t>
            </a:r>
          </a:p>
          <a:p>
            <a:pPr>
              <a:spcAft>
                <a:spcPts val="1200"/>
              </a:spcAft>
            </a:pPr>
            <a:r>
              <a:rPr lang="en-US" dirty="0"/>
              <a:t>Regular intake of meals</a:t>
            </a:r>
          </a:p>
          <a:p>
            <a:pPr>
              <a:spcAft>
                <a:spcPts val="1200"/>
              </a:spcAft>
            </a:pPr>
            <a:r>
              <a:rPr lang="en-US" dirty="0"/>
              <a:t>Less motivated for frequent blood glucose monitoring and insulin dose adaptation</a:t>
            </a:r>
          </a:p>
          <a:p>
            <a:pPr>
              <a:spcAft>
                <a:spcPts val="1200"/>
              </a:spcAft>
            </a:pPr>
            <a:r>
              <a:rPr lang="en-US" dirty="0"/>
              <a:t>Prefers fewer injections</a:t>
            </a:r>
          </a:p>
          <a:p>
            <a:pPr lvl="1">
              <a:spcAft>
                <a:spcPts val="1200"/>
              </a:spcAft>
            </a:pPr>
            <a:r>
              <a:rPr lang="en-US" dirty="0"/>
              <a:t>Older age, poor cognitive ability, limited manual dexterity, need for caretaker</a:t>
            </a:r>
          </a:p>
        </p:txBody>
      </p:sp>
      <p:sp>
        <p:nvSpPr>
          <p:cNvPr id="6" name="Footer Placeholder 4"/>
          <p:cNvSpPr txBox="1">
            <a:spLocks/>
          </p:cNvSpPr>
          <p:nvPr/>
        </p:nvSpPr>
        <p:spPr>
          <a:xfrm>
            <a:off x="592137" y="6307138"/>
            <a:ext cx="8094663" cy="7032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0" indent="-228600">
              <a:lnSpc>
                <a:spcPct val="90000"/>
              </a:lnSpc>
              <a:buFont typeface="+mj-lt"/>
              <a:buAutoNum type="arabicPeriod"/>
              <a:defRPr/>
            </a:pPr>
            <a:r>
              <a:rPr lang="pt-BR" sz="1200" dirty="0">
                <a:solidFill>
                  <a:srgbClr val="000000"/>
                </a:solidFill>
                <a:latin typeface="Arial Narrow" panose="020B0606020202030204" pitchFamily="34" charset="0"/>
                <a:ea typeface="MS PGothic" pitchFamily="34" charset="-128"/>
              </a:rPr>
              <a:t>Mosenzon O and Raz I. </a:t>
            </a:r>
            <a:r>
              <a:rPr lang="pt-BR" sz="1200" i="1" dirty="0">
                <a:solidFill>
                  <a:srgbClr val="000000"/>
                </a:solidFill>
                <a:latin typeface="Arial Narrow" panose="020B0606020202030204" pitchFamily="34" charset="0"/>
                <a:ea typeface="MS PGothic" pitchFamily="34" charset="-128"/>
              </a:rPr>
              <a:t>Diabetes Care </a:t>
            </a:r>
            <a:r>
              <a:rPr lang="pt-BR" sz="1200" dirty="0">
                <a:solidFill>
                  <a:srgbClr val="000000"/>
                </a:solidFill>
                <a:latin typeface="Arial Narrow" panose="020B0606020202030204" pitchFamily="34" charset="0"/>
                <a:ea typeface="MS PGothic" pitchFamily="34" charset="-128"/>
              </a:rPr>
              <a:t>2013;36(</a:t>
            </a:r>
            <a:r>
              <a:rPr lang="pt-BR" sz="1200" dirty="0">
                <a:solidFill>
                  <a:srgbClr val="000000"/>
                </a:solidFill>
                <a:latin typeface="Arial Narrow" panose="020B0606020202030204" pitchFamily="34" charset="0"/>
                <a:ea typeface="MS PGothic" pitchFamily="34" charset="-128"/>
                <a:sym typeface="Wingdings" panose="05000000000000000000" pitchFamily="2" charset="2"/>
              </a:rPr>
              <a:t>Suppl 2)</a:t>
            </a:r>
            <a:r>
              <a:rPr lang="pt-BR" sz="1200" dirty="0">
                <a:solidFill>
                  <a:srgbClr val="000000"/>
                </a:solidFill>
                <a:latin typeface="Arial Narrow" panose="020B0606020202030204" pitchFamily="34" charset="0"/>
                <a:ea typeface="MS PGothic" pitchFamily="34" charset="-128"/>
              </a:rPr>
              <a:t>S212-8</a:t>
            </a:r>
          </a:p>
          <a:p>
            <a:pPr marL="228600" lvl="0" indent="-228600">
              <a:lnSpc>
                <a:spcPct val="90000"/>
              </a:lnSpc>
              <a:buFont typeface="+mj-lt"/>
              <a:buAutoNum type="arabicPeriod"/>
              <a:defRPr/>
            </a:pPr>
            <a:r>
              <a:rPr lang="en-US" sz="1200" dirty="0">
                <a:solidFill>
                  <a:srgbClr val="000000"/>
                </a:solidFill>
                <a:latin typeface="Arial Narrow" panose="020B0606020202030204" pitchFamily="34" charset="0"/>
                <a:ea typeface="MS PGothic" pitchFamily="34" charset="-128"/>
              </a:rPr>
              <a:t>Wu T et al. </a:t>
            </a:r>
            <a:r>
              <a:rPr lang="en-US" sz="1200" i="1" dirty="0">
                <a:solidFill>
                  <a:srgbClr val="000000"/>
                </a:solidFill>
                <a:latin typeface="Arial Narrow" panose="020B0606020202030204" pitchFamily="34" charset="0"/>
              </a:rPr>
              <a:t>Diabetes Ther </a:t>
            </a:r>
            <a:r>
              <a:rPr lang="en-US" sz="1200" dirty="0">
                <a:solidFill>
                  <a:srgbClr val="000000"/>
                </a:solidFill>
                <a:latin typeface="Arial Narrow" panose="020B0606020202030204" pitchFamily="34" charset="0"/>
              </a:rPr>
              <a:t>2015;6:273-87</a:t>
            </a:r>
          </a:p>
        </p:txBody>
      </p:sp>
      <p:sp>
        <p:nvSpPr>
          <p:cNvPr id="5"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51280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0"/>
            <a:ext cx="8189913" cy="1143000"/>
          </a:xfrm>
        </p:spPr>
        <p:txBody>
          <a:bodyPr/>
          <a:lstStyle/>
          <a:p>
            <a:pPr eaLnBrk="1" hangingPunct="1"/>
            <a:r>
              <a:rPr lang="en-US" altLang="en-US" sz="3200"/>
              <a:t>Who May Benefit From Insulin Mixtures?</a:t>
            </a:r>
          </a:p>
        </p:txBody>
      </p:sp>
      <p:sp>
        <p:nvSpPr>
          <p:cNvPr id="2" name="Content Placeholder 1"/>
          <p:cNvSpPr>
            <a:spLocks noGrp="1"/>
          </p:cNvSpPr>
          <p:nvPr>
            <p:ph idx="4294967295"/>
          </p:nvPr>
        </p:nvSpPr>
        <p:spPr>
          <a:xfrm>
            <a:off x="0" y="1450975"/>
            <a:ext cx="9044609" cy="5041900"/>
          </a:xfrm>
        </p:spPr>
        <p:txBody>
          <a:bodyPr/>
          <a:lstStyle/>
          <a:p>
            <a:pPr marL="0" indent="0">
              <a:spcBef>
                <a:spcPts val="600"/>
              </a:spcBef>
              <a:buFont typeface="Symbol" panose="05050102010706020507" pitchFamily="18" charset="2"/>
              <a:buNone/>
              <a:defRPr/>
            </a:pPr>
            <a:r>
              <a:rPr lang="en-US" sz="2400" dirty="0"/>
              <a:t>Patients: </a:t>
            </a:r>
          </a:p>
          <a:p>
            <a:pPr>
              <a:spcBef>
                <a:spcPts val="600"/>
              </a:spcBef>
              <a:defRPr/>
            </a:pPr>
            <a:r>
              <a:rPr lang="en-US" sz="2400" dirty="0"/>
              <a:t>With inadequate glycemic control (</a:t>
            </a:r>
            <a:r>
              <a:rPr lang="en-US" sz="2400" dirty="0">
                <a:cs typeface="Arial" panose="020B0604020202020204" pitchFamily="34" charset="0"/>
              </a:rPr>
              <a:t>HbA1c</a:t>
            </a:r>
            <a:r>
              <a:rPr lang="en-US" sz="2400" dirty="0"/>
              <a:t> above target) on existing therapy</a:t>
            </a:r>
          </a:p>
          <a:p>
            <a:pPr>
              <a:spcBef>
                <a:spcPts val="600"/>
              </a:spcBef>
              <a:defRPr/>
            </a:pPr>
            <a:endParaRPr lang="en-US" sz="2400" baseline="30000" dirty="0"/>
          </a:p>
          <a:p>
            <a:pPr>
              <a:spcBef>
                <a:spcPts val="600"/>
              </a:spcBef>
              <a:defRPr/>
            </a:pPr>
            <a:r>
              <a:rPr lang="en-US" sz="2400" dirty="0"/>
              <a:t>Who are already taking basal insulin and, in the opinion of their physician, may require an insulin formulation change to control glycemia and reduce the risk of hypoglycemia</a:t>
            </a:r>
          </a:p>
          <a:p>
            <a:pPr>
              <a:spcBef>
                <a:spcPts val="600"/>
              </a:spcBef>
              <a:defRPr/>
            </a:pPr>
            <a:endParaRPr lang="en-US" sz="2400" baseline="30000" dirty="0"/>
          </a:p>
          <a:p>
            <a:pPr>
              <a:spcBef>
                <a:spcPts val="600"/>
              </a:spcBef>
              <a:defRPr/>
            </a:pPr>
            <a:r>
              <a:rPr lang="en-US" sz="2400" dirty="0"/>
              <a:t>Who want fewer injections than basal + bolus regimens</a:t>
            </a:r>
          </a:p>
        </p:txBody>
      </p:sp>
      <p:sp>
        <p:nvSpPr>
          <p:cNvPr id="20484" name="Text Placeholder 2"/>
          <p:cNvSpPr>
            <a:spLocks noGrp="1"/>
          </p:cNvSpPr>
          <p:nvPr>
            <p:ph type="body" sz="quarter" idx="4294967295"/>
          </p:nvPr>
        </p:nvSpPr>
        <p:spPr>
          <a:xfrm>
            <a:off x="0" y="6264275"/>
            <a:ext cx="4525963" cy="457200"/>
          </a:xfrm>
        </p:spPr>
        <p:txBody>
          <a:bodyPr/>
          <a:lstStyle/>
          <a:p>
            <a:pPr marL="0" indent="0">
              <a:spcAft>
                <a:spcPct val="0"/>
              </a:spcAft>
              <a:buFont typeface="+mj-lt"/>
              <a:buNone/>
            </a:pPr>
            <a:r>
              <a:rPr lang="en-US" altLang="en-US" sz="1200">
                <a:solidFill>
                  <a:schemeClr val="tx1"/>
                </a:solidFill>
              </a:rPr>
              <a:t>Inzucchi SE et al. </a:t>
            </a:r>
            <a:r>
              <a:rPr lang="en-US" altLang="en-US" sz="1200" i="1">
                <a:solidFill>
                  <a:schemeClr val="tx1"/>
                </a:solidFill>
              </a:rPr>
              <a:t>Diabetes Care</a:t>
            </a:r>
            <a:r>
              <a:rPr lang="en-US" altLang="en-US" sz="1200">
                <a:solidFill>
                  <a:schemeClr val="tx1"/>
                </a:solidFill>
              </a:rPr>
              <a:t> 2012;35:1364-79 </a:t>
            </a:r>
            <a:r>
              <a:rPr lang="en-US" altLang="en-US" sz="1200">
                <a:solidFill>
                  <a:schemeClr val="tx1"/>
                </a:solidFill>
                <a:cs typeface="Arial" panose="020B0604020202020204" pitchFamily="34" charset="0"/>
              </a:rPr>
              <a:t>(updated 36:490)</a:t>
            </a:r>
            <a:endParaRPr lang="en-US" altLang="en-US" sz="1200">
              <a:solidFill>
                <a:schemeClr val="tx1"/>
              </a:solidFill>
            </a:endParaRPr>
          </a:p>
          <a:p>
            <a:pPr marL="0" indent="0">
              <a:spcAft>
                <a:spcPct val="0"/>
              </a:spcAft>
              <a:buFont typeface="+mj-lt"/>
              <a:buNone/>
            </a:pPr>
            <a:endParaRPr lang="en-US" altLang="en-US" sz="1200">
              <a:solidFill>
                <a:schemeClr val="tx1"/>
              </a:solidFill>
            </a:endParaRPr>
          </a:p>
        </p:txBody>
      </p:sp>
    </p:spTree>
    <p:extLst>
      <p:ext uri="{BB962C8B-B14F-4D97-AF65-F5344CB8AC3E}">
        <p14:creationId xmlns:p14="http://schemas.microsoft.com/office/powerpoint/2010/main" val="11367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p:cNvGrpSpPr/>
          <p:nvPr/>
        </p:nvGrpSpPr>
        <p:grpSpPr>
          <a:xfrm>
            <a:off x="1870587" y="2470533"/>
            <a:ext cx="245331" cy="687005"/>
            <a:chOff x="1737576" y="2384808"/>
            <a:chExt cx="245331" cy="339545"/>
          </a:xfrm>
        </p:grpSpPr>
        <p:sp>
          <p:nvSpPr>
            <p:cNvPr id="107" name="Line 43"/>
            <p:cNvSpPr>
              <a:spLocks noChangeShapeType="1"/>
            </p:cNvSpPr>
            <p:nvPr/>
          </p:nvSpPr>
          <p:spPr bwMode="auto">
            <a:xfrm flipV="1">
              <a:off x="1860241" y="2386109"/>
              <a:ext cx="0" cy="338244"/>
            </a:xfrm>
            <a:prstGeom prst="line">
              <a:avLst/>
            </a:prstGeom>
            <a:noFill/>
            <a:ln w="12700">
              <a:solidFill>
                <a:srgbClr val="000000"/>
              </a:solidFill>
              <a:round/>
              <a:headEnd/>
              <a:tailEnd/>
            </a:ln>
          </p:spPr>
          <p:txBody>
            <a:bodyPr/>
            <a:lstStyle/>
            <a:p>
              <a:endParaRPr lang="en-US" dirty="0"/>
            </a:p>
          </p:txBody>
        </p:sp>
        <p:sp>
          <p:nvSpPr>
            <p:cNvPr id="108" name="Line 44"/>
            <p:cNvSpPr>
              <a:spLocks noChangeShapeType="1"/>
            </p:cNvSpPr>
            <p:nvPr/>
          </p:nvSpPr>
          <p:spPr bwMode="auto">
            <a:xfrm>
              <a:off x="1737576" y="2384808"/>
              <a:ext cx="245331" cy="0"/>
            </a:xfrm>
            <a:prstGeom prst="line">
              <a:avLst/>
            </a:prstGeom>
            <a:noFill/>
            <a:ln w="12700">
              <a:solidFill>
                <a:srgbClr val="000000"/>
              </a:solidFill>
              <a:round/>
              <a:headEnd/>
              <a:tailEnd/>
            </a:ln>
          </p:spPr>
          <p:txBody>
            <a:bodyPr/>
            <a:lstStyle/>
            <a:p>
              <a:endParaRPr lang="en-US" dirty="0"/>
            </a:p>
          </p:txBody>
        </p:sp>
      </p:grpSp>
      <p:grpSp>
        <p:nvGrpSpPr>
          <p:cNvPr id="111" name="Group 110"/>
          <p:cNvGrpSpPr/>
          <p:nvPr/>
        </p:nvGrpSpPr>
        <p:grpSpPr>
          <a:xfrm>
            <a:off x="7035709" y="4517679"/>
            <a:ext cx="245331" cy="280658"/>
            <a:chOff x="5337175" y="3731575"/>
            <a:chExt cx="184150" cy="92848"/>
          </a:xfrm>
        </p:grpSpPr>
        <p:sp>
          <p:nvSpPr>
            <p:cNvPr id="112" name="Line 43"/>
            <p:cNvSpPr>
              <a:spLocks noChangeShapeType="1"/>
            </p:cNvSpPr>
            <p:nvPr/>
          </p:nvSpPr>
          <p:spPr bwMode="auto">
            <a:xfrm flipV="1">
              <a:off x="5429250" y="3732215"/>
              <a:ext cx="0" cy="92208"/>
            </a:xfrm>
            <a:prstGeom prst="line">
              <a:avLst/>
            </a:prstGeom>
            <a:noFill/>
            <a:ln w="12700">
              <a:solidFill>
                <a:srgbClr val="000000"/>
              </a:solidFill>
              <a:round/>
              <a:headEnd/>
              <a:tailEnd/>
            </a:ln>
          </p:spPr>
          <p:txBody>
            <a:bodyPr/>
            <a:lstStyle/>
            <a:p>
              <a:endParaRPr lang="en-US" dirty="0"/>
            </a:p>
          </p:txBody>
        </p:sp>
        <p:sp>
          <p:nvSpPr>
            <p:cNvPr id="113" name="Line 44"/>
            <p:cNvSpPr>
              <a:spLocks noChangeShapeType="1"/>
            </p:cNvSpPr>
            <p:nvPr/>
          </p:nvSpPr>
          <p:spPr bwMode="auto">
            <a:xfrm>
              <a:off x="5337175" y="3731575"/>
              <a:ext cx="184150" cy="0"/>
            </a:xfrm>
            <a:prstGeom prst="line">
              <a:avLst/>
            </a:prstGeom>
            <a:noFill/>
            <a:ln w="12700">
              <a:solidFill>
                <a:srgbClr val="000000"/>
              </a:solidFill>
              <a:round/>
              <a:headEnd/>
              <a:tailEnd/>
            </a:ln>
          </p:spPr>
          <p:txBody>
            <a:bodyPr/>
            <a:lstStyle/>
            <a:p>
              <a:endParaRPr lang="en-US" dirty="0"/>
            </a:p>
          </p:txBody>
        </p:sp>
      </p:grpSp>
      <p:grpSp>
        <p:nvGrpSpPr>
          <p:cNvPr id="5" name="Group 4"/>
          <p:cNvGrpSpPr/>
          <p:nvPr/>
        </p:nvGrpSpPr>
        <p:grpSpPr>
          <a:xfrm>
            <a:off x="3158108" y="3334858"/>
            <a:ext cx="245331" cy="565630"/>
            <a:chOff x="3158108" y="2749071"/>
            <a:chExt cx="245331" cy="381174"/>
          </a:xfrm>
        </p:grpSpPr>
        <p:sp>
          <p:nvSpPr>
            <p:cNvPr id="114" name="Line 43"/>
            <p:cNvSpPr>
              <a:spLocks noChangeShapeType="1"/>
            </p:cNvSpPr>
            <p:nvPr/>
          </p:nvSpPr>
          <p:spPr bwMode="auto">
            <a:xfrm flipV="1">
              <a:off x="3280773" y="2750372"/>
              <a:ext cx="0" cy="379873"/>
            </a:xfrm>
            <a:prstGeom prst="line">
              <a:avLst/>
            </a:prstGeom>
            <a:noFill/>
            <a:ln w="12700">
              <a:solidFill>
                <a:srgbClr val="000000"/>
              </a:solidFill>
              <a:round/>
              <a:headEnd/>
              <a:tailEnd/>
            </a:ln>
          </p:spPr>
          <p:txBody>
            <a:bodyPr/>
            <a:lstStyle/>
            <a:p>
              <a:pPr algn="ctr"/>
              <a:endParaRPr lang="en-US" dirty="0"/>
            </a:p>
          </p:txBody>
        </p:sp>
        <p:sp>
          <p:nvSpPr>
            <p:cNvPr id="115" name="Line 44"/>
            <p:cNvSpPr>
              <a:spLocks noChangeShapeType="1"/>
            </p:cNvSpPr>
            <p:nvPr/>
          </p:nvSpPr>
          <p:spPr bwMode="auto">
            <a:xfrm>
              <a:off x="3158108" y="2749071"/>
              <a:ext cx="245331" cy="0"/>
            </a:xfrm>
            <a:prstGeom prst="line">
              <a:avLst/>
            </a:prstGeom>
            <a:noFill/>
            <a:ln w="12700">
              <a:solidFill>
                <a:srgbClr val="000000"/>
              </a:solidFill>
              <a:round/>
              <a:headEnd/>
              <a:tailEnd/>
            </a:ln>
          </p:spPr>
          <p:txBody>
            <a:bodyPr/>
            <a:lstStyle/>
            <a:p>
              <a:pPr algn="ctr"/>
              <a:endParaRPr lang="en-US" dirty="0"/>
            </a:p>
          </p:txBody>
        </p:sp>
      </p:grpSp>
      <p:grpSp>
        <p:nvGrpSpPr>
          <p:cNvPr id="4" name="Group 3"/>
          <p:cNvGrpSpPr/>
          <p:nvPr/>
        </p:nvGrpSpPr>
        <p:grpSpPr>
          <a:xfrm>
            <a:off x="4445631" y="3655246"/>
            <a:ext cx="245331" cy="573853"/>
            <a:chOff x="4445631" y="2750372"/>
            <a:chExt cx="245331" cy="489152"/>
          </a:xfrm>
        </p:grpSpPr>
        <p:sp>
          <p:nvSpPr>
            <p:cNvPr id="116" name="Line 43"/>
            <p:cNvSpPr>
              <a:spLocks noChangeShapeType="1"/>
            </p:cNvSpPr>
            <p:nvPr/>
          </p:nvSpPr>
          <p:spPr bwMode="auto">
            <a:xfrm flipV="1">
              <a:off x="4568296" y="2750372"/>
              <a:ext cx="0" cy="489152"/>
            </a:xfrm>
            <a:prstGeom prst="line">
              <a:avLst/>
            </a:prstGeom>
            <a:noFill/>
            <a:ln w="12700">
              <a:solidFill>
                <a:srgbClr val="000000"/>
              </a:solidFill>
              <a:round/>
              <a:headEnd/>
              <a:tailEnd/>
            </a:ln>
          </p:spPr>
          <p:txBody>
            <a:bodyPr/>
            <a:lstStyle/>
            <a:p>
              <a:endParaRPr lang="en-US" dirty="0"/>
            </a:p>
          </p:txBody>
        </p:sp>
        <p:sp>
          <p:nvSpPr>
            <p:cNvPr id="117" name="Line 44"/>
            <p:cNvSpPr>
              <a:spLocks noChangeShapeType="1"/>
            </p:cNvSpPr>
            <p:nvPr/>
          </p:nvSpPr>
          <p:spPr bwMode="auto">
            <a:xfrm>
              <a:off x="4445631" y="2752974"/>
              <a:ext cx="245331" cy="0"/>
            </a:xfrm>
            <a:prstGeom prst="line">
              <a:avLst/>
            </a:prstGeom>
            <a:noFill/>
            <a:ln w="12700">
              <a:solidFill>
                <a:srgbClr val="000000"/>
              </a:solidFill>
              <a:round/>
              <a:headEnd/>
              <a:tailEnd/>
            </a:ln>
          </p:spPr>
          <p:txBody>
            <a:bodyPr/>
            <a:lstStyle/>
            <a:p>
              <a:endParaRPr lang="en-US" dirty="0"/>
            </a:p>
          </p:txBody>
        </p:sp>
      </p:grpSp>
      <p:grpSp>
        <p:nvGrpSpPr>
          <p:cNvPr id="3" name="Group 2"/>
          <p:cNvGrpSpPr/>
          <p:nvPr/>
        </p:nvGrpSpPr>
        <p:grpSpPr>
          <a:xfrm>
            <a:off x="5766682" y="3899123"/>
            <a:ext cx="245331" cy="468335"/>
            <a:chOff x="5766682" y="3193992"/>
            <a:chExt cx="245331" cy="373367"/>
          </a:xfrm>
        </p:grpSpPr>
        <p:sp>
          <p:nvSpPr>
            <p:cNvPr id="118" name="Line 43"/>
            <p:cNvSpPr>
              <a:spLocks noChangeShapeType="1"/>
            </p:cNvSpPr>
            <p:nvPr/>
          </p:nvSpPr>
          <p:spPr bwMode="auto">
            <a:xfrm flipV="1">
              <a:off x="5889347" y="3195079"/>
              <a:ext cx="0" cy="372280"/>
            </a:xfrm>
            <a:prstGeom prst="line">
              <a:avLst/>
            </a:prstGeom>
            <a:noFill/>
            <a:ln w="12700">
              <a:solidFill>
                <a:srgbClr val="000000"/>
              </a:solidFill>
              <a:round/>
              <a:headEnd/>
              <a:tailEnd/>
            </a:ln>
          </p:spPr>
          <p:txBody>
            <a:bodyPr/>
            <a:lstStyle/>
            <a:p>
              <a:endParaRPr lang="en-US" dirty="0"/>
            </a:p>
          </p:txBody>
        </p:sp>
        <p:sp>
          <p:nvSpPr>
            <p:cNvPr id="119" name="Line 44"/>
            <p:cNvSpPr>
              <a:spLocks noChangeShapeType="1"/>
            </p:cNvSpPr>
            <p:nvPr/>
          </p:nvSpPr>
          <p:spPr bwMode="auto">
            <a:xfrm>
              <a:off x="5766682" y="3193992"/>
              <a:ext cx="245331" cy="0"/>
            </a:xfrm>
            <a:prstGeom prst="line">
              <a:avLst/>
            </a:prstGeom>
            <a:noFill/>
            <a:ln w="12700">
              <a:solidFill>
                <a:srgbClr val="000000"/>
              </a:solidFill>
              <a:round/>
              <a:headEnd/>
              <a:tailEnd/>
            </a:ln>
          </p:spPr>
          <p:txBody>
            <a:bodyPr/>
            <a:lstStyle/>
            <a:p>
              <a:endParaRPr lang="en-US" dirty="0"/>
            </a:p>
          </p:txBody>
        </p:sp>
      </p:grpSp>
      <p:sp>
        <p:nvSpPr>
          <p:cNvPr id="366593" name="Rectangle 66"/>
          <p:cNvSpPr>
            <a:spLocks noGrp="1" noChangeArrowheads="1"/>
          </p:cNvSpPr>
          <p:nvPr>
            <p:ph type="title" idx="4294967295"/>
          </p:nvPr>
        </p:nvSpPr>
        <p:spPr>
          <a:xfrm>
            <a:off x="228600" y="0"/>
            <a:ext cx="8915400" cy="1371600"/>
          </a:xfrm>
        </p:spPr>
        <p:txBody>
          <a:bodyPr/>
          <a:lstStyle/>
          <a:p>
            <a:r>
              <a:rPr lang="en-US" sz="2800" noProof="0" dirty="0"/>
              <a:t>Higher Proportion of Rapid-Acting Insulin </a:t>
            </a:r>
            <a:br>
              <a:rPr lang="en-US" sz="2800" noProof="0" dirty="0"/>
            </a:br>
            <a:r>
              <a:rPr lang="en-US" sz="2800" noProof="0" dirty="0"/>
              <a:t>Results </a:t>
            </a:r>
            <a:r>
              <a:rPr lang="en-US" sz="2800" dirty="0"/>
              <a:t>i</a:t>
            </a:r>
            <a:r>
              <a:rPr lang="en-US" sz="2800" noProof="0" dirty="0"/>
              <a:t>n Lower Mean Incremental Glucose AUC</a:t>
            </a:r>
            <a:r>
              <a:rPr lang="en-US" sz="2800" baseline="30000" noProof="0" dirty="0"/>
              <a:t>1,2</a:t>
            </a:r>
          </a:p>
        </p:txBody>
      </p:sp>
      <p:sp>
        <p:nvSpPr>
          <p:cNvPr id="61" name="Rectangle 60"/>
          <p:cNvSpPr txBox="1">
            <a:spLocks noChangeArrowheads="1"/>
          </p:cNvSpPr>
          <p:nvPr/>
        </p:nvSpPr>
        <p:spPr bwMode="auto">
          <a:xfrm>
            <a:off x="5123836" y="2227684"/>
            <a:ext cx="3775264" cy="780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8288" indent="-268288" algn="l" rtl="0" eaLnBrk="0" fontAlgn="base" hangingPunct="0">
              <a:lnSpc>
                <a:spcPct val="90000"/>
              </a:lnSpc>
              <a:spcBef>
                <a:spcPts val="1200"/>
              </a:spcBef>
              <a:spcAft>
                <a:spcPct val="0"/>
              </a:spcAft>
              <a:buClr>
                <a:schemeClr val="accent1"/>
              </a:buClr>
              <a:buFont typeface="Arial" charset="0"/>
              <a:buChar char="•"/>
              <a:defRPr kern="1200">
                <a:solidFill>
                  <a:schemeClr val="tx1"/>
                </a:solidFill>
                <a:latin typeface="+mn-lt"/>
                <a:ea typeface="+mn-ea"/>
                <a:cs typeface="+mn-cs"/>
              </a:defRPr>
            </a:lvl1pPr>
            <a:lvl2pPr marL="628650" indent="-268288" algn="l" rtl="0" eaLnBrk="0" fontAlgn="base" hangingPunct="0">
              <a:lnSpc>
                <a:spcPct val="90000"/>
              </a:lnSpc>
              <a:spcBef>
                <a:spcPts val="1200"/>
              </a:spcBef>
              <a:spcAft>
                <a:spcPct val="0"/>
              </a:spcAft>
              <a:buFont typeface="Arial" charset="0"/>
              <a:buChar char="–"/>
              <a:defRPr sz="1600" kern="1200">
                <a:solidFill>
                  <a:schemeClr val="tx1"/>
                </a:solidFill>
                <a:latin typeface="+mn-lt"/>
                <a:ea typeface="+mn-ea"/>
                <a:cs typeface="+mn-cs"/>
              </a:defRPr>
            </a:lvl2pPr>
            <a:lvl3pPr marL="990600" indent="-269875" algn="l" rtl="0" eaLnBrk="0" fontAlgn="base" hangingPunct="0">
              <a:lnSpc>
                <a:spcPct val="90000"/>
              </a:lnSpc>
              <a:spcBef>
                <a:spcPts val="1200"/>
              </a:spcBef>
              <a:spcAft>
                <a:spcPct val="0"/>
              </a:spcAft>
              <a:buClr>
                <a:schemeClr val="accent1"/>
              </a:buClr>
              <a:buFont typeface="Arial" charset="0"/>
              <a:buChar char="•"/>
              <a:defRPr sz="1400" kern="1200">
                <a:solidFill>
                  <a:schemeClr val="tx1"/>
                </a:solidFill>
                <a:latin typeface="+mn-lt"/>
                <a:ea typeface="+mn-ea"/>
                <a:cs typeface="+mn-cs"/>
              </a:defRPr>
            </a:lvl3pPr>
            <a:lvl4pPr marL="1343025" indent="-269875" algn="l" rtl="0" eaLnBrk="0" fontAlgn="base" hangingPunct="0">
              <a:lnSpc>
                <a:spcPct val="90000"/>
              </a:lnSpc>
              <a:spcBef>
                <a:spcPts val="1200"/>
              </a:spcBef>
              <a:spcAft>
                <a:spcPct val="0"/>
              </a:spcAft>
              <a:buFont typeface="Arial" charset="0"/>
              <a:buChar char="–"/>
              <a:defRPr sz="1200" kern="1200">
                <a:solidFill>
                  <a:schemeClr val="tx1"/>
                </a:solidFill>
                <a:latin typeface="+mn-lt"/>
                <a:ea typeface="+mn-ea"/>
                <a:cs typeface="+mn-cs"/>
              </a:defRPr>
            </a:lvl4pPr>
            <a:lvl5pPr marL="1703388" indent="-268288" algn="l" rtl="0" eaLnBrk="0" fontAlgn="base" hangingPunct="0">
              <a:lnSpc>
                <a:spcPct val="90000"/>
              </a:lnSpc>
              <a:spcBef>
                <a:spcPts val="12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52B1E"/>
              </a:buClr>
              <a:buFont typeface="Arial" panose="020B0604020202020204" pitchFamily="34" charset="0"/>
              <a:buChar char="♦"/>
            </a:pPr>
            <a:r>
              <a:rPr lang="en-GB" sz="1600" dirty="0"/>
              <a:t>Insulin glargine was associated with the highest mean incremental glucose AUC of the 4 regimens</a:t>
            </a:r>
          </a:p>
        </p:txBody>
      </p:sp>
      <p:sp>
        <p:nvSpPr>
          <p:cNvPr id="66" name="Line 9"/>
          <p:cNvSpPr>
            <a:spLocks noChangeShapeType="1"/>
          </p:cNvSpPr>
          <p:nvPr/>
        </p:nvSpPr>
        <p:spPr bwMode="auto">
          <a:xfrm>
            <a:off x="3249049" y="4409067"/>
            <a:ext cx="63448" cy="1301"/>
          </a:xfrm>
          <a:prstGeom prst="line">
            <a:avLst/>
          </a:prstGeom>
          <a:noFill/>
          <a:ln w="0">
            <a:noFill/>
            <a:round/>
            <a:headEnd/>
            <a:tailEnd/>
          </a:ln>
        </p:spPr>
        <p:txBody>
          <a:bodyPr/>
          <a:lstStyle/>
          <a:p>
            <a:pPr algn="ctr"/>
            <a:endParaRPr lang="en-US" dirty="0"/>
          </a:p>
        </p:txBody>
      </p:sp>
      <p:sp>
        <p:nvSpPr>
          <p:cNvPr id="67" name="Line 12"/>
          <p:cNvSpPr>
            <a:spLocks noChangeShapeType="1"/>
          </p:cNvSpPr>
          <p:nvPr/>
        </p:nvSpPr>
        <p:spPr bwMode="auto">
          <a:xfrm>
            <a:off x="3249049" y="4467609"/>
            <a:ext cx="63448" cy="2602"/>
          </a:xfrm>
          <a:prstGeom prst="line">
            <a:avLst/>
          </a:prstGeom>
          <a:noFill/>
          <a:ln w="0">
            <a:noFill/>
            <a:round/>
            <a:headEnd/>
            <a:tailEnd/>
          </a:ln>
        </p:spPr>
        <p:txBody>
          <a:bodyPr/>
          <a:lstStyle/>
          <a:p>
            <a:pPr algn="ctr"/>
            <a:endParaRPr lang="en-US" dirty="0"/>
          </a:p>
        </p:txBody>
      </p:sp>
      <p:sp>
        <p:nvSpPr>
          <p:cNvPr id="68" name="Rectangle 13"/>
          <p:cNvSpPr>
            <a:spLocks noChangeArrowheads="1"/>
          </p:cNvSpPr>
          <p:nvPr/>
        </p:nvSpPr>
        <p:spPr bwMode="auto">
          <a:xfrm>
            <a:off x="1860844" y="2148446"/>
            <a:ext cx="264816" cy="338554"/>
          </a:xfrm>
          <a:prstGeom prst="rect">
            <a:avLst/>
          </a:prstGeom>
          <a:noFill/>
          <a:ln w="9525">
            <a:noFill/>
            <a:miter lim="800000"/>
            <a:headEnd/>
            <a:tailEnd/>
          </a:ln>
        </p:spPr>
        <p:txBody>
          <a:bodyPr wrap="none">
            <a:spAutoFit/>
          </a:bodyPr>
          <a:lstStyle/>
          <a:p>
            <a:pPr algn="ctr">
              <a:spcBef>
                <a:spcPct val="50000"/>
              </a:spcBef>
            </a:pPr>
            <a:r>
              <a:rPr lang="en-GB" sz="1600" dirty="0"/>
              <a:t>*</a:t>
            </a:r>
          </a:p>
        </p:txBody>
      </p:sp>
      <p:sp>
        <p:nvSpPr>
          <p:cNvPr id="69" name="Rectangle 14"/>
          <p:cNvSpPr>
            <a:spLocks noChangeArrowheads="1"/>
          </p:cNvSpPr>
          <p:nvPr/>
        </p:nvSpPr>
        <p:spPr bwMode="auto">
          <a:xfrm>
            <a:off x="1631601" y="3123445"/>
            <a:ext cx="723303" cy="1725339"/>
          </a:xfrm>
          <a:prstGeom prst="rect">
            <a:avLst/>
          </a:prstGeom>
          <a:solidFill>
            <a:srgbClr val="FF6D22"/>
          </a:solidFill>
          <a:ln w="12700">
            <a:solidFill>
              <a:srgbClr val="FF6D22"/>
            </a:solidFill>
            <a:miter lim="800000"/>
            <a:headEnd/>
            <a:tailEnd/>
          </a:ln>
        </p:spPr>
        <p:txBody>
          <a:bodyPr wrap="none" anchor="ctr"/>
          <a:lstStyle/>
          <a:p>
            <a:endParaRPr lang="en-GB" dirty="0"/>
          </a:p>
        </p:txBody>
      </p:sp>
      <p:sp>
        <p:nvSpPr>
          <p:cNvPr id="70" name="Text Box 15"/>
          <p:cNvSpPr txBox="1">
            <a:spLocks noChangeArrowheads="1"/>
          </p:cNvSpPr>
          <p:nvPr/>
        </p:nvSpPr>
        <p:spPr bwMode="auto">
          <a:xfrm>
            <a:off x="3057650" y="2997315"/>
            <a:ext cx="446247" cy="338554"/>
          </a:xfrm>
          <a:prstGeom prst="rect">
            <a:avLst/>
          </a:prstGeom>
          <a:noFill/>
          <a:ln w="9525">
            <a:noFill/>
            <a:miter lim="800000"/>
            <a:headEnd/>
            <a:tailEnd/>
          </a:ln>
        </p:spPr>
        <p:txBody>
          <a:bodyPr>
            <a:spAutoFit/>
          </a:bodyPr>
          <a:lstStyle/>
          <a:p>
            <a:pPr algn="ctr">
              <a:spcBef>
                <a:spcPct val="50000"/>
              </a:spcBef>
            </a:pPr>
            <a:r>
              <a:rPr lang="en-GB" sz="1600" dirty="0"/>
              <a:t>*</a:t>
            </a:r>
          </a:p>
        </p:txBody>
      </p:sp>
      <p:sp>
        <p:nvSpPr>
          <p:cNvPr id="71" name="Rectangle 16"/>
          <p:cNvSpPr>
            <a:spLocks noChangeArrowheads="1"/>
          </p:cNvSpPr>
          <p:nvPr/>
        </p:nvSpPr>
        <p:spPr bwMode="auto">
          <a:xfrm>
            <a:off x="2919122" y="3862388"/>
            <a:ext cx="723303" cy="986397"/>
          </a:xfrm>
          <a:prstGeom prst="rect">
            <a:avLst/>
          </a:prstGeom>
          <a:solidFill>
            <a:srgbClr val="82786F"/>
          </a:solidFill>
          <a:ln w="12700">
            <a:solidFill>
              <a:schemeClr val="accent1"/>
            </a:solidFill>
            <a:miter lim="800000"/>
            <a:headEnd/>
            <a:tailEnd/>
          </a:ln>
        </p:spPr>
        <p:txBody>
          <a:bodyPr wrap="none" anchor="ctr"/>
          <a:lstStyle/>
          <a:p>
            <a:pPr algn="ctr"/>
            <a:endParaRPr lang="en-GB" dirty="0"/>
          </a:p>
        </p:txBody>
      </p:sp>
      <p:sp>
        <p:nvSpPr>
          <p:cNvPr id="72" name="Rectangle 17"/>
          <p:cNvSpPr>
            <a:spLocks noChangeArrowheads="1"/>
          </p:cNvSpPr>
          <p:nvPr/>
        </p:nvSpPr>
        <p:spPr bwMode="auto">
          <a:xfrm>
            <a:off x="4435888" y="3346877"/>
            <a:ext cx="264816" cy="338554"/>
          </a:xfrm>
          <a:prstGeom prst="rect">
            <a:avLst/>
          </a:prstGeom>
          <a:noFill/>
          <a:ln w="9525">
            <a:noFill/>
            <a:miter lim="800000"/>
            <a:headEnd/>
            <a:tailEnd/>
          </a:ln>
        </p:spPr>
        <p:txBody>
          <a:bodyPr wrap="none">
            <a:spAutoFit/>
          </a:bodyPr>
          <a:lstStyle/>
          <a:p>
            <a:pPr algn="ctr">
              <a:spcBef>
                <a:spcPct val="50000"/>
              </a:spcBef>
            </a:pPr>
            <a:r>
              <a:rPr lang="en-GB" sz="1600" dirty="0"/>
              <a:t>*</a:t>
            </a:r>
          </a:p>
        </p:txBody>
      </p:sp>
      <p:sp>
        <p:nvSpPr>
          <p:cNvPr id="73" name="Rectangle 18"/>
          <p:cNvSpPr>
            <a:spLocks noChangeArrowheads="1"/>
          </p:cNvSpPr>
          <p:nvPr/>
        </p:nvSpPr>
        <p:spPr bwMode="auto">
          <a:xfrm>
            <a:off x="4206645" y="4164593"/>
            <a:ext cx="723303" cy="684191"/>
          </a:xfrm>
          <a:prstGeom prst="rect">
            <a:avLst/>
          </a:prstGeom>
          <a:solidFill>
            <a:srgbClr val="D52B1E"/>
          </a:solidFill>
          <a:ln w="12700">
            <a:solidFill>
              <a:srgbClr val="D52B1E"/>
            </a:solidFill>
            <a:miter lim="800000"/>
            <a:headEnd/>
            <a:tailEnd/>
          </a:ln>
        </p:spPr>
        <p:txBody>
          <a:bodyPr wrap="none" anchor="ctr"/>
          <a:lstStyle/>
          <a:p>
            <a:endParaRPr lang="en-GB" dirty="0"/>
          </a:p>
        </p:txBody>
      </p:sp>
      <p:sp>
        <p:nvSpPr>
          <p:cNvPr id="74" name="Rectangle 19"/>
          <p:cNvSpPr>
            <a:spLocks noChangeArrowheads="1"/>
          </p:cNvSpPr>
          <p:nvPr/>
        </p:nvSpPr>
        <p:spPr bwMode="auto">
          <a:xfrm>
            <a:off x="5756939" y="3579719"/>
            <a:ext cx="264816" cy="338554"/>
          </a:xfrm>
          <a:prstGeom prst="rect">
            <a:avLst/>
          </a:prstGeom>
          <a:noFill/>
          <a:ln w="9525">
            <a:noFill/>
            <a:miter lim="800000"/>
            <a:headEnd/>
            <a:tailEnd/>
          </a:ln>
        </p:spPr>
        <p:txBody>
          <a:bodyPr wrap="none">
            <a:spAutoFit/>
          </a:bodyPr>
          <a:lstStyle/>
          <a:p>
            <a:pPr algn="ctr">
              <a:spcBef>
                <a:spcPct val="50000"/>
              </a:spcBef>
            </a:pPr>
            <a:r>
              <a:rPr lang="en-GB" sz="1600" dirty="0"/>
              <a:t>*</a:t>
            </a:r>
          </a:p>
        </p:txBody>
      </p:sp>
      <p:sp>
        <p:nvSpPr>
          <p:cNvPr id="75" name="Rectangle 20"/>
          <p:cNvSpPr>
            <a:spLocks noChangeArrowheads="1"/>
          </p:cNvSpPr>
          <p:nvPr/>
        </p:nvSpPr>
        <p:spPr bwMode="auto">
          <a:xfrm>
            <a:off x="5527696" y="4354717"/>
            <a:ext cx="723303" cy="494068"/>
          </a:xfrm>
          <a:prstGeom prst="rect">
            <a:avLst/>
          </a:prstGeom>
          <a:solidFill>
            <a:srgbClr val="566284"/>
          </a:solidFill>
          <a:ln w="12700">
            <a:solidFill>
              <a:srgbClr val="82786F"/>
            </a:solidFill>
            <a:miter lim="800000"/>
            <a:headEnd/>
            <a:tailEnd/>
          </a:ln>
        </p:spPr>
        <p:txBody>
          <a:bodyPr wrap="none" anchor="ctr"/>
          <a:lstStyle/>
          <a:p>
            <a:endParaRPr lang="en-GB" dirty="0"/>
          </a:p>
        </p:txBody>
      </p:sp>
      <p:sp>
        <p:nvSpPr>
          <p:cNvPr id="76" name="Rectangle 21"/>
          <p:cNvSpPr>
            <a:spLocks noChangeArrowheads="1"/>
          </p:cNvSpPr>
          <p:nvPr/>
        </p:nvSpPr>
        <p:spPr bwMode="auto">
          <a:xfrm>
            <a:off x="991024" y="4768126"/>
            <a:ext cx="99386" cy="215444"/>
          </a:xfrm>
          <a:prstGeom prst="rect">
            <a:avLst/>
          </a:prstGeom>
          <a:noFill/>
          <a:ln w="9525">
            <a:noFill/>
            <a:miter lim="800000"/>
            <a:headEnd/>
            <a:tailEnd/>
          </a:ln>
        </p:spPr>
        <p:txBody>
          <a:bodyPr wrap="none" lIns="0" tIns="0" rIns="0" bIns="0">
            <a:spAutoFit/>
          </a:bodyPr>
          <a:lstStyle/>
          <a:p>
            <a:pPr algn="r"/>
            <a:r>
              <a:rPr lang="en-GB" sz="1400" b="1" dirty="0"/>
              <a:t>0</a:t>
            </a:r>
          </a:p>
        </p:txBody>
      </p:sp>
      <p:sp>
        <p:nvSpPr>
          <p:cNvPr id="77" name="Rectangle 22"/>
          <p:cNvSpPr>
            <a:spLocks noChangeArrowheads="1"/>
          </p:cNvSpPr>
          <p:nvPr/>
        </p:nvSpPr>
        <p:spPr bwMode="auto">
          <a:xfrm>
            <a:off x="792251" y="4394572"/>
            <a:ext cx="298159" cy="215444"/>
          </a:xfrm>
          <a:prstGeom prst="rect">
            <a:avLst/>
          </a:prstGeom>
          <a:noFill/>
          <a:ln w="9525">
            <a:noFill/>
            <a:miter lim="800000"/>
            <a:headEnd/>
            <a:tailEnd/>
          </a:ln>
        </p:spPr>
        <p:txBody>
          <a:bodyPr wrap="none" lIns="0" tIns="0" rIns="0" bIns="0">
            <a:spAutoFit/>
          </a:bodyPr>
          <a:lstStyle/>
          <a:p>
            <a:pPr algn="r"/>
            <a:r>
              <a:rPr lang="en-GB" sz="1400" b="1" dirty="0"/>
              <a:t>200</a:t>
            </a:r>
          </a:p>
        </p:txBody>
      </p:sp>
      <p:sp>
        <p:nvSpPr>
          <p:cNvPr id="78" name="Rectangle 23"/>
          <p:cNvSpPr>
            <a:spLocks noChangeArrowheads="1"/>
          </p:cNvSpPr>
          <p:nvPr/>
        </p:nvSpPr>
        <p:spPr bwMode="auto">
          <a:xfrm>
            <a:off x="792251" y="4021017"/>
            <a:ext cx="298159" cy="215444"/>
          </a:xfrm>
          <a:prstGeom prst="rect">
            <a:avLst/>
          </a:prstGeom>
          <a:noFill/>
          <a:ln w="9525">
            <a:noFill/>
            <a:miter lim="800000"/>
            <a:headEnd/>
            <a:tailEnd/>
          </a:ln>
        </p:spPr>
        <p:txBody>
          <a:bodyPr wrap="none" lIns="0" tIns="0" rIns="0" bIns="0">
            <a:spAutoFit/>
          </a:bodyPr>
          <a:lstStyle/>
          <a:p>
            <a:pPr algn="r"/>
            <a:r>
              <a:rPr lang="en-GB" sz="1400" b="1" dirty="0"/>
              <a:t>400</a:t>
            </a:r>
          </a:p>
        </p:txBody>
      </p:sp>
      <p:sp>
        <p:nvSpPr>
          <p:cNvPr id="79" name="Rectangle 24"/>
          <p:cNvSpPr>
            <a:spLocks noChangeArrowheads="1"/>
          </p:cNvSpPr>
          <p:nvPr/>
        </p:nvSpPr>
        <p:spPr bwMode="auto">
          <a:xfrm>
            <a:off x="792251" y="3647462"/>
            <a:ext cx="298159" cy="215444"/>
          </a:xfrm>
          <a:prstGeom prst="rect">
            <a:avLst/>
          </a:prstGeom>
          <a:noFill/>
          <a:ln w="9525">
            <a:noFill/>
            <a:miter lim="800000"/>
            <a:headEnd/>
            <a:tailEnd/>
          </a:ln>
        </p:spPr>
        <p:txBody>
          <a:bodyPr wrap="none" lIns="0" tIns="0" rIns="0" bIns="0">
            <a:spAutoFit/>
          </a:bodyPr>
          <a:lstStyle/>
          <a:p>
            <a:pPr algn="r"/>
            <a:r>
              <a:rPr lang="en-GB" sz="1400" b="1" dirty="0"/>
              <a:t>600</a:t>
            </a:r>
          </a:p>
        </p:txBody>
      </p:sp>
      <p:sp>
        <p:nvSpPr>
          <p:cNvPr id="80" name="Rectangle 25"/>
          <p:cNvSpPr>
            <a:spLocks noChangeArrowheads="1"/>
          </p:cNvSpPr>
          <p:nvPr/>
        </p:nvSpPr>
        <p:spPr bwMode="auto">
          <a:xfrm>
            <a:off x="792251" y="3273907"/>
            <a:ext cx="298159" cy="215444"/>
          </a:xfrm>
          <a:prstGeom prst="rect">
            <a:avLst/>
          </a:prstGeom>
          <a:noFill/>
          <a:ln w="9525">
            <a:noFill/>
            <a:miter lim="800000"/>
            <a:headEnd/>
            <a:tailEnd/>
          </a:ln>
        </p:spPr>
        <p:txBody>
          <a:bodyPr wrap="none" lIns="0" tIns="0" rIns="0" bIns="0">
            <a:spAutoFit/>
          </a:bodyPr>
          <a:lstStyle/>
          <a:p>
            <a:pPr algn="r"/>
            <a:r>
              <a:rPr lang="en-GB" sz="1400" b="1" dirty="0"/>
              <a:t>800</a:t>
            </a:r>
          </a:p>
        </p:txBody>
      </p:sp>
      <p:sp>
        <p:nvSpPr>
          <p:cNvPr id="81" name="Rectangle 26"/>
          <p:cNvSpPr>
            <a:spLocks noChangeArrowheads="1"/>
          </p:cNvSpPr>
          <p:nvPr/>
        </p:nvSpPr>
        <p:spPr bwMode="auto">
          <a:xfrm>
            <a:off x="692866" y="2900352"/>
            <a:ext cx="397545" cy="215444"/>
          </a:xfrm>
          <a:prstGeom prst="rect">
            <a:avLst/>
          </a:prstGeom>
          <a:noFill/>
          <a:ln w="9525">
            <a:noFill/>
            <a:miter lim="800000"/>
            <a:headEnd/>
            <a:tailEnd/>
          </a:ln>
        </p:spPr>
        <p:txBody>
          <a:bodyPr wrap="none" lIns="0" tIns="0" rIns="0" bIns="0">
            <a:spAutoFit/>
          </a:bodyPr>
          <a:lstStyle/>
          <a:p>
            <a:pPr algn="r"/>
            <a:r>
              <a:rPr lang="en-GB" sz="1400" b="1" dirty="0"/>
              <a:t>1000</a:t>
            </a:r>
          </a:p>
        </p:txBody>
      </p:sp>
      <p:sp>
        <p:nvSpPr>
          <p:cNvPr id="82" name="Rectangle 27"/>
          <p:cNvSpPr>
            <a:spLocks noChangeArrowheads="1"/>
          </p:cNvSpPr>
          <p:nvPr/>
        </p:nvSpPr>
        <p:spPr bwMode="auto">
          <a:xfrm>
            <a:off x="692866" y="2526797"/>
            <a:ext cx="397545" cy="215444"/>
          </a:xfrm>
          <a:prstGeom prst="rect">
            <a:avLst/>
          </a:prstGeom>
          <a:noFill/>
          <a:ln w="9525">
            <a:noFill/>
            <a:miter lim="800000"/>
            <a:headEnd/>
            <a:tailEnd/>
          </a:ln>
        </p:spPr>
        <p:txBody>
          <a:bodyPr wrap="none" lIns="0" tIns="0" rIns="0" bIns="0">
            <a:spAutoFit/>
          </a:bodyPr>
          <a:lstStyle/>
          <a:p>
            <a:pPr algn="r"/>
            <a:r>
              <a:rPr lang="en-GB" sz="1400" b="1" dirty="0"/>
              <a:t>1200</a:t>
            </a:r>
          </a:p>
        </p:txBody>
      </p:sp>
      <p:sp>
        <p:nvSpPr>
          <p:cNvPr id="85" name="Rectangle 31"/>
          <p:cNvSpPr>
            <a:spLocks noChangeArrowheads="1"/>
          </p:cNvSpPr>
          <p:nvPr/>
        </p:nvSpPr>
        <p:spPr bwMode="auto">
          <a:xfrm rot="16200000">
            <a:off x="-1021015" y="3421476"/>
            <a:ext cx="3118846" cy="307777"/>
          </a:xfrm>
          <a:prstGeom prst="rect">
            <a:avLst/>
          </a:prstGeom>
          <a:noFill/>
          <a:ln w="9525">
            <a:noFill/>
            <a:miter lim="800000"/>
            <a:headEnd/>
            <a:tailEnd/>
          </a:ln>
        </p:spPr>
        <p:txBody>
          <a:bodyPr wrap="square">
            <a:spAutoFit/>
          </a:bodyPr>
          <a:lstStyle/>
          <a:p>
            <a:pPr algn="ctr"/>
            <a:r>
              <a:rPr lang="en-GB" sz="1400" b="1" dirty="0"/>
              <a:t>Mean glucose AUC (mmol x min/L)</a:t>
            </a:r>
          </a:p>
        </p:txBody>
      </p:sp>
      <p:sp>
        <p:nvSpPr>
          <p:cNvPr id="86" name="Line 32"/>
          <p:cNvSpPr>
            <a:spLocks noChangeShapeType="1"/>
          </p:cNvSpPr>
          <p:nvPr/>
        </p:nvSpPr>
        <p:spPr bwMode="auto">
          <a:xfrm rot="5400000">
            <a:off x="1268065" y="4421933"/>
            <a:ext cx="0" cy="122665"/>
          </a:xfrm>
          <a:prstGeom prst="line">
            <a:avLst/>
          </a:prstGeom>
          <a:noFill/>
          <a:ln w="9525">
            <a:solidFill>
              <a:srgbClr val="000000"/>
            </a:solidFill>
            <a:round/>
            <a:headEnd type="none" w="sm" len="sm"/>
            <a:tailEnd type="none" w="sm" len="sm"/>
          </a:ln>
        </p:spPr>
        <p:txBody>
          <a:bodyPr wrap="none" anchor="ctr"/>
          <a:lstStyle/>
          <a:p>
            <a:endParaRPr lang="en-US" sz="1400" b="1" dirty="0"/>
          </a:p>
        </p:txBody>
      </p:sp>
      <p:sp>
        <p:nvSpPr>
          <p:cNvPr id="87" name="Line 33"/>
          <p:cNvSpPr>
            <a:spLocks noChangeShapeType="1"/>
          </p:cNvSpPr>
          <p:nvPr/>
        </p:nvSpPr>
        <p:spPr bwMode="auto">
          <a:xfrm rot="5400000">
            <a:off x="1268065" y="4048990"/>
            <a:ext cx="0" cy="122665"/>
          </a:xfrm>
          <a:prstGeom prst="line">
            <a:avLst/>
          </a:prstGeom>
          <a:noFill/>
          <a:ln w="9525">
            <a:solidFill>
              <a:srgbClr val="000000"/>
            </a:solidFill>
            <a:round/>
            <a:headEnd type="none" w="sm" len="sm"/>
            <a:tailEnd type="none" w="sm" len="sm"/>
          </a:ln>
        </p:spPr>
        <p:txBody>
          <a:bodyPr wrap="none" anchor="ctr"/>
          <a:lstStyle/>
          <a:p>
            <a:endParaRPr lang="en-US" sz="1400" b="1" dirty="0"/>
          </a:p>
        </p:txBody>
      </p:sp>
      <p:sp>
        <p:nvSpPr>
          <p:cNvPr id="88" name="Line 34"/>
          <p:cNvSpPr>
            <a:spLocks noChangeShapeType="1"/>
          </p:cNvSpPr>
          <p:nvPr/>
        </p:nvSpPr>
        <p:spPr bwMode="auto">
          <a:xfrm rot="5400000">
            <a:off x="1268065" y="3676047"/>
            <a:ext cx="0" cy="122665"/>
          </a:xfrm>
          <a:prstGeom prst="line">
            <a:avLst/>
          </a:prstGeom>
          <a:noFill/>
          <a:ln w="9525">
            <a:solidFill>
              <a:srgbClr val="000000"/>
            </a:solidFill>
            <a:round/>
            <a:headEnd type="none" w="sm" len="sm"/>
            <a:tailEnd type="none" w="sm" len="sm"/>
          </a:ln>
        </p:spPr>
        <p:txBody>
          <a:bodyPr wrap="none" anchor="ctr"/>
          <a:lstStyle/>
          <a:p>
            <a:endParaRPr lang="en-US" sz="1400" b="1" dirty="0"/>
          </a:p>
        </p:txBody>
      </p:sp>
      <p:sp>
        <p:nvSpPr>
          <p:cNvPr id="89" name="Line 35"/>
          <p:cNvSpPr>
            <a:spLocks noChangeShapeType="1"/>
          </p:cNvSpPr>
          <p:nvPr/>
        </p:nvSpPr>
        <p:spPr bwMode="auto">
          <a:xfrm rot="5400000">
            <a:off x="1268065" y="3303104"/>
            <a:ext cx="0" cy="122665"/>
          </a:xfrm>
          <a:prstGeom prst="line">
            <a:avLst/>
          </a:prstGeom>
          <a:noFill/>
          <a:ln w="9525">
            <a:solidFill>
              <a:srgbClr val="000000"/>
            </a:solidFill>
            <a:round/>
            <a:headEnd type="none" w="sm" len="sm"/>
            <a:tailEnd type="none" w="sm" len="sm"/>
          </a:ln>
        </p:spPr>
        <p:txBody>
          <a:bodyPr wrap="none" anchor="ctr"/>
          <a:lstStyle/>
          <a:p>
            <a:endParaRPr lang="en-US" sz="1400" b="1" dirty="0"/>
          </a:p>
        </p:txBody>
      </p:sp>
      <p:sp>
        <p:nvSpPr>
          <p:cNvPr id="90" name="Line 36"/>
          <p:cNvSpPr>
            <a:spLocks noChangeShapeType="1"/>
          </p:cNvSpPr>
          <p:nvPr/>
        </p:nvSpPr>
        <p:spPr bwMode="auto">
          <a:xfrm rot="5400000">
            <a:off x="1268065" y="2930161"/>
            <a:ext cx="0" cy="122665"/>
          </a:xfrm>
          <a:prstGeom prst="line">
            <a:avLst/>
          </a:prstGeom>
          <a:noFill/>
          <a:ln w="9525">
            <a:solidFill>
              <a:srgbClr val="000000"/>
            </a:solidFill>
            <a:round/>
            <a:headEnd type="none" w="sm" len="sm"/>
            <a:tailEnd type="none" w="sm" len="sm"/>
          </a:ln>
        </p:spPr>
        <p:txBody>
          <a:bodyPr wrap="none" anchor="ctr"/>
          <a:lstStyle/>
          <a:p>
            <a:endParaRPr lang="en-US" sz="1400" b="1" dirty="0"/>
          </a:p>
        </p:txBody>
      </p:sp>
      <p:sp>
        <p:nvSpPr>
          <p:cNvPr id="91" name="Line 37"/>
          <p:cNvSpPr>
            <a:spLocks noChangeShapeType="1"/>
          </p:cNvSpPr>
          <p:nvPr/>
        </p:nvSpPr>
        <p:spPr bwMode="auto">
          <a:xfrm rot="5400000">
            <a:off x="1268065" y="2557218"/>
            <a:ext cx="0" cy="122665"/>
          </a:xfrm>
          <a:prstGeom prst="line">
            <a:avLst/>
          </a:prstGeom>
          <a:noFill/>
          <a:ln w="9525">
            <a:solidFill>
              <a:srgbClr val="000000"/>
            </a:solidFill>
            <a:round/>
            <a:headEnd type="none" w="sm" len="sm"/>
            <a:tailEnd type="none" w="sm" len="sm"/>
          </a:ln>
        </p:spPr>
        <p:txBody>
          <a:bodyPr wrap="none" anchor="ctr"/>
          <a:lstStyle/>
          <a:p>
            <a:endParaRPr lang="en-US" sz="1400" b="1" dirty="0"/>
          </a:p>
        </p:txBody>
      </p:sp>
      <p:sp>
        <p:nvSpPr>
          <p:cNvPr id="94" name="Rectangle 41"/>
          <p:cNvSpPr>
            <a:spLocks noChangeArrowheads="1"/>
          </p:cNvSpPr>
          <p:nvPr/>
        </p:nvSpPr>
        <p:spPr bwMode="auto">
          <a:xfrm>
            <a:off x="6796723" y="4725909"/>
            <a:ext cx="723303" cy="122875"/>
          </a:xfrm>
          <a:prstGeom prst="rect">
            <a:avLst/>
          </a:prstGeom>
          <a:solidFill>
            <a:srgbClr val="7C5F5B"/>
          </a:solidFill>
          <a:ln w="12700">
            <a:solidFill>
              <a:srgbClr val="7C5F5B"/>
            </a:solidFill>
            <a:miter lim="800000"/>
            <a:headEnd/>
            <a:tailEnd/>
          </a:ln>
        </p:spPr>
        <p:txBody>
          <a:bodyPr wrap="none" anchor="ctr"/>
          <a:lstStyle/>
          <a:p>
            <a:endParaRPr lang="en-GB" dirty="0">
              <a:ln>
                <a:solidFill>
                  <a:srgbClr val="7C5F5B"/>
                </a:solidFill>
              </a:ln>
              <a:solidFill>
                <a:srgbClr val="7C5F5B"/>
              </a:solidFill>
            </a:endParaRPr>
          </a:p>
        </p:txBody>
      </p:sp>
      <p:sp>
        <p:nvSpPr>
          <p:cNvPr id="95" name="Rectangle 42"/>
          <p:cNvSpPr>
            <a:spLocks noChangeArrowheads="1"/>
          </p:cNvSpPr>
          <p:nvPr/>
        </p:nvSpPr>
        <p:spPr bwMode="auto">
          <a:xfrm>
            <a:off x="7025966" y="4198779"/>
            <a:ext cx="264816" cy="338554"/>
          </a:xfrm>
          <a:prstGeom prst="rect">
            <a:avLst/>
          </a:prstGeom>
          <a:noFill/>
          <a:ln w="12700">
            <a:noFill/>
            <a:miter lim="800000"/>
            <a:headEnd/>
            <a:tailEnd/>
          </a:ln>
        </p:spPr>
        <p:txBody>
          <a:bodyPr wrap="none">
            <a:spAutoFit/>
          </a:bodyPr>
          <a:lstStyle/>
          <a:p>
            <a:pPr algn="ctr"/>
            <a:r>
              <a:rPr lang="en-GB" sz="1600" dirty="0"/>
              <a:t>*</a:t>
            </a:r>
          </a:p>
        </p:txBody>
      </p:sp>
      <p:sp>
        <p:nvSpPr>
          <p:cNvPr id="96" name="Text Box 43"/>
          <p:cNvSpPr txBox="1">
            <a:spLocks noChangeArrowheads="1"/>
          </p:cNvSpPr>
          <p:nvPr/>
        </p:nvSpPr>
        <p:spPr bwMode="auto">
          <a:xfrm>
            <a:off x="6806515" y="4899682"/>
            <a:ext cx="703718" cy="215444"/>
          </a:xfrm>
          <a:prstGeom prst="rect">
            <a:avLst/>
          </a:prstGeom>
          <a:noFill/>
          <a:ln w="12700">
            <a:noFill/>
            <a:miter lim="800000"/>
            <a:headEnd/>
            <a:tailEnd/>
          </a:ln>
        </p:spPr>
        <p:txBody>
          <a:bodyPr wrap="none" lIns="0" tIns="0" rIns="0" bIns="0">
            <a:spAutoFit/>
          </a:bodyPr>
          <a:lstStyle/>
          <a:p>
            <a:pPr algn="ctr">
              <a:spcBef>
                <a:spcPct val="50000"/>
              </a:spcBef>
            </a:pPr>
            <a:r>
              <a:rPr lang="en-GB" sz="1400" b="1" dirty="0"/>
              <a:t>Control</a:t>
            </a:r>
            <a:r>
              <a:rPr lang="en-GB" sz="1400" b="1" baseline="30000" dirty="0"/>
              <a:t>2</a:t>
            </a:r>
          </a:p>
        </p:txBody>
      </p:sp>
      <p:sp>
        <p:nvSpPr>
          <p:cNvPr id="97" name="Text Box 47"/>
          <p:cNvSpPr txBox="1">
            <a:spLocks noChangeArrowheads="1"/>
          </p:cNvSpPr>
          <p:nvPr/>
        </p:nvSpPr>
        <p:spPr bwMode="auto">
          <a:xfrm>
            <a:off x="5660919" y="4899682"/>
            <a:ext cx="456855" cy="215444"/>
          </a:xfrm>
          <a:prstGeom prst="rect">
            <a:avLst/>
          </a:prstGeom>
          <a:noFill/>
          <a:ln w="9525">
            <a:noFill/>
            <a:miter lim="800000"/>
            <a:headEnd/>
            <a:tailEnd/>
          </a:ln>
        </p:spPr>
        <p:txBody>
          <a:bodyPr wrap="none" lIns="0" tIns="0" rIns="0" bIns="0">
            <a:spAutoFit/>
          </a:bodyPr>
          <a:lstStyle/>
          <a:p>
            <a:pPr algn="ctr">
              <a:spcBef>
                <a:spcPct val="50000"/>
              </a:spcBef>
            </a:pPr>
            <a:r>
              <a:rPr lang="en-GB" sz="1400" b="1" dirty="0" smtClean="0"/>
              <a:t>LM50</a:t>
            </a:r>
            <a:endParaRPr lang="en-GB" sz="1400" b="1" baseline="30000" dirty="0"/>
          </a:p>
        </p:txBody>
      </p:sp>
      <p:sp>
        <p:nvSpPr>
          <p:cNvPr id="98" name="Text Box 48"/>
          <p:cNvSpPr txBox="1">
            <a:spLocks noChangeArrowheads="1"/>
          </p:cNvSpPr>
          <p:nvPr/>
        </p:nvSpPr>
        <p:spPr bwMode="auto">
          <a:xfrm>
            <a:off x="2634665" y="4899682"/>
            <a:ext cx="1292217" cy="215444"/>
          </a:xfrm>
          <a:prstGeom prst="rect">
            <a:avLst/>
          </a:prstGeom>
          <a:noFill/>
          <a:ln w="9525">
            <a:noFill/>
            <a:miter lim="800000"/>
            <a:headEnd/>
            <a:tailEnd/>
          </a:ln>
        </p:spPr>
        <p:txBody>
          <a:bodyPr lIns="0" tIns="0" rIns="0" bIns="0">
            <a:spAutoFit/>
          </a:bodyPr>
          <a:lstStyle/>
          <a:p>
            <a:pPr algn="ctr">
              <a:spcBef>
                <a:spcPct val="50000"/>
              </a:spcBef>
            </a:pPr>
            <a:r>
              <a:rPr lang="en-GB" sz="1400" b="1" dirty="0"/>
              <a:t>HM30</a:t>
            </a:r>
            <a:endParaRPr lang="en-GB" sz="1400" b="1" baseline="30000" dirty="0"/>
          </a:p>
        </p:txBody>
      </p:sp>
      <p:sp>
        <p:nvSpPr>
          <p:cNvPr id="99" name="Text Box 49"/>
          <p:cNvSpPr txBox="1">
            <a:spLocks noChangeArrowheads="1"/>
          </p:cNvSpPr>
          <p:nvPr/>
        </p:nvSpPr>
        <p:spPr bwMode="auto">
          <a:xfrm>
            <a:off x="4315023" y="4899682"/>
            <a:ext cx="506549" cy="215444"/>
          </a:xfrm>
          <a:prstGeom prst="rect">
            <a:avLst/>
          </a:prstGeom>
          <a:noFill/>
          <a:ln w="9525">
            <a:noFill/>
            <a:miter lim="800000"/>
            <a:headEnd/>
            <a:tailEnd/>
          </a:ln>
        </p:spPr>
        <p:txBody>
          <a:bodyPr wrap="none" lIns="0" tIns="0" rIns="0" bIns="0">
            <a:spAutoFit/>
          </a:bodyPr>
          <a:lstStyle/>
          <a:p>
            <a:pPr algn="ctr">
              <a:spcBef>
                <a:spcPct val="50000"/>
              </a:spcBef>
            </a:pPr>
            <a:r>
              <a:rPr lang="en-GB" sz="1400" b="1" dirty="0"/>
              <a:t> LM25</a:t>
            </a:r>
            <a:endParaRPr lang="en-GB" sz="1400" b="1" baseline="30000" dirty="0"/>
          </a:p>
        </p:txBody>
      </p:sp>
      <p:sp>
        <p:nvSpPr>
          <p:cNvPr id="100" name="Text Box 51"/>
          <p:cNvSpPr txBox="1">
            <a:spLocks noChangeArrowheads="1"/>
          </p:cNvSpPr>
          <p:nvPr/>
        </p:nvSpPr>
        <p:spPr bwMode="auto">
          <a:xfrm>
            <a:off x="1639233" y="4899682"/>
            <a:ext cx="726161" cy="215444"/>
          </a:xfrm>
          <a:prstGeom prst="rect">
            <a:avLst/>
          </a:prstGeom>
          <a:noFill/>
          <a:ln w="9525">
            <a:noFill/>
            <a:miter lim="800000"/>
            <a:headEnd/>
            <a:tailEnd/>
          </a:ln>
        </p:spPr>
        <p:txBody>
          <a:bodyPr wrap="none" lIns="0" tIns="0" rIns="0" bIns="0">
            <a:spAutoFit/>
          </a:bodyPr>
          <a:lstStyle/>
          <a:p>
            <a:pPr algn="ctr">
              <a:spcBef>
                <a:spcPct val="50000"/>
              </a:spcBef>
            </a:pPr>
            <a:r>
              <a:rPr lang="en-GB" sz="1400" b="1" dirty="0"/>
              <a:t>Glargine</a:t>
            </a:r>
            <a:endParaRPr lang="en-GB" sz="1400" b="1" baseline="30000" dirty="0"/>
          </a:p>
        </p:txBody>
      </p:sp>
      <p:sp>
        <p:nvSpPr>
          <p:cNvPr id="101" name="Text Box 50"/>
          <p:cNvSpPr txBox="1">
            <a:spLocks noChangeArrowheads="1"/>
          </p:cNvSpPr>
          <p:nvPr/>
        </p:nvSpPr>
        <p:spPr bwMode="auto">
          <a:xfrm>
            <a:off x="1447603" y="5040183"/>
            <a:ext cx="1091299" cy="307777"/>
          </a:xfrm>
          <a:prstGeom prst="rect">
            <a:avLst/>
          </a:prstGeom>
          <a:noFill/>
          <a:ln w="9525">
            <a:noFill/>
            <a:miter lim="800000"/>
            <a:headEnd/>
            <a:tailEnd/>
          </a:ln>
        </p:spPr>
        <p:txBody>
          <a:bodyPr>
            <a:spAutoFit/>
          </a:bodyPr>
          <a:lstStyle/>
          <a:p>
            <a:pPr algn="ctr">
              <a:spcBef>
                <a:spcPct val="50000"/>
              </a:spcBef>
            </a:pPr>
            <a:r>
              <a:rPr lang="en-GB" sz="1400" b="1" dirty="0"/>
              <a:t>(n=13)</a:t>
            </a:r>
          </a:p>
        </p:txBody>
      </p:sp>
      <p:sp>
        <p:nvSpPr>
          <p:cNvPr id="102" name="Text Box 52"/>
          <p:cNvSpPr txBox="1">
            <a:spLocks noChangeArrowheads="1"/>
          </p:cNvSpPr>
          <p:nvPr/>
        </p:nvSpPr>
        <p:spPr bwMode="auto">
          <a:xfrm>
            <a:off x="3995153" y="5040183"/>
            <a:ext cx="1146287" cy="307777"/>
          </a:xfrm>
          <a:prstGeom prst="rect">
            <a:avLst/>
          </a:prstGeom>
          <a:noFill/>
          <a:ln w="9525">
            <a:noFill/>
            <a:miter lim="800000"/>
            <a:headEnd/>
            <a:tailEnd/>
          </a:ln>
        </p:spPr>
        <p:txBody>
          <a:bodyPr>
            <a:spAutoFit/>
          </a:bodyPr>
          <a:lstStyle/>
          <a:p>
            <a:pPr algn="ctr">
              <a:spcBef>
                <a:spcPct val="50000"/>
              </a:spcBef>
            </a:pPr>
            <a:r>
              <a:rPr lang="en-GB" sz="1400" b="1" dirty="0"/>
              <a:t>(n=22)</a:t>
            </a:r>
          </a:p>
        </p:txBody>
      </p:sp>
      <p:sp>
        <p:nvSpPr>
          <p:cNvPr id="103" name="Rectangle 53"/>
          <p:cNvSpPr>
            <a:spLocks noChangeArrowheads="1"/>
          </p:cNvSpPr>
          <p:nvPr/>
        </p:nvSpPr>
        <p:spPr bwMode="auto">
          <a:xfrm>
            <a:off x="6800745" y="5040183"/>
            <a:ext cx="715259" cy="307777"/>
          </a:xfrm>
          <a:prstGeom prst="rect">
            <a:avLst/>
          </a:prstGeom>
          <a:noFill/>
          <a:ln w="12700">
            <a:noFill/>
            <a:miter lim="800000"/>
            <a:headEnd/>
            <a:tailEnd/>
          </a:ln>
        </p:spPr>
        <p:txBody>
          <a:bodyPr wrap="none">
            <a:spAutoFit/>
          </a:bodyPr>
          <a:lstStyle/>
          <a:p>
            <a:pPr algn="ctr">
              <a:spcBef>
                <a:spcPct val="50000"/>
              </a:spcBef>
            </a:pPr>
            <a:r>
              <a:rPr lang="en-GB" sz="1400" b="1" dirty="0"/>
              <a:t>(n=10)</a:t>
            </a:r>
          </a:p>
        </p:txBody>
      </p:sp>
      <p:sp>
        <p:nvSpPr>
          <p:cNvPr id="104" name="Text Box 50"/>
          <p:cNvSpPr txBox="1">
            <a:spLocks noChangeArrowheads="1"/>
          </p:cNvSpPr>
          <p:nvPr/>
        </p:nvSpPr>
        <p:spPr bwMode="auto">
          <a:xfrm>
            <a:off x="2712918" y="5040183"/>
            <a:ext cx="1135711" cy="307777"/>
          </a:xfrm>
          <a:prstGeom prst="rect">
            <a:avLst/>
          </a:prstGeom>
          <a:noFill/>
          <a:ln w="9525">
            <a:noFill/>
            <a:miter lim="800000"/>
            <a:headEnd/>
            <a:tailEnd/>
          </a:ln>
        </p:spPr>
        <p:txBody>
          <a:bodyPr>
            <a:spAutoFit/>
          </a:bodyPr>
          <a:lstStyle/>
          <a:p>
            <a:pPr algn="ctr">
              <a:spcBef>
                <a:spcPct val="50000"/>
              </a:spcBef>
            </a:pPr>
            <a:r>
              <a:rPr lang="en-GB" sz="1400" b="1" dirty="0"/>
              <a:t>(n=22)</a:t>
            </a:r>
          </a:p>
        </p:txBody>
      </p:sp>
      <p:sp>
        <p:nvSpPr>
          <p:cNvPr id="105" name="Text Box 52"/>
          <p:cNvSpPr txBox="1">
            <a:spLocks noChangeArrowheads="1"/>
          </p:cNvSpPr>
          <p:nvPr/>
        </p:nvSpPr>
        <p:spPr bwMode="auto">
          <a:xfrm>
            <a:off x="5328893" y="5040183"/>
            <a:ext cx="1120908" cy="307777"/>
          </a:xfrm>
          <a:prstGeom prst="rect">
            <a:avLst/>
          </a:prstGeom>
          <a:noFill/>
          <a:ln w="9525">
            <a:noFill/>
            <a:miter lim="800000"/>
            <a:headEnd/>
            <a:tailEnd/>
          </a:ln>
        </p:spPr>
        <p:txBody>
          <a:bodyPr>
            <a:spAutoFit/>
          </a:bodyPr>
          <a:lstStyle/>
          <a:p>
            <a:pPr algn="ctr">
              <a:spcBef>
                <a:spcPct val="50000"/>
              </a:spcBef>
            </a:pPr>
            <a:r>
              <a:rPr lang="en-GB" sz="1400" b="1" dirty="0"/>
              <a:t>(n=23)</a:t>
            </a:r>
          </a:p>
        </p:txBody>
      </p:sp>
      <p:sp>
        <p:nvSpPr>
          <p:cNvPr id="109" name="Line 39"/>
          <p:cNvSpPr>
            <a:spLocks noChangeShapeType="1"/>
          </p:cNvSpPr>
          <p:nvPr/>
        </p:nvSpPr>
        <p:spPr bwMode="auto">
          <a:xfrm rot="5400000">
            <a:off x="1272295" y="2184275"/>
            <a:ext cx="0" cy="122665"/>
          </a:xfrm>
          <a:prstGeom prst="line">
            <a:avLst/>
          </a:prstGeom>
          <a:noFill/>
          <a:ln w="9525">
            <a:solidFill>
              <a:srgbClr val="000000"/>
            </a:solidFill>
            <a:round/>
            <a:headEnd type="none" w="sm" len="sm"/>
            <a:tailEnd type="none" w="sm" len="sm"/>
          </a:ln>
        </p:spPr>
        <p:txBody>
          <a:bodyPr wrap="none" anchor="ctr"/>
          <a:lstStyle/>
          <a:p>
            <a:endParaRPr lang="en-US" sz="1400" b="1" dirty="0"/>
          </a:p>
        </p:txBody>
      </p:sp>
      <p:sp>
        <p:nvSpPr>
          <p:cNvPr id="110" name="Rectangle 29"/>
          <p:cNvSpPr>
            <a:spLocks noChangeArrowheads="1"/>
          </p:cNvSpPr>
          <p:nvPr/>
        </p:nvSpPr>
        <p:spPr bwMode="auto">
          <a:xfrm>
            <a:off x="699211" y="2153242"/>
            <a:ext cx="397545" cy="215444"/>
          </a:xfrm>
          <a:prstGeom prst="rect">
            <a:avLst/>
          </a:prstGeom>
          <a:noFill/>
          <a:ln w="9525">
            <a:noFill/>
            <a:miter lim="800000"/>
            <a:headEnd/>
            <a:tailEnd/>
          </a:ln>
        </p:spPr>
        <p:txBody>
          <a:bodyPr wrap="none" lIns="0" tIns="0" rIns="0" bIns="0">
            <a:spAutoFit/>
          </a:bodyPr>
          <a:lstStyle/>
          <a:p>
            <a:pPr algn="r"/>
            <a:r>
              <a:rPr lang="en-GB" sz="1400" b="1" dirty="0"/>
              <a:t>1400</a:t>
            </a:r>
          </a:p>
        </p:txBody>
      </p:sp>
      <p:sp>
        <p:nvSpPr>
          <p:cNvPr id="120" name="Line 31"/>
          <p:cNvSpPr>
            <a:spLocks noChangeShapeType="1"/>
          </p:cNvSpPr>
          <p:nvPr/>
        </p:nvSpPr>
        <p:spPr bwMode="auto">
          <a:xfrm>
            <a:off x="1328288" y="2254313"/>
            <a:ext cx="0" cy="2706986"/>
          </a:xfrm>
          <a:prstGeom prst="line">
            <a:avLst/>
          </a:prstGeom>
          <a:noFill/>
          <a:ln w="9525">
            <a:solidFill>
              <a:srgbClr val="000000"/>
            </a:solidFill>
            <a:round/>
            <a:headEnd/>
            <a:tailEnd/>
          </a:ln>
        </p:spPr>
        <p:txBody>
          <a:bodyPr/>
          <a:lstStyle/>
          <a:p>
            <a:endParaRPr lang="en-US" sz="1400" b="1" dirty="0"/>
          </a:p>
        </p:txBody>
      </p:sp>
      <p:sp>
        <p:nvSpPr>
          <p:cNvPr id="121" name="Line 25"/>
          <p:cNvSpPr>
            <a:spLocks noChangeShapeType="1"/>
          </p:cNvSpPr>
          <p:nvPr/>
        </p:nvSpPr>
        <p:spPr bwMode="auto">
          <a:xfrm>
            <a:off x="1229639" y="4843855"/>
            <a:ext cx="6585623" cy="0"/>
          </a:xfrm>
          <a:prstGeom prst="line">
            <a:avLst/>
          </a:prstGeom>
          <a:noFill/>
          <a:ln w="9525">
            <a:solidFill>
              <a:srgbClr val="000000"/>
            </a:solidFill>
            <a:round/>
            <a:headEnd/>
            <a:tailEnd/>
          </a:ln>
        </p:spPr>
        <p:txBody>
          <a:bodyPr/>
          <a:lstStyle/>
          <a:p>
            <a:endParaRPr lang="en-US" sz="1400" b="1" dirty="0"/>
          </a:p>
        </p:txBody>
      </p:sp>
      <p:cxnSp>
        <p:nvCxnSpPr>
          <p:cNvPr id="122" name="Straight Connector 121"/>
          <p:cNvCxnSpPr/>
          <p:nvPr/>
        </p:nvCxnSpPr>
        <p:spPr>
          <a:xfrm>
            <a:off x="2627151" y="4855384"/>
            <a:ext cx="0" cy="11075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923274" y="4855384"/>
            <a:ext cx="0" cy="11075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5219397" y="4855384"/>
            <a:ext cx="0" cy="11075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515520" y="4855384"/>
            <a:ext cx="0" cy="11075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811641" y="4855384"/>
            <a:ext cx="0" cy="11075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84" name="Text Box 3"/>
          <p:cNvSpPr txBox="1">
            <a:spLocks noChangeArrowheads="1"/>
          </p:cNvSpPr>
          <p:nvPr>
            <p:custDataLst>
              <p:tags r:id="rId1"/>
            </p:custDataLst>
          </p:nvPr>
        </p:nvSpPr>
        <p:spPr bwMode="auto">
          <a:xfrm>
            <a:off x="290108" y="5994042"/>
            <a:ext cx="8650288" cy="258532"/>
          </a:xfrm>
          <a:prstGeom prst="rect">
            <a:avLst/>
          </a:prstGeom>
          <a:noFill/>
          <a:ln w="9525" algn="ctr">
            <a:noFill/>
            <a:miter lim="800000"/>
            <a:headEnd/>
            <a:tailEnd/>
          </a:ln>
          <a:effectLst/>
        </p:spPr>
        <p:txBody>
          <a:bodyPr>
            <a:spAutoFit/>
          </a:bodyPr>
          <a:lstStyle/>
          <a:p>
            <a:pPr>
              <a:lnSpc>
                <a:spcPct val="90000"/>
              </a:lnSpc>
            </a:pPr>
            <a:r>
              <a:rPr lang="en-GB" sz="1200" dirty="0">
                <a:latin typeface="Arial Narrow" panose="020B0606020202030204" pitchFamily="34" charset="0"/>
              </a:rPr>
              <a:t>*p</a:t>
            </a:r>
            <a:r>
              <a:rPr lang="en-GB" sz="1200" dirty="0">
                <a:latin typeface="Arial Narrow" panose="020B0606020202030204" pitchFamily="34" charset="0"/>
                <a:sym typeface="Symbol" pitchFamily="18" charset="2"/>
              </a:rPr>
              <a:t></a:t>
            </a:r>
            <a:r>
              <a:rPr lang="en-GB" sz="1200" dirty="0">
                <a:latin typeface="Arial Narrow" panose="020B0606020202030204" pitchFamily="34" charset="0"/>
              </a:rPr>
              <a:t>.05 vs. all other groups, including nondiabetic controls</a:t>
            </a:r>
          </a:p>
        </p:txBody>
      </p:sp>
      <p:sp>
        <p:nvSpPr>
          <p:cNvPr id="92" name="Footer Placeholder 4"/>
          <p:cNvSpPr txBox="1">
            <a:spLocks/>
          </p:cNvSpPr>
          <p:nvPr/>
        </p:nvSpPr>
        <p:spPr bwMode="auto">
          <a:xfrm>
            <a:off x="307104" y="6252574"/>
            <a:ext cx="8094663" cy="7032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1" latinLnBrk="0" hangingPunct="1">
              <a:defRPr sz="800" kern="1200">
                <a:solidFill>
                  <a:schemeClr val="tx1"/>
                </a:solidFill>
                <a:latin typeface="+mn-lt"/>
                <a:ea typeface="+mn-ea"/>
                <a:cs typeface="DIN-Regula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gn="l">
              <a:lnSpc>
                <a:spcPct val="90000"/>
              </a:lnSpc>
              <a:buFont typeface="+mj-lt"/>
              <a:buAutoNum type="arabicPeriod"/>
            </a:pPr>
            <a:r>
              <a:rPr lang="en-GB" sz="1200" dirty="0">
                <a:latin typeface="Arial Narrow" panose="020B0606020202030204" pitchFamily="34" charset="0"/>
                <a:ea typeface="MS PGothic" pitchFamily="34" charset="-128"/>
              </a:rPr>
              <a:t>Data from Schwartz S et al. </a:t>
            </a:r>
            <a:r>
              <a:rPr lang="en-GB" sz="1200" i="1" dirty="0">
                <a:latin typeface="Arial Narrow" panose="020B0606020202030204" pitchFamily="34" charset="0"/>
                <a:ea typeface="MS PGothic" pitchFamily="34" charset="-128"/>
              </a:rPr>
              <a:t>Diabetologia</a:t>
            </a:r>
            <a:r>
              <a:rPr lang="en-GB" sz="1200" dirty="0">
                <a:latin typeface="Arial Narrow" panose="020B0606020202030204" pitchFamily="34" charset="0"/>
                <a:ea typeface="MS PGothic" pitchFamily="34" charset="-128"/>
              </a:rPr>
              <a:t> 2003;46:A267 </a:t>
            </a:r>
          </a:p>
          <a:p>
            <a:pPr marL="228600" indent="-228600" algn="l">
              <a:lnSpc>
                <a:spcPct val="90000"/>
              </a:lnSpc>
              <a:buFont typeface="+mj-lt"/>
              <a:buAutoNum type="arabicPeriod"/>
            </a:pPr>
            <a:r>
              <a:rPr lang="en-GB" sz="1200" dirty="0">
                <a:latin typeface="Arial Narrow" panose="020B0606020202030204" pitchFamily="34" charset="0"/>
                <a:ea typeface="MS PGothic" pitchFamily="34" charset="-128"/>
              </a:rPr>
              <a:t>Data from Schwartz S et al. </a:t>
            </a:r>
            <a:r>
              <a:rPr lang="en-GB" sz="1200" i="1" dirty="0">
                <a:latin typeface="Arial Narrow" panose="020B0606020202030204" pitchFamily="34" charset="0"/>
                <a:ea typeface="MS PGothic" pitchFamily="34" charset="-128"/>
              </a:rPr>
              <a:t>Clin Ther </a:t>
            </a:r>
            <a:r>
              <a:rPr lang="en-GB" sz="1200" dirty="0">
                <a:latin typeface="Arial Narrow" panose="020B0606020202030204" pitchFamily="34" charset="0"/>
                <a:ea typeface="MS PGothic" pitchFamily="34" charset="-128"/>
              </a:rPr>
              <a:t>2006;28:1649-57</a:t>
            </a:r>
          </a:p>
        </p:txBody>
      </p:sp>
      <p:sp>
        <p:nvSpPr>
          <p:cNvPr id="2" name="Rectangle 1"/>
          <p:cNvSpPr/>
          <p:nvPr/>
        </p:nvSpPr>
        <p:spPr>
          <a:xfrm>
            <a:off x="288108" y="6615942"/>
            <a:ext cx="1693092" cy="276999"/>
          </a:xfrm>
          <a:prstGeom prst="rect">
            <a:avLst/>
          </a:prstGeom>
        </p:spPr>
        <p:txBody>
          <a:bodyPr wrap="none">
            <a:spAutoFit/>
          </a:bodyPr>
          <a:lstStyle/>
          <a:p>
            <a:r>
              <a:rPr lang="en-GB" sz="1200" dirty="0">
                <a:latin typeface="Arial Narrow" panose="020B0606020202030204" pitchFamily="34" charset="0"/>
                <a:ea typeface="MS PGothic" pitchFamily="34" charset="-128"/>
              </a:rPr>
              <a:t>AUC=area under the curve</a:t>
            </a:r>
            <a:endParaRPr lang="en-US" sz="1200" dirty="0">
              <a:latin typeface="Arial Narrow" panose="020B0606020202030204" pitchFamily="34" charset="0"/>
            </a:endParaRPr>
          </a:p>
        </p:txBody>
      </p:sp>
      <p:sp>
        <p:nvSpPr>
          <p:cNvPr id="83"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pic>
        <p:nvPicPr>
          <p:cNvPr id="93" name="Picture 92" descr="Screen Clipping">
            <a:extLst>
              <a:ext uri="{FF2B5EF4-FFF2-40B4-BE49-F238E27FC236}">
                <a16:creationId xmlns:a16="http://schemas.microsoft.com/office/drawing/2014/main" xmlns="" id="{9E94F8AC-C8BB-47FF-9142-734C01DDBF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244" y="4485269"/>
            <a:ext cx="599442" cy="260796"/>
          </a:xfrm>
          <a:prstGeom prst="rect">
            <a:avLst/>
          </a:prstGeom>
        </p:spPr>
      </p:pic>
      <p:pic>
        <p:nvPicPr>
          <p:cNvPr id="127" name="Picture 126" descr="Screen Clipping">
            <a:extLst>
              <a:ext uri="{FF2B5EF4-FFF2-40B4-BE49-F238E27FC236}">
                <a16:creationId xmlns:a16="http://schemas.microsoft.com/office/drawing/2014/main" xmlns="" id="{F8A5C726-92DE-47CD-A5AB-CBBD0390C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3209" y="4547464"/>
            <a:ext cx="541283" cy="215445"/>
          </a:xfrm>
          <a:prstGeom prst="rect">
            <a:avLst/>
          </a:prstGeom>
        </p:spPr>
      </p:pic>
    </p:spTree>
    <p:extLst>
      <p:ext uri="{BB962C8B-B14F-4D97-AF65-F5344CB8AC3E}">
        <p14:creationId xmlns:p14="http://schemas.microsoft.com/office/powerpoint/2010/main" val="173978324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0909"/>
            <a:ext cx="9144000" cy="538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xmlns="" id="{EAFAE5A0-675D-40FD-9068-8199B89D7923}"/>
              </a:ext>
            </a:extLst>
          </p:cNvPr>
          <p:cNvSpPr txBox="1"/>
          <p:nvPr/>
        </p:nvSpPr>
        <p:spPr>
          <a:xfrm>
            <a:off x="44696" y="24228"/>
            <a:ext cx="3632430" cy="923330"/>
          </a:xfrm>
          <a:prstGeom prst="rect">
            <a:avLst/>
          </a:prstGeom>
          <a:noFill/>
        </p:spPr>
        <p:txBody>
          <a:bodyPr wrap="square">
            <a:spAutoFit/>
          </a:bodyPr>
          <a:lstStyle/>
          <a:p>
            <a:pPr algn="l"/>
            <a:r>
              <a:rPr lang="en-US" sz="1800" b="1" i="0" u="none" strike="noStrike" baseline="0" dirty="0">
                <a:solidFill>
                  <a:srgbClr val="CC3399"/>
                </a:solidFill>
                <a:effectLst>
                  <a:outerShdw blurRad="38100" dist="38100" dir="2700000" algn="tl">
                    <a:srgbClr val="000000">
                      <a:alpha val="43137"/>
                    </a:srgbClr>
                  </a:outerShdw>
                </a:effectLst>
                <a:latin typeface="MuseoSlab-700"/>
              </a:rPr>
              <a:t>Number of people with diabetes worldwide and per IDF Region in 2019, 2030 and 2045 (20–79 years)</a:t>
            </a:r>
            <a:endParaRPr lang="en-US" b="1" dirty="0">
              <a:solidFill>
                <a:srgbClr val="CC3399"/>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xmlns="" id="{A93EDF84-C105-4F36-A886-EA4279A471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943096"/>
            <a:ext cx="4073722" cy="1654418"/>
          </a:xfrm>
          <a:prstGeom prst="rect">
            <a:avLst/>
          </a:prstGeom>
        </p:spPr>
      </p:pic>
      <p:pic>
        <p:nvPicPr>
          <p:cNvPr id="6" name="Picture 5">
            <a:extLst>
              <a:ext uri="{FF2B5EF4-FFF2-40B4-BE49-F238E27FC236}">
                <a16:creationId xmlns:a16="http://schemas.microsoft.com/office/drawing/2014/main" xmlns="" id="{DA8FC599-7F33-4674-8C2F-1D2D735EE2E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418" y="68726"/>
            <a:ext cx="3062429" cy="1377189"/>
          </a:xfrm>
          <a:prstGeom prst="rect">
            <a:avLst/>
          </a:prstGeom>
        </p:spPr>
      </p:pic>
      <p:pic>
        <p:nvPicPr>
          <p:cNvPr id="3" name="Picture 2">
            <a:extLst>
              <a:ext uri="{FF2B5EF4-FFF2-40B4-BE49-F238E27FC236}">
                <a16:creationId xmlns:a16="http://schemas.microsoft.com/office/drawing/2014/main" xmlns="" id="{55DD1792-EFEE-4163-9D49-6C0BFCF261E4}"/>
              </a:ext>
            </a:extLst>
          </p:cNvPr>
          <p:cNvPicPr>
            <a:picLocks noChangeAspect="1"/>
          </p:cNvPicPr>
          <p:nvPr/>
        </p:nvPicPr>
        <p:blipFill>
          <a:blip r:embed="rId5"/>
          <a:stretch>
            <a:fillRect/>
          </a:stretch>
        </p:blipFill>
        <p:spPr>
          <a:xfrm>
            <a:off x="3292498" y="2210765"/>
            <a:ext cx="2144206" cy="1218235"/>
          </a:xfrm>
          <a:prstGeom prst="rect">
            <a:avLst/>
          </a:prstGeom>
        </p:spPr>
      </p:pic>
      <p:pic>
        <p:nvPicPr>
          <p:cNvPr id="8" name="Picture 7">
            <a:extLst>
              <a:ext uri="{FF2B5EF4-FFF2-40B4-BE49-F238E27FC236}">
                <a16:creationId xmlns:a16="http://schemas.microsoft.com/office/drawing/2014/main" xmlns="" id="{CED1EDF1-88E3-4FCA-809F-73CD8332F31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0426" y="5407507"/>
            <a:ext cx="3305547" cy="1450493"/>
          </a:xfrm>
          <a:prstGeom prst="rect">
            <a:avLst/>
          </a:prstGeom>
        </p:spPr>
      </p:pic>
      <p:sp>
        <p:nvSpPr>
          <p:cNvPr id="9" name="TextBox 8">
            <a:extLst>
              <a:ext uri="{FF2B5EF4-FFF2-40B4-BE49-F238E27FC236}">
                <a16:creationId xmlns:a16="http://schemas.microsoft.com/office/drawing/2014/main" xmlns="" id="{9E186237-63EF-46E2-B935-AED5316A75D0}"/>
              </a:ext>
            </a:extLst>
          </p:cNvPr>
          <p:cNvSpPr txBox="1"/>
          <p:nvPr/>
        </p:nvSpPr>
        <p:spPr>
          <a:xfrm>
            <a:off x="8388627" y="19881"/>
            <a:ext cx="7200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IDF 2019</a:t>
            </a:r>
          </a:p>
        </p:txBody>
      </p:sp>
    </p:spTree>
    <p:extLst>
      <p:ext uri="{BB962C8B-B14F-4D97-AF65-F5344CB8AC3E}">
        <p14:creationId xmlns:p14="http://schemas.microsoft.com/office/powerpoint/2010/main" val="414639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C027CF-0CA1-40E3-9099-BDBAEF5C2D43}"/>
              </a:ext>
            </a:extLst>
          </p:cNvPr>
          <p:cNvPicPr>
            <a:picLocks noChangeAspect="1"/>
          </p:cNvPicPr>
          <p:nvPr/>
        </p:nvPicPr>
        <p:blipFill>
          <a:blip r:embed="rId2"/>
          <a:stretch>
            <a:fillRect/>
          </a:stretch>
        </p:blipFill>
        <p:spPr>
          <a:xfrm>
            <a:off x="1653686" y="0"/>
            <a:ext cx="5836628" cy="6858000"/>
          </a:xfrm>
          <a:prstGeom prst="rect">
            <a:avLst/>
          </a:prstGeom>
        </p:spPr>
      </p:pic>
      <p:sp>
        <p:nvSpPr>
          <p:cNvPr id="4" name="TextBox 3">
            <a:extLst>
              <a:ext uri="{FF2B5EF4-FFF2-40B4-BE49-F238E27FC236}">
                <a16:creationId xmlns:a16="http://schemas.microsoft.com/office/drawing/2014/main" xmlns="" id="{40EA2421-D09E-4AB4-BAF0-F00FABD589D8}"/>
              </a:ext>
            </a:extLst>
          </p:cNvPr>
          <p:cNvSpPr txBox="1"/>
          <p:nvPr/>
        </p:nvSpPr>
        <p:spPr>
          <a:xfrm>
            <a:off x="6530010" y="167517"/>
            <a:ext cx="79513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2021</a:t>
            </a:r>
          </a:p>
        </p:txBody>
      </p:sp>
    </p:spTree>
    <p:extLst>
      <p:ext uri="{BB962C8B-B14F-4D97-AF65-F5344CB8AC3E}">
        <p14:creationId xmlns:p14="http://schemas.microsoft.com/office/powerpoint/2010/main" val="352933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17020"/>
            <a:ext cx="9144000" cy="45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C2A58FBF-07E6-4A4D-805E-243FFA5EEED0}"/>
              </a:ext>
            </a:extLst>
          </p:cNvPr>
          <p:cNvSpPr txBox="1"/>
          <p:nvPr/>
        </p:nvSpPr>
        <p:spPr>
          <a:xfrm>
            <a:off x="8100393" y="515386"/>
            <a:ext cx="79513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2021</a:t>
            </a:r>
          </a:p>
        </p:txBody>
      </p:sp>
    </p:spTree>
    <p:extLst>
      <p:ext uri="{BB962C8B-B14F-4D97-AF65-F5344CB8AC3E}">
        <p14:creationId xmlns:p14="http://schemas.microsoft.com/office/powerpoint/2010/main" val="29960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009" y="138545"/>
            <a:ext cx="6497981" cy="61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ED2D0F6A-0D84-4A66-B729-195ED20488B0}"/>
              </a:ext>
            </a:extLst>
          </p:cNvPr>
          <p:cNvSpPr txBox="1"/>
          <p:nvPr/>
        </p:nvSpPr>
        <p:spPr>
          <a:xfrm>
            <a:off x="6530010" y="167517"/>
            <a:ext cx="79513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2021</a:t>
            </a:r>
          </a:p>
        </p:txBody>
      </p:sp>
    </p:spTree>
    <p:extLst>
      <p:ext uri="{BB962C8B-B14F-4D97-AF65-F5344CB8AC3E}">
        <p14:creationId xmlns:p14="http://schemas.microsoft.com/office/powerpoint/2010/main" val="191005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9023"/>
            <a:ext cx="9144000" cy="398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1FD96790-7F6F-4CC4-B658-2CC648A9D1F6}"/>
              </a:ext>
            </a:extLst>
          </p:cNvPr>
          <p:cNvSpPr txBox="1"/>
          <p:nvPr/>
        </p:nvSpPr>
        <p:spPr>
          <a:xfrm>
            <a:off x="6530010" y="167517"/>
            <a:ext cx="79513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2021</a:t>
            </a:r>
          </a:p>
        </p:txBody>
      </p:sp>
    </p:spTree>
    <p:extLst>
      <p:ext uri="{BB962C8B-B14F-4D97-AF65-F5344CB8AC3E}">
        <p14:creationId xmlns:p14="http://schemas.microsoft.com/office/powerpoint/2010/main" val="91562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C027CF-0CA1-40E3-9099-BDBAEF5C2D43}"/>
              </a:ext>
            </a:extLst>
          </p:cNvPr>
          <p:cNvPicPr>
            <a:picLocks noChangeAspect="1"/>
          </p:cNvPicPr>
          <p:nvPr/>
        </p:nvPicPr>
        <p:blipFill>
          <a:blip r:embed="rId2"/>
          <a:stretch>
            <a:fillRect/>
          </a:stretch>
        </p:blipFill>
        <p:spPr>
          <a:xfrm>
            <a:off x="1653686" y="0"/>
            <a:ext cx="5836628" cy="6858000"/>
          </a:xfrm>
          <a:prstGeom prst="rect">
            <a:avLst/>
          </a:prstGeom>
        </p:spPr>
      </p:pic>
      <p:cxnSp>
        <p:nvCxnSpPr>
          <p:cNvPr id="6" name="Connector: Curved 5">
            <a:extLst>
              <a:ext uri="{FF2B5EF4-FFF2-40B4-BE49-F238E27FC236}">
                <a16:creationId xmlns:a16="http://schemas.microsoft.com/office/drawing/2014/main" xmlns="" id="{FE22CFD3-82C9-4B00-B2B5-9E0179212F30}"/>
              </a:ext>
            </a:extLst>
          </p:cNvPr>
          <p:cNvCxnSpPr/>
          <p:nvPr/>
        </p:nvCxnSpPr>
        <p:spPr>
          <a:xfrm rot="5400000" flipH="1" flipV="1">
            <a:off x="5452287" y="4996348"/>
            <a:ext cx="1180149" cy="1032409"/>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583" y="203346"/>
            <a:ext cx="4540130" cy="471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EEB39FAA-7DCB-4CA9-BEEB-05BEE29E20EC}"/>
              </a:ext>
            </a:extLst>
          </p:cNvPr>
          <p:cNvSpPr txBox="1"/>
          <p:nvPr/>
        </p:nvSpPr>
        <p:spPr>
          <a:xfrm>
            <a:off x="8348870" y="203346"/>
            <a:ext cx="79513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solidFill>
                  <a:schemeClr val="bg1"/>
                </a:solidFill>
              </a:rPr>
              <a:t>2021</a:t>
            </a:r>
          </a:p>
        </p:txBody>
      </p:sp>
      <p:sp>
        <p:nvSpPr>
          <p:cNvPr id="2" name="Rectangle: Rounded Corners 1">
            <a:extLst>
              <a:ext uri="{FF2B5EF4-FFF2-40B4-BE49-F238E27FC236}">
                <a16:creationId xmlns:a16="http://schemas.microsoft.com/office/drawing/2014/main" xmlns="" id="{14AE09BB-ECB7-4C14-B449-0CFFF8F5E512}"/>
              </a:ext>
            </a:extLst>
          </p:cNvPr>
          <p:cNvSpPr/>
          <p:nvPr/>
        </p:nvSpPr>
        <p:spPr>
          <a:xfrm>
            <a:off x="6897757" y="477078"/>
            <a:ext cx="1003852" cy="357809"/>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67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955156" cy="1143000"/>
          </a:xfrm>
        </p:spPr>
        <p:txBody>
          <a:bodyPr/>
          <a:lstStyle/>
          <a:p>
            <a:pPr algn="ctr"/>
            <a:r>
              <a:rPr lang="en-US" sz="3200" dirty="0"/>
              <a:t>“The Puzzle” of Insulin Therapy  </a:t>
            </a:r>
            <a:br>
              <a:rPr lang="en-US" sz="3200" dirty="0"/>
            </a:br>
            <a:r>
              <a:rPr lang="en-US" sz="3200" dirty="0"/>
              <a:t>Basal, Prandial, Premix</a:t>
            </a:r>
          </a:p>
        </p:txBody>
      </p:sp>
      <p:sp>
        <p:nvSpPr>
          <p:cNvPr id="3" name="Content Placeholder 2"/>
          <p:cNvSpPr>
            <a:spLocks noGrp="1"/>
          </p:cNvSpPr>
          <p:nvPr>
            <p:ph idx="4294967295"/>
          </p:nvPr>
        </p:nvSpPr>
        <p:spPr>
          <a:xfrm>
            <a:off x="-1" y="1320800"/>
            <a:ext cx="8955157" cy="5041900"/>
          </a:xfrm>
        </p:spPr>
        <p:txBody>
          <a:bodyPr/>
          <a:lstStyle/>
          <a:p>
            <a:pPr algn="just"/>
            <a:r>
              <a:rPr lang="en-US" sz="2400" dirty="0"/>
              <a:t>Most patients with T2DM will eventually need insulin therapy as β-cell function declines over time and diet, exercise, and OAMs will not suffice to maintain adequate glucose control</a:t>
            </a:r>
            <a:r>
              <a:rPr lang="en-US" sz="2400" baseline="30000" dirty="0"/>
              <a:t>1,2</a:t>
            </a:r>
          </a:p>
          <a:p>
            <a:pPr algn="just"/>
            <a:endParaRPr lang="en-US" sz="2400" baseline="30000" dirty="0"/>
          </a:p>
          <a:p>
            <a:pPr algn="just"/>
            <a:r>
              <a:rPr lang="en-US" sz="2400" dirty="0">
                <a:solidFill>
                  <a:schemeClr val="bg1">
                    <a:lumMod val="85000"/>
                  </a:schemeClr>
                </a:solidFill>
              </a:rPr>
              <a:t>While guidelines recommend basal insulin as the most convenient initial insulin regimen,</a:t>
            </a:r>
            <a:r>
              <a:rPr lang="en-US" sz="2400" baseline="30000" dirty="0">
                <a:solidFill>
                  <a:schemeClr val="bg1">
                    <a:lumMod val="85000"/>
                  </a:schemeClr>
                </a:solidFill>
              </a:rPr>
              <a:t>3</a:t>
            </a:r>
            <a:r>
              <a:rPr lang="en-US" sz="2400" dirty="0">
                <a:solidFill>
                  <a:schemeClr val="bg1">
                    <a:lumMod val="85000"/>
                  </a:schemeClr>
                </a:solidFill>
              </a:rPr>
              <a:t> in reality, several other options are widely used and are based on the concept of personalized care</a:t>
            </a:r>
            <a:r>
              <a:rPr lang="en-US" sz="2400" baseline="30000" dirty="0">
                <a:solidFill>
                  <a:schemeClr val="bg1">
                    <a:lumMod val="85000"/>
                  </a:schemeClr>
                </a:solidFill>
              </a:rPr>
              <a:t>4</a:t>
            </a:r>
          </a:p>
          <a:p>
            <a:pPr lvl="1" algn="just"/>
            <a:r>
              <a:rPr lang="en-US" sz="2000" dirty="0">
                <a:solidFill>
                  <a:schemeClr val="bg1">
                    <a:lumMod val="85000"/>
                  </a:schemeClr>
                </a:solidFill>
              </a:rPr>
              <a:t>Premix insulins are one of the commonly used options</a:t>
            </a:r>
            <a:r>
              <a:rPr lang="en-US" sz="2000" baseline="30000" dirty="0">
                <a:solidFill>
                  <a:schemeClr val="bg1">
                    <a:lumMod val="85000"/>
                  </a:schemeClr>
                </a:solidFill>
              </a:rPr>
              <a:t>4</a:t>
            </a:r>
          </a:p>
          <a:p>
            <a:pPr lvl="1" algn="just"/>
            <a:endParaRPr lang="en-US" sz="2000" dirty="0">
              <a:solidFill>
                <a:schemeClr val="bg1">
                  <a:lumMod val="85000"/>
                </a:schemeClr>
              </a:solidFill>
            </a:endParaRPr>
          </a:p>
          <a:p>
            <a:pPr algn="just"/>
            <a:r>
              <a:rPr lang="en-US" sz="2400" dirty="0">
                <a:solidFill>
                  <a:schemeClr val="bg1">
                    <a:lumMod val="85000"/>
                  </a:schemeClr>
                </a:solidFill>
              </a:rPr>
              <a:t>This slide set delineates important characteristics of treatment with premix insulins and compare them with alternative insulin therapies</a:t>
            </a:r>
          </a:p>
        </p:txBody>
      </p:sp>
      <p:sp>
        <p:nvSpPr>
          <p:cNvPr id="4" name="Text Placeholder 4"/>
          <p:cNvSpPr txBox="1">
            <a:spLocks/>
          </p:cNvSpPr>
          <p:nvPr/>
        </p:nvSpPr>
        <p:spPr bwMode="auto">
          <a:xfrm>
            <a:off x="16216" y="6250593"/>
            <a:ext cx="449753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342900" indent="-342900">
              <a:spcBef>
                <a:spcPct val="0"/>
              </a:spcBef>
              <a:spcAft>
                <a:spcPct val="0"/>
              </a:spcAft>
            </a:pPr>
            <a:r>
              <a:rPr lang="en-US" sz="900" dirty="0">
                <a:solidFill>
                  <a:prstClr val="black"/>
                </a:solidFill>
              </a:rPr>
              <a:t>Holman RR. </a:t>
            </a:r>
            <a:r>
              <a:rPr lang="en-US" sz="900" i="1" dirty="0">
                <a:solidFill>
                  <a:prstClr val="black"/>
                </a:solidFill>
              </a:rPr>
              <a:t>Diabetes Res Clin Pract</a:t>
            </a:r>
            <a:r>
              <a:rPr lang="en-US" sz="900" dirty="0">
                <a:solidFill>
                  <a:prstClr val="black"/>
                </a:solidFill>
              </a:rPr>
              <a:t> 1998;40:S21-25</a:t>
            </a:r>
          </a:p>
          <a:p>
            <a:pPr marL="342900" indent="-342900">
              <a:spcBef>
                <a:spcPct val="0"/>
              </a:spcBef>
              <a:spcAft>
                <a:spcPct val="0"/>
              </a:spcAft>
            </a:pPr>
            <a:r>
              <a:rPr lang="en-GB" sz="900" kern="0" dirty="0">
                <a:ea typeface="MS PGothic" pitchFamily="34" charset="-128"/>
              </a:rPr>
              <a:t>Elizarova S et al. </a:t>
            </a:r>
            <a:r>
              <a:rPr lang="pt-BR" sz="900" i="1" dirty="0">
                <a:solidFill>
                  <a:prstClr val="black"/>
                </a:solidFill>
                <a:cs typeface="Arial" panose="020B0604020202020204" pitchFamily="34" charset="0"/>
              </a:rPr>
              <a:t>J Diabetes </a:t>
            </a:r>
            <a:r>
              <a:rPr lang="pt-BR" sz="900" dirty="0">
                <a:solidFill>
                  <a:prstClr val="black"/>
                </a:solidFill>
                <a:cs typeface="Arial" panose="020B0604020202020204" pitchFamily="34" charset="0"/>
              </a:rPr>
              <a:t>2014;6:100-10</a:t>
            </a:r>
            <a:endParaRPr lang="en-GB" sz="900" kern="0" dirty="0">
              <a:ea typeface="MS PGothic" pitchFamily="34" charset="-128"/>
            </a:endParaRPr>
          </a:p>
        </p:txBody>
      </p:sp>
      <p:sp>
        <p:nvSpPr>
          <p:cNvPr id="5" name="Text Placeholder 4"/>
          <p:cNvSpPr txBox="1">
            <a:spLocks/>
          </p:cNvSpPr>
          <p:nvPr/>
        </p:nvSpPr>
        <p:spPr bwMode="auto">
          <a:xfrm>
            <a:off x="4478578" y="6250593"/>
            <a:ext cx="449753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spcBef>
                <a:spcPct val="0"/>
              </a:spcBef>
              <a:spcAft>
                <a:spcPct val="0"/>
              </a:spcAft>
              <a:buFont typeface="+mj-lt"/>
              <a:buAutoNum type="arabicPeriod" startAt="3"/>
            </a:pPr>
            <a:r>
              <a:rPr lang="en-US" altLang="en-US" sz="900" dirty="0">
                <a:solidFill>
                  <a:srgbClr val="000000"/>
                </a:solidFill>
                <a:ea typeface="+mn-ea"/>
                <a:cs typeface="+mn-cs"/>
              </a:rPr>
              <a:t>American Diabetes Association. </a:t>
            </a:r>
            <a:r>
              <a:rPr lang="en-US" altLang="en-US" sz="900" i="1" dirty="0">
                <a:solidFill>
                  <a:srgbClr val="000000"/>
                </a:solidFill>
                <a:ea typeface="+mn-ea"/>
                <a:cs typeface="+mn-cs"/>
              </a:rPr>
              <a:t>Diabetes Care</a:t>
            </a:r>
            <a:r>
              <a:rPr lang="en-US" altLang="en-US" sz="900" dirty="0">
                <a:solidFill>
                  <a:srgbClr val="000000"/>
                </a:solidFill>
                <a:ea typeface="+mn-ea"/>
                <a:cs typeface="+mn-cs"/>
              </a:rPr>
              <a:t> 2016;39:S52-9</a:t>
            </a:r>
          </a:p>
          <a:p>
            <a:pPr>
              <a:spcBef>
                <a:spcPct val="0"/>
              </a:spcBef>
              <a:spcAft>
                <a:spcPct val="0"/>
              </a:spcAft>
              <a:buFont typeface="+mj-lt"/>
              <a:buAutoNum type="arabicPeriod" startAt="3"/>
            </a:pPr>
            <a:r>
              <a:rPr lang="pt-BR" altLang="en-US" sz="900" dirty="0">
                <a:solidFill>
                  <a:srgbClr val="000000"/>
                </a:solidFill>
                <a:ea typeface="+mn-ea"/>
                <a:cs typeface="+mn-cs"/>
              </a:rPr>
              <a:t>Freemantle N et al. </a:t>
            </a:r>
            <a:r>
              <a:rPr lang="pt-BR" altLang="en-US" sz="900" i="1" dirty="0">
                <a:solidFill>
                  <a:srgbClr val="000000"/>
                </a:solidFill>
                <a:ea typeface="+mn-ea"/>
                <a:cs typeface="+mn-cs"/>
              </a:rPr>
              <a:t>Diabetes Obes Metab </a:t>
            </a:r>
            <a:r>
              <a:rPr lang="pt-BR" altLang="en-US" sz="900" dirty="0">
                <a:solidFill>
                  <a:srgbClr val="000000"/>
                </a:solidFill>
                <a:ea typeface="+mn-ea"/>
                <a:cs typeface="+mn-cs"/>
              </a:rPr>
              <a:t>2013;15:1120-7</a:t>
            </a:r>
          </a:p>
          <a:p>
            <a:pPr marL="342900" indent="-342900">
              <a:spcBef>
                <a:spcPct val="0"/>
              </a:spcBef>
              <a:spcAft>
                <a:spcPct val="0"/>
              </a:spcAft>
              <a:buAutoNum type="arabicPeriod" startAt="3"/>
            </a:pPr>
            <a:endParaRPr lang="en-US" altLang="en-US" sz="900" dirty="0">
              <a:solidFill>
                <a:srgbClr val="000000"/>
              </a:solidFill>
              <a:ea typeface="+mn-ea"/>
              <a:cs typeface="+mn-cs"/>
            </a:endParaRPr>
          </a:p>
        </p:txBody>
      </p:sp>
      <p:sp>
        <p:nvSpPr>
          <p:cNvPr id="6" name="TextBox 5"/>
          <p:cNvSpPr txBox="1"/>
          <p:nvPr/>
        </p:nvSpPr>
        <p:spPr>
          <a:xfrm>
            <a:off x="477479" y="6613199"/>
            <a:ext cx="2481770" cy="276999"/>
          </a:xfrm>
          <a:prstGeom prst="rect">
            <a:avLst/>
          </a:prstGeom>
          <a:noFill/>
        </p:spPr>
        <p:txBody>
          <a:bodyPr wrap="none" rtlCol="0">
            <a:spAutoFit/>
          </a:bodyPr>
          <a:lstStyle/>
          <a:p>
            <a:r>
              <a:rPr lang="en-US" sz="1200" dirty="0">
                <a:latin typeface="Arial Narrow" panose="020B0606020202030204" pitchFamily="34" charset="0"/>
              </a:rPr>
              <a:t>OAM=oral antihyperglycemic medication </a:t>
            </a:r>
          </a:p>
        </p:txBody>
      </p:sp>
      <p:sp>
        <p:nvSpPr>
          <p:cNvPr id="7"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107055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955156" cy="1143000"/>
          </a:xfrm>
        </p:spPr>
        <p:txBody>
          <a:bodyPr/>
          <a:lstStyle/>
          <a:p>
            <a:pPr algn="ctr"/>
            <a:r>
              <a:rPr lang="en-US" sz="3200" dirty="0"/>
              <a:t>“The Puzzle” of Insulin Therapy  </a:t>
            </a:r>
            <a:br>
              <a:rPr lang="en-US" sz="3200" dirty="0"/>
            </a:br>
            <a:r>
              <a:rPr lang="en-US" sz="3200" dirty="0"/>
              <a:t>Basal, Prandial, Premix</a:t>
            </a:r>
          </a:p>
        </p:txBody>
      </p:sp>
      <p:sp>
        <p:nvSpPr>
          <p:cNvPr id="3" name="Content Placeholder 2"/>
          <p:cNvSpPr>
            <a:spLocks noGrp="1"/>
          </p:cNvSpPr>
          <p:nvPr>
            <p:ph idx="4294967295"/>
          </p:nvPr>
        </p:nvSpPr>
        <p:spPr>
          <a:xfrm>
            <a:off x="-1" y="1320800"/>
            <a:ext cx="8955157" cy="5041900"/>
          </a:xfrm>
        </p:spPr>
        <p:txBody>
          <a:bodyPr/>
          <a:lstStyle/>
          <a:p>
            <a:pPr algn="just"/>
            <a:r>
              <a:rPr lang="en-US" sz="2400" dirty="0"/>
              <a:t>Most patients with T2DM will eventually need insulin therapy as β-cell function declines over time and diet, exercise, and OAMs will not suffice to maintain adequate glucose control</a:t>
            </a:r>
            <a:r>
              <a:rPr lang="en-US" sz="2400" baseline="30000" dirty="0"/>
              <a:t>1,2</a:t>
            </a:r>
          </a:p>
          <a:p>
            <a:pPr algn="just"/>
            <a:endParaRPr lang="en-US" sz="2400" baseline="30000" dirty="0"/>
          </a:p>
          <a:p>
            <a:pPr algn="just"/>
            <a:r>
              <a:rPr lang="en-US" sz="2400" dirty="0"/>
              <a:t>While guidelines recommend basal insulin as the most convenient initial insulin regimen,</a:t>
            </a:r>
            <a:r>
              <a:rPr lang="en-US" sz="2400" baseline="30000" dirty="0"/>
              <a:t>3</a:t>
            </a:r>
            <a:r>
              <a:rPr lang="en-US" sz="2400" dirty="0"/>
              <a:t> in reality, several other options are widely used and are based on the concept of personalized care</a:t>
            </a:r>
            <a:r>
              <a:rPr lang="en-US" sz="2400" baseline="30000" dirty="0"/>
              <a:t>4</a:t>
            </a:r>
          </a:p>
          <a:p>
            <a:pPr lvl="1" algn="just"/>
            <a:r>
              <a:rPr lang="en-US" sz="2000" dirty="0"/>
              <a:t>Premix insulins are one of the commonly used options</a:t>
            </a:r>
            <a:r>
              <a:rPr lang="en-US" sz="2000" baseline="30000" dirty="0"/>
              <a:t>4</a:t>
            </a:r>
          </a:p>
          <a:p>
            <a:pPr lvl="1" algn="just"/>
            <a:endParaRPr lang="en-US" sz="2000" dirty="0"/>
          </a:p>
          <a:p>
            <a:pPr algn="just"/>
            <a:r>
              <a:rPr lang="en-US" sz="2400" dirty="0">
                <a:solidFill>
                  <a:schemeClr val="bg1">
                    <a:lumMod val="85000"/>
                  </a:schemeClr>
                </a:solidFill>
              </a:rPr>
              <a:t>This slide set delineates important characteristics of treatment with premix insulins and compare them with alternative insulin therapies</a:t>
            </a:r>
          </a:p>
        </p:txBody>
      </p:sp>
      <p:sp>
        <p:nvSpPr>
          <p:cNvPr id="4" name="Text Placeholder 4"/>
          <p:cNvSpPr txBox="1">
            <a:spLocks/>
          </p:cNvSpPr>
          <p:nvPr/>
        </p:nvSpPr>
        <p:spPr bwMode="auto">
          <a:xfrm>
            <a:off x="16216" y="6250593"/>
            <a:ext cx="449753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342900" indent="-342900">
              <a:spcBef>
                <a:spcPct val="0"/>
              </a:spcBef>
              <a:spcAft>
                <a:spcPct val="0"/>
              </a:spcAft>
            </a:pPr>
            <a:r>
              <a:rPr lang="en-US" sz="900" dirty="0">
                <a:solidFill>
                  <a:prstClr val="black"/>
                </a:solidFill>
              </a:rPr>
              <a:t>Holman RR. </a:t>
            </a:r>
            <a:r>
              <a:rPr lang="en-US" sz="900" i="1" dirty="0">
                <a:solidFill>
                  <a:prstClr val="black"/>
                </a:solidFill>
              </a:rPr>
              <a:t>Diabetes Res Clin Pract</a:t>
            </a:r>
            <a:r>
              <a:rPr lang="en-US" sz="900" dirty="0">
                <a:solidFill>
                  <a:prstClr val="black"/>
                </a:solidFill>
              </a:rPr>
              <a:t> 1998;40:S21-25</a:t>
            </a:r>
          </a:p>
          <a:p>
            <a:pPr marL="342900" indent="-342900">
              <a:spcBef>
                <a:spcPct val="0"/>
              </a:spcBef>
              <a:spcAft>
                <a:spcPct val="0"/>
              </a:spcAft>
            </a:pPr>
            <a:r>
              <a:rPr lang="en-GB" sz="900" kern="0" dirty="0">
                <a:ea typeface="MS PGothic" pitchFamily="34" charset="-128"/>
              </a:rPr>
              <a:t>Elizarova S et al. </a:t>
            </a:r>
            <a:r>
              <a:rPr lang="pt-BR" sz="900" i="1" dirty="0">
                <a:solidFill>
                  <a:prstClr val="black"/>
                </a:solidFill>
                <a:cs typeface="Arial" panose="020B0604020202020204" pitchFamily="34" charset="0"/>
              </a:rPr>
              <a:t>J Diabetes </a:t>
            </a:r>
            <a:r>
              <a:rPr lang="pt-BR" sz="900" dirty="0">
                <a:solidFill>
                  <a:prstClr val="black"/>
                </a:solidFill>
                <a:cs typeface="Arial" panose="020B0604020202020204" pitchFamily="34" charset="0"/>
              </a:rPr>
              <a:t>2014;6:100-10</a:t>
            </a:r>
            <a:endParaRPr lang="en-GB" sz="900" kern="0" dirty="0">
              <a:ea typeface="MS PGothic" pitchFamily="34" charset="-128"/>
            </a:endParaRPr>
          </a:p>
        </p:txBody>
      </p:sp>
      <p:sp>
        <p:nvSpPr>
          <p:cNvPr id="5" name="Text Placeholder 4"/>
          <p:cNvSpPr txBox="1">
            <a:spLocks/>
          </p:cNvSpPr>
          <p:nvPr/>
        </p:nvSpPr>
        <p:spPr bwMode="auto">
          <a:xfrm>
            <a:off x="4478578" y="6250593"/>
            <a:ext cx="449753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spcBef>
                <a:spcPct val="0"/>
              </a:spcBef>
              <a:spcAft>
                <a:spcPct val="0"/>
              </a:spcAft>
              <a:buFont typeface="+mj-lt"/>
              <a:buAutoNum type="arabicPeriod" startAt="3"/>
            </a:pPr>
            <a:r>
              <a:rPr lang="en-US" altLang="en-US" sz="900" dirty="0">
                <a:solidFill>
                  <a:srgbClr val="000000"/>
                </a:solidFill>
                <a:ea typeface="+mn-ea"/>
                <a:cs typeface="+mn-cs"/>
              </a:rPr>
              <a:t>American Diabetes Association. </a:t>
            </a:r>
            <a:r>
              <a:rPr lang="en-US" altLang="en-US" sz="900" i="1" dirty="0">
                <a:solidFill>
                  <a:srgbClr val="000000"/>
                </a:solidFill>
                <a:ea typeface="+mn-ea"/>
                <a:cs typeface="+mn-cs"/>
              </a:rPr>
              <a:t>Diabetes Care</a:t>
            </a:r>
            <a:r>
              <a:rPr lang="en-US" altLang="en-US" sz="900" dirty="0">
                <a:solidFill>
                  <a:srgbClr val="000000"/>
                </a:solidFill>
                <a:ea typeface="+mn-ea"/>
                <a:cs typeface="+mn-cs"/>
              </a:rPr>
              <a:t> 2016;39:S52-9</a:t>
            </a:r>
          </a:p>
          <a:p>
            <a:pPr>
              <a:spcBef>
                <a:spcPct val="0"/>
              </a:spcBef>
              <a:spcAft>
                <a:spcPct val="0"/>
              </a:spcAft>
              <a:buFont typeface="+mj-lt"/>
              <a:buAutoNum type="arabicPeriod" startAt="3"/>
            </a:pPr>
            <a:r>
              <a:rPr lang="pt-BR" altLang="en-US" sz="900" dirty="0">
                <a:solidFill>
                  <a:srgbClr val="000000"/>
                </a:solidFill>
                <a:ea typeface="+mn-ea"/>
                <a:cs typeface="+mn-cs"/>
              </a:rPr>
              <a:t>Freemantle N et al. </a:t>
            </a:r>
            <a:r>
              <a:rPr lang="pt-BR" altLang="en-US" sz="900" i="1" dirty="0">
                <a:solidFill>
                  <a:srgbClr val="000000"/>
                </a:solidFill>
                <a:ea typeface="+mn-ea"/>
                <a:cs typeface="+mn-cs"/>
              </a:rPr>
              <a:t>Diabetes Obes Metab </a:t>
            </a:r>
            <a:r>
              <a:rPr lang="pt-BR" altLang="en-US" sz="900" dirty="0">
                <a:solidFill>
                  <a:srgbClr val="000000"/>
                </a:solidFill>
                <a:ea typeface="+mn-ea"/>
                <a:cs typeface="+mn-cs"/>
              </a:rPr>
              <a:t>2013;15:1120-7</a:t>
            </a:r>
          </a:p>
          <a:p>
            <a:pPr marL="342900" indent="-342900">
              <a:spcBef>
                <a:spcPct val="0"/>
              </a:spcBef>
              <a:spcAft>
                <a:spcPct val="0"/>
              </a:spcAft>
              <a:buAutoNum type="arabicPeriod" startAt="3"/>
            </a:pPr>
            <a:endParaRPr lang="en-US" altLang="en-US" sz="900" dirty="0">
              <a:solidFill>
                <a:srgbClr val="000000"/>
              </a:solidFill>
              <a:ea typeface="+mn-ea"/>
              <a:cs typeface="+mn-cs"/>
            </a:endParaRPr>
          </a:p>
        </p:txBody>
      </p:sp>
      <p:sp>
        <p:nvSpPr>
          <p:cNvPr id="6" name="TextBox 5"/>
          <p:cNvSpPr txBox="1"/>
          <p:nvPr/>
        </p:nvSpPr>
        <p:spPr>
          <a:xfrm>
            <a:off x="477479" y="6613199"/>
            <a:ext cx="2481770" cy="276999"/>
          </a:xfrm>
          <a:prstGeom prst="rect">
            <a:avLst/>
          </a:prstGeom>
          <a:noFill/>
        </p:spPr>
        <p:txBody>
          <a:bodyPr wrap="none" rtlCol="0">
            <a:spAutoFit/>
          </a:bodyPr>
          <a:lstStyle/>
          <a:p>
            <a:r>
              <a:rPr lang="en-US" sz="1200" dirty="0">
                <a:latin typeface="Arial Narrow" panose="020B0606020202030204" pitchFamily="34" charset="0"/>
              </a:rPr>
              <a:t>OAM=oral antihyperglycemic medication </a:t>
            </a:r>
          </a:p>
        </p:txBody>
      </p:sp>
      <p:sp>
        <p:nvSpPr>
          <p:cNvPr id="7"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151719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8955156" cy="1143000"/>
          </a:xfrm>
        </p:spPr>
        <p:txBody>
          <a:bodyPr/>
          <a:lstStyle/>
          <a:p>
            <a:pPr algn="ctr"/>
            <a:r>
              <a:rPr lang="en-US" sz="3200" dirty="0"/>
              <a:t>“The Puzzle” of Insulin Therapy  </a:t>
            </a:r>
            <a:br>
              <a:rPr lang="en-US" sz="3200" dirty="0"/>
            </a:br>
            <a:r>
              <a:rPr lang="en-US" sz="3200" dirty="0"/>
              <a:t>Basal, Prandial, Premix</a:t>
            </a:r>
          </a:p>
        </p:txBody>
      </p:sp>
      <p:sp>
        <p:nvSpPr>
          <p:cNvPr id="3" name="Content Placeholder 2"/>
          <p:cNvSpPr>
            <a:spLocks noGrp="1"/>
          </p:cNvSpPr>
          <p:nvPr>
            <p:ph idx="4294967295"/>
          </p:nvPr>
        </p:nvSpPr>
        <p:spPr>
          <a:xfrm>
            <a:off x="-1" y="1320800"/>
            <a:ext cx="8955157" cy="5041900"/>
          </a:xfrm>
        </p:spPr>
        <p:txBody>
          <a:bodyPr/>
          <a:lstStyle/>
          <a:p>
            <a:pPr algn="just"/>
            <a:r>
              <a:rPr lang="en-US" sz="2400" dirty="0"/>
              <a:t>Most patients with T2DM will eventually need insulin therapy as β-cell function declines over time and diet, exercise, and OAMs will not suffice to maintain adequate glucose control</a:t>
            </a:r>
            <a:r>
              <a:rPr lang="en-US" sz="2400" baseline="30000" dirty="0"/>
              <a:t>1,2</a:t>
            </a:r>
          </a:p>
          <a:p>
            <a:pPr algn="just"/>
            <a:endParaRPr lang="en-US" sz="2400" baseline="30000" dirty="0"/>
          </a:p>
          <a:p>
            <a:pPr algn="just"/>
            <a:r>
              <a:rPr lang="en-US" sz="2400" dirty="0"/>
              <a:t>While guidelines recommend basal insulin as the most convenient initial insulin regimen,</a:t>
            </a:r>
            <a:r>
              <a:rPr lang="en-US" sz="2400" baseline="30000" dirty="0"/>
              <a:t>3</a:t>
            </a:r>
            <a:r>
              <a:rPr lang="en-US" sz="2400" dirty="0"/>
              <a:t> in reality, several other options are widely used and are based on the concept of personalized care</a:t>
            </a:r>
            <a:r>
              <a:rPr lang="en-US" sz="2400" baseline="30000" dirty="0"/>
              <a:t>4</a:t>
            </a:r>
          </a:p>
          <a:p>
            <a:pPr lvl="1" algn="just"/>
            <a:r>
              <a:rPr lang="en-US" sz="2000" dirty="0"/>
              <a:t>Premix insulins are one of the commonly used options</a:t>
            </a:r>
            <a:r>
              <a:rPr lang="en-US" sz="2000" baseline="30000" dirty="0"/>
              <a:t>4</a:t>
            </a:r>
          </a:p>
          <a:p>
            <a:pPr lvl="1" algn="just"/>
            <a:endParaRPr lang="en-US" sz="2000" dirty="0"/>
          </a:p>
          <a:p>
            <a:pPr algn="just"/>
            <a:r>
              <a:rPr lang="en-US" sz="2400" dirty="0"/>
              <a:t>This slide set delineates important characteristics of treatment with premix insulins and compare them with alternative insulin therapies</a:t>
            </a:r>
          </a:p>
        </p:txBody>
      </p:sp>
      <p:sp>
        <p:nvSpPr>
          <p:cNvPr id="4" name="Text Placeholder 4"/>
          <p:cNvSpPr txBox="1">
            <a:spLocks/>
          </p:cNvSpPr>
          <p:nvPr/>
        </p:nvSpPr>
        <p:spPr bwMode="auto">
          <a:xfrm>
            <a:off x="16216" y="6250593"/>
            <a:ext cx="449753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342900" indent="-342900">
              <a:spcBef>
                <a:spcPct val="0"/>
              </a:spcBef>
              <a:spcAft>
                <a:spcPct val="0"/>
              </a:spcAft>
            </a:pPr>
            <a:r>
              <a:rPr lang="en-US" sz="900" dirty="0">
                <a:solidFill>
                  <a:prstClr val="black"/>
                </a:solidFill>
              </a:rPr>
              <a:t>Holman RR. </a:t>
            </a:r>
            <a:r>
              <a:rPr lang="en-US" sz="900" i="1" dirty="0">
                <a:solidFill>
                  <a:prstClr val="black"/>
                </a:solidFill>
              </a:rPr>
              <a:t>Diabetes Res Clin Pract</a:t>
            </a:r>
            <a:r>
              <a:rPr lang="en-US" sz="900" dirty="0">
                <a:solidFill>
                  <a:prstClr val="black"/>
                </a:solidFill>
              </a:rPr>
              <a:t> 1998;40:S21-25</a:t>
            </a:r>
          </a:p>
          <a:p>
            <a:pPr marL="342900" indent="-342900">
              <a:spcBef>
                <a:spcPct val="0"/>
              </a:spcBef>
              <a:spcAft>
                <a:spcPct val="0"/>
              </a:spcAft>
            </a:pPr>
            <a:r>
              <a:rPr lang="en-GB" sz="900" kern="0" dirty="0">
                <a:ea typeface="MS PGothic" pitchFamily="34" charset="-128"/>
              </a:rPr>
              <a:t>Elizarova S et al. </a:t>
            </a:r>
            <a:r>
              <a:rPr lang="pt-BR" sz="900" i="1" dirty="0">
                <a:solidFill>
                  <a:prstClr val="black"/>
                </a:solidFill>
                <a:cs typeface="Arial" panose="020B0604020202020204" pitchFamily="34" charset="0"/>
              </a:rPr>
              <a:t>J Diabetes </a:t>
            </a:r>
            <a:r>
              <a:rPr lang="pt-BR" sz="900" dirty="0">
                <a:solidFill>
                  <a:prstClr val="black"/>
                </a:solidFill>
                <a:cs typeface="Arial" panose="020B0604020202020204" pitchFamily="34" charset="0"/>
              </a:rPr>
              <a:t>2014;6:100-10</a:t>
            </a:r>
            <a:endParaRPr lang="en-GB" sz="900" kern="0" dirty="0">
              <a:ea typeface="MS PGothic" pitchFamily="34" charset="-128"/>
            </a:endParaRPr>
          </a:p>
        </p:txBody>
      </p:sp>
      <p:sp>
        <p:nvSpPr>
          <p:cNvPr id="5" name="Text Placeholder 4"/>
          <p:cNvSpPr txBox="1">
            <a:spLocks/>
          </p:cNvSpPr>
          <p:nvPr/>
        </p:nvSpPr>
        <p:spPr bwMode="auto">
          <a:xfrm>
            <a:off x="4478578" y="6250593"/>
            <a:ext cx="449753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spcBef>
                <a:spcPct val="0"/>
              </a:spcBef>
              <a:spcAft>
                <a:spcPct val="0"/>
              </a:spcAft>
              <a:buFont typeface="+mj-lt"/>
              <a:buAutoNum type="arabicPeriod" startAt="3"/>
            </a:pPr>
            <a:r>
              <a:rPr lang="en-US" altLang="en-US" sz="900" dirty="0">
                <a:solidFill>
                  <a:srgbClr val="000000"/>
                </a:solidFill>
                <a:ea typeface="+mn-ea"/>
                <a:cs typeface="+mn-cs"/>
              </a:rPr>
              <a:t>American Diabetes Association. </a:t>
            </a:r>
            <a:r>
              <a:rPr lang="en-US" altLang="en-US" sz="900" i="1" dirty="0">
                <a:solidFill>
                  <a:srgbClr val="000000"/>
                </a:solidFill>
                <a:ea typeface="+mn-ea"/>
                <a:cs typeface="+mn-cs"/>
              </a:rPr>
              <a:t>Diabetes Care</a:t>
            </a:r>
            <a:r>
              <a:rPr lang="en-US" altLang="en-US" sz="900" dirty="0">
                <a:solidFill>
                  <a:srgbClr val="000000"/>
                </a:solidFill>
                <a:ea typeface="+mn-ea"/>
                <a:cs typeface="+mn-cs"/>
              </a:rPr>
              <a:t> 2016;39:S52-9</a:t>
            </a:r>
          </a:p>
          <a:p>
            <a:pPr>
              <a:spcBef>
                <a:spcPct val="0"/>
              </a:spcBef>
              <a:spcAft>
                <a:spcPct val="0"/>
              </a:spcAft>
              <a:buFont typeface="+mj-lt"/>
              <a:buAutoNum type="arabicPeriod" startAt="3"/>
            </a:pPr>
            <a:r>
              <a:rPr lang="pt-BR" altLang="en-US" sz="900" dirty="0">
                <a:solidFill>
                  <a:srgbClr val="000000"/>
                </a:solidFill>
                <a:ea typeface="+mn-ea"/>
                <a:cs typeface="+mn-cs"/>
              </a:rPr>
              <a:t>Freemantle N et al. </a:t>
            </a:r>
            <a:r>
              <a:rPr lang="pt-BR" altLang="en-US" sz="900" i="1" dirty="0">
                <a:solidFill>
                  <a:srgbClr val="000000"/>
                </a:solidFill>
                <a:ea typeface="+mn-ea"/>
                <a:cs typeface="+mn-cs"/>
              </a:rPr>
              <a:t>Diabetes Obes Metab </a:t>
            </a:r>
            <a:r>
              <a:rPr lang="pt-BR" altLang="en-US" sz="900" dirty="0">
                <a:solidFill>
                  <a:srgbClr val="000000"/>
                </a:solidFill>
                <a:ea typeface="+mn-ea"/>
                <a:cs typeface="+mn-cs"/>
              </a:rPr>
              <a:t>2013;15:1120-7</a:t>
            </a:r>
          </a:p>
          <a:p>
            <a:pPr marL="342900" indent="-342900">
              <a:spcBef>
                <a:spcPct val="0"/>
              </a:spcBef>
              <a:spcAft>
                <a:spcPct val="0"/>
              </a:spcAft>
              <a:buAutoNum type="arabicPeriod" startAt="3"/>
            </a:pPr>
            <a:endParaRPr lang="en-US" altLang="en-US" sz="900" dirty="0">
              <a:solidFill>
                <a:srgbClr val="000000"/>
              </a:solidFill>
              <a:ea typeface="+mn-ea"/>
              <a:cs typeface="+mn-cs"/>
            </a:endParaRPr>
          </a:p>
        </p:txBody>
      </p:sp>
      <p:sp>
        <p:nvSpPr>
          <p:cNvPr id="6" name="TextBox 5"/>
          <p:cNvSpPr txBox="1"/>
          <p:nvPr/>
        </p:nvSpPr>
        <p:spPr>
          <a:xfrm>
            <a:off x="477479" y="6613199"/>
            <a:ext cx="2481770" cy="276999"/>
          </a:xfrm>
          <a:prstGeom prst="rect">
            <a:avLst/>
          </a:prstGeom>
          <a:noFill/>
        </p:spPr>
        <p:txBody>
          <a:bodyPr wrap="none" rtlCol="0">
            <a:spAutoFit/>
          </a:bodyPr>
          <a:lstStyle/>
          <a:p>
            <a:r>
              <a:rPr lang="en-US" sz="1200" dirty="0">
                <a:latin typeface="Arial Narrow" panose="020B0606020202030204" pitchFamily="34" charset="0"/>
              </a:rPr>
              <a:t>OAM=oral antihyperglycemic medication </a:t>
            </a:r>
          </a:p>
        </p:txBody>
      </p:sp>
      <p:sp>
        <p:nvSpPr>
          <p:cNvPr id="7"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extLst>
      <p:ext uri="{BB962C8B-B14F-4D97-AF65-F5344CB8AC3E}">
        <p14:creationId xmlns:p14="http://schemas.microsoft.com/office/powerpoint/2010/main" val="28185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bwMode="auto">
          <a:xfrm>
            <a:off x="492351" y="6079945"/>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en-US" baseline="30000" dirty="0">
                <a:ea typeface="MS PGothic" pitchFamily="34" charset="-128"/>
              </a:rPr>
              <a:t>a</a:t>
            </a:r>
            <a:r>
              <a:rPr lang="en-US" dirty="0">
                <a:ea typeface="MS PGothic" pitchFamily="34" charset="-128"/>
              </a:rPr>
              <a:t>Includes both intermediate- and long-acting insulins  </a:t>
            </a:r>
            <a:endParaRPr lang="fr-BE" dirty="0">
              <a:ea typeface="MS PGothic" pitchFamily="34" charset="-128"/>
            </a:endParaRPr>
          </a:p>
        </p:txBody>
      </p:sp>
      <p:sp>
        <p:nvSpPr>
          <p:cNvPr id="39938" name="Title 1"/>
          <p:cNvSpPr>
            <a:spLocks noGrp="1"/>
          </p:cNvSpPr>
          <p:nvPr>
            <p:ph type="title" idx="4294967295"/>
          </p:nvPr>
        </p:nvSpPr>
        <p:spPr>
          <a:xfrm>
            <a:off x="0" y="-25400"/>
            <a:ext cx="8229600" cy="1143000"/>
          </a:xfrm>
        </p:spPr>
        <p:txBody>
          <a:bodyPr/>
          <a:lstStyle/>
          <a:p>
            <a:r>
              <a:rPr lang="en-US" altLang="en-US" sz="2800" dirty="0"/>
              <a:t>INSTIGATE Observational Study: </a:t>
            </a:r>
            <a:br>
              <a:rPr lang="en-US" altLang="en-US" sz="2800" dirty="0"/>
            </a:br>
            <a:r>
              <a:rPr lang="en-US" altLang="en-US" sz="2800" dirty="0"/>
              <a:t>Insulins Used at Initiation </a:t>
            </a:r>
          </a:p>
        </p:txBody>
      </p:sp>
      <p:sp>
        <p:nvSpPr>
          <p:cNvPr id="15" name="Text Placeholder 4"/>
          <p:cNvSpPr txBox="1">
            <a:spLocks/>
          </p:cNvSpPr>
          <p:nvPr/>
        </p:nvSpPr>
        <p:spPr bwMode="auto">
          <a:xfrm>
            <a:off x="503237" y="6289358"/>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fr-BE" dirty="0">
                <a:ea typeface="MS PGothic" pitchFamily="34" charset="-128"/>
              </a:rPr>
              <a:t>Liebl A et al. </a:t>
            </a:r>
            <a:r>
              <a:rPr lang="en-US" altLang="en-US" i="1" dirty="0"/>
              <a:t>Curr Med Res Opin </a:t>
            </a:r>
            <a:r>
              <a:rPr lang="en-US" altLang="en-US" dirty="0"/>
              <a:t>2011;27:887-95</a:t>
            </a:r>
            <a:r>
              <a:rPr lang="fr-BE" dirty="0">
                <a:ea typeface="MS PGothic" pitchFamily="34" charset="-128"/>
              </a:rPr>
              <a:t> </a:t>
            </a:r>
          </a:p>
        </p:txBody>
      </p:sp>
      <p:sp>
        <p:nvSpPr>
          <p:cNvPr id="2" name="TextBox 1"/>
          <p:cNvSpPr txBox="1"/>
          <p:nvPr/>
        </p:nvSpPr>
        <p:spPr>
          <a:xfrm rot="16200000">
            <a:off x="-228566" y="3624497"/>
            <a:ext cx="2113079" cy="307777"/>
          </a:xfrm>
          <a:prstGeom prst="rect">
            <a:avLst/>
          </a:prstGeom>
          <a:noFill/>
        </p:spPr>
        <p:txBody>
          <a:bodyPr wrap="none" rtlCol="0">
            <a:spAutoFit/>
          </a:bodyPr>
          <a:lstStyle/>
          <a:p>
            <a:r>
              <a:rPr lang="en-US" sz="1400" b="1" dirty="0"/>
              <a:t>Percentage of Patients</a:t>
            </a:r>
          </a:p>
        </p:txBody>
      </p:sp>
      <p:graphicFrame>
        <p:nvGraphicFramePr>
          <p:cNvPr id="3" name="Chart 2"/>
          <p:cNvGraphicFramePr/>
          <p:nvPr>
            <p:extLst>
              <p:ext uri="{D42A27DB-BD31-4B8C-83A1-F6EECF244321}">
                <p14:modId xmlns:p14="http://schemas.microsoft.com/office/powerpoint/2010/main" val="1721733150"/>
              </p:ext>
            </p:extLst>
          </p:nvPr>
        </p:nvGraphicFramePr>
        <p:xfrm>
          <a:off x="983267" y="1752600"/>
          <a:ext cx="8008333"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05800" y="1880213"/>
            <a:ext cx="269626" cy="276999"/>
          </a:xfrm>
          <a:prstGeom prst="rect">
            <a:avLst/>
          </a:prstGeom>
          <a:noFill/>
        </p:spPr>
        <p:txBody>
          <a:bodyPr wrap="none" rtlCol="0">
            <a:spAutoFit/>
          </a:bodyPr>
          <a:lstStyle/>
          <a:p>
            <a:r>
              <a:rPr lang="en-US" b="1" baseline="30000" dirty="0"/>
              <a:t>a</a:t>
            </a:r>
          </a:p>
        </p:txBody>
      </p:sp>
      <p:sp>
        <p:nvSpPr>
          <p:cNvPr id="8"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spTree>
    <p:custDataLst>
      <p:tags r:id="rId1"/>
    </p:custDataLst>
    <p:extLst>
      <p:ext uri="{BB962C8B-B14F-4D97-AF65-F5344CB8AC3E}">
        <p14:creationId xmlns:p14="http://schemas.microsoft.com/office/powerpoint/2010/main" val="300206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0" y="-25400"/>
            <a:ext cx="8229600" cy="1143000"/>
          </a:xfrm>
        </p:spPr>
        <p:txBody>
          <a:bodyPr/>
          <a:lstStyle/>
          <a:p>
            <a:r>
              <a:rPr lang="en-US" altLang="en-US" sz="2800" dirty="0"/>
              <a:t>INSTIGATE Observational Study: </a:t>
            </a:r>
            <a:br>
              <a:rPr lang="en-US" altLang="en-US" sz="2800" dirty="0"/>
            </a:br>
            <a:r>
              <a:rPr lang="nl-BE" altLang="en-US" sz="2800" dirty="0"/>
              <a:t>HbA1c 6 Months After Insulin Initiation</a:t>
            </a:r>
            <a:endParaRPr lang="en-US" altLang="en-US" sz="2800" dirty="0"/>
          </a:p>
        </p:txBody>
      </p:sp>
      <p:grpSp>
        <p:nvGrpSpPr>
          <p:cNvPr id="3" name="Group 2">
            <a:extLst>
              <a:ext uri="{FF2B5EF4-FFF2-40B4-BE49-F238E27FC236}">
                <a16:creationId xmlns:a16="http://schemas.microsoft.com/office/drawing/2014/main" xmlns="" id="{EC71B92A-A487-49B9-9D2C-58C105366B2E}"/>
              </a:ext>
            </a:extLst>
          </p:cNvPr>
          <p:cNvGrpSpPr/>
          <p:nvPr/>
        </p:nvGrpSpPr>
        <p:grpSpPr>
          <a:xfrm>
            <a:off x="45477" y="1926531"/>
            <a:ext cx="8615299" cy="5019492"/>
            <a:chOff x="45477" y="1926531"/>
            <a:chExt cx="8615299" cy="5019492"/>
          </a:xfrm>
        </p:grpSpPr>
        <p:sp>
          <p:nvSpPr>
            <p:cNvPr id="7" name="Text Placeholder 4"/>
            <p:cNvSpPr txBox="1">
              <a:spLocks/>
            </p:cNvSpPr>
            <p:nvPr/>
          </p:nvSpPr>
          <p:spPr bwMode="auto">
            <a:xfrm>
              <a:off x="503237" y="6289358"/>
              <a:ext cx="6283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lnSpc>
                  <a:spcPct val="95000"/>
                </a:lnSpc>
                <a:spcBef>
                  <a:spcPct val="20000"/>
                </a:spcBef>
                <a:spcAft>
                  <a:spcPts val="0"/>
                </a:spcAft>
                <a:buClrTx/>
                <a:buFont typeface="+mj-lt"/>
                <a:buAutoNum type="arabicPeriod"/>
                <a:defRPr sz="1200">
                  <a:solidFill>
                    <a:schemeClr val="tx1"/>
                  </a:solidFill>
                  <a:latin typeface="Arial Narrow" pitchFamily="34" charset="0"/>
                  <a:ea typeface="ヒラギノ角ゴ Pro W3" charset="0"/>
                  <a:cs typeface="DIN-Regular"/>
                </a:defRPr>
              </a:lvl1pPr>
              <a:lvl2pPr marL="742950" indent="-285750" algn="l" rtl="0" eaLnBrk="0" fontAlgn="base" hangingPunct="0">
                <a:spcBef>
                  <a:spcPct val="20000"/>
                </a:spcBef>
                <a:spcAft>
                  <a:spcPct val="0"/>
                </a:spcAft>
                <a:buClr>
                  <a:srgbClr val="D52B1E"/>
                </a:buClr>
                <a:buChar char="•"/>
                <a:defRPr sz="2600">
                  <a:solidFill>
                    <a:schemeClr val="tx1"/>
                  </a:solidFill>
                  <a:latin typeface="+mn-lt"/>
                  <a:ea typeface="ヒラギノ角ゴ Pro W3" charset="0"/>
                  <a:cs typeface="DIN-Regular"/>
                </a:defRPr>
              </a:lvl2pPr>
              <a:lvl3pPr marL="1143000" indent="-228600" algn="l" rtl="0" eaLnBrk="0" fontAlgn="base" hangingPunct="0">
                <a:spcBef>
                  <a:spcPct val="20000"/>
                </a:spcBef>
                <a:spcAft>
                  <a:spcPct val="0"/>
                </a:spcAft>
                <a:buClr>
                  <a:srgbClr val="D52B1E"/>
                </a:buClr>
                <a:buFont typeface="Arial" pitchFamily="34" charset="0"/>
                <a:buChar char="−"/>
                <a:defRPr sz="2400">
                  <a:solidFill>
                    <a:schemeClr val="tx1"/>
                  </a:solidFill>
                  <a:latin typeface="+mn-lt"/>
                  <a:ea typeface="ヒラギノ角ゴ Pro W3" charset="0"/>
                  <a:cs typeface="DIN-Regular"/>
                </a:defRPr>
              </a:lvl3pPr>
              <a:lvl4pPr marL="1600200" indent="-228600" algn="l" rtl="0" eaLnBrk="0" fontAlgn="base" hangingPunct="0">
                <a:spcBef>
                  <a:spcPct val="20000"/>
                </a:spcBef>
                <a:spcAft>
                  <a:spcPct val="0"/>
                </a:spcAft>
                <a:buClr>
                  <a:srgbClr val="D52B1E"/>
                </a:buClr>
                <a:buChar char="•"/>
                <a:defRPr sz="2000">
                  <a:solidFill>
                    <a:schemeClr val="tx1"/>
                  </a:solidFill>
                  <a:latin typeface="+mn-lt"/>
                  <a:ea typeface="ヒラギノ角ゴ Pro W3" charset="0"/>
                  <a:cs typeface="DIN-Regular"/>
                </a:defRPr>
              </a:lvl4pPr>
              <a:lvl5pPr marL="2057400" indent="-228600" algn="l" rtl="0" eaLnBrk="0" fontAlgn="base" hangingPunct="0">
                <a:spcBef>
                  <a:spcPct val="20000"/>
                </a:spcBef>
                <a:spcAft>
                  <a:spcPct val="0"/>
                </a:spcAft>
                <a:buClr>
                  <a:srgbClr val="D52B1E"/>
                </a:buClr>
                <a:buChar char="•"/>
                <a:defRPr>
                  <a:solidFill>
                    <a:schemeClr val="tx1"/>
                  </a:solidFill>
                  <a:latin typeface="+mn-lt"/>
                  <a:ea typeface="ヒラギノ角ゴ Pro W3" charset="0"/>
                  <a:cs typeface="DIN-Regular"/>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nSpc>
                  <a:spcPct val="90000"/>
                </a:lnSpc>
                <a:spcBef>
                  <a:spcPts val="0"/>
                </a:spcBef>
                <a:buNone/>
                <a:defRPr/>
              </a:pPr>
              <a:r>
                <a:rPr lang="fr-BE" dirty="0">
                  <a:ea typeface="MS PGothic" pitchFamily="34" charset="-128"/>
                </a:rPr>
                <a:t>Data from Liebl A et al. </a:t>
              </a:r>
              <a:r>
                <a:rPr lang="en-US" altLang="en-US" i="1" dirty="0"/>
                <a:t>Curr Med Res Opin </a:t>
              </a:r>
              <a:r>
                <a:rPr lang="en-US" altLang="en-US" dirty="0"/>
                <a:t>2011;27:887-95</a:t>
              </a:r>
              <a:r>
                <a:rPr lang="fr-BE" dirty="0">
                  <a:ea typeface="MS PGothic" pitchFamily="34" charset="-128"/>
                </a:rPr>
                <a:t> </a:t>
              </a:r>
            </a:p>
          </p:txBody>
        </p:sp>
        <p:cxnSp>
          <p:nvCxnSpPr>
            <p:cNvPr id="47" name="Straight Connector 46"/>
            <p:cNvCxnSpPr/>
            <p:nvPr/>
          </p:nvCxnSpPr>
          <p:spPr>
            <a:xfrm>
              <a:off x="617270" y="2059465"/>
              <a:ext cx="8861" cy="2766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90688" y="4825525"/>
              <a:ext cx="72127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26131" y="4048285"/>
              <a:ext cx="72127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918541" y="2653825"/>
              <a:ext cx="212661" cy="891540"/>
              <a:chOff x="2164080" y="2171700"/>
              <a:chExt cx="182880" cy="891540"/>
            </a:xfrm>
          </p:grpSpPr>
          <p:sp>
            <p:nvSpPr>
              <p:cNvPr id="111" name="Rectangle 110"/>
              <p:cNvSpPr/>
              <p:nvPr/>
            </p:nvSpPr>
            <p:spPr>
              <a:xfrm>
                <a:off x="2171700" y="2171700"/>
                <a:ext cx="152400" cy="89154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2164080" y="264795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Flowchart: Decision 112"/>
              <p:cNvSpPr/>
              <p:nvPr/>
            </p:nvSpPr>
            <p:spPr>
              <a:xfrm>
                <a:off x="2225040" y="252984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p:cNvGrpSpPr/>
            <p:nvPr/>
          </p:nvGrpSpPr>
          <p:grpSpPr>
            <a:xfrm>
              <a:off x="2114761" y="2661445"/>
              <a:ext cx="212661" cy="914400"/>
              <a:chOff x="2164080" y="2148840"/>
              <a:chExt cx="182880" cy="914400"/>
            </a:xfrm>
          </p:grpSpPr>
          <p:sp>
            <p:nvSpPr>
              <p:cNvPr id="108" name="Rectangle 107"/>
              <p:cNvSpPr/>
              <p:nvPr/>
            </p:nvSpPr>
            <p:spPr>
              <a:xfrm>
                <a:off x="2171700" y="2148840"/>
                <a:ext cx="152400" cy="91440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p:cNvCxnSpPr/>
              <p:nvPr/>
            </p:nvCxnSpPr>
            <p:spPr>
              <a:xfrm>
                <a:off x="2164080" y="269367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Flowchart: Decision 109"/>
              <p:cNvSpPr/>
              <p:nvPr/>
            </p:nvSpPr>
            <p:spPr>
              <a:xfrm>
                <a:off x="2225040" y="251460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p:cNvGrpSpPr/>
            <p:nvPr/>
          </p:nvGrpSpPr>
          <p:grpSpPr>
            <a:xfrm>
              <a:off x="1317281" y="3617843"/>
              <a:ext cx="212661" cy="540932"/>
              <a:chOff x="2164080" y="2179408"/>
              <a:chExt cx="182880" cy="540932"/>
            </a:xfrm>
            <a:solidFill>
              <a:srgbClr val="0000FF"/>
            </a:solidFill>
          </p:grpSpPr>
          <p:sp>
            <p:nvSpPr>
              <p:cNvPr id="105" name="Rectangle 104"/>
              <p:cNvSpPr/>
              <p:nvPr/>
            </p:nvSpPr>
            <p:spPr>
              <a:xfrm>
                <a:off x="2171700" y="2179408"/>
                <a:ext cx="141660" cy="54093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6" name="Straight Connector 105"/>
              <p:cNvCxnSpPr/>
              <p:nvPr/>
            </p:nvCxnSpPr>
            <p:spPr>
              <a:xfrm>
                <a:off x="2164080" y="249555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Flowchart: Decision 106"/>
              <p:cNvSpPr/>
              <p:nvPr/>
            </p:nvSpPr>
            <p:spPr>
              <a:xfrm>
                <a:off x="2225040" y="239268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p:cNvGrpSpPr/>
            <p:nvPr/>
          </p:nvGrpSpPr>
          <p:grpSpPr>
            <a:xfrm>
              <a:off x="2513502" y="3575845"/>
              <a:ext cx="212661" cy="502920"/>
              <a:chOff x="2164080" y="2171700"/>
              <a:chExt cx="182880" cy="502920"/>
            </a:xfrm>
            <a:solidFill>
              <a:srgbClr val="0000FF"/>
            </a:solidFill>
          </p:grpSpPr>
          <p:sp>
            <p:nvSpPr>
              <p:cNvPr id="102" name="Rectangle 101"/>
              <p:cNvSpPr/>
              <p:nvPr/>
            </p:nvSpPr>
            <p:spPr>
              <a:xfrm>
                <a:off x="2171700" y="2171700"/>
                <a:ext cx="152400" cy="502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 name="Straight Connector 102"/>
              <p:cNvCxnSpPr/>
              <p:nvPr/>
            </p:nvCxnSpPr>
            <p:spPr>
              <a:xfrm>
                <a:off x="2164080" y="244221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Flowchart: Decision 103"/>
              <p:cNvSpPr/>
              <p:nvPr/>
            </p:nvSpPr>
            <p:spPr>
              <a:xfrm>
                <a:off x="2225040" y="234696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p:cNvGrpSpPr/>
            <p:nvPr/>
          </p:nvGrpSpPr>
          <p:grpSpPr>
            <a:xfrm>
              <a:off x="3709722" y="3930175"/>
              <a:ext cx="212661" cy="384810"/>
              <a:chOff x="2164080" y="2171700"/>
              <a:chExt cx="182880" cy="384810"/>
            </a:xfrm>
            <a:solidFill>
              <a:srgbClr val="0000FF"/>
            </a:solidFill>
          </p:grpSpPr>
          <p:sp>
            <p:nvSpPr>
              <p:cNvPr id="99" name="Rectangle 98"/>
              <p:cNvSpPr/>
              <p:nvPr/>
            </p:nvSpPr>
            <p:spPr>
              <a:xfrm>
                <a:off x="2171700" y="2171700"/>
                <a:ext cx="152400" cy="38481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Connector 99"/>
              <p:cNvCxnSpPr/>
              <p:nvPr/>
            </p:nvCxnSpPr>
            <p:spPr>
              <a:xfrm>
                <a:off x="2164080" y="241173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Flowchart: Decision 100"/>
              <p:cNvSpPr/>
              <p:nvPr/>
            </p:nvSpPr>
            <p:spPr>
              <a:xfrm>
                <a:off x="2225040" y="230886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p:cNvGrpSpPr/>
            <p:nvPr/>
          </p:nvGrpSpPr>
          <p:grpSpPr>
            <a:xfrm>
              <a:off x="4905943" y="3648235"/>
              <a:ext cx="212661" cy="474345"/>
              <a:chOff x="2164080" y="2171700"/>
              <a:chExt cx="182880" cy="474345"/>
            </a:xfrm>
            <a:solidFill>
              <a:srgbClr val="0000FF"/>
            </a:solidFill>
          </p:grpSpPr>
          <p:sp>
            <p:nvSpPr>
              <p:cNvPr id="96" name="Rectangle 95"/>
              <p:cNvSpPr/>
              <p:nvPr/>
            </p:nvSpPr>
            <p:spPr>
              <a:xfrm>
                <a:off x="2171700" y="2171700"/>
                <a:ext cx="152400" cy="47434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Straight Connector 96"/>
              <p:cNvCxnSpPr/>
              <p:nvPr/>
            </p:nvCxnSpPr>
            <p:spPr>
              <a:xfrm>
                <a:off x="2164080" y="249555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Flowchart: Decision 97"/>
              <p:cNvSpPr/>
              <p:nvPr/>
            </p:nvSpPr>
            <p:spPr>
              <a:xfrm>
                <a:off x="2225040" y="237744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p:cNvGrpSpPr/>
            <p:nvPr/>
          </p:nvGrpSpPr>
          <p:grpSpPr>
            <a:xfrm>
              <a:off x="6102163" y="3701575"/>
              <a:ext cx="212661" cy="457200"/>
              <a:chOff x="2164080" y="2171700"/>
              <a:chExt cx="182880" cy="457200"/>
            </a:xfrm>
            <a:solidFill>
              <a:srgbClr val="0000FF"/>
            </a:solidFill>
          </p:grpSpPr>
          <p:sp>
            <p:nvSpPr>
              <p:cNvPr id="93" name="Rectangle 92"/>
              <p:cNvSpPr/>
              <p:nvPr/>
            </p:nvSpPr>
            <p:spPr>
              <a:xfrm>
                <a:off x="2171700" y="2171700"/>
                <a:ext cx="152400" cy="4572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Straight Connector 93"/>
              <p:cNvCxnSpPr/>
              <p:nvPr/>
            </p:nvCxnSpPr>
            <p:spPr>
              <a:xfrm>
                <a:off x="2164080" y="240411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5" name="Flowchart: Decision 94"/>
              <p:cNvSpPr/>
              <p:nvPr/>
            </p:nvSpPr>
            <p:spPr>
              <a:xfrm>
                <a:off x="2232660" y="235458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p:cNvGrpSpPr/>
            <p:nvPr/>
          </p:nvGrpSpPr>
          <p:grpSpPr>
            <a:xfrm>
              <a:off x="7298384" y="3152935"/>
              <a:ext cx="212661" cy="765810"/>
              <a:chOff x="2164080" y="2171700"/>
              <a:chExt cx="182880" cy="765810"/>
            </a:xfrm>
            <a:solidFill>
              <a:srgbClr val="0000FF"/>
            </a:solidFill>
          </p:grpSpPr>
          <p:sp>
            <p:nvSpPr>
              <p:cNvPr id="90" name="Rectangle 89"/>
              <p:cNvSpPr/>
              <p:nvPr/>
            </p:nvSpPr>
            <p:spPr>
              <a:xfrm>
                <a:off x="2171700" y="2171700"/>
                <a:ext cx="152400" cy="76581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Connector 90"/>
              <p:cNvCxnSpPr/>
              <p:nvPr/>
            </p:nvCxnSpPr>
            <p:spPr>
              <a:xfrm>
                <a:off x="2164080" y="2628900"/>
                <a:ext cx="182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Flowchart: Decision 91"/>
              <p:cNvSpPr/>
              <p:nvPr/>
            </p:nvSpPr>
            <p:spPr>
              <a:xfrm>
                <a:off x="2225040" y="2499360"/>
                <a:ext cx="45720" cy="45720"/>
              </a:xfrm>
              <a:prstGeom prst="flowChartDecis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p:cNvGrpSpPr/>
            <p:nvPr/>
          </p:nvGrpSpPr>
          <p:grpSpPr>
            <a:xfrm>
              <a:off x="6899643" y="2421415"/>
              <a:ext cx="212661" cy="834390"/>
              <a:chOff x="2164080" y="2171700"/>
              <a:chExt cx="182880" cy="834390"/>
            </a:xfrm>
          </p:grpSpPr>
          <p:sp>
            <p:nvSpPr>
              <p:cNvPr id="87" name="Rectangle 86"/>
              <p:cNvSpPr/>
              <p:nvPr/>
            </p:nvSpPr>
            <p:spPr>
              <a:xfrm>
                <a:off x="2171700" y="2171700"/>
                <a:ext cx="152400" cy="83439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 name="Straight Connector 87"/>
              <p:cNvCxnSpPr/>
              <p:nvPr/>
            </p:nvCxnSpPr>
            <p:spPr>
              <a:xfrm>
                <a:off x="2164080" y="256032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Flowchart: Decision 88"/>
              <p:cNvSpPr/>
              <p:nvPr/>
            </p:nvSpPr>
            <p:spPr>
              <a:xfrm>
                <a:off x="2225040" y="251460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p:cNvGrpSpPr/>
            <p:nvPr/>
          </p:nvGrpSpPr>
          <p:grpSpPr>
            <a:xfrm>
              <a:off x="5703423" y="2823370"/>
              <a:ext cx="212661" cy="740664"/>
              <a:chOff x="2164080" y="2171700"/>
              <a:chExt cx="182880" cy="731520"/>
            </a:xfrm>
          </p:grpSpPr>
          <p:sp>
            <p:nvSpPr>
              <p:cNvPr id="84" name="Rectangle 83"/>
              <p:cNvSpPr/>
              <p:nvPr/>
            </p:nvSpPr>
            <p:spPr>
              <a:xfrm>
                <a:off x="2171700" y="2171700"/>
                <a:ext cx="152400" cy="73152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2164080" y="2606322"/>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Flowchart: Decision 85"/>
              <p:cNvSpPr/>
              <p:nvPr/>
            </p:nvSpPr>
            <p:spPr>
              <a:xfrm>
                <a:off x="2225040" y="2484308"/>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p:cNvGrpSpPr/>
            <p:nvPr/>
          </p:nvGrpSpPr>
          <p:grpSpPr>
            <a:xfrm>
              <a:off x="4507202" y="2651920"/>
              <a:ext cx="212661" cy="749808"/>
              <a:chOff x="2164080" y="2171700"/>
              <a:chExt cx="182880" cy="765810"/>
            </a:xfrm>
          </p:grpSpPr>
          <p:sp>
            <p:nvSpPr>
              <p:cNvPr id="81" name="Rectangle 80"/>
              <p:cNvSpPr/>
              <p:nvPr/>
            </p:nvSpPr>
            <p:spPr>
              <a:xfrm>
                <a:off x="2171700" y="2171700"/>
                <a:ext cx="152400" cy="76581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p:cNvCxnSpPr/>
              <p:nvPr/>
            </p:nvCxnSpPr>
            <p:spPr>
              <a:xfrm>
                <a:off x="2164080" y="260604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Flowchart: Decision 82"/>
              <p:cNvSpPr/>
              <p:nvPr/>
            </p:nvSpPr>
            <p:spPr>
              <a:xfrm>
                <a:off x="2225040" y="249174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3310982" y="2539525"/>
              <a:ext cx="212661" cy="1108710"/>
              <a:chOff x="2156460" y="2171700"/>
              <a:chExt cx="182880" cy="1108710"/>
            </a:xfrm>
          </p:grpSpPr>
          <p:sp>
            <p:nvSpPr>
              <p:cNvPr id="78" name="Rectangle 77"/>
              <p:cNvSpPr/>
              <p:nvPr/>
            </p:nvSpPr>
            <p:spPr>
              <a:xfrm>
                <a:off x="2171700" y="2171700"/>
                <a:ext cx="152400" cy="1108710"/>
              </a:xfrm>
              <a:prstGeom prst="rect">
                <a:avLst/>
              </a:prstGeom>
              <a:solidFill>
                <a:srgbClr val="D52B1E"/>
              </a:solidFill>
              <a:ln>
                <a:solidFill>
                  <a:srgbClr val="D52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a:off x="2156460" y="2838450"/>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Flowchart: Decision 79"/>
              <p:cNvSpPr/>
              <p:nvPr/>
            </p:nvSpPr>
            <p:spPr>
              <a:xfrm>
                <a:off x="2225040" y="2781300"/>
                <a:ext cx="45720" cy="45720"/>
              </a:xfrm>
              <a:prstGeom prst="flowChartDecis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2" name="Straight Connector 61"/>
            <p:cNvCxnSpPr/>
            <p:nvPr/>
          </p:nvCxnSpPr>
          <p:spPr>
            <a:xfrm flipH="1">
              <a:off x="617270" y="4254025"/>
              <a:ext cx="7212767"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55244" y="207280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55244" y="246142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64105" y="285766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64105" y="325390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64105" y="364252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72966" y="404638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72966" y="4450240"/>
              <a:ext cx="531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493218" y="4564540"/>
              <a:ext cx="239244" cy="1847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502079" y="4617880"/>
              <a:ext cx="239244" cy="1847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1795061"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2991282"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4196363"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5383723"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588804" y="484743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7785025" y="4839812"/>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2650" y="1926531"/>
              <a:ext cx="383438" cy="307777"/>
            </a:xfrm>
            <a:prstGeom prst="rect">
              <a:avLst/>
            </a:prstGeom>
            <a:noFill/>
          </p:spPr>
          <p:txBody>
            <a:bodyPr wrap="none" rtlCol="0">
              <a:spAutoFit/>
            </a:bodyPr>
            <a:lstStyle/>
            <a:p>
              <a:r>
                <a:rPr lang="en-US" sz="1400" b="1" dirty="0"/>
                <a:t>12</a:t>
              </a:r>
            </a:p>
          </p:txBody>
        </p:sp>
        <p:sp>
          <p:nvSpPr>
            <p:cNvPr id="15" name="TextBox 14"/>
            <p:cNvSpPr txBox="1"/>
            <p:nvPr/>
          </p:nvSpPr>
          <p:spPr>
            <a:xfrm>
              <a:off x="222524" y="2299911"/>
              <a:ext cx="373564" cy="307777"/>
            </a:xfrm>
            <a:prstGeom prst="rect">
              <a:avLst/>
            </a:prstGeom>
            <a:noFill/>
          </p:spPr>
          <p:txBody>
            <a:bodyPr wrap="none" rtlCol="0">
              <a:spAutoFit/>
            </a:bodyPr>
            <a:lstStyle/>
            <a:p>
              <a:r>
                <a:rPr lang="en-US" sz="1400" b="1" dirty="0"/>
                <a:t>11</a:t>
              </a:r>
            </a:p>
          </p:txBody>
        </p:sp>
        <p:sp>
          <p:nvSpPr>
            <p:cNvPr id="16" name="TextBox 15"/>
            <p:cNvSpPr txBox="1"/>
            <p:nvPr/>
          </p:nvSpPr>
          <p:spPr>
            <a:xfrm>
              <a:off x="212650" y="2696151"/>
              <a:ext cx="383438" cy="307777"/>
            </a:xfrm>
            <a:prstGeom prst="rect">
              <a:avLst/>
            </a:prstGeom>
            <a:noFill/>
          </p:spPr>
          <p:txBody>
            <a:bodyPr wrap="none" rtlCol="0">
              <a:spAutoFit/>
            </a:bodyPr>
            <a:lstStyle/>
            <a:p>
              <a:r>
                <a:rPr lang="en-US" sz="1400" b="1" dirty="0"/>
                <a:t>10</a:t>
              </a:r>
            </a:p>
          </p:txBody>
        </p:sp>
        <p:sp>
          <p:nvSpPr>
            <p:cNvPr id="17" name="TextBox 16"/>
            <p:cNvSpPr txBox="1"/>
            <p:nvPr/>
          </p:nvSpPr>
          <p:spPr>
            <a:xfrm>
              <a:off x="312036" y="3069564"/>
              <a:ext cx="284052" cy="307777"/>
            </a:xfrm>
            <a:prstGeom prst="rect">
              <a:avLst/>
            </a:prstGeom>
            <a:noFill/>
          </p:spPr>
          <p:txBody>
            <a:bodyPr wrap="none" rtlCol="0">
              <a:spAutoFit/>
            </a:bodyPr>
            <a:lstStyle/>
            <a:p>
              <a:r>
                <a:rPr lang="en-US" sz="1400" b="1" dirty="0"/>
                <a:t>9</a:t>
              </a:r>
            </a:p>
          </p:txBody>
        </p:sp>
        <p:sp>
          <p:nvSpPr>
            <p:cNvPr id="18" name="TextBox 17"/>
            <p:cNvSpPr txBox="1"/>
            <p:nvPr/>
          </p:nvSpPr>
          <p:spPr>
            <a:xfrm>
              <a:off x="312036" y="3458568"/>
              <a:ext cx="284052" cy="307777"/>
            </a:xfrm>
            <a:prstGeom prst="rect">
              <a:avLst/>
            </a:prstGeom>
            <a:noFill/>
          </p:spPr>
          <p:txBody>
            <a:bodyPr wrap="none" rtlCol="0">
              <a:spAutoFit/>
            </a:bodyPr>
            <a:lstStyle/>
            <a:p>
              <a:r>
                <a:rPr lang="en-US" sz="1400" b="1" dirty="0"/>
                <a:t>8</a:t>
              </a:r>
            </a:p>
          </p:txBody>
        </p:sp>
        <p:sp>
          <p:nvSpPr>
            <p:cNvPr id="19" name="TextBox 18"/>
            <p:cNvSpPr txBox="1"/>
            <p:nvPr/>
          </p:nvSpPr>
          <p:spPr>
            <a:xfrm>
              <a:off x="312036" y="3869215"/>
              <a:ext cx="284052" cy="307777"/>
            </a:xfrm>
            <a:prstGeom prst="rect">
              <a:avLst/>
            </a:prstGeom>
            <a:noFill/>
          </p:spPr>
          <p:txBody>
            <a:bodyPr wrap="none" rtlCol="0">
              <a:spAutoFit/>
            </a:bodyPr>
            <a:lstStyle/>
            <a:p>
              <a:r>
                <a:rPr lang="en-US" sz="1400" b="1" dirty="0"/>
                <a:t>7</a:t>
              </a:r>
            </a:p>
          </p:txBody>
        </p:sp>
        <p:sp>
          <p:nvSpPr>
            <p:cNvPr id="20" name="TextBox 19"/>
            <p:cNvSpPr txBox="1"/>
            <p:nvPr/>
          </p:nvSpPr>
          <p:spPr>
            <a:xfrm>
              <a:off x="312036" y="4265871"/>
              <a:ext cx="284052" cy="307777"/>
            </a:xfrm>
            <a:prstGeom prst="rect">
              <a:avLst/>
            </a:prstGeom>
            <a:noFill/>
          </p:spPr>
          <p:txBody>
            <a:bodyPr wrap="none" rtlCol="0">
              <a:spAutoFit/>
            </a:bodyPr>
            <a:lstStyle/>
            <a:p>
              <a:r>
                <a:rPr lang="en-US" sz="1400" b="1" dirty="0"/>
                <a:t>6</a:t>
              </a:r>
            </a:p>
          </p:txBody>
        </p:sp>
        <p:sp>
          <p:nvSpPr>
            <p:cNvPr id="21" name="TextBox 20"/>
            <p:cNvSpPr txBox="1"/>
            <p:nvPr/>
          </p:nvSpPr>
          <p:spPr>
            <a:xfrm>
              <a:off x="312036" y="4679256"/>
              <a:ext cx="284052" cy="307777"/>
            </a:xfrm>
            <a:prstGeom prst="rect">
              <a:avLst/>
            </a:prstGeom>
            <a:noFill/>
          </p:spPr>
          <p:txBody>
            <a:bodyPr wrap="none" rtlCol="0">
              <a:spAutoFit/>
            </a:bodyPr>
            <a:lstStyle/>
            <a:p>
              <a:r>
                <a:rPr lang="en-US" sz="1400" b="1" dirty="0"/>
                <a:t>0</a:t>
              </a:r>
            </a:p>
          </p:txBody>
        </p:sp>
        <p:sp>
          <p:nvSpPr>
            <p:cNvPr id="22" name="TextBox 21"/>
            <p:cNvSpPr txBox="1"/>
            <p:nvPr/>
          </p:nvSpPr>
          <p:spPr>
            <a:xfrm>
              <a:off x="554178" y="4838860"/>
              <a:ext cx="721672" cy="400110"/>
            </a:xfrm>
            <a:prstGeom prst="rect">
              <a:avLst/>
            </a:prstGeom>
            <a:noFill/>
          </p:spPr>
          <p:txBody>
            <a:bodyPr wrap="none" rtlCol="0">
              <a:spAutoFit/>
            </a:bodyPr>
            <a:lstStyle/>
            <a:p>
              <a:r>
                <a:rPr lang="en-US" sz="1000" b="1" dirty="0"/>
                <a:t>Baseline</a:t>
              </a:r>
              <a:br>
                <a:rPr lang="en-US" sz="1000" b="1" dirty="0"/>
              </a:br>
              <a:r>
                <a:rPr lang="en-US" sz="1000" b="1" dirty="0"/>
                <a:t>(N=1037)</a:t>
              </a:r>
            </a:p>
          </p:txBody>
        </p:sp>
        <p:sp>
          <p:nvSpPr>
            <p:cNvPr id="23" name="TextBox 22"/>
            <p:cNvSpPr txBox="1"/>
            <p:nvPr/>
          </p:nvSpPr>
          <p:spPr>
            <a:xfrm>
              <a:off x="1137734" y="4839812"/>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(N=978)</a:t>
              </a:r>
            </a:p>
          </p:txBody>
        </p:sp>
        <p:sp>
          <p:nvSpPr>
            <p:cNvPr id="24" name="TextBox 23"/>
            <p:cNvSpPr txBox="1"/>
            <p:nvPr/>
          </p:nvSpPr>
          <p:spPr>
            <a:xfrm>
              <a:off x="1761398" y="4839812"/>
              <a:ext cx="721672" cy="400110"/>
            </a:xfrm>
            <a:prstGeom prst="rect">
              <a:avLst/>
            </a:prstGeom>
            <a:noFill/>
          </p:spPr>
          <p:txBody>
            <a:bodyPr wrap="none" rtlCol="0">
              <a:spAutoFit/>
            </a:bodyPr>
            <a:lstStyle/>
            <a:p>
              <a:r>
                <a:rPr lang="en-US" sz="1000" b="1" dirty="0"/>
                <a:t>Baseline</a:t>
              </a:r>
              <a:br>
                <a:rPr lang="en-US" sz="1000" b="1" dirty="0"/>
              </a:br>
              <a:r>
                <a:rPr lang="en-US" sz="1000" b="1" dirty="0"/>
                <a:t>(N=151)</a:t>
              </a:r>
            </a:p>
          </p:txBody>
        </p:sp>
        <p:sp>
          <p:nvSpPr>
            <p:cNvPr id="25" name="TextBox 24"/>
            <p:cNvSpPr txBox="1"/>
            <p:nvPr/>
          </p:nvSpPr>
          <p:spPr>
            <a:xfrm>
              <a:off x="2344954" y="4840764"/>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(N=145)</a:t>
              </a:r>
            </a:p>
          </p:txBody>
        </p:sp>
        <p:sp>
          <p:nvSpPr>
            <p:cNvPr id="26" name="TextBox 25"/>
            <p:cNvSpPr txBox="1"/>
            <p:nvPr/>
          </p:nvSpPr>
          <p:spPr>
            <a:xfrm>
              <a:off x="2959506" y="4839811"/>
              <a:ext cx="721672" cy="400110"/>
            </a:xfrm>
            <a:prstGeom prst="rect">
              <a:avLst/>
            </a:prstGeom>
            <a:noFill/>
          </p:spPr>
          <p:txBody>
            <a:bodyPr wrap="none" rtlCol="0">
              <a:spAutoFit/>
            </a:bodyPr>
            <a:lstStyle/>
            <a:p>
              <a:r>
                <a:rPr lang="en-US" sz="1000" b="1" dirty="0"/>
                <a:t>Baseline</a:t>
              </a:r>
              <a:br>
                <a:rPr lang="en-US" sz="1000" b="1" dirty="0"/>
              </a:br>
              <a:r>
                <a:rPr lang="en-US" sz="1000" b="1" dirty="0"/>
                <a:t>(N=230)</a:t>
              </a:r>
            </a:p>
          </p:txBody>
        </p:sp>
        <p:sp>
          <p:nvSpPr>
            <p:cNvPr id="27" name="TextBox 26"/>
            <p:cNvSpPr txBox="1"/>
            <p:nvPr/>
          </p:nvSpPr>
          <p:spPr>
            <a:xfrm>
              <a:off x="3543062" y="4840763"/>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(N=230)</a:t>
              </a:r>
            </a:p>
          </p:txBody>
        </p:sp>
        <p:sp>
          <p:nvSpPr>
            <p:cNvPr id="28" name="TextBox 27"/>
            <p:cNvSpPr txBox="1"/>
            <p:nvPr/>
          </p:nvSpPr>
          <p:spPr>
            <a:xfrm>
              <a:off x="4146366" y="4839812"/>
              <a:ext cx="721672" cy="400110"/>
            </a:xfrm>
            <a:prstGeom prst="rect">
              <a:avLst/>
            </a:prstGeom>
            <a:noFill/>
          </p:spPr>
          <p:txBody>
            <a:bodyPr wrap="none" rtlCol="0">
              <a:spAutoFit/>
            </a:bodyPr>
            <a:lstStyle/>
            <a:p>
              <a:r>
                <a:rPr lang="en-US" sz="1000" b="1" dirty="0"/>
                <a:t>Baseline</a:t>
              </a:r>
              <a:br>
                <a:rPr lang="en-US" sz="1000" b="1" dirty="0"/>
              </a:br>
              <a:r>
                <a:rPr lang="en-US" sz="1000" b="1" dirty="0"/>
                <a:t>(N=255)</a:t>
              </a:r>
            </a:p>
          </p:txBody>
        </p:sp>
        <p:sp>
          <p:nvSpPr>
            <p:cNvPr id="29" name="TextBox 28"/>
            <p:cNvSpPr txBox="1"/>
            <p:nvPr/>
          </p:nvSpPr>
          <p:spPr>
            <a:xfrm>
              <a:off x="4729922" y="4840764"/>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(N=256)</a:t>
              </a:r>
            </a:p>
          </p:txBody>
        </p:sp>
        <p:sp>
          <p:nvSpPr>
            <p:cNvPr id="30" name="TextBox 29"/>
            <p:cNvSpPr txBox="1"/>
            <p:nvPr/>
          </p:nvSpPr>
          <p:spPr>
            <a:xfrm>
              <a:off x="5358271" y="4848920"/>
              <a:ext cx="721672" cy="400110"/>
            </a:xfrm>
            <a:prstGeom prst="rect">
              <a:avLst/>
            </a:prstGeom>
            <a:noFill/>
          </p:spPr>
          <p:txBody>
            <a:bodyPr wrap="none" rtlCol="0">
              <a:spAutoFit/>
            </a:bodyPr>
            <a:lstStyle/>
            <a:p>
              <a:r>
                <a:rPr lang="en-US" sz="1000" b="1" dirty="0"/>
                <a:t>Baseline</a:t>
              </a:r>
              <a:br>
                <a:rPr lang="en-US" sz="1000" b="1" dirty="0"/>
              </a:br>
              <a:r>
                <a:rPr lang="en-US" sz="1000" b="1" dirty="0"/>
                <a:t>(N=183)</a:t>
              </a:r>
            </a:p>
          </p:txBody>
        </p:sp>
        <p:sp>
          <p:nvSpPr>
            <p:cNvPr id="31" name="TextBox 30"/>
            <p:cNvSpPr txBox="1"/>
            <p:nvPr/>
          </p:nvSpPr>
          <p:spPr>
            <a:xfrm>
              <a:off x="5941827" y="4849872"/>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(N=175)</a:t>
              </a:r>
            </a:p>
          </p:txBody>
        </p:sp>
        <p:sp>
          <p:nvSpPr>
            <p:cNvPr id="32" name="TextBox 31"/>
            <p:cNvSpPr txBox="1"/>
            <p:nvPr/>
          </p:nvSpPr>
          <p:spPr>
            <a:xfrm>
              <a:off x="6553829" y="4846480"/>
              <a:ext cx="721672" cy="400110"/>
            </a:xfrm>
            <a:prstGeom prst="rect">
              <a:avLst/>
            </a:prstGeom>
            <a:noFill/>
          </p:spPr>
          <p:txBody>
            <a:bodyPr wrap="none" rtlCol="0">
              <a:spAutoFit/>
            </a:bodyPr>
            <a:lstStyle/>
            <a:p>
              <a:r>
                <a:rPr lang="en-US" sz="1000" b="1" dirty="0"/>
                <a:t>Baseline</a:t>
              </a:r>
              <a:br>
                <a:rPr lang="en-US" sz="1000" b="1" dirty="0"/>
              </a:br>
              <a:r>
                <a:rPr lang="en-US" sz="1000" b="1" dirty="0"/>
                <a:t>(N=218)</a:t>
              </a:r>
            </a:p>
          </p:txBody>
        </p:sp>
        <p:sp>
          <p:nvSpPr>
            <p:cNvPr id="33" name="TextBox 32"/>
            <p:cNvSpPr txBox="1"/>
            <p:nvPr/>
          </p:nvSpPr>
          <p:spPr>
            <a:xfrm>
              <a:off x="7137385" y="4847432"/>
              <a:ext cx="747320" cy="400110"/>
            </a:xfrm>
            <a:prstGeom prst="rect">
              <a:avLst/>
            </a:prstGeom>
            <a:noFill/>
          </p:spPr>
          <p:txBody>
            <a:bodyPr wrap="none" rtlCol="0">
              <a:spAutoFit/>
            </a:bodyPr>
            <a:lstStyle/>
            <a:p>
              <a:r>
                <a:rPr lang="en-US" sz="1000" b="1" dirty="0">
                  <a:solidFill>
                    <a:srgbClr val="0000FF"/>
                  </a:solidFill>
                </a:rPr>
                <a:t>6 Months</a:t>
              </a:r>
              <a:br>
                <a:rPr lang="en-US" sz="1000" b="1" dirty="0">
                  <a:solidFill>
                    <a:srgbClr val="0000FF"/>
                  </a:solidFill>
                </a:rPr>
              </a:br>
              <a:r>
                <a:rPr lang="en-US" sz="1000" b="1" dirty="0">
                  <a:solidFill>
                    <a:srgbClr val="0000FF"/>
                  </a:solidFill>
                </a:rPr>
                <a:t>(N=172)</a:t>
              </a:r>
            </a:p>
          </p:txBody>
        </p:sp>
        <p:sp>
          <p:nvSpPr>
            <p:cNvPr id="34" name="Left Brace 33"/>
            <p:cNvSpPr/>
            <p:nvPr/>
          </p:nvSpPr>
          <p:spPr>
            <a:xfrm rot="16200000">
              <a:off x="1189169" y="471246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Left Brace 34"/>
            <p:cNvSpPr/>
            <p:nvPr/>
          </p:nvSpPr>
          <p:spPr>
            <a:xfrm rot="16200000">
              <a:off x="2384372" y="471246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Left Brace 35"/>
            <p:cNvSpPr/>
            <p:nvPr/>
          </p:nvSpPr>
          <p:spPr>
            <a:xfrm rot="16200000">
              <a:off x="3574136" y="471246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Left Brace 36"/>
            <p:cNvSpPr/>
            <p:nvPr/>
          </p:nvSpPr>
          <p:spPr>
            <a:xfrm rot="16200000">
              <a:off x="4786041" y="472008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Left Brace 37"/>
            <p:cNvSpPr/>
            <p:nvPr/>
          </p:nvSpPr>
          <p:spPr>
            <a:xfrm rot="16200000">
              <a:off x="5981599" y="472008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Left Brace 38"/>
            <p:cNvSpPr/>
            <p:nvPr/>
          </p:nvSpPr>
          <p:spPr>
            <a:xfrm rot="16200000">
              <a:off x="7176273" y="4720081"/>
              <a:ext cx="45721" cy="109873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TextBox 39"/>
            <p:cNvSpPr txBox="1"/>
            <p:nvPr/>
          </p:nvSpPr>
          <p:spPr>
            <a:xfrm>
              <a:off x="851193" y="5261830"/>
              <a:ext cx="615874" cy="246221"/>
            </a:xfrm>
            <a:prstGeom prst="rect">
              <a:avLst/>
            </a:prstGeom>
            <a:noFill/>
          </p:spPr>
          <p:txBody>
            <a:bodyPr wrap="none" rtlCol="0">
              <a:spAutoFit/>
            </a:bodyPr>
            <a:lstStyle/>
            <a:p>
              <a:r>
                <a:rPr lang="en-US" sz="1000" b="1" dirty="0"/>
                <a:t>Overall</a:t>
              </a:r>
            </a:p>
          </p:txBody>
        </p:sp>
        <p:sp>
          <p:nvSpPr>
            <p:cNvPr id="41" name="TextBox 40"/>
            <p:cNvSpPr txBox="1"/>
            <p:nvPr/>
          </p:nvSpPr>
          <p:spPr>
            <a:xfrm>
              <a:off x="2099925" y="5261831"/>
              <a:ext cx="603050" cy="246221"/>
            </a:xfrm>
            <a:prstGeom prst="rect">
              <a:avLst/>
            </a:prstGeom>
            <a:noFill/>
          </p:spPr>
          <p:txBody>
            <a:bodyPr wrap="none" rtlCol="0">
              <a:spAutoFit/>
            </a:bodyPr>
            <a:lstStyle/>
            <a:p>
              <a:r>
                <a:rPr lang="en-US" sz="1000" b="1" dirty="0"/>
                <a:t>France</a:t>
              </a:r>
            </a:p>
          </p:txBody>
        </p:sp>
        <p:sp>
          <p:nvSpPr>
            <p:cNvPr id="42" name="TextBox 41"/>
            <p:cNvSpPr txBox="1"/>
            <p:nvPr/>
          </p:nvSpPr>
          <p:spPr>
            <a:xfrm>
              <a:off x="3233827" y="5261831"/>
              <a:ext cx="737702" cy="246221"/>
            </a:xfrm>
            <a:prstGeom prst="rect">
              <a:avLst/>
            </a:prstGeom>
            <a:noFill/>
          </p:spPr>
          <p:txBody>
            <a:bodyPr wrap="none" rtlCol="0">
              <a:spAutoFit/>
            </a:bodyPr>
            <a:lstStyle/>
            <a:p>
              <a:r>
                <a:rPr lang="en-US" sz="1000" b="1" dirty="0"/>
                <a:t>Germany</a:t>
              </a:r>
            </a:p>
          </p:txBody>
        </p:sp>
        <p:sp>
          <p:nvSpPr>
            <p:cNvPr id="43" name="TextBox 42"/>
            <p:cNvSpPr txBox="1"/>
            <p:nvPr/>
          </p:nvSpPr>
          <p:spPr>
            <a:xfrm>
              <a:off x="4493390" y="5269451"/>
              <a:ext cx="615874" cy="246221"/>
            </a:xfrm>
            <a:prstGeom prst="rect">
              <a:avLst/>
            </a:prstGeom>
            <a:noFill/>
          </p:spPr>
          <p:txBody>
            <a:bodyPr wrap="none" rtlCol="0">
              <a:spAutoFit/>
            </a:bodyPr>
            <a:lstStyle/>
            <a:p>
              <a:r>
                <a:rPr lang="en-US" sz="1000" b="1" dirty="0"/>
                <a:t>Greece</a:t>
              </a:r>
            </a:p>
          </p:txBody>
        </p:sp>
        <p:sp>
          <p:nvSpPr>
            <p:cNvPr id="44" name="TextBox 43"/>
            <p:cNvSpPr txBox="1"/>
            <p:nvPr/>
          </p:nvSpPr>
          <p:spPr>
            <a:xfrm>
              <a:off x="5743830" y="5261831"/>
              <a:ext cx="532518" cy="246221"/>
            </a:xfrm>
            <a:prstGeom prst="rect">
              <a:avLst/>
            </a:prstGeom>
            <a:noFill/>
          </p:spPr>
          <p:txBody>
            <a:bodyPr wrap="none" rtlCol="0">
              <a:spAutoFit/>
            </a:bodyPr>
            <a:lstStyle/>
            <a:p>
              <a:r>
                <a:rPr lang="en-US" sz="1000" b="1" dirty="0"/>
                <a:t>Spain</a:t>
              </a:r>
            </a:p>
          </p:txBody>
        </p:sp>
        <p:sp>
          <p:nvSpPr>
            <p:cNvPr id="45" name="TextBox 44"/>
            <p:cNvSpPr txBox="1"/>
            <p:nvPr/>
          </p:nvSpPr>
          <p:spPr>
            <a:xfrm>
              <a:off x="7034375" y="5256177"/>
              <a:ext cx="370614" cy="246221"/>
            </a:xfrm>
            <a:prstGeom prst="rect">
              <a:avLst/>
            </a:prstGeom>
            <a:noFill/>
          </p:spPr>
          <p:txBody>
            <a:bodyPr wrap="none" rtlCol="0">
              <a:spAutoFit/>
            </a:bodyPr>
            <a:lstStyle/>
            <a:p>
              <a:r>
                <a:rPr lang="en-US" sz="1000" b="1" dirty="0"/>
                <a:t>UK</a:t>
              </a:r>
            </a:p>
          </p:txBody>
        </p:sp>
        <p:sp>
          <p:nvSpPr>
            <p:cNvPr id="46" name="TextBox 45"/>
            <p:cNvSpPr txBox="1"/>
            <p:nvPr/>
          </p:nvSpPr>
          <p:spPr>
            <a:xfrm rot="16200000">
              <a:off x="-770772" y="3228047"/>
              <a:ext cx="1909497" cy="276999"/>
            </a:xfrm>
            <a:prstGeom prst="rect">
              <a:avLst/>
            </a:prstGeom>
            <a:noFill/>
          </p:spPr>
          <p:txBody>
            <a:bodyPr wrap="none" rtlCol="0">
              <a:spAutoFit/>
            </a:bodyPr>
            <a:lstStyle/>
            <a:p>
              <a:r>
                <a:rPr lang="en-US" sz="1200" b="1" dirty="0"/>
                <a:t>Most Recent HbA1c (%)</a:t>
              </a:r>
            </a:p>
          </p:txBody>
        </p:sp>
        <p:sp>
          <p:nvSpPr>
            <p:cNvPr id="11" name="TextBox 10"/>
            <p:cNvSpPr txBox="1"/>
            <p:nvPr/>
          </p:nvSpPr>
          <p:spPr>
            <a:xfrm>
              <a:off x="5484907" y="4314122"/>
              <a:ext cx="3175869" cy="246221"/>
            </a:xfrm>
            <a:prstGeom prst="rect">
              <a:avLst/>
            </a:prstGeom>
            <a:noFill/>
          </p:spPr>
          <p:txBody>
            <a:bodyPr wrap="none" rtlCol="0">
              <a:spAutoFit/>
            </a:bodyPr>
            <a:lstStyle/>
            <a:p>
              <a:r>
                <a:rPr lang="en-US" sz="1000" b="1" dirty="0"/>
                <a:t>EASD/ADA/IDF Consensus Target (HbA1c &lt;7.0%)</a:t>
              </a:r>
            </a:p>
          </p:txBody>
        </p:sp>
        <p:sp>
          <p:nvSpPr>
            <p:cNvPr id="2" name="TextBox 1"/>
            <p:cNvSpPr txBox="1"/>
            <p:nvPr/>
          </p:nvSpPr>
          <p:spPr>
            <a:xfrm>
              <a:off x="565239" y="5590401"/>
              <a:ext cx="4998484" cy="276999"/>
            </a:xfrm>
            <a:prstGeom prst="rect">
              <a:avLst/>
            </a:prstGeom>
            <a:noFill/>
          </p:spPr>
          <p:txBody>
            <a:bodyPr wrap="none" rtlCol="0">
              <a:spAutoFit/>
            </a:bodyPr>
            <a:lstStyle/>
            <a:p>
              <a:r>
                <a:rPr lang="en-US" sz="1200" dirty="0">
                  <a:latin typeface="Arial Narrow" panose="020B0606020202030204" pitchFamily="34" charset="0"/>
                </a:rPr>
                <a:t>Box plots are lower quartile-median-upper quartile HbA1c; diamonds are mean HbA1c</a:t>
              </a:r>
            </a:p>
          </p:txBody>
        </p:sp>
        <p:sp>
          <p:nvSpPr>
            <p:cNvPr id="114" name="Footer Placeholder 4"/>
            <p:cNvSpPr txBox="1">
              <a:spLocks/>
            </p:cNvSpPr>
            <p:nvPr/>
          </p:nvSpPr>
          <p:spPr bwMode="auto">
            <a:xfrm>
              <a:off x="3563633" y="6580898"/>
              <a:ext cx="20167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D52B1E"/>
                </a:buClr>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Clr>
                  <a:srgbClr val="D52B1E"/>
                </a:buClr>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Clr>
                  <a:srgbClr val="D52B1E"/>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800" dirty="0"/>
                <a:t>Copyright © 2016 Eli Lilly and Company</a:t>
              </a:r>
            </a:p>
          </p:txBody>
        </p:sp>
      </p:grpSp>
    </p:spTree>
    <p:custDataLst>
      <p:tags r:id="rId1"/>
    </p:custDataLst>
    <p:extLst>
      <p:ext uri="{BB962C8B-B14F-4D97-AF65-F5344CB8AC3E}">
        <p14:creationId xmlns:p14="http://schemas.microsoft.com/office/powerpoint/2010/main" val="90916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RNRSTYLE" val="footer L"/>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Medical Diabetes">
  <a:themeElements>
    <a:clrScheme name="Lilly 1">
      <a:dk1>
        <a:srgbClr val="000000"/>
      </a:dk1>
      <a:lt1>
        <a:sysClr val="window" lastClr="FFFFFF"/>
      </a:lt1>
      <a:dk2>
        <a:srgbClr val="A59D95"/>
      </a:dk2>
      <a:lt2>
        <a:srgbClr val="D3BF96"/>
      </a:lt2>
      <a:accent1>
        <a:srgbClr val="4E2E2D"/>
      </a:accent1>
      <a:accent2>
        <a:srgbClr val="82785C"/>
      </a:accent2>
      <a:accent3>
        <a:srgbClr val="D52B17"/>
      </a:accent3>
      <a:accent4>
        <a:srgbClr val="FF6D22"/>
      </a:accent4>
      <a:accent5>
        <a:srgbClr val="263F6A"/>
      </a:accent5>
      <a:accent6>
        <a:srgbClr val="00A1DE"/>
      </a:accent6>
      <a:hlink>
        <a:srgbClr val="00AF3F"/>
      </a:hlink>
      <a:folHlink>
        <a:srgbClr val="B1059D"/>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4545">
    <a:dk1>
      <a:srgbClr val="000000"/>
    </a:dk1>
    <a:lt1>
      <a:srgbClr val="FFFFFF"/>
    </a:lt1>
    <a:dk2>
      <a:srgbClr val="000000"/>
    </a:dk2>
    <a:lt2>
      <a:srgbClr val="FFFFFF"/>
    </a:lt2>
    <a:accent1>
      <a:srgbClr val="82786F"/>
    </a:accent1>
    <a:accent2>
      <a:srgbClr val="D52B1E"/>
    </a:accent2>
    <a:accent3>
      <a:srgbClr val="A59D95"/>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4545">
    <a:dk1>
      <a:srgbClr val="000000"/>
    </a:dk1>
    <a:lt1>
      <a:srgbClr val="FFFFFF"/>
    </a:lt1>
    <a:dk2>
      <a:srgbClr val="000000"/>
    </a:dk2>
    <a:lt2>
      <a:srgbClr val="FFFFFF"/>
    </a:lt2>
    <a:accent1>
      <a:srgbClr val="82786F"/>
    </a:accent1>
    <a:accent2>
      <a:srgbClr val="D52B1E"/>
    </a:accent2>
    <a:accent3>
      <a:srgbClr val="A59D95"/>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2778</TotalTime>
  <Words>41964</Words>
  <Application>Microsoft Office PowerPoint</Application>
  <PresentationFormat>On-screen Show (4:3)</PresentationFormat>
  <Paragraphs>4363</Paragraphs>
  <Slides>161</Slides>
  <Notes>127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161</vt:i4>
      </vt:variant>
    </vt:vector>
  </HeadingPairs>
  <TitlesOfParts>
    <vt:vector size="164" baseType="lpstr">
      <vt:lpstr>Medical Diabetes</vt:lpstr>
      <vt:lpstr>Worksheet</vt:lpstr>
      <vt:lpstr>Chart</vt:lpstr>
      <vt:lpstr>PowerPoint Presentation</vt:lpstr>
      <vt:lpstr>Lilly’s Commitment to  Diabetes Care:</vt:lpstr>
      <vt:lpstr>Low and High Pre_Mix regimen in Naïve patients and patients who are on Insulin therapy  Akbar Aliasgarzadeh, M.D. </vt:lpstr>
      <vt:lpstr>Disclaimer slide</vt:lpstr>
      <vt:lpstr>Lilly Diabetes: 90 Years of Milestones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Overview</vt:lpstr>
      <vt:lpstr>Diabetes is a progressive disease</vt:lpstr>
      <vt:lpstr>Diabetes is a progressive disease</vt:lpstr>
      <vt:lpstr>Diabetes is a progressive disease</vt:lpstr>
      <vt:lpstr>Diabetes is a progressive disease</vt:lpstr>
      <vt:lpstr>Natural History of  Type 2 Diabetes Mellitus</vt:lpstr>
      <vt:lpstr>Natural History of  Type 2 Diabetes Mellitus</vt:lpstr>
      <vt:lpstr>Natural History of  Type 2 Diabetes Mellitus</vt:lpstr>
      <vt:lpstr>Pathophysiological Defects in Type 2 Diabetes: The ‘Ominous Octet’</vt:lpstr>
      <vt:lpstr>Pathophysiological Defects in Type 2 Diabetes: The ‘Ominous Octet’</vt:lpstr>
      <vt:lpstr>Pathophysiological Defects in Type 2 Diabetes: The ‘Ominous Octet’</vt:lpstr>
      <vt:lpstr>Pathophysiological Defects in Type 2 Diabetes: The ‘Ominous Octet’</vt:lpstr>
      <vt:lpstr>Pathophysiological Defects in Type 2 Diabetes: The ‘Ominous Octet’</vt:lpstr>
      <vt:lpstr>Pathophysiological Defects in Type 2 Diabetes: The ‘Ominous Octet’</vt:lpstr>
      <vt:lpstr>Pathophysiological Defects in Type 2 Diabetes: The ‘Ominous Octet’</vt:lpstr>
      <vt:lpstr>Pathophysiological Defects in Type 2 Diabetes: The ‘Ominous Octet’</vt:lpstr>
      <vt:lpstr>Pathophysiological Defects in Type 2 Diabetes: The ‘Ominous Octet’</vt:lpstr>
      <vt:lpstr>Pathophysiological Defects in Type 2 Diabetes: The ‘Ominous Octet’</vt:lpstr>
      <vt:lpstr>Factors Contributing to Progressive Alteration of -cell Function and Therapeutic Intervention</vt:lpstr>
      <vt:lpstr>Factors Contributing to Progressive Alteration of -cell Function and Therapeutic Intervention</vt:lpstr>
      <vt:lpstr>Factors Contributing to Progressive Alteration of -cell Function and Therapeutic Intervention</vt:lpstr>
      <vt:lpstr>Factors Contributing to Progressive Alteration of -cell Function and Therapeutic Intervention</vt:lpstr>
      <vt:lpstr>Factors Contributing to Progressive Alteration of -cell Function and Therapeutic Intervention</vt:lpstr>
      <vt:lpstr>Factors Contributing to Progressive Alteration of -cell Function and Therapeutic Intervention</vt:lpstr>
      <vt:lpstr>Factors Contributing to Progressive Alteration of -cell Function and Therapeutic Intervention</vt:lpstr>
      <vt:lpstr>Factors Contributing to Progressive Alteration of -cell Function and Therapeutic Intervention</vt:lpstr>
      <vt:lpstr>Factors Contributing to Progressive Alteration of -cell Function and Therapeutic Intervention</vt:lpstr>
      <vt:lpstr>PowerPoint Presentation</vt:lpstr>
      <vt:lpstr>PowerPoint Presentation</vt:lpstr>
      <vt:lpstr>Insulin Resistance in Subjects With Normal β-Cells</vt:lpstr>
      <vt:lpstr>β-cell Function Declines as Type 2 Diabetes Progresses1-4 </vt:lpstr>
      <vt:lpstr>Progressive β-cell Failure in Type 2 Diabetes</vt:lpstr>
      <vt:lpstr>PowerPoint Presentation</vt:lpstr>
      <vt:lpstr>PowerPoint Presentation</vt:lpstr>
      <vt:lpstr>β-Cell Volume in Patients With IFG and Patients With T2D</vt:lpstr>
      <vt:lpstr>Content Overview</vt:lpstr>
      <vt:lpstr>PowerPoint Presentation</vt:lpstr>
      <vt:lpstr>PowerPoint Presentation</vt:lpstr>
      <vt:lpstr>PowerPoint Presentation</vt:lpstr>
      <vt:lpstr>Why Target PPG and FPG?1</vt:lpstr>
      <vt:lpstr>UKPDS  A 1% Decrease in HbA1c Is Associated with a Large Reduction in Complications</vt:lpstr>
      <vt:lpstr>The Benefits of Early Intensive Control  UKPDS 10-year Post-trial Follow-up</vt:lpstr>
      <vt:lpstr>Postprandial Hyperglycemia and Associated Complications</vt:lpstr>
      <vt:lpstr>Postprandial Hyperglycemia Is Associated with CV Mortality Risk</vt:lpstr>
      <vt:lpstr>Postprandial, Not Fasting, Glucose Is Associated with MI and Mortality Risk</vt:lpstr>
      <vt:lpstr>What Classes of Drugs Target FPG?1,2</vt:lpstr>
      <vt:lpstr>What Classes of Drugs Target PPG?1,2 </vt:lpstr>
      <vt:lpstr>Differences exist between patient HbA1c and physician’s target at study entry</vt:lpstr>
      <vt:lpstr>Baseline insulin regimens are different around the world,1 reflecting local needs</vt:lpstr>
      <vt:lpstr>After Starting Insulin Treatment, About 60% of Patients Do not Progress in Their Insulin Treatment Over a 2-Year Period</vt:lpstr>
      <vt:lpstr>Treatment Strategies: Insulins</vt:lpstr>
      <vt:lpstr>PowerPoint Presentation</vt:lpstr>
      <vt:lpstr>PowerPoint Presentation</vt:lpstr>
      <vt:lpstr>PowerPoint Presentation</vt:lpstr>
      <vt:lpstr>PowerPoint Presentation</vt:lpstr>
      <vt:lpstr>PowerPoint Presentation</vt:lpstr>
      <vt:lpstr>Content Overview</vt:lpstr>
      <vt:lpstr>What are Premix Insulins?</vt:lpstr>
      <vt:lpstr>PowerPoint Presentation</vt:lpstr>
      <vt:lpstr>PowerPoint Presentation</vt:lpstr>
      <vt:lpstr>Benefits of Premix Insulins</vt:lpstr>
      <vt:lpstr>Time-Action Profile of Premix Insulins</vt:lpstr>
      <vt:lpstr>Time-Action Profile of Premix Insulins</vt:lpstr>
      <vt:lpstr>Time-Action Profile of Premix Insulins</vt:lpstr>
      <vt:lpstr>Premix Insulins Currently Available (US)a</vt:lpstr>
      <vt:lpstr>Premix Insulins Currently Available (Iran)a</vt:lpstr>
      <vt:lpstr>Premix Insulins Currently Available(OUS)a </vt:lpstr>
      <vt:lpstr>Premix Analogs Have Stronger Early Glucose Lowering Activity and Faster Onset Than Human Premixes</vt:lpstr>
      <vt:lpstr>Premix Analogs vs. Human Premixes1,2</vt:lpstr>
      <vt:lpstr>“Ideal” Patient Characteristics for a Premix Insulin1,2</vt:lpstr>
      <vt:lpstr>Who May Benefit From Insulin Mixtures?</vt:lpstr>
      <vt:lpstr>Higher Proportion of Rapid-Acting Insulin  Results in Lower Mean Incremental Glucose AUC1,2</vt:lpstr>
      <vt:lpstr>PowerPoint Presentation</vt:lpstr>
      <vt:lpstr>PowerPoint Presentation</vt:lpstr>
      <vt:lpstr>PowerPoint Presentation</vt:lpstr>
      <vt:lpstr>PowerPoint Presentation</vt:lpstr>
      <vt:lpstr>PowerPoint Presentation</vt:lpstr>
      <vt:lpstr>“The Puzzle” of Insulin Therapy   Basal, Prandial, Premix</vt:lpstr>
      <vt:lpstr>“The Puzzle” of Insulin Therapy   Basal, Prandial, Premix</vt:lpstr>
      <vt:lpstr>“The Puzzle” of Insulin Therapy   Basal, Prandial, Premix</vt:lpstr>
      <vt:lpstr>INSTIGATE Observational Study:  Insulins Used at Initiation </vt:lpstr>
      <vt:lpstr>INSTIGATE Observational Study:  HbA1c 6 Months After Insulin Initiation</vt:lpstr>
      <vt:lpstr>INSTIGATE Observational Study:  HbA1c 6 Months After Insulin Initiation</vt:lpstr>
      <vt:lpstr>TREAT Observational Study:  Insulins Used at Initiation</vt:lpstr>
      <vt:lpstr>TREAT Observational Study:  HbA1c per Insulin Regimen Over 2 Years</vt:lpstr>
      <vt:lpstr>CREDIT Study: Commonly Used Insulin Regimens in Local Practice (EU, Japan, Canada)</vt:lpstr>
      <vt:lpstr>CREDIT Study: Change in Insulin Regimens Over 4 Years </vt:lpstr>
      <vt:lpstr>CREDIT Study: Change in Insulin Regimens Over 4 Years </vt:lpstr>
      <vt:lpstr>Content Overview</vt:lpstr>
      <vt:lpstr>Clinical Trials: Premix Insulin BID vs. Basal Insulin QD</vt:lpstr>
      <vt:lpstr>LM25 BID vs. Glargine QD (Insulin-Naïve Patients): Trial Design</vt:lpstr>
      <vt:lpstr>LM25 BID vs. Glargine QD (Insulin-Naïve Patients): Reduction in HbA1c and  Percentage of Patients Meeting Glycemic Targets</vt:lpstr>
      <vt:lpstr>LM25 BID vs. Glargine QD (Insulin-Naïve Patients): Hypoglycemia</vt:lpstr>
      <vt:lpstr>LM25 BID vs. Glargine QD (Insulin-Naïve Patients): Weight Gain</vt:lpstr>
      <vt:lpstr>LM25 BID vs. Glargine QD (Insulin-Experienced Patients): Trial Design</vt:lpstr>
      <vt:lpstr>LM25 BID vs. Glargine QD (Insulin-Experienced Patients): Reduction in HbA1c and Percentage of Patients Meeting Glycemic Targets</vt:lpstr>
      <vt:lpstr>LM25 BID vs. Glargine QD (Insulin-Experienced Patients): Hypoglycemia</vt:lpstr>
      <vt:lpstr>LM25 BID vs. Glargine QD (Insulin-Experienced Patients): Weight Gain</vt:lpstr>
      <vt:lpstr>Premix Insulin Analogs vs. Basal Insulin Analogs: Change in HbA1c in 4 RCTs</vt:lpstr>
      <vt:lpstr>Premix Insulin Analogs vs. Basal Insulin Analogs: Percentage of Patients Reaching HbA1c ≤7% in 4 RCTs</vt:lpstr>
      <vt:lpstr>Premix Insulin Analogs vs. Basal Insulin Analogs: Weight Gain in 4 RCTs</vt:lpstr>
      <vt:lpstr>LM25 BID vs. Glargine QD: DURABLE Trial Initiation Phase Overview </vt:lpstr>
      <vt:lpstr>LM25 BID vs. Glargine QD: DURABLE Trial Initiation Phase – Glycemic Control</vt:lpstr>
      <vt:lpstr>LM25 BID vs. Glargine QD: DURABLE Trial Initiation Phase - Hypoglycemia</vt:lpstr>
      <vt:lpstr>LM25 BID vs. Glargine QD: DURABLE Trial Initiation Phase – Weight Gain</vt:lpstr>
      <vt:lpstr>Premix vs. Basal Insulins Meta-Analysis: Percentage of Patients Achieving HbA1c &lt;7%</vt:lpstr>
      <vt:lpstr>Premix vs. Basal Insulins Meta-Analysis: Incidence of Hypoglycemia</vt:lpstr>
      <vt:lpstr>Premix vs. Basal Insulins Meta-Analysis: Weight Gain</vt:lpstr>
      <vt:lpstr>Premix vs. Basal Insulins: Summary of Key Findings1-5</vt:lpstr>
      <vt:lpstr>Content Overview</vt:lpstr>
      <vt:lpstr>Clinical Trials: Premix Insulin BID vs. Basal-Bolus Insulin</vt:lpstr>
      <vt:lpstr>LM25 QD-TID vs. Glargine + Lispro (PARADIGM): Trial Design</vt:lpstr>
      <vt:lpstr>LM25 QD-TID vs. Glargine + Lispro (PARADIGM): Reduction in HbA1c and Percentage of Patients Meeting Glycemic Targets</vt:lpstr>
      <vt:lpstr>LM25 QD-TID vs. Glargine + Lispro (PARADIGM): Hypoglycemia</vt:lpstr>
      <vt:lpstr>LM25 QD-TID vs. Glargine + Lispro (PARADIGM): Weight Gain</vt:lpstr>
      <vt:lpstr>Content Overview</vt:lpstr>
      <vt:lpstr>Initiating Therapy With Twice-Daily Premix Insulin Analogs</vt:lpstr>
      <vt:lpstr>Initiating Therapy With Premix Insulin Analogs BID (Escalation From Basal Insulin)</vt:lpstr>
      <vt:lpstr>Identifying Patients who Benefit the Most Using Humalog Mix25™ Therapy</vt:lpstr>
      <vt:lpstr>Humalog Mix25™:  Initiating Therapy</vt:lpstr>
      <vt:lpstr>Humalog Mix25™ Dose Adjustment</vt:lpstr>
      <vt:lpstr>Insulin Dose Titration Algorithms Once-, Twice-, and Thrice-daily LM25</vt:lpstr>
      <vt:lpstr>Why mix 50 could be appropriate option for intensification from twice daily low mix insulins? </vt:lpstr>
      <vt:lpstr>PowerPoint Presentation</vt:lpstr>
      <vt:lpstr>Humalog Mix50™TID  Recommended Dose Adjustment</vt:lpstr>
      <vt:lpstr>Advancing Insulin Therapy With Insulin Lispro Mix 50 vs. Insulin Glargine + Insulin Lispro in Patients With T2D Previously Treated With Insulin Glargine Plus OADs</vt:lpstr>
      <vt:lpstr>Insulin Lispro Mix 50 vs. Glargine + Lispro: Study Overview</vt:lpstr>
      <vt:lpstr>Insulin Lispro Mix 50 vs. Glargine + Lispro: Study Design</vt:lpstr>
      <vt:lpstr>Insulin Lispro Mix 50 vs. Glargine + Lispro: Starting Daily Dose</vt:lpstr>
      <vt:lpstr>Insulin Lispro Mix 50 vs. Glargine + Lispro: Insulin Dosing Algorithm</vt:lpstr>
      <vt:lpstr>Insulin Lispro Mix 50 vs. Glargine + Lispro: Baseline Characteristics</vt:lpstr>
      <vt:lpstr>Insulin Lispro Mix 50 vs. Glargine + Lispro: HbA1c Change From Baseline (Completer Population)</vt:lpstr>
      <vt:lpstr>Insulin Lispro Mix 50 vs. Glargine + Lispro: Percentage of Patients at HbA1c Targets at 24 Weeks (Completer Population)</vt:lpstr>
      <vt:lpstr>Insulin Lispro Mix 50 vs. Glargine + Lispro: SMBG Profile (Completer Population)</vt:lpstr>
      <vt:lpstr>Insulin Lispro Mix 50 vs. Glargine + Lispro: Total Daily Insulin Dose and Body Weight</vt:lpstr>
      <vt:lpstr>Insulin Lispro Mix 50 vs. Glargine + Lispro: Symptomatic Hypoglycemia† (Randomized Population)</vt:lpstr>
      <vt:lpstr>Insulin Lispro Mix 50 vs. Glargine + Lispro: Hypoglycemia Confirmed by Plasma Glucose Values (Randomized Population)</vt:lpstr>
      <vt:lpstr>Insulin Lispro Mix 50 vs. Glargine + Lispro: Key Findings</vt:lpstr>
      <vt:lpstr>Insulin Lispro Mix 50 vs. Glargine + Lispro: Key Findings</vt:lpstr>
      <vt:lpstr>Insulin Lispro Mix 50 vs. Glargine + Lispro: Key Findings</vt:lpstr>
      <vt:lpstr>Insulin Lispro Mix 50 vs. Glargine + Lispro: Key Findings</vt:lpstr>
      <vt:lpstr>Conclusions</vt:lpstr>
      <vt:lpstr>Summary</vt:lpstr>
      <vt:lpstr>PowerPoint Presentation</vt:lpstr>
    </vt:vector>
  </TitlesOfParts>
  <Company>Eli Lilly and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IBRAHIM TURFANDA</dc:creator>
  <cp:lastModifiedBy>maryam</cp:lastModifiedBy>
  <cp:revision>120</cp:revision>
  <dcterms:created xsi:type="dcterms:W3CDTF">2017-03-31T04:16:11Z</dcterms:created>
  <dcterms:modified xsi:type="dcterms:W3CDTF">2020-12-31T08:03:57Z</dcterms:modified>
</cp:coreProperties>
</file>